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5" r:id="rId3"/>
    <p:sldId id="389" r:id="rId4"/>
    <p:sldId id="402" r:id="rId5"/>
    <p:sldId id="392" r:id="rId6"/>
    <p:sldId id="394" r:id="rId7"/>
    <p:sldId id="393" r:id="rId8"/>
    <p:sldId id="395" r:id="rId9"/>
    <p:sldId id="396" r:id="rId10"/>
    <p:sldId id="400" r:id="rId11"/>
    <p:sldId id="397" r:id="rId12"/>
    <p:sldId id="398" r:id="rId13"/>
    <p:sldId id="399" r:id="rId14"/>
    <p:sldId id="401" r:id="rId15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A40000"/>
    <a:srgbClr val="00CC99"/>
    <a:srgbClr val="679CA7"/>
    <a:srgbClr val="920000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280" cy="4662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120" y="0"/>
            <a:ext cx="2972280" cy="4662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A4471-CC3E-4CC6-9AA1-ED0B2A3632CA}" type="datetimeFigureOut">
              <a:rPr lang="et-EE" smtClean="0"/>
              <a:pPr/>
              <a:t>21.12.2018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170"/>
            <a:ext cx="2972280" cy="466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120" y="8830170"/>
            <a:ext cx="2972280" cy="466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E15FD-3B14-426A-A66F-29A9E85863AF}" type="slidenum">
              <a:rPr lang="et-EE" smtClean="0"/>
              <a:pPr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820187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30F32-E286-4464-8807-F59DCC984029}" type="datetimeFigureOut">
              <a:rPr lang="et-EE" smtClean="0"/>
              <a:pPr/>
              <a:t>21.12.2018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6675" y="1162050"/>
            <a:ext cx="4184650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1" y="4473893"/>
            <a:ext cx="5486400" cy="366045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E22FA-1C40-4716-84FF-861F85D48D74}" type="slidenum">
              <a:rPr lang="et-EE" smtClean="0"/>
              <a:pPr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317953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22FA-1C40-4716-84FF-861F85D48D74}" type="slidenum">
              <a:rPr lang="et-EE" smtClean="0"/>
              <a:pPr/>
              <a:t>1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13378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22FA-1C40-4716-84FF-861F85D48D74}" type="slidenum">
              <a:rPr lang="et-EE" smtClean="0"/>
              <a:pPr/>
              <a:t>10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96987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22FA-1C40-4716-84FF-861F85D48D74}" type="slidenum">
              <a:rPr lang="et-EE" smtClean="0"/>
              <a:pPr/>
              <a:t>11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02566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22FA-1C40-4716-84FF-861F85D48D74}" type="slidenum">
              <a:rPr lang="et-EE" smtClean="0"/>
              <a:pPr/>
              <a:t>12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80397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22FA-1C40-4716-84FF-861F85D48D74}" type="slidenum">
              <a:rPr lang="et-EE" smtClean="0"/>
              <a:pPr/>
              <a:t>13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375744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22FA-1C40-4716-84FF-861F85D48D74}" type="slidenum">
              <a:rPr lang="et-EE" smtClean="0"/>
              <a:pPr/>
              <a:t>14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289328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22FA-1C40-4716-84FF-861F85D48D74}" type="slidenum">
              <a:rPr lang="et-EE" smtClean="0"/>
              <a:pPr/>
              <a:t>2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40600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22FA-1C40-4716-84FF-861F85D48D74}" type="slidenum">
              <a:rPr lang="et-EE" smtClean="0"/>
              <a:pPr/>
              <a:t>3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40600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22FA-1C40-4716-84FF-861F85D48D74}" type="slidenum">
              <a:rPr lang="et-EE" smtClean="0"/>
              <a:pPr/>
              <a:t>4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561581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22FA-1C40-4716-84FF-861F85D48D74}" type="slidenum">
              <a:rPr lang="et-EE" smtClean="0"/>
              <a:pPr/>
              <a:t>5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34672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22FA-1C40-4716-84FF-861F85D48D74}" type="slidenum">
              <a:rPr lang="et-EE" smtClean="0"/>
              <a:pPr/>
              <a:t>6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270156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22FA-1C40-4716-84FF-861F85D48D74}" type="slidenum">
              <a:rPr lang="et-EE" smtClean="0"/>
              <a:pPr/>
              <a:t>7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55475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22FA-1C40-4716-84FF-861F85D48D74}" type="slidenum">
              <a:rPr lang="et-EE" smtClean="0"/>
              <a:pPr/>
              <a:t>8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87282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22FA-1C40-4716-84FF-861F85D48D74}" type="slidenum">
              <a:rPr lang="et-EE" smtClean="0"/>
              <a:pPr/>
              <a:t>9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22522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2D88-944D-4D92-80F2-259D2D61A067}" type="datetime1">
              <a:rPr lang="en-US" smtClean="0"/>
              <a:pPr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1950-8063-42F4-BAEE-8C31EFBCD27F}" type="datetime1">
              <a:rPr lang="en-US" smtClean="0"/>
              <a:pPr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8147-D461-4DCB-9D73-09A437BC65FB}" type="datetime1">
              <a:rPr lang="en-US" smtClean="0"/>
              <a:pPr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E5FB-2332-4B76-86E2-0B8DBED68B0E}" type="datetime1">
              <a:rPr lang="en-US" smtClean="0"/>
              <a:pPr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D63-383F-42E0-8B0B-C51CF748378B}" type="datetime1">
              <a:rPr lang="en-US" smtClean="0"/>
              <a:pPr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AE4D-E53B-4B53-ADE8-3DB6929AA986}" type="datetime1">
              <a:rPr lang="en-US" smtClean="0"/>
              <a:pPr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B3F-1148-4F2F-B48E-C07C9643DF95}" type="datetime1">
              <a:rPr lang="en-US" smtClean="0"/>
              <a:pPr/>
              <a:t>12/21/2018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0189-05DF-4E59-BC7F-8DC97F11CD05}" type="datetime1">
              <a:rPr lang="en-US" smtClean="0"/>
              <a:pPr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12DE-4550-4010-B08B-4F3E7FC14D49}" type="datetime1">
              <a:rPr lang="en-US" smtClean="0"/>
              <a:pPr/>
              <a:t>12/21/2018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6BBD-9EE4-4698-8D21-EED7A6EFF915}" type="datetime1">
              <a:rPr lang="en-US" smtClean="0"/>
              <a:pPr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B2CE-EB30-4285-89BD-D73CF4D2B5A8}" type="datetime1">
              <a:rPr lang="en-US" smtClean="0"/>
              <a:pPr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EF9B7-511C-4349-8DBC-7B2D96A864E4}" type="datetime1">
              <a:rPr lang="en-US" smtClean="0"/>
              <a:pPr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81200"/>
            <a:ext cx="9144000" cy="1470025"/>
          </a:xfrm>
        </p:spPr>
        <p:txBody>
          <a:bodyPr>
            <a:normAutofit fontScale="90000"/>
          </a:bodyPr>
          <a:lstStyle/>
          <a:p>
            <a:pPr marL="457200" lvl="1" indent="0" eaLnBrk="1" hangingPunct="1"/>
            <a:br>
              <a:rPr lang="en-US" sz="4900" dirty="0">
                <a:solidFill>
                  <a:srgbClr val="920000"/>
                </a:solidFill>
                <a:latin typeface="Comic Sans MS" panose="030F0702030302020204" pitchFamily="66" charset="0"/>
              </a:rPr>
            </a:br>
            <a:br>
              <a:rPr lang="et-EE" altLang="et-EE" sz="4900" dirty="0">
                <a:solidFill>
                  <a:srgbClr val="920000"/>
                </a:solidFill>
                <a:latin typeface="Comic Sans MS" panose="030F0702030302020204" pitchFamily="66" charset="0"/>
              </a:rPr>
            </a:br>
            <a:r>
              <a:rPr lang="en-US" altLang="et-EE" sz="4900" dirty="0">
                <a:solidFill>
                  <a:srgbClr val="920000"/>
                </a:solidFill>
                <a:latin typeface="Comic Sans MS" panose="030F0702030302020204" pitchFamily="66" charset="0"/>
              </a:rPr>
              <a:t>      Exam</a:t>
            </a:r>
            <a:br>
              <a:rPr lang="en-US" altLang="et-EE" sz="3200" dirty="0">
                <a:solidFill>
                  <a:srgbClr val="002060"/>
                </a:solidFill>
              </a:rPr>
            </a:br>
            <a:br>
              <a:rPr lang="et-EE" sz="4900" dirty="0">
                <a:solidFill>
                  <a:srgbClr val="920000"/>
                </a:solidFill>
                <a:latin typeface="Comic Sans MS" panose="030F0702030302020204" pitchFamily="66" charset="0"/>
              </a:rPr>
            </a:br>
            <a:endParaRPr lang="en-GB" sz="4000" dirty="0">
              <a:solidFill>
                <a:srgbClr val="92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572000"/>
            <a:ext cx="6400800" cy="1295400"/>
          </a:xfrm>
        </p:spPr>
        <p:txBody>
          <a:bodyPr>
            <a:normAutofit/>
          </a:bodyPr>
          <a:lstStyle/>
          <a:p>
            <a:pPr algn="r"/>
            <a:r>
              <a:rPr lang="en-US" altLang="et-EE" dirty="0">
                <a:solidFill>
                  <a:srgbClr val="003365"/>
                </a:solidFill>
              </a:rPr>
              <a:t>IAS 0600</a:t>
            </a:r>
            <a:br>
              <a:rPr lang="en-US" altLang="et-EE" dirty="0">
                <a:solidFill>
                  <a:srgbClr val="000000"/>
                </a:solidFill>
              </a:rPr>
            </a:br>
            <a:r>
              <a:rPr lang="et-EE" altLang="et-EE" dirty="0">
                <a:solidFill>
                  <a:srgbClr val="003365"/>
                </a:solidFill>
              </a:rPr>
              <a:t>Digital Systems Design</a:t>
            </a:r>
            <a:endParaRPr lang="en-GB" dirty="0">
              <a:solidFill>
                <a:srgbClr val="003365"/>
              </a:solidFill>
            </a:endParaRP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334000" y="6172200"/>
            <a:ext cx="3109913" cy="512763"/>
            <a:chOff x="3744" y="3888"/>
            <a:chExt cx="1627" cy="323"/>
          </a:xfrm>
        </p:grpSpPr>
        <p:pic>
          <p:nvPicPr>
            <p:cNvPr id="5" name="Picture 13" descr="TTU_logo_transparen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" y="3888"/>
              <a:ext cx="283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14"/>
            <p:cNvSpPr txBox="1">
              <a:spLocks noChangeArrowheads="1"/>
            </p:cNvSpPr>
            <p:nvPr/>
          </p:nvSpPr>
          <p:spPr bwMode="auto">
            <a:xfrm>
              <a:off x="3744" y="3888"/>
              <a:ext cx="1296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lnSpc>
                  <a:spcPts val="1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t-EE" sz="1200" dirty="0">
                  <a:solidFill>
                    <a:srgbClr val="93154B"/>
                  </a:solidFill>
                  <a:latin typeface="Tahoma" panose="020B0604030504040204" pitchFamily="34" charset="0"/>
                </a:rPr>
                <a:t>Alexander Sudnitson</a:t>
              </a:r>
            </a:p>
            <a:p>
              <a:pPr algn="r">
                <a:lnSpc>
                  <a:spcPts val="1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t-EE" sz="1200" dirty="0">
                  <a:solidFill>
                    <a:srgbClr val="93154B"/>
                  </a:solidFill>
                  <a:latin typeface="Tahoma" panose="020B0604030504040204" pitchFamily="34" charset="0"/>
                </a:rPr>
                <a:t>Tallinn University of Technology</a:t>
              </a:r>
              <a:endParaRPr lang="en-US" altLang="et-EE" sz="2000" i="1" dirty="0">
                <a:solidFill>
                  <a:srgbClr val="387876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9"/>
          <p:cNvSpPr>
            <a:spLocks noGrp="1" noChangeArrowheads="1"/>
          </p:cNvSpPr>
          <p:nvPr>
            <p:ph type="title"/>
          </p:nvPr>
        </p:nvSpPr>
        <p:spPr>
          <a:xfrm>
            <a:off x="588963" y="119063"/>
            <a:ext cx="8293100" cy="641350"/>
          </a:xfrm>
        </p:spPr>
        <p:txBody>
          <a:bodyPr anchor="ctr">
            <a:noAutofit/>
          </a:bodyPr>
          <a:lstStyle/>
          <a:p>
            <a:pPr algn="r"/>
            <a:r>
              <a:rPr lang="en-US" altLang="et-EE" sz="3200" dirty="0">
                <a:solidFill>
                  <a:srgbClr val="A20000"/>
                </a:solidFill>
                <a:latin typeface="Comic Sans MS" panose="030F0702030302020204" pitchFamily="66" charset="0"/>
              </a:rPr>
              <a:t>Coding styles</a:t>
            </a: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152400" y="3200399"/>
            <a:ext cx="8991600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  <a:buClr>
                <a:schemeClr val="folHlink"/>
              </a:buClr>
              <a:buSzPct val="75000"/>
            </a:pPr>
            <a:endParaRPr lang="en-US" altLang="et-EE" dirty="0">
              <a:latin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C65C6-8141-41B8-8133-A3B72BAB16E2}"/>
              </a:ext>
            </a:extLst>
          </p:cNvPr>
          <p:cNvSpPr txBox="1"/>
          <p:nvPr/>
        </p:nvSpPr>
        <p:spPr>
          <a:xfrm>
            <a:off x="228601" y="1066800"/>
            <a:ext cx="54102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Default binding rules of design entities to 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008902-4EC0-49C1-8F3B-9909F7EC7F7E}"/>
              </a:ext>
            </a:extLst>
          </p:cNvPr>
          <p:cNvSpPr txBox="1"/>
          <p:nvPr/>
        </p:nvSpPr>
        <p:spPr>
          <a:xfrm>
            <a:off x="304800" y="1852137"/>
            <a:ext cx="532800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t-EE" dirty="0">
                <a:latin typeface="Arial" pitchFamily="34" charset="0"/>
              </a:rPr>
              <a:t>Three ways that  binding can be accomplished</a:t>
            </a:r>
            <a:endParaRPr lang="en-US" dirty="0"/>
          </a:p>
        </p:txBody>
      </p:sp>
      <p:sp>
        <p:nvSpPr>
          <p:cNvPr id="30733" name="TextBox 30732">
            <a:extLst>
              <a:ext uri="{FF2B5EF4-FFF2-40B4-BE49-F238E27FC236}">
                <a16:creationId xmlns:a16="http://schemas.microsoft.com/office/drawing/2014/main" id="{22566363-C0C4-4C67-A70C-5AB39F39F922}"/>
              </a:ext>
            </a:extLst>
          </p:cNvPr>
          <p:cNvSpPr txBox="1"/>
          <p:nvPr/>
        </p:nvSpPr>
        <p:spPr>
          <a:xfrm>
            <a:off x="381000" y="2734270"/>
            <a:ext cx="5562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Configuration specification vs configuration declaration</a:t>
            </a:r>
          </a:p>
        </p:txBody>
      </p:sp>
    </p:spTree>
    <p:extLst>
      <p:ext uri="{BB962C8B-B14F-4D97-AF65-F5344CB8AC3E}">
        <p14:creationId xmlns:p14="http://schemas.microsoft.com/office/powerpoint/2010/main" val="165241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9"/>
          <p:cNvSpPr>
            <a:spLocks noGrp="1" noChangeArrowheads="1"/>
          </p:cNvSpPr>
          <p:nvPr>
            <p:ph type="title"/>
          </p:nvPr>
        </p:nvSpPr>
        <p:spPr>
          <a:xfrm>
            <a:off x="588963" y="119063"/>
            <a:ext cx="8293100" cy="641350"/>
          </a:xfrm>
        </p:spPr>
        <p:txBody>
          <a:bodyPr anchor="ctr">
            <a:noAutofit/>
          </a:bodyPr>
          <a:lstStyle/>
          <a:p>
            <a:pPr algn="r"/>
            <a:r>
              <a:rPr lang="en-US" sz="3200" dirty="0">
                <a:solidFill>
                  <a:srgbClr val="920000"/>
                </a:solidFill>
                <a:latin typeface="Comic Sans MS" panose="030F0702030302020204" pitchFamily="66" charset="0"/>
              </a:rPr>
              <a:t>Sequential Systems and FSMs</a:t>
            </a:r>
            <a:endParaRPr lang="en-US" altLang="et-EE" sz="3200" dirty="0">
              <a:solidFill>
                <a:srgbClr val="A2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152400" y="3200399"/>
            <a:ext cx="8991600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  <a:buClr>
                <a:schemeClr val="folHlink"/>
              </a:buClr>
              <a:buSzPct val="75000"/>
            </a:pPr>
            <a:endParaRPr lang="en-US" altLang="et-EE" dirty="0">
              <a:latin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C65C6-8141-41B8-8133-A3B72BAB16E2}"/>
              </a:ext>
            </a:extLst>
          </p:cNvPr>
          <p:cNvSpPr txBox="1"/>
          <p:nvPr/>
        </p:nvSpPr>
        <p:spPr>
          <a:xfrm>
            <a:off x="228601" y="1066800"/>
            <a:ext cx="23622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Latch versus flip-flop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008902-4EC0-49C1-8F3B-9909F7EC7F7E}"/>
              </a:ext>
            </a:extLst>
          </p:cNvPr>
          <p:cNvSpPr txBox="1"/>
          <p:nvPr/>
        </p:nvSpPr>
        <p:spPr>
          <a:xfrm>
            <a:off x="204926" y="1880988"/>
            <a:ext cx="520527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Explicit and implicit description of memory elements </a:t>
            </a:r>
          </a:p>
        </p:txBody>
      </p:sp>
      <p:sp>
        <p:nvSpPr>
          <p:cNvPr id="30733" name="TextBox 30732">
            <a:extLst>
              <a:ext uri="{FF2B5EF4-FFF2-40B4-BE49-F238E27FC236}">
                <a16:creationId xmlns:a16="http://schemas.microsoft.com/office/drawing/2014/main" id="{22566363-C0C4-4C67-A70C-5AB39F39F922}"/>
              </a:ext>
            </a:extLst>
          </p:cNvPr>
          <p:cNvSpPr txBox="1"/>
          <p:nvPr/>
        </p:nvSpPr>
        <p:spPr>
          <a:xfrm>
            <a:off x="4800600" y="2983468"/>
            <a:ext cx="35814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Give VHDL description of this latch </a:t>
            </a:r>
          </a:p>
        </p:txBody>
      </p:sp>
      <p:pic>
        <p:nvPicPr>
          <p:cNvPr id="45" name="Picture 4" descr="AAIJCPY0">
            <a:extLst>
              <a:ext uri="{FF2B5EF4-FFF2-40B4-BE49-F238E27FC236}">
                <a16:creationId xmlns:a16="http://schemas.microsoft.com/office/drawing/2014/main" id="{2CBB7844-A4B6-4C59-9C71-A239AB330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227" y="2494873"/>
            <a:ext cx="4343597" cy="135953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47" name="Picture 4" descr="AAIJCQA0">
            <a:extLst>
              <a:ext uri="{FF2B5EF4-FFF2-40B4-BE49-F238E27FC236}">
                <a16:creationId xmlns:a16="http://schemas.microsoft.com/office/drawing/2014/main" id="{314B25B0-14D4-4BBB-8959-F36730C2E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1" y="4006811"/>
            <a:ext cx="1104682" cy="14033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F208EA-63B5-4673-8009-38377A235C6E}"/>
              </a:ext>
            </a:extLst>
          </p:cNvPr>
          <p:cNvSpPr txBox="1"/>
          <p:nvPr/>
        </p:nvSpPr>
        <p:spPr>
          <a:xfrm>
            <a:off x="2590801" y="4419600"/>
            <a:ext cx="5714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 VHDL description of D latch with asynchronous set and clear inputs</a:t>
            </a:r>
          </a:p>
        </p:txBody>
      </p:sp>
    </p:spTree>
    <p:extLst>
      <p:ext uri="{BB962C8B-B14F-4D97-AF65-F5344CB8AC3E}">
        <p14:creationId xmlns:p14="http://schemas.microsoft.com/office/powerpoint/2010/main" val="213382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9"/>
          <p:cNvSpPr>
            <a:spLocks noGrp="1" noChangeArrowheads="1"/>
          </p:cNvSpPr>
          <p:nvPr>
            <p:ph type="title"/>
          </p:nvPr>
        </p:nvSpPr>
        <p:spPr>
          <a:xfrm>
            <a:off x="588963" y="119063"/>
            <a:ext cx="8293100" cy="641350"/>
          </a:xfrm>
        </p:spPr>
        <p:txBody>
          <a:bodyPr anchor="ctr">
            <a:noAutofit/>
          </a:bodyPr>
          <a:lstStyle/>
          <a:p>
            <a:pPr algn="r"/>
            <a:r>
              <a:rPr lang="en-US" sz="3200" dirty="0">
                <a:solidFill>
                  <a:srgbClr val="920000"/>
                </a:solidFill>
                <a:latin typeface="Comic Sans MS" panose="030F0702030302020204" pitchFamily="66" charset="0"/>
              </a:rPr>
              <a:t>Sequential Systems and FSMs</a:t>
            </a:r>
            <a:endParaRPr lang="en-US" altLang="et-EE" sz="3200" dirty="0">
              <a:solidFill>
                <a:srgbClr val="A2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152400" y="3200399"/>
            <a:ext cx="8991600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  <a:buClr>
                <a:schemeClr val="folHlink"/>
              </a:buClr>
              <a:buSzPct val="75000"/>
            </a:pPr>
            <a:endParaRPr lang="en-US" altLang="et-EE" dirty="0">
              <a:latin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C65C6-8141-41B8-8133-A3B72BAB16E2}"/>
              </a:ext>
            </a:extLst>
          </p:cNvPr>
          <p:cNvSpPr txBox="1"/>
          <p:nvPr/>
        </p:nvSpPr>
        <p:spPr>
          <a:xfrm>
            <a:off x="609600" y="1066800"/>
            <a:ext cx="342899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Positive-edge-triggered D flip flop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008902-4EC0-49C1-8F3B-9909F7EC7F7E}"/>
              </a:ext>
            </a:extLst>
          </p:cNvPr>
          <p:cNvSpPr txBox="1"/>
          <p:nvPr/>
        </p:nvSpPr>
        <p:spPr>
          <a:xfrm>
            <a:off x="662126" y="1880988"/>
            <a:ext cx="520527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Give expressions for a positive clock-edge condition</a:t>
            </a:r>
          </a:p>
        </p:txBody>
      </p:sp>
      <p:sp>
        <p:nvSpPr>
          <p:cNvPr id="30733" name="TextBox 30732">
            <a:extLst>
              <a:ext uri="{FF2B5EF4-FFF2-40B4-BE49-F238E27FC236}">
                <a16:creationId xmlns:a16="http://schemas.microsoft.com/office/drawing/2014/main" id="{22566363-C0C4-4C67-A70C-5AB39F39F922}"/>
              </a:ext>
            </a:extLst>
          </p:cNvPr>
          <p:cNvSpPr txBox="1"/>
          <p:nvPr/>
        </p:nvSpPr>
        <p:spPr>
          <a:xfrm>
            <a:off x="685800" y="2983468"/>
            <a:ext cx="58674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Give VHDL description of positive-edge-triggered D flip flop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F208EA-63B5-4673-8009-38377A235C6E}"/>
              </a:ext>
            </a:extLst>
          </p:cNvPr>
          <p:cNvSpPr txBox="1"/>
          <p:nvPr/>
        </p:nvSpPr>
        <p:spPr>
          <a:xfrm>
            <a:off x="762000" y="4114800"/>
            <a:ext cx="5714999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Give VHDL description D flip-flop with </a:t>
            </a:r>
            <a:r>
              <a:rPr lang="en-US" b="1" dirty="0"/>
              <a:t>a</a:t>
            </a:r>
            <a:r>
              <a:rPr lang="en-US" dirty="0"/>
              <a:t>synchronous set and clear inputs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31DA99-5505-4676-8165-85332A60F117}"/>
              </a:ext>
            </a:extLst>
          </p:cNvPr>
          <p:cNvSpPr txBox="1"/>
          <p:nvPr/>
        </p:nvSpPr>
        <p:spPr>
          <a:xfrm>
            <a:off x="762000" y="5297269"/>
            <a:ext cx="5714999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Give VHDL description D flip-flop with synchronous set and clear inputs</a:t>
            </a:r>
          </a:p>
        </p:txBody>
      </p:sp>
    </p:spTree>
    <p:extLst>
      <p:ext uri="{BB962C8B-B14F-4D97-AF65-F5344CB8AC3E}">
        <p14:creationId xmlns:p14="http://schemas.microsoft.com/office/powerpoint/2010/main" val="19360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9"/>
          <p:cNvSpPr>
            <a:spLocks noGrp="1" noChangeArrowheads="1"/>
          </p:cNvSpPr>
          <p:nvPr>
            <p:ph type="title"/>
          </p:nvPr>
        </p:nvSpPr>
        <p:spPr>
          <a:xfrm>
            <a:off x="588963" y="119063"/>
            <a:ext cx="8293100" cy="641350"/>
          </a:xfrm>
        </p:spPr>
        <p:txBody>
          <a:bodyPr anchor="ctr">
            <a:noAutofit/>
          </a:bodyPr>
          <a:lstStyle/>
          <a:p>
            <a:pPr algn="r"/>
            <a:r>
              <a:rPr lang="en-US" sz="3200" dirty="0">
                <a:solidFill>
                  <a:srgbClr val="920000"/>
                </a:solidFill>
                <a:latin typeface="Comic Sans MS" panose="030F0702030302020204" pitchFamily="66" charset="0"/>
              </a:rPr>
              <a:t>Sequential Systems and FSMs</a:t>
            </a:r>
            <a:endParaRPr lang="en-US" altLang="et-EE" sz="3200" dirty="0">
              <a:solidFill>
                <a:srgbClr val="A2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152400" y="3200399"/>
            <a:ext cx="8991600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  <a:buClr>
                <a:schemeClr val="folHlink"/>
              </a:buClr>
              <a:buSzPct val="75000"/>
            </a:pPr>
            <a:endParaRPr lang="en-US" altLang="et-EE" dirty="0">
              <a:latin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C65C6-8141-41B8-8133-A3B72BAB16E2}"/>
              </a:ext>
            </a:extLst>
          </p:cNvPr>
          <p:cNvSpPr txBox="1"/>
          <p:nvPr/>
        </p:nvSpPr>
        <p:spPr>
          <a:xfrm>
            <a:off x="609600" y="1066800"/>
            <a:ext cx="19050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Metastable event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008902-4EC0-49C1-8F3B-9909F7EC7F7E}"/>
              </a:ext>
            </a:extLst>
          </p:cNvPr>
          <p:cNvSpPr txBox="1"/>
          <p:nvPr/>
        </p:nvSpPr>
        <p:spPr>
          <a:xfrm>
            <a:off x="662126" y="1880988"/>
            <a:ext cx="520527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 of flip-flops versus latches</a:t>
            </a:r>
          </a:p>
        </p:txBody>
      </p:sp>
      <p:sp>
        <p:nvSpPr>
          <p:cNvPr id="30733" name="TextBox 30732">
            <a:extLst>
              <a:ext uri="{FF2B5EF4-FFF2-40B4-BE49-F238E27FC236}">
                <a16:creationId xmlns:a16="http://schemas.microsoft.com/office/drawing/2014/main" id="{22566363-C0C4-4C67-A70C-5AB39F39F922}"/>
              </a:ext>
            </a:extLst>
          </p:cNvPr>
          <p:cNvSpPr txBox="1"/>
          <p:nvPr/>
        </p:nvSpPr>
        <p:spPr>
          <a:xfrm>
            <a:off x="685800" y="2983468"/>
            <a:ext cx="64770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Mealy or Moore FSM decision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F208EA-63B5-4673-8009-38377A235C6E}"/>
              </a:ext>
            </a:extLst>
          </p:cNvPr>
          <p:cNvSpPr txBox="1"/>
          <p:nvPr/>
        </p:nvSpPr>
        <p:spPr>
          <a:xfrm>
            <a:off x="685800" y="4114800"/>
            <a:ext cx="7620000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Briefly</a:t>
            </a:r>
            <a:r>
              <a:rPr lang="en-US" dirty="0"/>
              <a:t> state, in terms of their functional operation, the differences between a combinational system and a sequential system. How is the past sequence of input values to a sequential system represented inside the system?</a:t>
            </a:r>
          </a:p>
        </p:txBody>
      </p:sp>
    </p:spTree>
    <p:extLst>
      <p:ext uri="{BB962C8B-B14F-4D97-AF65-F5344CB8AC3E}">
        <p14:creationId xmlns:p14="http://schemas.microsoft.com/office/powerpoint/2010/main" val="357759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9"/>
          <p:cNvSpPr>
            <a:spLocks noGrp="1" noChangeArrowheads="1"/>
          </p:cNvSpPr>
          <p:nvPr>
            <p:ph type="title"/>
          </p:nvPr>
        </p:nvSpPr>
        <p:spPr>
          <a:xfrm>
            <a:off x="588963" y="119063"/>
            <a:ext cx="8293100" cy="641350"/>
          </a:xfrm>
        </p:spPr>
        <p:txBody>
          <a:bodyPr anchor="ctr">
            <a:noAutofit/>
          </a:bodyPr>
          <a:lstStyle/>
          <a:p>
            <a:pPr algn="r"/>
            <a:r>
              <a:rPr lang="en-US" sz="3200" dirty="0">
                <a:solidFill>
                  <a:srgbClr val="920000"/>
                </a:solidFill>
                <a:latin typeface="Comic Sans MS" panose="030F0702030302020204" pitchFamily="66" charset="0"/>
              </a:rPr>
              <a:t>Subprograms</a:t>
            </a:r>
            <a:endParaRPr lang="en-US" altLang="et-EE" sz="3200" dirty="0">
              <a:solidFill>
                <a:srgbClr val="A2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152400" y="3200399"/>
            <a:ext cx="8991600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  <a:buClr>
                <a:schemeClr val="folHlink"/>
              </a:buClr>
              <a:buSzPct val="75000"/>
            </a:pPr>
            <a:endParaRPr lang="en-US" altLang="et-EE" dirty="0">
              <a:latin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008902-4EC0-49C1-8F3B-9909F7EC7F7E}"/>
              </a:ext>
            </a:extLst>
          </p:cNvPr>
          <p:cNvSpPr txBox="1"/>
          <p:nvPr/>
        </p:nvSpPr>
        <p:spPr>
          <a:xfrm>
            <a:off x="585926" y="1905000"/>
            <a:ext cx="383367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Kinds of subprograms in VHDL</a:t>
            </a:r>
          </a:p>
        </p:txBody>
      </p:sp>
      <p:sp>
        <p:nvSpPr>
          <p:cNvPr id="30733" name="TextBox 30732">
            <a:extLst>
              <a:ext uri="{FF2B5EF4-FFF2-40B4-BE49-F238E27FC236}">
                <a16:creationId xmlns:a16="http://schemas.microsoft.com/office/drawing/2014/main" id="{22566363-C0C4-4C67-A70C-5AB39F39F922}"/>
              </a:ext>
            </a:extLst>
          </p:cNvPr>
          <p:cNvSpPr txBox="1"/>
          <p:nvPr/>
        </p:nvSpPr>
        <p:spPr>
          <a:xfrm>
            <a:off x="685800" y="2983468"/>
            <a:ext cx="647700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is the main difference subprograms in conventional programming languages and VHDL subprograms</a:t>
            </a:r>
          </a:p>
        </p:txBody>
      </p:sp>
    </p:spTree>
    <p:extLst>
      <p:ext uri="{BB962C8B-B14F-4D97-AF65-F5344CB8AC3E}">
        <p14:creationId xmlns:p14="http://schemas.microsoft.com/office/powerpoint/2010/main" val="126575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8D9FB3C3-33A7-46E5-97E6-E9CFD561DA09}" type="slidenum">
              <a:rPr lang="en-US" altLang="et-EE" sz="1400"/>
              <a:pPr eaLnBrk="1" hangingPunct="1"/>
              <a:t>2</a:t>
            </a:fld>
            <a:endParaRPr lang="en-US" altLang="et-EE" sz="1400" dirty="0"/>
          </a:p>
        </p:txBody>
      </p:sp>
      <p:sp>
        <p:nvSpPr>
          <p:cNvPr id="30723" name="Rectangle 9"/>
          <p:cNvSpPr>
            <a:spLocks noGrp="1" noChangeArrowheads="1"/>
          </p:cNvSpPr>
          <p:nvPr>
            <p:ph type="title"/>
          </p:nvPr>
        </p:nvSpPr>
        <p:spPr>
          <a:xfrm>
            <a:off x="588963" y="119063"/>
            <a:ext cx="8293100" cy="641350"/>
          </a:xfrm>
        </p:spPr>
        <p:txBody>
          <a:bodyPr anchor="ctr">
            <a:noAutofit/>
          </a:bodyPr>
          <a:lstStyle/>
          <a:p>
            <a:pPr algn="r"/>
            <a:r>
              <a:rPr lang="en-US" altLang="et-EE" sz="3600" dirty="0">
                <a:solidFill>
                  <a:srgbClr val="A20000"/>
                </a:solidFill>
                <a:latin typeface="Comic Sans MS" panose="030F0702030302020204" pitchFamily="66" charset="0"/>
              </a:rPr>
              <a:t>Dates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CDE40-02F9-4833-AC35-7A0BB0A6BA7D}"/>
              </a:ext>
            </a:extLst>
          </p:cNvPr>
          <p:cNvSpPr txBox="1"/>
          <p:nvPr/>
        </p:nvSpPr>
        <p:spPr>
          <a:xfrm>
            <a:off x="1295400" y="1447800"/>
            <a:ext cx="69342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6B9A271-1868-4710-A80C-12DBCDEB9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22399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EC3819-25D9-4E73-BB39-8E1A174AB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87669"/>
              </p:ext>
            </p:extLst>
          </p:nvPr>
        </p:nvGraphicFramePr>
        <p:xfrm>
          <a:off x="910651" y="1066800"/>
          <a:ext cx="7322698" cy="3244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475">
                  <a:extLst>
                    <a:ext uri="{9D8B030D-6E8A-4147-A177-3AD203B41FA5}">
                      <a16:colId xmlns:a16="http://schemas.microsoft.com/office/drawing/2014/main" val="1926637233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4272683844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3942164123"/>
                    </a:ext>
                  </a:extLst>
                </a:gridCol>
                <a:gridCol w="27826">
                  <a:extLst>
                    <a:ext uri="{9D8B030D-6E8A-4147-A177-3AD203B41FA5}">
                      <a16:colId xmlns:a16="http://schemas.microsoft.com/office/drawing/2014/main" val="472074548"/>
                    </a:ext>
                  </a:extLst>
                </a:gridCol>
                <a:gridCol w="5676556">
                  <a:extLst>
                    <a:ext uri="{9D8B030D-6E8A-4147-A177-3AD203B41FA5}">
                      <a16:colId xmlns:a16="http://schemas.microsoft.com/office/drawing/2014/main" val="2511395899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3500544993"/>
                    </a:ext>
                  </a:extLst>
                </a:gridCol>
                <a:gridCol w="1272641">
                  <a:extLst>
                    <a:ext uri="{9D8B030D-6E8A-4147-A177-3AD203B41FA5}">
                      <a16:colId xmlns:a16="http://schemas.microsoft.com/office/drawing/2014/main" val="1097371816"/>
                    </a:ext>
                  </a:extLst>
                </a:gridCol>
              </a:tblGrid>
              <a:tr h="8166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810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810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              24.01.2019          14:00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ICT-102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76335919"/>
                  </a:ext>
                </a:extLst>
              </a:tr>
              <a:tr h="8166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810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810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              22.01.2019          14:00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ICT-315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7326680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810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810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              16.01.2019          14:00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ICT-315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59088853"/>
                  </a:ext>
                </a:extLst>
              </a:tr>
              <a:tr h="8166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810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810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              09.01.2019          14:00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ICT-315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673504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7165622-8AE6-487A-8131-A18100E9D5AA}"/>
              </a:ext>
            </a:extLst>
          </p:cNvPr>
          <p:cNvSpPr txBox="1"/>
          <p:nvPr/>
        </p:nvSpPr>
        <p:spPr>
          <a:xfrm>
            <a:off x="762000" y="5181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A40000"/>
                </a:solidFill>
              </a:rPr>
              <a:t>Labs </a:t>
            </a:r>
            <a:r>
              <a:rPr lang="et-EE" sz="2400" dirty="0">
                <a:solidFill>
                  <a:srgbClr val="A40000"/>
                </a:solidFill>
              </a:rPr>
              <a:t>(reports and defences) </a:t>
            </a:r>
            <a:r>
              <a:rPr lang="en-US" sz="2400" dirty="0">
                <a:solidFill>
                  <a:srgbClr val="A40000"/>
                </a:solidFill>
              </a:rPr>
              <a:t>red line is 07.01.2019 </a:t>
            </a:r>
          </a:p>
          <a:p>
            <a:r>
              <a:rPr lang="et-EE" sz="2400" dirty="0">
                <a:solidFill>
                  <a:srgbClr val="A40000"/>
                </a:solidFill>
              </a:rPr>
              <a:t>(Dmitri presents me final reults).</a:t>
            </a:r>
            <a:endParaRPr lang="en-US" sz="2400" dirty="0">
              <a:solidFill>
                <a:srgbClr val="A4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24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8D9FB3C3-33A7-46E5-97E6-E9CFD561DA09}" type="slidenum">
              <a:rPr lang="en-US" altLang="et-EE" sz="1400"/>
              <a:pPr eaLnBrk="1" hangingPunct="1"/>
              <a:t>3</a:t>
            </a:fld>
            <a:endParaRPr lang="en-US" altLang="et-EE" sz="1400" dirty="0"/>
          </a:p>
        </p:txBody>
      </p:sp>
      <p:sp>
        <p:nvSpPr>
          <p:cNvPr id="30723" name="Rectangle 9"/>
          <p:cNvSpPr>
            <a:spLocks noGrp="1" noChangeArrowheads="1"/>
          </p:cNvSpPr>
          <p:nvPr>
            <p:ph type="title"/>
          </p:nvPr>
        </p:nvSpPr>
        <p:spPr>
          <a:xfrm>
            <a:off x="588963" y="0"/>
            <a:ext cx="8293100" cy="641350"/>
          </a:xfrm>
        </p:spPr>
        <p:txBody>
          <a:bodyPr anchor="ctr">
            <a:noAutofit/>
          </a:bodyPr>
          <a:lstStyle/>
          <a:p>
            <a:pPr algn="r"/>
            <a:r>
              <a:rPr lang="en-US" altLang="et-EE" sz="3200" dirty="0">
                <a:solidFill>
                  <a:srgbClr val="A20000"/>
                </a:solidFill>
                <a:latin typeface="Comic Sans MS" panose="030F0702030302020204" pitchFamily="66" charset="0"/>
              </a:rPr>
              <a:t>Data Types</a:t>
            </a: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152400" y="876300"/>
            <a:ext cx="89916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1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</a:pPr>
            <a:r>
              <a:rPr lang="en-US" altLang="et-EE" dirty="0">
                <a:latin typeface="Arial" pitchFamily="34" charset="0"/>
              </a:rPr>
              <a:t>What is meant by strong typing in VHDL and why is it useful? </a:t>
            </a:r>
          </a:p>
          <a:p>
            <a:pPr marL="342900" indent="-342900">
              <a:lnSpc>
                <a:spcPct val="150000"/>
              </a:lnSpc>
              <a:spcBef>
                <a:spcPct val="1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</a:pPr>
            <a:r>
              <a:rPr lang="en-US" altLang="et-EE" dirty="0">
                <a:latin typeface="Arial" pitchFamily="34" charset="0"/>
              </a:rPr>
              <a:t>What is the relationship between </a:t>
            </a:r>
            <a:r>
              <a:rPr lang="en-US" altLang="et-EE" dirty="0" err="1">
                <a:latin typeface="Arial" pitchFamily="34" charset="0"/>
              </a:rPr>
              <a:t>std_ulogic</a:t>
            </a:r>
            <a:r>
              <a:rPr lang="en-US" altLang="et-EE" dirty="0">
                <a:latin typeface="Arial" pitchFamily="34" charset="0"/>
              </a:rPr>
              <a:t> and </a:t>
            </a:r>
            <a:r>
              <a:rPr lang="en-US" altLang="et-EE" dirty="0" err="1">
                <a:latin typeface="Arial" pitchFamily="34" charset="0"/>
              </a:rPr>
              <a:t>std_logic</a:t>
            </a:r>
            <a:r>
              <a:rPr lang="en-US" altLang="et-EE" dirty="0">
                <a:latin typeface="Arial" pitchFamily="34" charset="0"/>
              </a:rPr>
              <a:t>? Under what condition(s) would each be preferred as the type of a signal in a design description? </a:t>
            </a:r>
          </a:p>
          <a:p>
            <a:pPr marL="342900" indent="-342900">
              <a:lnSpc>
                <a:spcPct val="150000"/>
              </a:lnSpc>
              <a:spcBef>
                <a:spcPct val="1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</a:pPr>
            <a:r>
              <a:rPr lang="en-US" altLang="et-EE" dirty="0">
                <a:latin typeface="Arial" pitchFamily="34" charset="0"/>
              </a:rPr>
              <a:t>What is a subtype? What is a base type? Can a signal that is of a subtype be assigned to a signal that is of the base type of the subtype? Can a signal that is of a base type be assigned to a signal that is of a subtype of the base type? Under what condition will these kinds of assignments cause an error during a simulation?</a:t>
            </a:r>
          </a:p>
          <a:p>
            <a:pPr marL="342900" indent="-342900">
              <a:lnSpc>
                <a:spcPct val="150000"/>
              </a:lnSpc>
              <a:spcBef>
                <a:spcPct val="1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</a:pPr>
            <a:r>
              <a:rPr lang="en-US" altLang="et-EE" dirty="0">
                <a:latin typeface="Arial" pitchFamily="34" charset="0"/>
              </a:rPr>
              <a:t> What are the two composite types in VHDL and what are their similarities and differences?  </a:t>
            </a:r>
          </a:p>
          <a:p>
            <a:pPr>
              <a:lnSpc>
                <a:spcPct val="150000"/>
              </a:lnSpc>
              <a:spcBef>
                <a:spcPct val="10000"/>
              </a:spcBef>
              <a:buClr>
                <a:schemeClr val="folHlink"/>
              </a:buClr>
              <a:buSzPct val="75000"/>
            </a:pPr>
            <a:r>
              <a:rPr lang="en-US" altLang="et-EE" dirty="0">
                <a:latin typeface="Arial" pitchFamily="34" charset="0"/>
              </a:rPr>
              <a:t>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2881313"/>
            <a:ext cx="8348663" cy="351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t-EE" altLang="et-EE" sz="2400" dirty="0">
              <a:latin typeface="Arial" pitchFamily="34" charset="0"/>
            </a:endParaRPr>
          </a:p>
          <a:p>
            <a:pPr marL="342900" indent="-342900" eaLnBrk="1" hangingPunct="1">
              <a:spcBef>
                <a:spcPct val="10000"/>
              </a:spcBef>
              <a:buClr>
                <a:schemeClr val="folHlink"/>
              </a:buClr>
              <a:buSzPct val="75000"/>
            </a:pPr>
            <a:endParaRPr lang="en-US" altLang="et-EE" sz="24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4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8D9FB3C3-33A7-46E5-97E6-E9CFD561DA09}" type="slidenum">
              <a:rPr lang="en-US" altLang="et-EE" sz="1400"/>
              <a:pPr eaLnBrk="1" hangingPunct="1"/>
              <a:t>4</a:t>
            </a:fld>
            <a:endParaRPr lang="en-US" altLang="et-EE" sz="1400" dirty="0"/>
          </a:p>
        </p:txBody>
      </p:sp>
      <p:sp>
        <p:nvSpPr>
          <p:cNvPr id="30723" name="Rectangle 9"/>
          <p:cNvSpPr>
            <a:spLocks noGrp="1" noChangeArrowheads="1"/>
          </p:cNvSpPr>
          <p:nvPr>
            <p:ph type="title"/>
          </p:nvPr>
        </p:nvSpPr>
        <p:spPr>
          <a:xfrm>
            <a:off x="588963" y="0"/>
            <a:ext cx="8293100" cy="641350"/>
          </a:xfrm>
        </p:spPr>
        <p:txBody>
          <a:bodyPr anchor="ctr">
            <a:noAutofit/>
          </a:bodyPr>
          <a:lstStyle/>
          <a:p>
            <a:pPr algn="r"/>
            <a:r>
              <a:rPr lang="en-US" altLang="et-EE" sz="3200" dirty="0">
                <a:solidFill>
                  <a:srgbClr val="A20000"/>
                </a:solidFill>
                <a:latin typeface="Comic Sans MS" panose="030F0702030302020204" pitchFamily="66" charset="0"/>
              </a:rPr>
              <a:t>Data Types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2881313"/>
            <a:ext cx="8348663" cy="351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t-EE" altLang="et-EE" sz="2400" dirty="0">
              <a:latin typeface="Arial" pitchFamily="34" charset="0"/>
            </a:endParaRPr>
          </a:p>
          <a:p>
            <a:pPr marL="342900" indent="-342900" eaLnBrk="1" hangingPunct="1">
              <a:spcBef>
                <a:spcPct val="10000"/>
              </a:spcBef>
              <a:buClr>
                <a:schemeClr val="folHlink"/>
              </a:buClr>
              <a:buSzPct val="75000"/>
            </a:pPr>
            <a:endParaRPr lang="en-US" altLang="et-EE" sz="2400" dirty="0">
              <a:latin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27BD09-024E-44D8-94E3-C443BED7B308}"/>
              </a:ext>
            </a:extLst>
          </p:cNvPr>
          <p:cNvSpPr/>
          <p:nvPr/>
        </p:nvSpPr>
        <p:spPr>
          <a:xfrm>
            <a:off x="914399" y="1455640"/>
            <a:ext cx="7967663" cy="4002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1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ü"/>
            </a:pPr>
            <a:r>
              <a:rPr lang="en-US" altLang="et-EE" dirty="0">
                <a:latin typeface="Arial" pitchFamily="34" charset="0"/>
              </a:rPr>
              <a:t>Given the following declarations:</a:t>
            </a:r>
          </a:p>
          <a:p>
            <a:pPr>
              <a:lnSpc>
                <a:spcPct val="150000"/>
              </a:lnSpc>
              <a:spcBef>
                <a:spcPct val="10000"/>
              </a:spcBef>
              <a:buClr>
                <a:schemeClr val="folHlink"/>
              </a:buClr>
              <a:buSzPct val="75000"/>
            </a:pPr>
            <a:r>
              <a:rPr lang="en-US" altLang="et-EE" dirty="0">
                <a:latin typeface="Arial" pitchFamily="34" charset="0"/>
              </a:rPr>
              <a:t>signal a, b : </a:t>
            </a:r>
            <a:r>
              <a:rPr lang="en-US" altLang="et-EE" dirty="0" err="1">
                <a:latin typeface="Arial" pitchFamily="34" charset="0"/>
              </a:rPr>
              <a:t>std_logic_vector</a:t>
            </a:r>
            <a:r>
              <a:rPr lang="en-US" altLang="et-EE" dirty="0">
                <a:latin typeface="Arial" pitchFamily="34" charset="0"/>
              </a:rPr>
              <a:t> (3 </a:t>
            </a:r>
            <a:r>
              <a:rPr lang="en-US" altLang="et-EE" dirty="0" err="1">
                <a:latin typeface="Arial" pitchFamily="34" charset="0"/>
              </a:rPr>
              <a:t>downto</a:t>
            </a:r>
            <a:r>
              <a:rPr lang="en-US" altLang="et-EE" dirty="0">
                <a:latin typeface="Arial" pitchFamily="34" charset="0"/>
              </a:rPr>
              <a:t> 0);  </a:t>
            </a:r>
          </a:p>
          <a:p>
            <a:pPr>
              <a:lnSpc>
                <a:spcPct val="150000"/>
              </a:lnSpc>
              <a:spcBef>
                <a:spcPct val="10000"/>
              </a:spcBef>
              <a:buClr>
                <a:schemeClr val="folHlink"/>
              </a:buClr>
              <a:buSzPct val="75000"/>
            </a:pPr>
            <a:r>
              <a:rPr lang="en-US" altLang="et-EE" dirty="0">
                <a:latin typeface="Arial" pitchFamily="34" charset="0"/>
              </a:rPr>
              <a:t>signal p, q : </a:t>
            </a:r>
            <a:r>
              <a:rPr lang="en-US" altLang="et-EE" dirty="0" err="1">
                <a:latin typeface="Arial" pitchFamily="34" charset="0"/>
              </a:rPr>
              <a:t>std_logic_vector</a:t>
            </a:r>
            <a:r>
              <a:rPr lang="en-US" altLang="et-EE" dirty="0">
                <a:latin typeface="Arial" pitchFamily="34" charset="0"/>
              </a:rPr>
              <a:t> (7 </a:t>
            </a:r>
            <a:r>
              <a:rPr lang="en-US" altLang="et-EE" dirty="0" err="1">
                <a:latin typeface="Arial" pitchFamily="34" charset="0"/>
              </a:rPr>
              <a:t>downto</a:t>
            </a:r>
            <a:r>
              <a:rPr lang="en-US" altLang="et-EE" dirty="0">
                <a:latin typeface="Arial" pitchFamily="34" charset="0"/>
              </a:rPr>
              <a:t> 0);</a:t>
            </a:r>
          </a:p>
          <a:p>
            <a:pPr>
              <a:lnSpc>
                <a:spcPct val="150000"/>
              </a:lnSpc>
              <a:spcBef>
                <a:spcPct val="10000"/>
              </a:spcBef>
              <a:buClr>
                <a:schemeClr val="folHlink"/>
              </a:buClr>
              <a:buSzPct val="75000"/>
            </a:pPr>
            <a:endParaRPr lang="en-US" altLang="et-EE" dirty="0">
              <a:latin typeface="Arial" pitchFamily="34" charset="0"/>
            </a:endParaRPr>
          </a:p>
          <a:p>
            <a:pPr>
              <a:lnSpc>
                <a:spcPct val="150000"/>
              </a:lnSpc>
              <a:spcBef>
                <a:spcPct val="10000"/>
              </a:spcBef>
              <a:buClr>
                <a:schemeClr val="folHlink"/>
              </a:buClr>
              <a:buSzPct val="75000"/>
            </a:pPr>
            <a:r>
              <a:rPr lang="en-US" altLang="et-EE" dirty="0">
                <a:latin typeface="Arial" pitchFamily="34" charset="0"/>
              </a:rPr>
              <a:t>Give the value of the signal after the following assignments:</a:t>
            </a:r>
          </a:p>
          <a:p>
            <a:pPr>
              <a:lnSpc>
                <a:spcPct val="150000"/>
              </a:lnSpc>
              <a:spcBef>
                <a:spcPct val="10000"/>
              </a:spcBef>
              <a:buClr>
                <a:schemeClr val="folHlink"/>
              </a:buClr>
              <a:buSzPct val="75000"/>
            </a:pPr>
            <a:r>
              <a:rPr lang="en-US" altLang="et-EE" dirty="0">
                <a:latin typeface="Arial" pitchFamily="34" charset="0"/>
              </a:rPr>
              <a:t>a &lt;= (2 =&gt; '1', 1 =&gt; '0', 0 =&gt; '0', 3 =&gt; '1’); </a:t>
            </a:r>
          </a:p>
          <a:p>
            <a:pPr>
              <a:lnSpc>
                <a:spcPct val="150000"/>
              </a:lnSpc>
              <a:spcBef>
                <a:spcPct val="10000"/>
              </a:spcBef>
              <a:buClr>
                <a:schemeClr val="folHlink"/>
              </a:buClr>
              <a:buSzPct val="75000"/>
            </a:pPr>
            <a:r>
              <a:rPr lang="en-US" altLang="et-EE" dirty="0">
                <a:latin typeface="Arial" pitchFamily="34" charset="0"/>
              </a:rPr>
              <a:t>p &lt;= (7|5|3 =&gt; '1', others =&gt; '0’); </a:t>
            </a:r>
          </a:p>
          <a:p>
            <a:pPr>
              <a:lnSpc>
                <a:spcPct val="150000"/>
              </a:lnSpc>
              <a:spcBef>
                <a:spcPct val="10000"/>
              </a:spcBef>
              <a:buClr>
                <a:schemeClr val="folHlink"/>
              </a:buClr>
              <a:buSzPct val="75000"/>
            </a:pPr>
            <a:r>
              <a:rPr lang="en-US" altLang="et-EE" dirty="0">
                <a:latin typeface="Arial" pitchFamily="34" charset="0"/>
              </a:rPr>
              <a:t>b &lt;= (others =&gt; '0’); </a:t>
            </a:r>
          </a:p>
          <a:p>
            <a:pPr>
              <a:lnSpc>
                <a:spcPct val="150000"/>
              </a:lnSpc>
              <a:spcBef>
                <a:spcPct val="10000"/>
              </a:spcBef>
              <a:buClr>
                <a:schemeClr val="folHlink"/>
              </a:buClr>
              <a:buSzPct val="75000"/>
            </a:pPr>
            <a:r>
              <a:rPr lang="en-US" altLang="et-EE" dirty="0">
                <a:latin typeface="Arial" pitchFamily="34" charset="0"/>
              </a:rPr>
              <a:t>q &lt;= (6 </a:t>
            </a:r>
            <a:r>
              <a:rPr lang="en-US" altLang="et-EE" dirty="0" err="1">
                <a:latin typeface="Arial" pitchFamily="34" charset="0"/>
              </a:rPr>
              <a:t>downto</a:t>
            </a:r>
            <a:r>
              <a:rPr lang="en-US" altLang="et-EE" dirty="0">
                <a:latin typeface="Arial" pitchFamily="34" charset="0"/>
              </a:rPr>
              <a:t> 4 =&gt; '0', others =&gt; '1');</a:t>
            </a:r>
          </a:p>
        </p:txBody>
      </p:sp>
    </p:spTree>
    <p:extLst>
      <p:ext uri="{BB962C8B-B14F-4D97-AF65-F5344CB8AC3E}">
        <p14:creationId xmlns:p14="http://schemas.microsoft.com/office/powerpoint/2010/main" val="139841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8D9FB3C3-33A7-46E5-97E6-E9CFD561DA09}" type="slidenum">
              <a:rPr lang="en-US" altLang="et-EE" sz="1400"/>
              <a:pPr eaLnBrk="1" hangingPunct="1"/>
              <a:t>5</a:t>
            </a:fld>
            <a:endParaRPr lang="en-US" altLang="et-EE" sz="1400" dirty="0"/>
          </a:p>
        </p:txBody>
      </p:sp>
      <p:sp>
        <p:nvSpPr>
          <p:cNvPr id="30723" name="Rectangle 9"/>
          <p:cNvSpPr>
            <a:spLocks noGrp="1" noChangeArrowheads="1"/>
          </p:cNvSpPr>
          <p:nvPr>
            <p:ph type="title"/>
          </p:nvPr>
        </p:nvSpPr>
        <p:spPr>
          <a:xfrm>
            <a:off x="588963" y="119063"/>
            <a:ext cx="8293100" cy="641350"/>
          </a:xfrm>
        </p:spPr>
        <p:txBody>
          <a:bodyPr anchor="ctr">
            <a:noAutofit/>
          </a:bodyPr>
          <a:lstStyle/>
          <a:p>
            <a:pPr algn="r"/>
            <a:r>
              <a:rPr lang="en-US" altLang="et-EE" sz="3200" dirty="0">
                <a:solidFill>
                  <a:srgbClr val="A20000"/>
                </a:solidFill>
                <a:latin typeface="Comic Sans MS" panose="030F0702030302020204" pitchFamily="66" charset="0"/>
              </a:rPr>
              <a:t>Data Types</a:t>
            </a: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152400" y="3200399"/>
            <a:ext cx="8991600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  <a:buClr>
                <a:schemeClr val="folHlink"/>
              </a:buClr>
              <a:buSzPct val="75000"/>
            </a:pPr>
            <a:endParaRPr lang="en-US" altLang="et-EE" dirty="0">
              <a:latin typeface="Arial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2881313"/>
            <a:ext cx="8348663" cy="351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t-EE" altLang="et-EE" sz="2400" dirty="0">
              <a:latin typeface="Arial" pitchFamily="34" charset="0"/>
            </a:endParaRPr>
          </a:p>
          <a:p>
            <a:pPr marL="342900" indent="-342900" eaLnBrk="1" hangingPunct="1">
              <a:spcBef>
                <a:spcPct val="10000"/>
              </a:spcBef>
              <a:buClr>
                <a:schemeClr val="folHlink"/>
              </a:buClr>
              <a:buSzPct val="75000"/>
            </a:pPr>
            <a:endParaRPr lang="en-US" altLang="et-EE" sz="2400" dirty="0">
              <a:latin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1AD0B4-0DA8-483E-9A34-E004EBF582F6}"/>
              </a:ext>
            </a:extLst>
          </p:cNvPr>
          <p:cNvGrpSpPr/>
          <p:nvPr/>
        </p:nvGrpSpPr>
        <p:grpSpPr>
          <a:xfrm>
            <a:off x="457200" y="914401"/>
            <a:ext cx="1828800" cy="838199"/>
            <a:chOff x="457200" y="685801"/>
            <a:chExt cx="2057400" cy="97893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0B46218-FA6B-464E-A61B-AA7B05195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800" y="685801"/>
              <a:ext cx="1544636" cy="941686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870E4B-7230-4275-9FFF-78F0C17FA498}"/>
                </a:ext>
              </a:extLst>
            </p:cNvPr>
            <p:cNvSpPr txBox="1"/>
            <p:nvPr/>
          </p:nvSpPr>
          <p:spPr>
            <a:xfrm>
              <a:off x="457200" y="8382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F0374B-A74B-4C10-8D8A-338C1138001E}"/>
                </a:ext>
              </a:extLst>
            </p:cNvPr>
            <p:cNvSpPr txBox="1"/>
            <p:nvPr/>
          </p:nvSpPr>
          <p:spPr>
            <a:xfrm>
              <a:off x="2133600" y="8382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99E341-6D5C-4525-9F8E-3867D60F4B72}"/>
                </a:ext>
              </a:extLst>
            </p:cNvPr>
            <p:cNvSpPr txBox="1"/>
            <p:nvPr/>
          </p:nvSpPr>
          <p:spPr>
            <a:xfrm>
              <a:off x="1371600" y="1295400"/>
              <a:ext cx="477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en</a:t>
              </a:r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613AEB4-CFEC-4998-86BF-DAB62A1BE2F0}"/>
              </a:ext>
            </a:extLst>
          </p:cNvPr>
          <p:cNvSpPr txBox="1"/>
          <p:nvPr/>
        </p:nvSpPr>
        <p:spPr>
          <a:xfrm>
            <a:off x="2514599" y="1066800"/>
            <a:ext cx="426720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 three state buffer VHDL 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06DF8-1800-48B9-8AE3-4D7FB4F4EBE2}"/>
              </a:ext>
            </a:extLst>
          </p:cNvPr>
          <p:cNvSpPr txBox="1"/>
          <p:nvPr/>
        </p:nvSpPr>
        <p:spPr>
          <a:xfrm>
            <a:off x="660400" y="2438400"/>
            <a:ext cx="383540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means predefined data type.</a:t>
            </a:r>
          </a:p>
          <a:p>
            <a:r>
              <a:rPr lang="en-US" dirty="0"/>
              <a:t>Give definition of type Boolean.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EC97E7-8597-42E6-A2CE-8CEC75383BCC}"/>
              </a:ext>
            </a:extLst>
          </p:cNvPr>
          <p:cNvSpPr txBox="1"/>
          <p:nvPr/>
        </p:nvSpPr>
        <p:spPr>
          <a:xfrm>
            <a:off x="660400" y="4092810"/>
            <a:ext cx="627380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 context clause to use unsigned and signed types.</a:t>
            </a:r>
          </a:p>
          <a:p>
            <a:r>
              <a:rPr lang="en-US" dirty="0"/>
              <a:t>Give definition of type Boolean.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BD6CBE-43CA-48B1-857D-6E106FDA0D42}"/>
              </a:ext>
            </a:extLst>
          </p:cNvPr>
          <p:cNvSpPr txBox="1"/>
          <p:nvPr/>
        </p:nvSpPr>
        <p:spPr>
          <a:xfrm>
            <a:off x="645604" y="5177870"/>
            <a:ext cx="76454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Conversion between </a:t>
            </a:r>
            <a:r>
              <a:rPr lang="en-US" dirty="0" err="1"/>
              <a:t>Std_logic_vector</a:t>
            </a:r>
            <a:r>
              <a:rPr lang="en-US" dirty="0"/>
              <a:t>, Unsigned and Signed (give an example)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4A9150-35D2-4CBD-BB59-ED55B624C0CC}"/>
              </a:ext>
            </a:extLst>
          </p:cNvPr>
          <p:cNvSpPr txBox="1"/>
          <p:nvPr/>
        </p:nvSpPr>
        <p:spPr>
          <a:xfrm>
            <a:off x="660400" y="3545405"/>
            <a:ext cx="28448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BIT versus STD_LOGIC</a:t>
            </a:r>
          </a:p>
        </p:txBody>
      </p:sp>
    </p:spTree>
    <p:extLst>
      <p:ext uri="{BB962C8B-B14F-4D97-AF65-F5344CB8AC3E}">
        <p14:creationId xmlns:p14="http://schemas.microsoft.com/office/powerpoint/2010/main" val="267734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8D9FB3C3-33A7-46E5-97E6-E9CFD561DA09}" type="slidenum">
              <a:rPr lang="en-US" altLang="et-EE" sz="1400"/>
              <a:pPr eaLnBrk="1" hangingPunct="1"/>
              <a:t>6</a:t>
            </a:fld>
            <a:endParaRPr lang="en-US" altLang="et-EE" sz="1400" dirty="0"/>
          </a:p>
        </p:txBody>
      </p:sp>
      <p:sp>
        <p:nvSpPr>
          <p:cNvPr id="30723" name="Rectangle 9"/>
          <p:cNvSpPr>
            <a:spLocks noGrp="1" noChangeArrowheads="1"/>
          </p:cNvSpPr>
          <p:nvPr>
            <p:ph type="title"/>
          </p:nvPr>
        </p:nvSpPr>
        <p:spPr>
          <a:xfrm>
            <a:off x="588963" y="119063"/>
            <a:ext cx="8293100" cy="641350"/>
          </a:xfrm>
        </p:spPr>
        <p:txBody>
          <a:bodyPr anchor="ctr">
            <a:noAutofit/>
          </a:bodyPr>
          <a:lstStyle/>
          <a:p>
            <a:pPr algn="r"/>
            <a:r>
              <a:rPr lang="en-US" altLang="et-EE" sz="3200" dirty="0">
                <a:solidFill>
                  <a:srgbClr val="A20000"/>
                </a:solidFill>
                <a:latin typeface="Comic Sans MS" panose="030F0702030302020204" pitchFamily="66" charset="0"/>
              </a:rPr>
              <a:t>Data Types</a:t>
            </a: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152400" y="3200399"/>
            <a:ext cx="8991600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  <a:buClr>
                <a:schemeClr val="folHlink"/>
              </a:buClr>
              <a:buSzPct val="75000"/>
            </a:pPr>
            <a:endParaRPr lang="en-US" altLang="et-EE" dirty="0">
              <a:latin typeface="Arial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2881313"/>
            <a:ext cx="8348663" cy="351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t-EE" altLang="et-EE" sz="2400" dirty="0">
              <a:latin typeface="Arial" pitchFamily="34" charset="0"/>
            </a:endParaRPr>
          </a:p>
          <a:p>
            <a:pPr marL="342900" indent="-342900" eaLnBrk="1" hangingPunct="1">
              <a:spcBef>
                <a:spcPct val="10000"/>
              </a:spcBef>
              <a:buClr>
                <a:schemeClr val="folHlink"/>
              </a:buClr>
              <a:buSzPct val="75000"/>
            </a:pPr>
            <a:endParaRPr lang="en-US" altLang="et-EE" sz="2400" dirty="0">
              <a:latin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4CB582-8E05-4B65-B83C-2C12C121232F}"/>
              </a:ext>
            </a:extLst>
          </p:cNvPr>
          <p:cNvSpPr txBox="1"/>
          <p:nvPr/>
        </p:nvSpPr>
        <p:spPr>
          <a:xfrm>
            <a:off x="457200" y="760413"/>
            <a:ext cx="8348663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Given the following declarations:</a:t>
            </a:r>
          </a:p>
          <a:p>
            <a:pPr>
              <a:lnSpc>
                <a:spcPct val="150000"/>
              </a:lnSpc>
            </a:pPr>
            <a:r>
              <a:rPr lang="en-US" dirty="0"/>
              <a:t>constant m : unsigned := "1101"; </a:t>
            </a:r>
          </a:p>
          <a:p>
            <a:pPr>
              <a:lnSpc>
                <a:spcPct val="150000"/>
              </a:lnSpc>
            </a:pPr>
            <a:r>
              <a:rPr lang="en-US" dirty="0"/>
              <a:t>constant p : signed := "1101"; </a:t>
            </a:r>
          </a:p>
          <a:p>
            <a:pPr>
              <a:lnSpc>
                <a:spcPct val="150000"/>
              </a:lnSpc>
            </a:pPr>
            <a:r>
              <a:rPr lang="en-US" dirty="0"/>
              <a:t>constant </a:t>
            </a:r>
            <a:r>
              <a:rPr lang="en-US" dirty="0" err="1"/>
              <a:t>i</a:t>
            </a:r>
            <a:r>
              <a:rPr lang="en-US" dirty="0"/>
              <a:t> : integer := 145; </a:t>
            </a:r>
          </a:p>
          <a:p>
            <a:pPr>
              <a:lnSpc>
                <a:spcPct val="150000"/>
              </a:lnSpc>
            </a:pPr>
            <a:r>
              <a:rPr lang="en-US" dirty="0"/>
              <a:t>constant r : integer := —31; </a:t>
            </a:r>
          </a:p>
          <a:p>
            <a:pPr>
              <a:lnSpc>
                <a:spcPct val="150000"/>
              </a:lnSpc>
            </a:pPr>
            <a:r>
              <a:rPr lang="en-US" dirty="0"/>
              <a:t>constant q : integer := 19;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For the following assignment statements give the type, number of elements, and value of the target signal:</a:t>
            </a:r>
          </a:p>
          <a:p>
            <a:pPr>
              <a:lnSpc>
                <a:spcPct val="150000"/>
              </a:lnSpc>
            </a:pPr>
            <a:r>
              <a:rPr lang="en-US" dirty="0"/>
              <a:t>f &lt;= </a:t>
            </a:r>
            <a:r>
              <a:rPr lang="en-US" dirty="0" err="1"/>
              <a:t>to_unsigned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8); </a:t>
            </a:r>
          </a:p>
          <a:p>
            <a:pPr>
              <a:lnSpc>
                <a:spcPct val="150000"/>
              </a:lnSpc>
            </a:pPr>
            <a:r>
              <a:rPr lang="en-US" dirty="0"/>
              <a:t>g &lt;= </a:t>
            </a:r>
            <a:r>
              <a:rPr lang="en-US" dirty="0" err="1"/>
              <a:t>to_signed</a:t>
            </a:r>
            <a:r>
              <a:rPr lang="en-US" dirty="0"/>
              <a:t>(r,8); </a:t>
            </a:r>
          </a:p>
          <a:p>
            <a:pPr>
              <a:lnSpc>
                <a:spcPct val="150000"/>
              </a:lnSpc>
            </a:pPr>
            <a:r>
              <a:rPr lang="en-US" dirty="0"/>
              <a:t>h &lt;= </a:t>
            </a:r>
            <a:r>
              <a:rPr lang="en-US" dirty="0" err="1"/>
              <a:t>std_logic_vector</a:t>
            </a:r>
            <a:r>
              <a:rPr lang="en-US" dirty="0"/>
              <a:t>(</a:t>
            </a:r>
            <a:r>
              <a:rPr lang="en-US" dirty="0" err="1"/>
              <a:t>to_unsigned</a:t>
            </a:r>
            <a:r>
              <a:rPr lang="en-US" dirty="0"/>
              <a:t>(q, 5)); </a:t>
            </a:r>
          </a:p>
          <a:p>
            <a:pPr>
              <a:lnSpc>
                <a:spcPct val="150000"/>
              </a:lnSpc>
            </a:pPr>
            <a:r>
              <a:rPr lang="en-US" dirty="0"/>
              <a:t>j &lt;= </a:t>
            </a:r>
            <a:r>
              <a:rPr lang="en-US" dirty="0" err="1"/>
              <a:t>to_integer</a:t>
            </a:r>
            <a:r>
              <a:rPr lang="en-US" dirty="0"/>
              <a:t>(m); k &lt;= </a:t>
            </a:r>
            <a:r>
              <a:rPr lang="en-US" dirty="0" err="1"/>
              <a:t>to_integer</a:t>
            </a:r>
            <a:r>
              <a:rPr lang="en-US" dirty="0"/>
              <a:t>(p);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9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8D9FB3C3-33A7-46E5-97E6-E9CFD561DA09}" type="slidenum">
              <a:rPr lang="en-US" altLang="et-EE" sz="1400"/>
              <a:pPr eaLnBrk="1" hangingPunct="1"/>
              <a:t>7</a:t>
            </a:fld>
            <a:endParaRPr lang="en-US" altLang="et-EE" sz="1400" dirty="0"/>
          </a:p>
        </p:txBody>
      </p:sp>
      <p:sp>
        <p:nvSpPr>
          <p:cNvPr id="30723" name="Rectangle 9"/>
          <p:cNvSpPr>
            <a:spLocks noGrp="1" noChangeArrowheads="1"/>
          </p:cNvSpPr>
          <p:nvPr>
            <p:ph type="title"/>
          </p:nvPr>
        </p:nvSpPr>
        <p:spPr>
          <a:xfrm>
            <a:off x="588963" y="119063"/>
            <a:ext cx="8293100" cy="641350"/>
          </a:xfrm>
        </p:spPr>
        <p:txBody>
          <a:bodyPr anchor="ctr">
            <a:noAutofit/>
          </a:bodyPr>
          <a:lstStyle/>
          <a:p>
            <a:pPr algn="r"/>
            <a:r>
              <a:rPr lang="en-US" altLang="et-EE" sz="3200" dirty="0">
                <a:solidFill>
                  <a:srgbClr val="A20000"/>
                </a:solidFill>
                <a:latin typeface="Comic Sans MS" panose="030F0702030302020204" pitchFamily="66" charset="0"/>
              </a:rPr>
              <a:t>Coding styles</a:t>
            </a: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152400" y="3200399"/>
            <a:ext cx="8991600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  <a:buClr>
                <a:schemeClr val="folHlink"/>
              </a:buClr>
              <a:buSzPct val="75000"/>
            </a:pPr>
            <a:endParaRPr lang="en-US" altLang="et-EE" dirty="0">
              <a:latin typeface="Arial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2881313"/>
            <a:ext cx="8348663" cy="351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t-EE" altLang="et-EE" sz="2400" dirty="0">
              <a:latin typeface="Arial" pitchFamily="34" charset="0"/>
            </a:endParaRPr>
          </a:p>
          <a:p>
            <a:pPr marL="342900" indent="-342900" eaLnBrk="1" hangingPunct="1">
              <a:spcBef>
                <a:spcPct val="10000"/>
              </a:spcBef>
              <a:buClr>
                <a:schemeClr val="folHlink"/>
              </a:buClr>
              <a:buSzPct val="75000"/>
            </a:pPr>
            <a:endParaRPr lang="en-US" altLang="et-EE" sz="2400" dirty="0">
              <a:latin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BD6CBE-43CA-48B1-857D-6E106FDA0D42}"/>
              </a:ext>
            </a:extLst>
          </p:cNvPr>
          <p:cNvSpPr txBox="1"/>
          <p:nvPr/>
        </p:nvSpPr>
        <p:spPr>
          <a:xfrm>
            <a:off x="645604" y="685800"/>
            <a:ext cx="764540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coding styles do you know?</a:t>
            </a:r>
          </a:p>
          <a:p>
            <a:r>
              <a:rPr lang="en-US" dirty="0"/>
              <a:t>Which coding styles describe a behavior of the system?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B6A087-1A6D-4507-A1D2-44D59B0C2987}"/>
              </a:ext>
            </a:extLst>
          </p:cNvPr>
          <p:cNvSpPr txBox="1"/>
          <p:nvPr/>
        </p:nvSpPr>
        <p:spPr>
          <a:xfrm>
            <a:off x="588963" y="1828800"/>
            <a:ext cx="7945437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Suppose, we would like to evaluate Boolean expression (that equivalent to </a:t>
            </a:r>
            <a:r>
              <a:rPr lang="en-US" dirty="0" err="1"/>
              <a:t>aXORb</a:t>
            </a:r>
            <a:r>
              <a:rPr lang="en-US" dirty="0"/>
              <a:t>)</a:t>
            </a:r>
          </a:p>
          <a:p>
            <a:r>
              <a:rPr lang="en-US" dirty="0"/>
              <a:t>c = a and not b or not a and b</a:t>
            </a:r>
          </a:p>
          <a:p>
            <a:r>
              <a:rPr lang="en-US" dirty="0"/>
              <a:t>Write correct VHDL assignment signal assignment statement using AND, OR, NOT operators</a:t>
            </a:r>
          </a:p>
          <a:p>
            <a:r>
              <a:rPr lang="en-US" dirty="0"/>
              <a:t>c &lt;=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8FEF91-2B10-4B85-B5DC-9C080F2471D7}"/>
              </a:ext>
            </a:extLst>
          </p:cNvPr>
          <p:cNvSpPr txBox="1"/>
          <p:nvPr/>
        </p:nvSpPr>
        <p:spPr>
          <a:xfrm>
            <a:off x="609600" y="3581400"/>
            <a:ext cx="76962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What </a:t>
            </a:r>
            <a:r>
              <a:rPr lang="et-EE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kinds of concurrent signal assignment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 statements do you know?</a:t>
            </a:r>
            <a:endParaRPr lang="en-US" dirty="0"/>
          </a:p>
        </p:txBody>
      </p:sp>
      <p:pic>
        <p:nvPicPr>
          <p:cNvPr id="18" name="Picture 5" descr="AAIJCMX0">
            <a:extLst>
              <a:ext uri="{FF2B5EF4-FFF2-40B4-BE49-F238E27FC236}">
                <a16:creationId xmlns:a16="http://schemas.microsoft.com/office/drawing/2014/main" id="{2C11E044-1758-46A9-9C26-737C214C8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285184"/>
            <a:ext cx="2705100" cy="2253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316878-E785-42D8-92FF-54A8EF127DFA}"/>
              </a:ext>
            </a:extLst>
          </p:cNvPr>
          <p:cNvSpPr txBox="1"/>
          <p:nvPr/>
        </p:nvSpPr>
        <p:spPr>
          <a:xfrm>
            <a:off x="4267200" y="4736305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VHDL description of such multiplexor</a:t>
            </a:r>
          </a:p>
        </p:txBody>
      </p:sp>
    </p:spTree>
    <p:extLst>
      <p:ext uri="{BB962C8B-B14F-4D97-AF65-F5344CB8AC3E}">
        <p14:creationId xmlns:p14="http://schemas.microsoft.com/office/powerpoint/2010/main" val="204018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9"/>
          <p:cNvSpPr>
            <a:spLocks noGrp="1" noChangeArrowheads="1"/>
          </p:cNvSpPr>
          <p:nvPr>
            <p:ph type="title"/>
          </p:nvPr>
        </p:nvSpPr>
        <p:spPr>
          <a:xfrm>
            <a:off x="588963" y="119063"/>
            <a:ext cx="8293100" cy="641350"/>
          </a:xfrm>
        </p:spPr>
        <p:txBody>
          <a:bodyPr anchor="ctr">
            <a:noAutofit/>
          </a:bodyPr>
          <a:lstStyle/>
          <a:p>
            <a:pPr algn="r"/>
            <a:r>
              <a:rPr lang="en-US" altLang="et-EE" sz="3200" dirty="0">
                <a:solidFill>
                  <a:srgbClr val="A20000"/>
                </a:solidFill>
                <a:latin typeface="Comic Sans MS" panose="030F0702030302020204" pitchFamily="66" charset="0"/>
              </a:rPr>
              <a:t>Coding styles</a:t>
            </a: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152400" y="3200399"/>
            <a:ext cx="8991600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  <a:buClr>
                <a:schemeClr val="folHlink"/>
              </a:buClr>
              <a:buSzPct val="75000"/>
            </a:pPr>
            <a:endParaRPr lang="en-US" altLang="et-EE" dirty="0">
              <a:latin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4058C5-3859-42E0-BE09-34E94BC6ADF8}"/>
              </a:ext>
            </a:extLst>
          </p:cNvPr>
          <p:cNvSpPr txBox="1"/>
          <p:nvPr/>
        </p:nvSpPr>
        <p:spPr>
          <a:xfrm>
            <a:off x="1066800" y="457200"/>
            <a:ext cx="2590800" cy="18866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ct val="10000"/>
              </a:spcBef>
            </a:pPr>
            <a:r>
              <a:rPr lang="et-EE" sz="2200" b="1" dirty="0">
                <a:solidFill>
                  <a:srgbClr val="54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process</a:t>
            </a:r>
            <a:r>
              <a:rPr lang="en-US" sz="2200" b="1" dirty="0">
                <a:solidFill>
                  <a:srgbClr val="54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t-EE" sz="2200" dirty="0">
                <a:solidFill>
                  <a:srgbClr val="54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(a, b</a:t>
            </a:r>
            <a:r>
              <a:rPr lang="en-US" sz="2200" dirty="0">
                <a:solidFill>
                  <a:srgbClr val="54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endParaRPr lang="et-EE" sz="2200" i="1" dirty="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>
              <a:spcBef>
                <a:spcPct val="10000"/>
              </a:spcBef>
            </a:pPr>
            <a:r>
              <a:rPr lang="et-EE" sz="2200" b="1" dirty="0">
                <a:solidFill>
                  <a:srgbClr val="54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begin</a:t>
            </a:r>
            <a:endParaRPr lang="et-EE" sz="2200" dirty="0">
              <a:solidFill>
                <a:srgbClr val="540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>
              <a:spcBef>
                <a:spcPct val="10000"/>
              </a:spcBef>
            </a:pPr>
            <a:r>
              <a:rPr lang="en-US" sz="2200" dirty="0">
                <a:solidFill>
                  <a:srgbClr val="54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y </a:t>
            </a:r>
            <a:r>
              <a:rPr lang="et-EE" sz="2200" dirty="0">
                <a:solidFill>
                  <a:srgbClr val="54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&lt;=  </a:t>
            </a:r>
            <a:r>
              <a:rPr lang="en-US" sz="2200" dirty="0">
                <a:solidFill>
                  <a:srgbClr val="54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lang="en-US" sz="2200" b="1" dirty="0">
                <a:solidFill>
                  <a:srgbClr val="54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and</a:t>
            </a:r>
            <a:r>
              <a:rPr lang="et-EE" sz="2200" dirty="0">
                <a:solidFill>
                  <a:srgbClr val="54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b ;  </a:t>
            </a:r>
            <a:endParaRPr lang="en-US" sz="2200" dirty="0">
              <a:solidFill>
                <a:srgbClr val="540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>
              <a:spcBef>
                <a:spcPct val="10000"/>
              </a:spcBef>
            </a:pPr>
            <a:r>
              <a:rPr lang="et-EE" sz="2200" b="1" dirty="0">
                <a:solidFill>
                  <a:srgbClr val="54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end</a:t>
            </a:r>
            <a:r>
              <a:rPr lang="et-EE" sz="2200" dirty="0">
                <a:solidFill>
                  <a:srgbClr val="54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t-EE" sz="2200" b="1" dirty="0">
                <a:solidFill>
                  <a:srgbClr val="54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process</a:t>
            </a:r>
            <a:r>
              <a:rPr lang="et-EE" sz="2200" dirty="0">
                <a:solidFill>
                  <a:srgbClr val="54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</a:p>
          <a:p>
            <a:endParaRPr lang="en-GB" sz="2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7A098F-08DF-4B49-B976-3690BE90EDDD}"/>
              </a:ext>
            </a:extLst>
          </p:cNvPr>
          <p:cNvSpPr txBox="1"/>
          <p:nvPr/>
        </p:nvSpPr>
        <p:spPr>
          <a:xfrm>
            <a:off x="3810000" y="990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given process write equivalent process using WAIT ON statement.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CFAD42-F19C-4DAA-AB24-BB40D937343F}"/>
              </a:ext>
            </a:extLst>
          </p:cNvPr>
          <p:cNvSpPr txBox="1"/>
          <p:nvPr/>
        </p:nvSpPr>
        <p:spPr>
          <a:xfrm>
            <a:off x="838200" y="2438400"/>
            <a:ext cx="7848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 </a:t>
            </a:r>
            <a:r>
              <a:rPr lang="en-US" dirty="0">
                <a:latin typeface="Arial" pitchFamily="34" charset="0"/>
              </a:rPr>
              <a:t>t</a:t>
            </a:r>
            <a:r>
              <a:rPr lang="et-EE" dirty="0">
                <a:latin typeface="Arial" pitchFamily="34" charset="0"/>
              </a:rPr>
              <a:t>wo requirements for a process to synthesize a combinational system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E07C37E-D027-4B13-BEC2-784089EA6997}"/>
              </a:ext>
            </a:extLst>
          </p:cNvPr>
          <p:cNvGrpSpPr/>
          <p:nvPr/>
        </p:nvGrpSpPr>
        <p:grpSpPr>
          <a:xfrm>
            <a:off x="685800" y="4419600"/>
            <a:ext cx="3200400" cy="2350532"/>
            <a:chOff x="5791200" y="1447800"/>
            <a:chExt cx="3200400" cy="23505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86CF9E2-564C-4673-8544-DFEDEE38B5E3}"/>
                </a:ext>
              </a:extLst>
            </p:cNvPr>
            <p:cNvSpPr/>
            <p:nvPr/>
          </p:nvSpPr>
          <p:spPr>
            <a:xfrm>
              <a:off x="6781800" y="1447800"/>
              <a:ext cx="1219200" cy="152400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t-EE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9DF522-97D0-4371-830D-0B34FB94531E}"/>
                </a:ext>
              </a:extLst>
            </p:cNvPr>
            <p:cNvCxnSpPr/>
            <p:nvPr/>
          </p:nvCxnSpPr>
          <p:spPr>
            <a:xfrm>
              <a:off x="6019800" y="1752600"/>
              <a:ext cx="762000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5007B5-76EC-462A-A575-DA8FB5AA9CE9}"/>
                </a:ext>
              </a:extLst>
            </p:cNvPr>
            <p:cNvSpPr txBox="1"/>
            <p:nvPr/>
          </p:nvSpPr>
          <p:spPr>
            <a:xfrm>
              <a:off x="5791200" y="1524000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t-EE" dirty="0"/>
                <a:t>a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4D7E77E-0A47-4DCD-9109-EE5C4E1D8DBA}"/>
                </a:ext>
              </a:extLst>
            </p:cNvPr>
            <p:cNvCxnSpPr/>
            <p:nvPr/>
          </p:nvCxnSpPr>
          <p:spPr>
            <a:xfrm>
              <a:off x="6019800" y="2667000"/>
              <a:ext cx="762000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4AE066-B302-44C6-829A-636D3AE97703}"/>
                </a:ext>
              </a:extLst>
            </p:cNvPr>
            <p:cNvSpPr txBox="1"/>
            <p:nvPr/>
          </p:nvSpPr>
          <p:spPr>
            <a:xfrm>
              <a:off x="5791200" y="2438400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t-EE" dirty="0"/>
                <a:t>b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EB1C762-9258-41D7-BE84-2C45128B4F84}"/>
                </a:ext>
              </a:extLst>
            </p:cNvPr>
            <p:cNvCxnSpPr>
              <a:endCxn id="23" idx="2"/>
            </p:cNvCxnSpPr>
            <p:nvPr/>
          </p:nvCxnSpPr>
          <p:spPr>
            <a:xfrm flipV="1">
              <a:off x="7391400" y="2971800"/>
              <a:ext cx="0" cy="4572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2722D9-7AC9-49AC-93F9-5D6CD84FA7AC}"/>
                </a:ext>
              </a:extLst>
            </p:cNvPr>
            <p:cNvSpPr txBox="1"/>
            <p:nvPr/>
          </p:nvSpPr>
          <p:spPr>
            <a:xfrm>
              <a:off x="7010400" y="34290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t-EE" dirty="0"/>
                <a:t>g_bar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5AEF95E-F2FF-4D91-9254-D6C412738B7E}"/>
                </a:ext>
              </a:extLst>
            </p:cNvPr>
            <p:cNvCxnSpPr/>
            <p:nvPr/>
          </p:nvCxnSpPr>
          <p:spPr>
            <a:xfrm>
              <a:off x="8001000" y="1676400"/>
              <a:ext cx="533400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8DAF9E-4ED3-4AB7-8385-7578246C3716}"/>
                </a:ext>
              </a:extLst>
            </p:cNvPr>
            <p:cNvSpPr txBox="1"/>
            <p:nvPr/>
          </p:nvSpPr>
          <p:spPr>
            <a:xfrm>
              <a:off x="8534400" y="14594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t-EE" dirty="0"/>
                <a:t>y0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840A434-7638-47F8-B405-D7E3D598695B}"/>
                </a:ext>
              </a:extLst>
            </p:cNvPr>
            <p:cNvCxnSpPr/>
            <p:nvPr/>
          </p:nvCxnSpPr>
          <p:spPr>
            <a:xfrm>
              <a:off x="8001000" y="2057400"/>
              <a:ext cx="533400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44B0023-B0EA-41B7-87CA-4591E1F5DF5E}"/>
                </a:ext>
              </a:extLst>
            </p:cNvPr>
            <p:cNvSpPr txBox="1"/>
            <p:nvPr/>
          </p:nvSpPr>
          <p:spPr>
            <a:xfrm>
              <a:off x="8534400" y="18404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t-EE" dirty="0"/>
                <a:t>y1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2551398-A2FD-4B2F-801D-E167FAE9483A}"/>
                </a:ext>
              </a:extLst>
            </p:cNvPr>
            <p:cNvCxnSpPr/>
            <p:nvPr/>
          </p:nvCxnSpPr>
          <p:spPr>
            <a:xfrm>
              <a:off x="8001000" y="2426732"/>
              <a:ext cx="533400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3F28C6-3EBC-4D8F-BEEB-A9621B471416}"/>
                </a:ext>
              </a:extLst>
            </p:cNvPr>
            <p:cNvSpPr txBox="1"/>
            <p:nvPr/>
          </p:nvSpPr>
          <p:spPr>
            <a:xfrm>
              <a:off x="8534400" y="2209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t-EE" dirty="0"/>
                <a:t>y2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821E094-38A9-40CD-9125-883765AB0099}"/>
                </a:ext>
              </a:extLst>
            </p:cNvPr>
            <p:cNvCxnSpPr/>
            <p:nvPr/>
          </p:nvCxnSpPr>
          <p:spPr>
            <a:xfrm>
              <a:off x="8001000" y="2743200"/>
              <a:ext cx="533400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BB4E2C9-CD74-420C-B1DE-B9184183F412}"/>
                </a:ext>
              </a:extLst>
            </p:cNvPr>
            <p:cNvSpPr txBox="1"/>
            <p:nvPr/>
          </p:nvSpPr>
          <p:spPr>
            <a:xfrm>
              <a:off x="8534400" y="25262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t-EE" dirty="0"/>
                <a:t>y3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AEDEE97-C458-4DD0-AF86-FB33F561510A}"/>
              </a:ext>
            </a:extLst>
          </p:cNvPr>
          <p:cNvSpPr txBox="1"/>
          <p:nvPr/>
        </p:nvSpPr>
        <p:spPr>
          <a:xfrm>
            <a:off x="4038600" y="4840069"/>
            <a:ext cx="4462463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 a VHDL description of 2-to-4 decoder using a case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D9C523-B8ED-4E40-B9EF-1413E109897F}"/>
              </a:ext>
            </a:extLst>
          </p:cNvPr>
          <p:cNvSpPr txBox="1"/>
          <p:nvPr/>
        </p:nvSpPr>
        <p:spPr>
          <a:xfrm>
            <a:off x="762001" y="3124200"/>
            <a:ext cx="3124200" cy="369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Signals versus Variables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8340D1-595C-4721-9B0D-3E31AFB85F3C}"/>
              </a:ext>
            </a:extLst>
          </p:cNvPr>
          <p:cNvSpPr txBox="1"/>
          <p:nvPr/>
        </p:nvSpPr>
        <p:spPr>
          <a:xfrm>
            <a:off x="762001" y="3810000"/>
            <a:ext cx="31242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How to avoid unwonted latches</a:t>
            </a:r>
          </a:p>
        </p:txBody>
      </p:sp>
    </p:spTree>
    <p:extLst>
      <p:ext uri="{BB962C8B-B14F-4D97-AF65-F5344CB8AC3E}">
        <p14:creationId xmlns:p14="http://schemas.microsoft.com/office/powerpoint/2010/main" val="121500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9"/>
          <p:cNvSpPr>
            <a:spLocks noGrp="1" noChangeArrowheads="1"/>
          </p:cNvSpPr>
          <p:nvPr>
            <p:ph type="title"/>
          </p:nvPr>
        </p:nvSpPr>
        <p:spPr>
          <a:xfrm>
            <a:off x="588963" y="119063"/>
            <a:ext cx="8293100" cy="641350"/>
          </a:xfrm>
        </p:spPr>
        <p:txBody>
          <a:bodyPr anchor="ctr">
            <a:noAutofit/>
          </a:bodyPr>
          <a:lstStyle/>
          <a:p>
            <a:pPr algn="r"/>
            <a:r>
              <a:rPr lang="en-US" altLang="et-EE" sz="3200" dirty="0">
                <a:solidFill>
                  <a:srgbClr val="A20000"/>
                </a:solidFill>
                <a:latin typeface="Comic Sans MS" panose="030F0702030302020204" pitchFamily="66" charset="0"/>
              </a:rPr>
              <a:t>Coding styles</a:t>
            </a: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152400" y="3200399"/>
            <a:ext cx="8991600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  <a:buClr>
                <a:schemeClr val="folHlink"/>
              </a:buClr>
              <a:buSzPct val="75000"/>
            </a:pPr>
            <a:endParaRPr lang="en-US" altLang="et-EE" dirty="0">
              <a:latin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C65C6-8141-41B8-8133-A3B72BAB16E2}"/>
              </a:ext>
            </a:extLst>
          </p:cNvPr>
          <p:cNvSpPr txBox="1"/>
          <p:nvPr/>
        </p:nvSpPr>
        <p:spPr>
          <a:xfrm>
            <a:off x="228600" y="1066800"/>
            <a:ext cx="8653463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Positional and named association in a </a:t>
            </a:r>
            <a:r>
              <a:rPr lang="en-US" altLang="et-EE" dirty="0"/>
              <a:t>component</a:t>
            </a:r>
            <a:r>
              <a:rPr lang="et-EE" altLang="et-EE" dirty="0"/>
              <a:t> </a:t>
            </a:r>
            <a:r>
              <a:rPr lang="en-US" altLang="et-EE" dirty="0"/>
              <a:t>instantiation</a:t>
            </a:r>
            <a:r>
              <a:rPr lang="et-EE" altLang="et-EE" dirty="0"/>
              <a:t> </a:t>
            </a:r>
            <a:r>
              <a:rPr lang="en-US" altLang="et-EE" dirty="0"/>
              <a:t>statement </a:t>
            </a:r>
          </a:p>
          <a:p>
            <a:r>
              <a:rPr lang="en-US" dirty="0"/>
              <a:t>(give an example)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008902-4EC0-49C1-8F3B-9909F7EC7F7E}"/>
              </a:ext>
            </a:extLst>
          </p:cNvPr>
          <p:cNvSpPr txBox="1"/>
          <p:nvPr/>
        </p:nvSpPr>
        <p:spPr>
          <a:xfrm>
            <a:off x="204926" y="1880988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t-EE" dirty="0"/>
              <a:t>Two forms for a component</a:t>
            </a:r>
            <a:r>
              <a:rPr lang="et-EE" altLang="et-EE" dirty="0"/>
              <a:t> </a:t>
            </a:r>
            <a:r>
              <a:rPr lang="en-US" altLang="et-EE" dirty="0"/>
              <a:t>instantiation</a:t>
            </a:r>
            <a:r>
              <a:rPr lang="et-EE" altLang="et-EE" dirty="0"/>
              <a:t> </a:t>
            </a:r>
            <a:r>
              <a:rPr lang="en-US" altLang="et-EE" dirty="0"/>
              <a:t>statement</a:t>
            </a:r>
            <a:endParaRPr lang="en-US" dirty="0"/>
          </a:p>
        </p:txBody>
      </p:sp>
      <p:sp>
        <p:nvSpPr>
          <p:cNvPr id="30733" name="TextBox 30732">
            <a:extLst>
              <a:ext uri="{FF2B5EF4-FFF2-40B4-BE49-F238E27FC236}">
                <a16:creationId xmlns:a16="http://schemas.microsoft.com/office/drawing/2014/main" id="{22566363-C0C4-4C67-A70C-5AB39F39F922}"/>
              </a:ext>
            </a:extLst>
          </p:cNvPr>
          <p:cNvSpPr txBox="1"/>
          <p:nvPr/>
        </p:nvSpPr>
        <p:spPr>
          <a:xfrm>
            <a:off x="4191000" y="4334470"/>
            <a:ext cx="358140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Give structural description using direct component instantiation and positional association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1AD9606-0882-40E8-91B1-7DB727F9C2C5}"/>
              </a:ext>
            </a:extLst>
          </p:cNvPr>
          <p:cNvSpPr txBox="1"/>
          <p:nvPr/>
        </p:nvSpPr>
        <p:spPr>
          <a:xfrm>
            <a:off x="4191000" y="5553670"/>
            <a:ext cx="365760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Give structural description using indirect component instantiation and named association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1FD1BBB-B5FA-4EE3-B4E5-FD156A8B3BB0}"/>
              </a:ext>
            </a:extLst>
          </p:cNvPr>
          <p:cNvGrpSpPr/>
          <p:nvPr/>
        </p:nvGrpSpPr>
        <p:grpSpPr>
          <a:xfrm>
            <a:off x="762000" y="4648200"/>
            <a:ext cx="2895600" cy="1905000"/>
            <a:chOff x="685800" y="2514600"/>
            <a:chExt cx="2895600" cy="190500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6FE6310-AF76-4F21-B956-4BCD7FA161B3}"/>
                </a:ext>
              </a:extLst>
            </p:cNvPr>
            <p:cNvSpPr/>
            <p:nvPr/>
          </p:nvSpPr>
          <p:spPr>
            <a:xfrm>
              <a:off x="1219200" y="2819400"/>
              <a:ext cx="7620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AND</a:t>
              </a:r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3285FB1-E67E-4311-8368-75E4DF34EE15}"/>
                </a:ext>
              </a:extLst>
            </p:cNvPr>
            <p:cNvSpPr/>
            <p:nvPr/>
          </p:nvSpPr>
          <p:spPr>
            <a:xfrm>
              <a:off x="1219200" y="3733800"/>
              <a:ext cx="7620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OR</a:t>
              </a:r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7D374BB-F51C-452C-9925-43AD3F4D21D6}"/>
                </a:ext>
              </a:extLst>
            </p:cNvPr>
            <p:cNvSpPr/>
            <p:nvPr/>
          </p:nvSpPr>
          <p:spPr>
            <a:xfrm>
              <a:off x="2514600" y="3276600"/>
              <a:ext cx="7620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AND</a:t>
              </a:r>
              <a:endParaRPr lang="en-US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F2E746A-AD95-472C-967A-AB6A402D5E65}"/>
                </a:ext>
              </a:extLst>
            </p:cNvPr>
            <p:cNvCxnSpPr/>
            <p:nvPr/>
          </p:nvCxnSpPr>
          <p:spPr>
            <a:xfrm>
              <a:off x="685800" y="2883932"/>
              <a:ext cx="533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41EC0AA-84DE-4B04-91E3-D00286256F5A}"/>
                </a:ext>
              </a:extLst>
            </p:cNvPr>
            <p:cNvCxnSpPr/>
            <p:nvPr/>
          </p:nvCxnSpPr>
          <p:spPr>
            <a:xfrm>
              <a:off x="685800" y="3200400"/>
              <a:ext cx="533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90F71086-0933-4FAD-850F-165226DA43DB}"/>
                </a:ext>
              </a:extLst>
            </p:cNvPr>
            <p:cNvCxnSpPr/>
            <p:nvPr/>
          </p:nvCxnSpPr>
          <p:spPr>
            <a:xfrm>
              <a:off x="685800" y="3810000"/>
              <a:ext cx="533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9827E7DD-D745-47D7-8DB9-636CCDC28CAF}"/>
                </a:ext>
              </a:extLst>
            </p:cNvPr>
            <p:cNvCxnSpPr/>
            <p:nvPr/>
          </p:nvCxnSpPr>
          <p:spPr>
            <a:xfrm>
              <a:off x="685800" y="4114800"/>
              <a:ext cx="533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1D2B2F5-D840-434F-BACA-B8A31EAAC2FF}"/>
                </a:ext>
              </a:extLst>
            </p:cNvPr>
            <p:cNvCxnSpPr>
              <a:cxnSpLocks/>
              <a:stCxn id="66" idx="3"/>
            </p:cNvCxnSpPr>
            <p:nvPr/>
          </p:nvCxnSpPr>
          <p:spPr>
            <a:xfrm flipV="1">
              <a:off x="1981200" y="3657599"/>
              <a:ext cx="533400" cy="30480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EA43C4EE-3C7B-4553-819A-2CAAD44BA945}"/>
                </a:ext>
              </a:extLst>
            </p:cNvPr>
            <p:cNvCxnSpPr>
              <a:cxnSpLocks/>
              <a:stCxn id="65" idx="3"/>
            </p:cNvCxnSpPr>
            <p:nvPr/>
          </p:nvCxnSpPr>
          <p:spPr>
            <a:xfrm>
              <a:off x="1981200" y="3048000"/>
              <a:ext cx="533400" cy="30480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794FE5B-12A5-4B5D-BD0F-5588FB7B614A}"/>
                </a:ext>
              </a:extLst>
            </p:cNvPr>
            <p:cNvCxnSpPr>
              <a:stCxn id="67" idx="3"/>
            </p:cNvCxnSpPr>
            <p:nvPr/>
          </p:nvCxnSpPr>
          <p:spPr>
            <a:xfrm>
              <a:off x="3276600" y="350520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A6C1FE5-D607-46C5-811B-AADF027DCEEB}"/>
                </a:ext>
              </a:extLst>
            </p:cNvPr>
            <p:cNvSpPr txBox="1"/>
            <p:nvPr/>
          </p:nvSpPr>
          <p:spPr>
            <a:xfrm>
              <a:off x="685800" y="2514600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D7E7560-BD30-4477-8C16-ACB588376F46}"/>
                </a:ext>
              </a:extLst>
            </p:cNvPr>
            <p:cNvSpPr txBox="1"/>
            <p:nvPr/>
          </p:nvSpPr>
          <p:spPr>
            <a:xfrm>
              <a:off x="685800" y="313586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46733CE-F2E4-445C-8A6C-92C8642C5F8A}"/>
                </a:ext>
              </a:extLst>
            </p:cNvPr>
            <p:cNvSpPr txBox="1"/>
            <p:nvPr/>
          </p:nvSpPr>
          <p:spPr>
            <a:xfrm>
              <a:off x="685800" y="351686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46948E8-BBD5-4E55-B6CA-57AF872DC13B}"/>
                </a:ext>
              </a:extLst>
            </p:cNvPr>
            <p:cNvSpPr txBox="1"/>
            <p:nvPr/>
          </p:nvSpPr>
          <p:spPr>
            <a:xfrm>
              <a:off x="685800" y="405026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4D1EE62-D89E-40B1-9C3B-C66BC6CE413C}"/>
                </a:ext>
              </a:extLst>
            </p:cNvPr>
            <p:cNvSpPr txBox="1"/>
            <p:nvPr/>
          </p:nvSpPr>
          <p:spPr>
            <a:xfrm>
              <a:off x="2057400" y="3886200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EAFC598-49F3-4FD6-BCC9-6AE2531C8AFF}"/>
                </a:ext>
              </a:extLst>
            </p:cNvPr>
            <p:cNvSpPr txBox="1"/>
            <p:nvPr/>
          </p:nvSpPr>
          <p:spPr>
            <a:xfrm>
              <a:off x="2057400" y="275486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1B35F45-12A9-490F-8806-BF7D6F32843C}"/>
                </a:ext>
              </a:extLst>
            </p:cNvPr>
            <p:cNvSpPr txBox="1"/>
            <p:nvPr/>
          </p:nvSpPr>
          <p:spPr>
            <a:xfrm>
              <a:off x="3352800" y="3124200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2" name="Right Brace 1">
            <a:extLst>
              <a:ext uri="{FF2B5EF4-FFF2-40B4-BE49-F238E27FC236}">
                <a16:creationId xmlns:a16="http://schemas.microsoft.com/office/drawing/2014/main" id="{F14BB8AF-92E3-4ABB-B6A5-CBFE4E80780B}"/>
              </a:ext>
            </a:extLst>
          </p:cNvPr>
          <p:cNvSpPr/>
          <p:nvPr/>
        </p:nvSpPr>
        <p:spPr>
          <a:xfrm>
            <a:off x="3429000" y="2819400"/>
            <a:ext cx="304800" cy="12308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FA184D-A4AC-401A-8E9E-FF6A2FDC45FC}"/>
              </a:ext>
            </a:extLst>
          </p:cNvPr>
          <p:cNvGrpSpPr/>
          <p:nvPr/>
        </p:nvGrpSpPr>
        <p:grpSpPr>
          <a:xfrm>
            <a:off x="685800" y="2362200"/>
            <a:ext cx="6705600" cy="2057400"/>
            <a:chOff x="685800" y="2362200"/>
            <a:chExt cx="6705600" cy="2057400"/>
          </a:xfrm>
        </p:grpSpPr>
        <p:grpSp>
          <p:nvGrpSpPr>
            <p:cNvPr id="30734" name="Group 30733">
              <a:extLst>
                <a:ext uri="{FF2B5EF4-FFF2-40B4-BE49-F238E27FC236}">
                  <a16:creationId xmlns:a16="http://schemas.microsoft.com/office/drawing/2014/main" id="{C42E20C0-00A3-419E-A615-CED8CC9883A2}"/>
                </a:ext>
              </a:extLst>
            </p:cNvPr>
            <p:cNvGrpSpPr/>
            <p:nvPr/>
          </p:nvGrpSpPr>
          <p:grpSpPr>
            <a:xfrm>
              <a:off x="685800" y="2362200"/>
              <a:ext cx="1828800" cy="1055132"/>
              <a:chOff x="685800" y="3657600"/>
              <a:chExt cx="1828800" cy="105513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EFB7DDD-2429-44FF-A6F4-71D8C66204AA}"/>
                  </a:ext>
                </a:extLst>
              </p:cNvPr>
              <p:cNvSpPr/>
              <p:nvPr/>
            </p:nvSpPr>
            <p:spPr>
              <a:xfrm>
                <a:off x="1219200" y="3962400"/>
                <a:ext cx="7620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AND</a:t>
                </a:r>
                <a:endParaRPr lang="en-US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5D25E87-AC62-456F-AA2A-F46F26834F2E}"/>
                  </a:ext>
                </a:extLst>
              </p:cNvPr>
              <p:cNvCxnSpPr/>
              <p:nvPr/>
            </p:nvCxnSpPr>
            <p:spPr>
              <a:xfrm>
                <a:off x="685800" y="4026932"/>
                <a:ext cx="5334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54B039A8-493F-4D09-B96D-E7A465DB7B24}"/>
                  </a:ext>
                </a:extLst>
              </p:cNvPr>
              <p:cNvCxnSpPr/>
              <p:nvPr/>
            </p:nvCxnSpPr>
            <p:spPr>
              <a:xfrm>
                <a:off x="685800" y="4343400"/>
                <a:ext cx="5334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31" name="TextBox 30730">
                <a:extLst>
                  <a:ext uri="{FF2B5EF4-FFF2-40B4-BE49-F238E27FC236}">
                    <a16:creationId xmlns:a16="http://schemas.microsoft.com/office/drawing/2014/main" id="{89C9C939-7A8F-46DB-B822-CA7F24853227}"/>
                  </a:ext>
                </a:extLst>
              </p:cNvPr>
              <p:cNvSpPr txBox="1"/>
              <p:nvPr/>
            </p:nvSpPr>
            <p:spPr>
              <a:xfrm>
                <a:off x="685800" y="36576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i1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7987CF3-F256-4DAC-8D10-85B6AED63932}"/>
                  </a:ext>
                </a:extLst>
              </p:cNvPr>
              <p:cNvSpPr txBox="1"/>
              <p:nvPr/>
            </p:nvSpPr>
            <p:spPr>
              <a:xfrm>
                <a:off x="685800" y="43434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i2</a:t>
                </a: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6F7FCC3C-7D36-43BD-BBD9-5C4D40EA1D56}"/>
                  </a:ext>
                </a:extLst>
              </p:cNvPr>
              <p:cNvCxnSpPr/>
              <p:nvPr/>
            </p:nvCxnSpPr>
            <p:spPr>
              <a:xfrm>
                <a:off x="1981200" y="4179332"/>
                <a:ext cx="5334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02F874B-D06E-4261-BD5A-FC221A4BE483}"/>
                  </a:ext>
                </a:extLst>
              </p:cNvPr>
              <p:cNvSpPr txBox="1"/>
              <p:nvPr/>
            </p:nvSpPr>
            <p:spPr>
              <a:xfrm>
                <a:off x="1981200" y="3897868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6F42911-112D-45EA-9DCB-FDE4354191FC}"/>
                </a:ext>
              </a:extLst>
            </p:cNvPr>
            <p:cNvGrpSpPr/>
            <p:nvPr/>
          </p:nvGrpSpPr>
          <p:grpSpPr>
            <a:xfrm>
              <a:off x="685800" y="3364468"/>
              <a:ext cx="1828800" cy="1055132"/>
              <a:chOff x="685800" y="3657600"/>
              <a:chExt cx="1828800" cy="1055132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3062EA2-B436-457A-BC7F-40807FFDF129}"/>
                  </a:ext>
                </a:extLst>
              </p:cNvPr>
              <p:cNvSpPr/>
              <p:nvPr/>
            </p:nvSpPr>
            <p:spPr>
              <a:xfrm>
                <a:off x="1219200" y="3962400"/>
                <a:ext cx="7620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OR</a:t>
                </a:r>
                <a:endParaRPr lang="en-US" dirty="0"/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F02BBF77-2974-471A-AADE-90B5D0EFAA6D}"/>
                  </a:ext>
                </a:extLst>
              </p:cNvPr>
              <p:cNvCxnSpPr/>
              <p:nvPr/>
            </p:nvCxnSpPr>
            <p:spPr>
              <a:xfrm>
                <a:off x="685800" y="4026932"/>
                <a:ext cx="5334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383F73C1-5BDF-408F-8B90-39146AA057BC}"/>
                  </a:ext>
                </a:extLst>
              </p:cNvPr>
              <p:cNvCxnSpPr/>
              <p:nvPr/>
            </p:nvCxnSpPr>
            <p:spPr>
              <a:xfrm>
                <a:off x="685800" y="4343400"/>
                <a:ext cx="5334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DF6D034-82F8-40BD-B898-E7E59B05F236}"/>
                  </a:ext>
                </a:extLst>
              </p:cNvPr>
              <p:cNvSpPr txBox="1"/>
              <p:nvPr/>
            </p:nvSpPr>
            <p:spPr>
              <a:xfrm>
                <a:off x="685800" y="36576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i1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D503677-9E49-4297-B652-D9CEFC6DD24B}"/>
                  </a:ext>
                </a:extLst>
              </p:cNvPr>
              <p:cNvSpPr txBox="1"/>
              <p:nvPr/>
            </p:nvSpPr>
            <p:spPr>
              <a:xfrm>
                <a:off x="685800" y="43434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i2</a:t>
                </a:r>
              </a:p>
            </p:txBody>
          </p: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26CAF8C3-75A4-4F6F-BC4C-A56BAD8AD058}"/>
                  </a:ext>
                </a:extLst>
              </p:cNvPr>
              <p:cNvCxnSpPr/>
              <p:nvPr/>
            </p:nvCxnSpPr>
            <p:spPr>
              <a:xfrm>
                <a:off x="1981200" y="4179332"/>
                <a:ext cx="5334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6058EAB-6F05-4154-A5DA-AF1E0EF5AB2F}"/>
                  </a:ext>
                </a:extLst>
              </p:cNvPr>
              <p:cNvSpPr txBox="1"/>
              <p:nvPr/>
            </p:nvSpPr>
            <p:spPr>
              <a:xfrm>
                <a:off x="1981200" y="3897868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B4EE6EC-7858-4A2F-9B7A-E9E17369E333}"/>
                </a:ext>
              </a:extLst>
            </p:cNvPr>
            <p:cNvSpPr txBox="1"/>
            <p:nvPr/>
          </p:nvSpPr>
          <p:spPr>
            <a:xfrm>
              <a:off x="3810000" y="3276600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Compiled design entities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475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8816</TotalTime>
  <Words>871</Words>
  <Application>Microsoft Office PowerPoint</Application>
  <PresentationFormat>On-screen Show (4:3)</PresentationFormat>
  <Paragraphs>162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Comic Sans MS</vt:lpstr>
      <vt:lpstr>Tahoma</vt:lpstr>
      <vt:lpstr>Times New Roman</vt:lpstr>
      <vt:lpstr>Verdana</vt:lpstr>
      <vt:lpstr>Wingdings</vt:lpstr>
      <vt:lpstr>Office Theme</vt:lpstr>
      <vt:lpstr>        Exam  </vt:lpstr>
      <vt:lpstr>Dates</vt:lpstr>
      <vt:lpstr>Data Types</vt:lpstr>
      <vt:lpstr>Data Types</vt:lpstr>
      <vt:lpstr>Data Types</vt:lpstr>
      <vt:lpstr>Data Types</vt:lpstr>
      <vt:lpstr>Coding styles</vt:lpstr>
      <vt:lpstr>Coding styles</vt:lpstr>
      <vt:lpstr>Coding styles</vt:lpstr>
      <vt:lpstr>Coding styles</vt:lpstr>
      <vt:lpstr>Sequential Systems and FSMs</vt:lpstr>
      <vt:lpstr>Sequential Systems and FSMs</vt:lpstr>
      <vt:lpstr>Sequential Systems and FSMs</vt:lpstr>
      <vt:lpstr>Subprograms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Alexander Sudnitson</dc:creator>
  <cp:lastModifiedBy>Alex</cp:lastModifiedBy>
  <cp:revision>73</cp:revision>
  <cp:lastPrinted>2018-12-19T11:23:59Z</cp:lastPrinted>
  <dcterms:created xsi:type="dcterms:W3CDTF">2006-08-16T00:00:00Z</dcterms:created>
  <dcterms:modified xsi:type="dcterms:W3CDTF">2018-12-21T10:31:07Z</dcterms:modified>
</cp:coreProperties>
</file>