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Lst>
  <p:notesMasterIdLst>
    <p:notesMasterId r:id="rId40"/>
  </p:notesMasterIdLst>
  <p:handoutMasterIdLst>
    <p:handoutMasterId r:id="rId41"/>
  </p:handoutMasterIdLst>
  <p:sldIdLst>
    <p:sldId id="390" r:id="rId4"/>
    <p:sldId id="395" r:id="rId5"/>
    <p:sldId id="396" r:id="rId6"/>
    <p:sldId id="397" r:id="rId7"/>
    <p:sldId id="398" r:id="rId8"/>
    <p:sldId id="399" r:id="rId9"/>
    <p:sldId id="403" r:id="rId10"/>
    <p:sldId id="404" r:id="rId11"/>
    <p:sldId id="405" r:id="rId12"/>
    <p:sldId id="406" r:id="rId13"/>
    <p:sldId id="407" r:id="rId14"/>
    <p:sldId id="408" r:id="rId15"/>
    <p:sldId id="409" r:id="rId16"/>
    <p:sldId id="410" r:id="rId17"/>
    <p:sldId id="411" r:id="rId18"/>
    <p:sldId id="412" r:id="rId19"/>
    <p:sldId id="413" r:id="rId20"/>
    <p:sldId id="414" r:id="rId21"/>
    <p:sldId id="415" r:id="rId22"/>
    <p:sldId id="416" r:id="rId23"/>
    <p:sldId id="418" r:id="rId24"/>
    <p:sldId id="421" r:id="rId25"/>
    <p:sldId id="420" r:id="rId26"/>
    <p:sldId id="422" r:id="rId27"/>
    <p:sldId id="423" r:id="rId28"/>
    <p:sldId id="424" r:id="rId29"/>
    <p:sldId id="425" r:id="rId30"/>
    <p:sldId id="433" r:id="rId31"/>
    <p:sldId id="434" r:id="rId32"/>
    <p:sldId id="426" r:id="rId33"/>
    <p:sldId id="427" r:id="rId34"/>
    <p:sldId id="428" r:id="rId35"/>
    <p:sldId id="429" r:id="rId36"/>
    <p:sldId id="430" r:id="rId37"/>
    <p:sldId id="431" r:id="rId38"/>
    <p:sldId id="432" r:id="rId39"/>
  </p:sldIdLst>
  <p:sldSz cx="9144000" cy="6858000" type="screen4x3"/>
  <p:notesSz cx="6805613"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CC99"/>
    <a:srgbClr val="A40000"/>
    <a:srgbClr val="679CA7"/>
    <a:srgbClr val="920000"/>
    <a:srgbClr val="A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lang="et-EE"/>
          </a:p>
        </p:txBody>
      </p:sp>
      <p:sp>
        <p:nvSpPr>
          <p:cNvPr id="3" name="Date Placeholder 2"/>
          <p:cNvSpPr>
            <a:spLocks noGrp="1"/>
          </p:cNvSpPr>
          <p:nvPr>
            <p:ph type="dt" sz="quarter" idx="1"/>
          </p:nvPr>
        </p:nvSpPr>
        <p:spPr>
          <a:xfrm>
            <a:off x="3854450" y="0"/>
            <a:ext cx="2949575" cy="498475"/>
          </a:xfrm>
          <a:prstGeom prst="rect">
            <a:avLst/>
          </a:prstGeom>
        </p:spPr>
        <p:txBody>
          <a:bodyPr vert="horz" lIns="91440" tIns="45720" rIns="91440" bIns="45720" rtlCol="0"/>
          <a:lstStyle>
            <a:lvl1pPr algn="r">
              <a:defRPr sz="1200"/>
            </a:lvl1pPr>
          </a:lstStyle>
          <a:p>
            <a:fld id="{AF0A4471-CC3E-4CC6-9AA1-ED0B2A3632CA}" type="datetimeFigureOut">
              <a:rPr lang="et-EE" smtClean="0"/>
              <a:pPr/>
              <a:t>19.01.2019</a:t>
            </a:fld>
            <a:endParaRPr lang="et-EE"/>
          </a:p>
        </p:txBody>
      </p:sp>
      <p:sp>
        <p:nvSpPr>
          <p:cNvPr id="4" name="Footer Placeholder 3"/>
          <p:cNvSpPr>
            <a:spLocks noGrp="1"/>
          </p:cNvSpPr>
          <p:nvPr>
            <p:ph type="ftr" sz="quarter" idx="2"/>
          </p:nvPr>
        </p:nvSpPr>
        <p:spPr>
          <a:xfrm>
            <a:off x="0" y="9440863"/>
            <a:ext cx="2949575" cy="498475"/>
          </a:xfrm>
          <a:prstGeom prst="rect">
            <a:avLst/>
          </a:prstGeom>
        </p:spPr>
        <p:txBody>
          <a:bodyPr vert="horz" lIns="91440" tIns="45720" rIns="91440" bIns="45720" rtlCol="0" anchor="b"/>
          <a:lstStyle>
            <a:lvl1pPr algn="l">
              <a:defRPr sz="1200"/>
            </a:lvl1pPr>
          </a:lstStyle>
          <a:p>
            <a:endParaRPr lang="et-EE"/>
          </a:p>
        </p:txBody>
      </p:sp>
      <p:sp>
        <p:nvSpPr>
          <p:cNvPr id="5" name="Slide Number Placeholder 4"/>
          <p:cNvSpPr>
            <a:spLocks noGrp="1"/>
          </p:cNvSpPr>
          <p:nvPr>
            <p:ph type="sldNum" sz="quarter" idx="3"/>
          </p:nvPr>
        </p:nvSpPr>
        <p:spPr>
          <a:xfrm>
            <a:off x="3854450" y="9440863"/>
            <a:ext cx="2949575" cy="498475"/>
          </a:xfrm>
          <a:prstGeom prst="rect">
            <a:avLst/>
          </a:prstGeom>
        </p:spPr>
        <p:txBody>
          <a:bodyPr vert="horz" lIns="91440" tIns="45720" rIns="91440" bIns="45720" rtlCol="0" anchor="b"/>
          <a:lstStyle>
            <a:lvl1pPr algn="r">
              <a:defRPr sz="1200"/>
            </a:lvl1pPr>
          </a:lstStyle>
          <a:p>
            <a:fld id="{729E15FD-3B14-426A-A66F-29A9E85863AF}" type="slidenum">
              <a:rPr lang="et-EE" smtClean="0"/>
              <a:pPr/>
              <a:t>‹#›</a:t>
            </a:fld>
            <a:endParaRPr lang="et-EE"/>
          </a:p>
        </p:txBody>
      </p:sp>
    </p:spTree>
    <p:extLst>
      <p:ext uri="{BB962C8B-B14F-4D97-AF65-F5344CB8AC3E}">
        <p14:creationId xmlns:p14="http://schemas.microsoft.com/office/powerpoint/2010/main" val="38201875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693"/>
          </a:xfrm>
          <a:prstGeom prst="rect">
            <a:avLst/>
          </a:prstGeom>
        </p:spPr>
        <p:txBody>
          <a:bodyPr vert="horz" lIns="91440" tIns="45720" rIns="91440" bIns="45720" rtlCol="0"/>
          <a:lstStyle>
            <a:lvl1pPr algn="l">
              <a:defRPr sz="1200"/>
            </a:lvl1pPr>
          </a:lstStyle>
          <a:p>
            <a:endParaRPr lang="et-EE"/>
          </a:p>
        </p:txBody>
      </p:sp>
      <p:sp>
        <p:nvSpPr>
          <p:cNvPr id="3" name="Date Placeholder 2"/>
          <p:cNvSpPr>
            <a:spLocks noGrp="1"/>
          </p:cNvSpPr>
          <p:nvPr>
            <p:ph type="dt" idx="1"/>
          </p:nvPr>
        </p:nvSpPr>
        <p:spPr>
          <a:xfrm>
            <a:off x="3854939" y="0"/>
            <a:ext cx="2949099" cy="498693"/>
          </a:xfrm>
          <a:prstGeom prst="rect">
            <a:avLst/>
          </a:prstGeom>
        </p:spPr>
        <p:txBody>
          <a:bodyPr vert="horz" lIns="91440" tIns="45720" rIns="91440" bIns="45720" rtlCol="0"/>
          <a:lstStyle>
            <a:lvl1pPr algn="r">
              <a:defRPr sz="1200"/>
            </a:lvl1pPr>
          </a:lstStyle>
          <a:p>
            <a:fld id="{77E30F32-E286-4464-8807-F59DCC984029}" type="datetimeFigureOut">
              <a:rPr lang="et-EE" smtClean="0"/>
              <a:pPr/>
              <a:t>19.01.2019</a:t>
            </a:fld>
            <a:endParaRPr lang="et-EE"/>
          </a:p>
        </p:txBody>
      </p:sp>
      <p:sp>
        <p:nvSpPr>
          <p:cNvPr id="4" name="Slide Image Placeholder 3"/>
          <p:cNvSpPr>
            <a:spLocks noGrp="1" noRot="1" noChangeAspect="1"/>
          </p:cNvSpPr>
          <p:nvPr>
            <p:ph type="sldImg" idx="2"/>
          </p:nvPr>
        </p:nvSpPr>
        <p:spPr>
          <a:xfrm>
            <a:off x="1166813" y="1243013"/>
            <a:ext cx="4471987" cy="3354387"/>
          </a:xfrm>
          <a:prstGeom prst="rect">
            <a:avLst/>
          </a:prstGeom>
          <a:noFill/>
          <a:ln w="12700">
            <a:solidFill>
              <a:prstClr val="black"/>
            </a:solidFill>
          </a:ln>
        </p:spPr>
        <p:txBody>
          <a:bodyPr vert="horz" lIns="91440" tIns="45720" rIns="91440" bIns="45720" rtlCol="0" anchor="ctr"/>
          <a:lstStyle/>
          <a:p>
            <a:endParaRPr lang="et-EE"/>
          </a:p>
        </p:txBody>
      </p:sp>
      <p:sp>
        <p:nvSpPr>
          <p:cNvPr id="5" name="Notes Placeholder 4"/>
          <p:cNvSpPr>
            <a:spLocks noGrp="1"/>
          </p:cNvSpPr>
          <p:nvPr>
            <p:ph type="body" sz="quarter" idx="3"/>
          </p:nvPr>
        </p:nvSpPr>
        <p:spPr>
          <a:xfrm>
            <a:off x="680562" y="4783307"/>
            <a:ext cx="5444490" cy="3913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6" name="Footer Placeholder 5"/>
          <p:cNvSpPr>
            <a:spLocks noGrp="1"/>
          </p:cNvSpPr>
          <p:nvPr>
            <p:ph type="ftr" sz="quarter" idx="4"/>
          </p:nvPr>
        </p:nvSpPr>
        <p:spPr>
          <a:xfrm>
            <a:off x="0" y="9440647"/>
            <a:ext cx="2949099" cy="498692"/>
          </a:xfrm>
          <a:prstGeom prst="rect">
            <a:avLst/>
          </a:prstGeom>
        </p:spPr>
        <p:txBody>
          <a:bodyPr vert="horz" lIns="91440" tIns="45720" rIns="91440" bIns="45720" rtlCol="0" anchor="b"/>
          <a:lstStyle>
            <a:lvl1pPr algn="l">
              <a:defRPr sz="1200"/>
            </a:lvl1pPr>
          </a:lstStyle>
          <a:p>
            <a:endParaRPr lang="et-EE"/>
          </a:p>
        </p:txBody>
      </p:sp>
      <p:sp>
        <p:nvSpPr>
          <p:cNvPr id="7" name="Slide Number Placeholder 6"/>
          <p:cNvSpPr>
            <a:spLocks noGrp="1"/>
          </p:cNvSpPr>
          <p:nvPr>
            <p:ph type="sldNum" sz="quarter" idx="5"/>
          </p:nvPr>
        </p:nvSpPr>
        <p:spPr>
          <a:xfrm>
            <a:off x="3854939" y="9440647"/>
            <a:ext cx="2949099" cy="498692"/>
          </a:xfrm>
          <a:prstGeom prst="rect">
            <a:avLst/>
          </a:prstGeom>
        </p:spPr>
        <p:txBody>
          <a:bodyPr vert="horz" lIns="91440" tIns="45720" rIns="91440" bIns="45720" rtlCol="0" anchor="b"/>
          <a:lstStyle>
            <a:lvl1pPr algn="r">
              <a:defRPr sz="1200"/>
            </a:lvl1pPr>
          </a:lstStyle>
          <a:p>
            <a:fld id="{B7EE22FA-1C40-4716-84FF-861F85D48D74}" type="slidenum">
              <a:rPr lang="et-EE" smtClean="0"/>
              <a:pPr/>
              <a:t>‹#›</a:t>
            </a:fld>
            <a:endParaRPr lang="et-EE"/>
          </a:p>
        </p:txBody>
      </p:sp>
    </p:spTree>
    <p:extLst>
      <p:ext uri="{BB962C8B-B14F-4D97-AF65-F5344CB8AC3E}">
        <p14:creationId xmlns:p14="http://schemas.microsoft.com/office/powerpoint/2010/main" val="2317953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5"/>
          <p:cNvSpPr>
            <a:spLocks noGrp="1" noChangeArrowheads="1"/>
          </p:cNvSpPr>
          <p:nvPr>
            <p:ph type="sldNum" sz="quarter" idx="5"/>
          </p:nvPr>
        </p:nvSpPr>
        <p:spPr>
          <a:noFill/>
        </p:spPr>
        <p:txBody>
          <a:bodyPr/>
          <a:lstStyle/>
          <a:p>
            <a:fld id="{E2A0BBDB-C446-4CF3-9384-DEA946E7EE87}" type="slidenum">
              <a:rPr lang="en-US" altLang="et-EE" smtClean="0"/>
              <a:pPr/>
              <a:t>1</a:t>
            </a:fld>
            <a:endParaRPr lang="en-US" altLang="et-EE"/>
          </a:p>
        </p:txBody>
      </p:sp>
      <p:sp>
        <p:nvSpPr>
          <p:cNvPr id="49155" name="Rectangle 2"/>
          <p:cNvSpPr>
            <a:spLocks noGrp="1" noRot="1" noChangeAspect="1" noChangeArrowheads="1" noTextEdit="1"/>
          </p:cNvSpPr>
          <p:nvPr>
            <p:ph type="sldImg"/>
          </p:nvPr>
        </p:nvSpPr>
        <p:spPr>
          <a:xfrm>
            <a:off x="925513" y="742950"/>
            <a:ext cx="4968875" cy="3727450"/>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5"/>
          <p:cNvSpPr>
            <a:spLocks noGrp="1" noChangeArrowheads="1"/>
          </p:cNvSpPr>
          <p:nvPr>
            <p:ph type="sldNum" sz="quarter" idx="5"/>
          </p:nvPr>
        </p:nvSpPr>
        <p:spPr>
          <a:noFill/>
        </p:spPr>
        <p:txBody>
          <a:bodyPr/>
          <a:lstStyle/>
          <a:p>
            <a:fld id="{E38385C5-767A-46AC-BDE4-886B1BCB4BCF}" type="slidenum">
              <a:rPr lang="en-US" altLang="et-EE" smtClean="0"/>
              <a:pPr/>
              <a:t>10</a:t>
            </a:fld>
            <a:endParaRPr lang="en-US" altLang="et-EE"/>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t-EE" altLang="et-E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5"/>
          <p:cNvSpPr>
            <a:spLocks noGrp="1" noChangeArrowheads="1"/>
          </p:cNvSpPr>
          <p:nvPr>
            <p:ph type="sldNum" sz="quarter" idx="5"/>
          </p:nvPr>
        </p:nvSpPr>
        <p:spPr>
          <a:noFill/>
        </p:spPr>
        <p:txBody>
          <a:bodyPr/>
          <a:lstStyle/>
          <a:p>
            <a:fld id="{1EC1138A-5938-4E6F-AA50-4741486B00AE}" type="slidenum">
              <a:rPr lang="en-US" altLang="et-EE" smtClean="0"/>
              <a:pPr/>
              <a:t>11</a:t>
            </a:fld>
            <a:endParaRPr lang="en-US" altLang="et-EE"/>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t-EE" altLang="et-E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5"/>
          <p:cNvSpPr>
            <a:spLocks noGrp="1" noChangeArrowheads="1"/>
          </p:cNvSpPr>
          <p:nvPr>
            <p:ph type="sldNum" sz="quarter" idx="5"/>
          </p:nvPr>
        </p:nvSpPr>
        <p:spPr>
          <a:noFill/>
        </p:spPr>
        <p:txBody>
          <a:bodyPr/>
          <a:lstStyle/>
          <a:p>
            <a:fld id="{07161C0E-F91B-4805-980E-ED1C230B6CD6}" type="slidenum">
              <a:rPr lang="en-US" altLang="et-EE" smtClean="0"/>
              <a:pPr/>
              <a:t>12</a:t>
            </a:fld>
            <a:endParaRPr lang="en-US" altLang="et-EE"/>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t-EE" altLang="et-E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5"/>
          <p:cNvSpPr>
            <a:spLocks noGrp="1" noChangeArrowheads="1"/>
          </p:cNvSpPr>
          <p:nvPr>
            <p:ph type="sldNum" sz="quarter" idx="5"/>
          </p:nvPr>
        </p:nvSpPr>
        <p:spPr>
          <a:noFill/>
        </p:spPr>
        <p:txBody>
          <a:bodyPr/>
          <a:lstStyle/>
          <a:p>
            <a:fld id="{D1DB87C8-EBDA-4D82-A559-1823074915DE}" type="slidenum">
              <a:rPr lang="en-US" altLang="et-EE" smtClean="0"/>
              <a:pPr/>
              <a:t>13</a:t>
            </a:fld>
            <a:endParaRPr lang="en-US" altLang="et-EE"/>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t-EE" altLang="et-E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5"/>
          <p:cNvSpPr>
            <a:spLocks noGrp="1" noChangeArrowheads="1"/>
          </p:cNvSpPr>
          <p:nvPr>
            <p:ph type="sldNum" sz="quarter" idx="5"/>
          </p:nvPr>
        </p:nvSpPr>
        <p:spPr>
          <a:noFill/>
        </p:spPr>
        <p:txBody>
          <a:bodyPr/>
          <a:lstStyle/>
          <a:p>
            <a:fld id="{2AB6C1F2-939F-46B9-9332-E3E60F8C4BD9}" type="slidenum">
              <a:rPr lang="en-US" altLang="et-EE" smtClean="0"/>
              <a:pPr/>
              <a:t>14</a:t>
            </a:fld>
            <a:endParaRPr lang="en-US" altLang="et-EE"/>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t-EE" altLang="et-E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5"/>
          <p:cNvSpPr>
            <a:spLocks noGrp="1" noChangeArrowheads="1"/>
          </p:cNvSpPr>
          <p:nvPr>
            <p:ph type="sldNum" sz="quarter" idx="5"/>
          </p:nvPr>
        </p:nvSpPr>
        <p:spPr>
          <a:noFill/>
        </p:spPr>
        <p:txBody>
          <a:bodyPr/>
          <a:lstStyle/>
          <a:p>
            <a:fld id="{032771E9-0F9F-46F3-8B55-FA28B34870D0}" type="slidenum">
              <a:rPr lang="en-US" altLang="et-EE" smtClean="0"/>
              <a:pPr/>
              <a:t>15</a:t>
            </a:fld>
            <a:endParaRPr lang="en-US" altLang="et-EE"/>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t-EE" altLang="et-E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5"/>
          <p:cNvSpPr>
            <a:spLocks noGrp="1" noChangeArrowheads="1"/>
          </p:cNvSpPr>
          <p:nvPr>
            <p:ph type="sldNum" sz="quarter" idx="5"/>
          </p:nvPr>
        </p:nvSpPr>
        <p:spPr>
          <a:noFill/>
        </p:spPr>
        <p:txBody>
          <a:bodyPr/>
          <a:lstStyle/>
          <a:p>
            <a:fld id="{895C7845-0025-4BED-B9D7-9827CBA56052}" type="slidenum">
              <a:rPr lang="en-US" altLang="et-EE" smtClean="0"/>
              <a:pPr/>
              <a:t>16</a:t>
            </a:fld>
            <a:endParaRPr lang="en-US" altLang="et-EE"/>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t-EE" altLang="et-E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5"/>
          <p:cNvSpPr>
            <a:spLocks noGrp="1" noChangeArrowheads="1"/>
          </p:cNvSpPr>
          <p:nvPr>
            <p:ph type="sldNum" sz="quarter" idx="5"/>
          </p:nvPr>
        </p:nvSpPr>
        <p:spPr>
          <a:noFill/>
        </p:spPr>
        <p:txBody>
          <a:bodyPr/>
          <a:lstStyle/>
          <a:p>
            <a:fld id="{F25AEC37-B32B-4060-99F3-1AB293E58327}" type="slidenum">
              <a:rPr lang="en-US" altLang="et-EE" smtClean="0"/>
              <a:pPr/>
              <a:t>17</a:t>
            </a:fld>
            <a:endParaRPr lang="en-US" altLang="et-EE"/>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t-EE" altLang="et-E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5"/>
          <p:cNvSpPr>
            <a:spLocks noGrp="1" noChangeArrowheads="1"/>
          </p:cNvSpPr>
          <p:nvPr>
            <p:ph type="sldNum" sz="quarter" idx="5"/>
          </p:nvPr>
        </p:nvSpPr>
        <p:spPr>
          <a:noFill/>
        </p:spPr>
        <p:txBody>
          <a:bodyPr/>
          <a:lstStyle/>
          <a:p>
            <a:fld id="{ED229D29-390D-4FDE-AB34-A1F4EFC1B09F}" type="slidenum">
              <a:rPr lang="en-US" altLang="et-EE" smtClean="0"/>
              <a:pPr/>
              <a:t>18</a:t>
            </a:fld>
            <a:endParaRPr lang="en-US" altLang="et-EE"/>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t-EE" altLang="et-E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5"/>
          <p:cNvSpPr>
            <a:spLocks noGrp="1" noChangeArrowheads="1"/>
          </p:cNvSpPr>
          <p:nvPr>
            <p:ph type="sldNum" sz="quarter" idx="5"/>
          </p:nvPr>
        </p:nvSpPr>
        <p:spPr>
          <a:noFill/>
        </p:spPr>
        <p:txBody>
          <a:bodyPr/>
          <a:lstStyle/>
          <a:p>
            <a:fld id="{359B6B4C-FC83-4293-B5ED-F6A140CF00FA}" type="slidenum">
              <a:rPr lang="en-US" altLang="et-EE" smtClean="0"/>
              <a:pPr/>
              <a:t>19</a:t>
            </a:fld>
            <a:endParaRPr lang="en-US" altLang="et-EE"/>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t-EE" altLang="et-E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
          <p:cNvSpPr>
            <a:spLocks noGrp="1" noChangeArrowheads="1"/>
          </p:cNvSpPr>
          <p:nvPr>
            <p:ph type="sldNum" sz="quarter" idx="5"/>
          </p:nvPr>
        </p:nvSpPr>
        <p:spPr>
          <a:noFill/>
        </p:spPr>
        <p:txBody>
          <a:bodyPr/>
          <a:lstStyle/>
          <a:p>
            <a:fld id="{D7FD57C1-23ED-45D3-A2A0-FAA91D4FD127}" type="slidenum">
              <a:rPr lang="en-US" altLang="et-EE" smtClean="0"/>
              <a:pPr/>
              <a:t>2</a:t>
            </a:fld>
            <a:endParaRPr lang="en-US" altLang="et-EE"/>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t-EE" altLang="et-E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5"/>
          <p:cNvSpPr>
            <a:spLocks noGrp="1" noChangeArrowheads="1"/>
          </p:cNvSpPr>
          <p:nvPr>
            <p:ph type="sldNum" sz="quarter" idx="5"/>
          </p:nvPr>
        </p:nvSpPr>
        <p:spPr>
          <a:noFill/>
        </p:spPr>
        <p:txBody>
          <a:bodyPr/>
          <a:lstStyle/>
          <a:p>
            <a:fld id="{CC821562-1042-418A-AFBB-189A43BEE769}" type="slidenum">
              <a:rPr lang="en-US" altLang="et-EE" smtClean="0"/>
              <a:pPr/>
              <a:t>20</a:t>
            </a:fld>
            <a:endParaRPr lang="en-US" altLang="et-EE"/>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t-EE" altLang="et-E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5"/>
          <p:cNvSpPr>
            <a:spLocks noGrp="1" noChangeArrowheads="1"/>
          </p:cNvSpPr>
          <p:nvPr>
            <p:ph type="sldNum" sz="quarter" idx="5"/>
          </p:nvPr>
        </p:nvSpPr>
        <p:spPr>
          <a:noFill/>
        </p:spPr>
        <p:txBody>
          <a:bodyPr/>
          <a:lstStyle/>
          <a:p>
            <a:fld id="{CA16100F-E458-4923-AB25-1FA060B6F259}" type="slidenum">
              <a:rPr lang="en-US" altLang="et-EE" smtClean="0"/>
              <a:pPr/>
              <a:t>21</a:t>
            </a:fld>
            <a:endParaRPr lang="en-US" altLang="et-EE"/>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t-EE" altLang="et-E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5"/>
          <p:cNvSpPr>
            <a:spLocks noGrp="1" noChangeArrowheads="1"/>
          </p:cNvSpPr>
          <p:nvPr>
            <p:ph type="sldNum" sz="quarter" idx="5"/>
          </p:nvPr>
        </p:nvSpPr>
        <p:spPr>
          <a:noFill/>
        </p:spPr>
        <p:txBody>
          <a:bodyPr/>
          <a:lstStyle/>
          <a:p>
            <a:fld id="{0DB2D7E1-0089-4164-82F1-DB9FCEAB385D}" type="slidenum">
              <a:rPr lang="en-US" altLang="et-EE" smtClean="0"/>
              <a:pPr/>
              <a:t>22</a:t>
            </a:fld>
            <a:endParaRPr lang="en-US" altLang="et-EE"/>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t-EE" altLang="et-E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5"/>
          <p:cNvSpPr>
            <a:spLocks noGrp="1" noChangeArrowheads="1"/>
          </p:cNvSpPr>
          <p:nvPr>
            <p:ph type="sldNum" sz="quarter" idx="5"/>
          </p:nvPr>
        </p:nvSpPr>
        <p:spPr>
          <a:noFill/>
        </p:spPr>
        <p:txBody>
          <a:bodyPr/>
          <a:lstStyle/>
          <a:p>
            <a:fld id="{BDF8C7EC-A37E-4140-9CD1-08A59CE8018D}" type="slidenum">
              <a:rPr lang="en-US" altLang="et-EE" smtClean="0"/>
              <a:pPr/>
              <a:t>23</a:t>
            </a:fld>
            <a:endParaRPr lang="en-US" altLang="et-EE"/>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t-EE" altLang="et-E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5"/>
          <p:cNvSpPr>
            <a:spLocks noGrp="1" noChangeArrowheads="1"/>
          </p:cNvSpPr>
          <p:nvPr>
            <p:ph type="sldNum" sz="quarter" idx="5"/>
          </p:nvPr>
        </p:nvSpPr>
        <p:spPr>
          <a:noFill/>
        </p:spPr>
        <p:txBody>
          <a:bodyPr/>
          <a:lstStyle/>
          <a:p>
            <a:fld id="{8768FB46-F4C0-4DD3-AFDA-96B55EDCFA09}" type="slidenum">
              <a:rPr lang="en-US" altLang="et-EE" smtClean="0"/>
              <a:pPr/>
              <a:t>24</a:t>
            </a:fld>
            <a:endParaRPr lang="en-US" altLang="et-EE"/>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t-EE" altLang="et-E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5"/>
          <p:cNvSpPr>
            <a:spLocks noGrp="1" noChangeArrowheads="1"/>
          </p:cNvSpPr>
          <p:nvPr>
            <p:ph type="sldNum" sz="quarter" idx="5"/>
          </p:nvPr>
        </p:nvSpPr>
        <p:spPr>
          <a:noFill/>
        </p:spPr>
        <p:txBody>
          <a:bodyPr/>
          <a:lstStyle/>
          <a:p>
            <a:fld id="{23AB1145-922D-4273-BDBE-DD9387A96C29}" type="slidenum">
              <a:rPr lang="en-US" altLang="et-EE" smtClean="0"/>
              <a:pPr/>
              <a:t>25</a:t>
            </a:fld>
            <a:endParaRPr lang="en-US" altLang="et-E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t-EE" altLang="et-E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5"/>
          <p:cNvSpPr>
            <a:spLocks noGrp="1" noChangeArrowheads="1"/>
          </p:cNvSpPr>
          <p:nvPr>
            <p:ph type="sldNum" sz="quarter" idx="5"/>
          </p:nvPr>
        </p:nvSpPr>
        <p:spPr>
          <a:noFill/>
        </p:spPr>
        <p:txBody>
          <a:bodyPr/>
          <a:lstStyle/>
          <a:p>
            <a:fld id="{57A0B140-E986-4D99-A60D-F4BF6C6E2974}" type="slidenum">
              <a:rPr lang="en-US" altLang="et-EE" smtClean="0"/>
              <a:pPr/>
              <a:t>26</a:t>
            </a:fld>
            <a:endParaRPr lang="en-US" altLang="et-EE"/>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t-EE" altLang="et-EE"/>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5"/>
          <p:cNvSpPr>
            <a:spLocks noGrp="1" noChangeArrowheads="1"/>
          </p:cNvSpPr>
          <p:nvPr>
            <p:ph type="sldNum" sz="quarter" idx="5"/>
          </p:nvPr>
        </p:nvSpPr>
        <p:spPr>
          <a:noFill/>
        </p:spPr>
        <p:txBody>
          <a:bodyPr/>
          <a:lstStyle/>
          <a:p>
            <a:fld id="{8D0A3719-78BB-4688-9980-0984D94198C4}" type="slidenum">
              <a:rPr lang="en-US" altLang="et-EE" smtClean="0"/>
              <a:pPr/>
              <a:t>27</a:t>
            </a:fld>
            <a:endParaRPr lang="en-US" altLang="et-EE"/>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t-EE" altLang="et-EE"/>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5"/>
          <p:cNvSpPr>
            <a:spLocks noGrp="1" noChangeArrowheads="1"/>
          </p:cNvSpPr>
          <p:nvPr>
            <p:ph type="sldNum" sz="quarter" idx="5"/>
          </p:nvPr>
        </p:nvSpPr>
        <p:spPr>
          <a:noFill/>
        </p:spPr>
        <p:txBody>
          <a:bodyPr/>
          <a:lstStyle/>
          <a:p>
            <a:fld id="{8D0A3719-78BB-4688-9980-0984D94198C4}" type="slidenum">
              <a:rPr lang="en-US" altLang="et-EE" smtClean="0"/>
              <a:pPr/>
              <a:t>28</a:t>
            </a:fld>
            <a:endParaRPr lang="en-US" altLang="et-EE"/>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38995641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5"/>
          <p:cNvSpPr>
            <a:spLocks noGrp="1" noChangeArrowheads="1"/>
          </p:cNvSpPr>
          <p:nvPr>
            <p:ph type="sldNum" sz="quarter" idx="5"/>
          </p:nvPr>
        </p:nvSpPr>
        <p:spPr>
          <a:noFill/>
        </p:spPr>
        <p:txBody>
          <a:bodyPr/>
          <a:lstStyle/>
          <a:p>
            <a:fld id="{8D0A3719-78BB-4688-9980-0984D94198C4}" type="slidenum">
              <a:rPr lang="en-US" altLang="et-EE" smtClean="0"/>
              <a:pPr/>
              <a:t>29</a:t>
            </a:fld>
            <a:endParaRPr lang="en-US" altLang="et-EE"/>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601027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sldNum" sz="quarter" idx="5"/>
          </p:nvPr>
        </p:nvSpPr>
        <p:spPr>
          <a:noFill/>
        </p:spPr>
        <p:txBody>
          <a:bodyPr/>
          <a:lstStyle/>
          <a:p>
            <a:fld id="{98184EA5-2368-43AD-9C14-6D9198C3FB98}" type="slidenum">
              <a:rPr lang="en-US" altLang="et-EE" smtClean="0"/>
              <a:pPr/>
              <a:t>3</a:t>
            </a:fld>
            <a:endParaRPr lang="en-US" altLang="et-EE"/>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t-EE" altLang="et-E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sldNum" sz="quarter" idx="5"/>
          </p:nvPr>
        </p:nvSpPr>
        <p:spPr>
          <a:noFill/>
        </p:spPr>
        <p:txBody>
          <a:bodyPr/>
          <a:lstStyle/>
          <a:p>
            <a:fld id="{C9C4F904-B0FC-4EF7-9FD2-B5481FB0B84A}" type="slidenum">
              <a:rPr lang="en-US" altLang="et-EE" smtClean="0"/>
              <a:pPr/>
              <a:t>4</a:t>
            </a:fld>
            <a:endParaRPr lang="en-US" altLang="et-EE"/>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t-EE" altLang="et-E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5"/>
          <p:cNvSpPr>
            <a:spLocks noGrp="1" noChangeArrowheads="1"/>
          </p:cNvSpPr>
          <p:nvPr>
            <p:ph type="sldNum" sz="quarter" idx="5"/>
          </p:nvPr>
        </p:nvSpPr>
        <p:spPr>
          <a:noFill/>
        </p:spPr>
        <p:txBody>
          <a:bodyPr/>
          <a:lstStyle/>
          <a:p>
            <a:fld id="{B728816B-0FC9-437E-AD42-3CAAC9CDCD1B}" type="slidenum">
              <a:rPr lang="en-US" altLang="et-EE" smtClean="0"/>
              <a:pPr/>
              <a:t>5</a:t>
            </a:fld>
            <a:endParaRPr lang="en-US" altLang="et-EE"/>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t-EE" altLang="et-E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5"/>
          <p:cNvSpPr>
            <a:spLocks noGrp="1" noChangeArrowheads="1"/>
          </p:cNvSpPr>
          <p:nvPr>
            <p:ph type="sldNum" sz="quarter" idx="5"/>
          </p:nvPr>
        </p:nvSpPr>
        <p:spPr>
          <a:noFill/>
        </p:spPr>
        <p:txBody>
          <a:bodyPr/>
          <a:lstStyle/>
          <a:p>
            <a:fld id="{DEFECD5D-661D-4046-9D7C-A287772BB3E2}" type="slidenum">
              <a:rPr lang="en-US" altLang="et-EE" smtClean="0"/>
              <a:pPr/>
              <a:t>6</a:t>
            </a:fld>
            <a:endParaRPr lang="en-US" altLang="et-EE"/>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t-EE" altLang="et-E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5"/>
          <p:cNvSpPr>
            <a:spLocks noGrp="1" noChangeArrowheads="1"/>
          </p:cNvSpPr>
          <p:nvPr>
            <p:ph type="sldNum" sz="quarter" idx="5"/>
          </p:nvPr>
        </p:nvSpPr>
        <p:spPr>
          <a:noFill/>
        </p:spPr>
        <p:txBody>
          <a:bodyPr/>
          <a:lstStyle/>
          <a:p>
            <a:fld id="{841A9545-50C6-4253-B6D9-2CD51021D5A8}" type="slidenum">
              <a:rPr lang="en-US" altLang="et-EE" smtClean="0"/>
              <a:pPr/>
              <a:t>7</a:t>
            </a:fld>
            <a:endParaRPr lang="en-US" altLang="et-EE"/>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t-EE" altLang="et-E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5"/>
          <p:cNvSpPr>
            <a:spLocks noGrp="1" noChangeArrowheads="1"/>
          </p:cNvSpPr>
          <p:nvPr>
            <p:ph type="sldNum" sz="quarter" idx="5"/>
          </p:nvPr>
        </p:nvSpPr>
        <p:spPr>
          <a:noFill/>
        </p:spPr>
        <p:txBody>
          <a:bodyPr/>
          <a:lstStyle/>
          <a:p>
            <a:fld id="{2B071D7F-77A3-4FD9-8085-0B67BB825A18}" type="slidenum">
              <a:rPr lang="en-US" altLang="et-EE" smtClean="0"/>
              <a:pPr/>
              <a:t>8</a:t>
            </a:fld>
            <a:endParaRPr lang="en-US" altLang="et-EE"/>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t-EE" altLang="et-E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Grp="1" noChangeArrowheads="1"/>
          </p:cNvSpPr>
          <p:nvPr>
            <p:ph type="sldNum" sz="quarter" idx="5"/>
          </p:nvPr>
        </p:nvSpPr>
        <p:spPr>
          <a:noFill/>
        </p:spPr>
        <p:txBody>
          <a:bodyPr/>
          <a:lstStyle/>
          <a:p>
            <a:fld id="{96401F94-D910-486E-8D24-6DB6A604CD53}" type="slidenum">
              <a:rPr lang="en-US" altLang="et-EE" smtClean="0"/>
              <a:pPr/>
              <a:t>9</a:t>
            </a:fld>
            <a:endParaRPr lang="en-US" altLang="et-EE"/>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t-EE" altLang="et-E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F42D88-944D-4D92-80F2-259D2D61A067}" type="datetime1">
              <a:rPr lang="en-US" smtClean="0"/>
              <a:pPr/>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B51950-8063-42F4-BAEE-8C31EFBCD27F}" type="datetime1">
              <a:rPr lang="en-US" smtClean="0"/>
              <a:pPr/>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28147-D461-4DCB-9D73-09A437BC65FB}" type="datetime1">
              <a:rPr lang="en-US" smtClean="0"/>
              <a:pPr/>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55B65B3D-5B16-4892-9C58-0D6AAC73DC9C}" type="datetimeFigureOut">
              <a:rPr lang="en-GB" smtClean="0"/>
              <a:pPr/>
              <a:t>19/01/2019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961C3F-4099-4E25-8361-7BF9066AAAF4}" type="slidenum">
              <a:rPr lang="en-GB" smtClean="0"/>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5B65B3D-5B16-4892-9C58-0D6AAC73DC9C}" type="datetimeFigureOut">
              <a:rPr lang="en-GB" smtClean="0"/>
              <a:pPr/>
              <a:t>19/01/2019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961C3F-4099-4E25-8361-7BF9066AAAF4}" type="slidenum">
              <a:rPr lang="en-GB" smtClean="0"/>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B65B3D-5B16-4892-9C58-0D6AAC73DC9C}" type="datetimeFigureOut">
              <a:rPr lang="en-GB" smtClean="0"/>
              <a:pPr/>
              <a:t>19/01/2019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961C3F-4099-4E25-8361-7BF9066AAAF4}" type="slidenum">
              <a:rPr lang="en-GB" smtClean="0"/>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55B65B3D-5B16-4892-9C58-0D6AAC73DC9C}" type="datetimeFigureOut">
              <a:rPr lang="en-GB" smtClean="0"/>
              <a:pPr/>
              <a:t>19/01/2019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961C3F-4099-4E25-8361-7BF9066AAAF4}" type="slidenum">
              <a:rPr lang="en-GB" smtClean="0"/>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5B65B3D-5B16-4892-9C58-0D6AAC73DC9C}" type="datetimeFigureOut">
              <a:rPr lang="en-GB" smtClean="0"/>
              <a:pPr/>
              <a:t>19/01/2019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5961C3F-4099-4E25-8361-7BF9066AAAF4}" type="slidenum">
              <a:rPr lang="en-GB" smtClean="0"/>
              <a:pPr/>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55B65B3D-5B16-4892-9C58-0D6AAC73DC9C}" type="datetimeFigureOut">
              <a:rPr lang="en-GB" smtClean="0"/>
              <a:pPr/>
              <a:t>19/01/2019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5961C3F-4099-4E25-8361-7BF9066AAAF4}" type="slidenum">
              <a:rPr lang="en-GB" smtClean="0"/>
              <a:pPr/>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B65B3D-5B16-4892-9C58-0D6AAC73DC9C}" type="datetimeFigureOut">
              <a:rPr lang="en-GB" smtClean="0"/>
              <a:pPr/>
              <a:t>19/01/2019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5961C3F-4099-4E25-8361-7BF9066AAAF4}" type="slidenum">
              <a:rPr lang="en-GB" smtClean="0"/>
              <a:pPr/>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B65B3D-5B16-4892-9C58-0D6AAC73DC9C}" type="datetimeFigureOut">
              <a:rPr lang="en-GB" smtClean="0"/>
              <a:pPr/>
              <a:t>19/01/2019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961C3F-4099-4E25-8361-7BF9066AAAF4}"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E0E5FB-2332-4B76-86E2-0B8DBED68B0E}" type="datetime1">
              <a:rPr lang="en-US" smtClean="0"/>
              <a:pPr/>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B65B3D-5B16-4892-9C58-0D6AAC73DC9C}" type="datetimeFigureOut">
              <a:rPr lang="en-GB" smtClean="0"/>
              <a:pPr/>
              <a:t>19/01/2019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961C3F-4099-4E25-8361-7BF9066AAAF4}" type="slidenum">
              <a:rPr lang="en-GB" smtClean="0"/>
              <a:pPr/>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5B65B3D-5B16-4892-9C58-0D6AAC73DC9C}" type="datetimeFigureOut">
              <a:rPr lang="en-GB" smtClean="0"/>
              <a:pPr/>
              <a:t>19/01/2019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961C3F-4099-4E25-8361-7BF9066AAAF4}" type="slidenum">
              <a:rPr lang="en-GB" smtClean="0"/>
              <a:pPr/>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5B65B3D-5B16-4892-9C58-0D6AAC73DC9C}" type="datetimeFigureOut">
              <a:rPr lang="en-GB" smtClean="0"/>
              <a:pPr/>
              <a:t>19/01/2019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961C3F-4099-4E25-8361-7BF9066AAAF4}" type="slidenum">
              <a:rPr lang="en-GB" smtClean="0"/>
              <a:pPr/>
              <a:t>‹#›</a:t>
            </a:fld>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55B65B3D-5B16-4892-9C58-0D6AAC73DC9C}" type="datetimeFigureOut">
              <a:rPr lang="en-GB" smtClean="0"/>
              <a:pPr/>
              <a:t>19/01/2019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5961C3F-4099-4E25-8361-7BF9066AAAF4}" type="slidenum">
              <a:rPr lang="en-GB" smtClean="0"/>
              <a:pPr/>
              <a:t>‹#›</a:t>
            </a:fld>
            <a:endParaRPr lang="en-GB"/>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223399D7-282E-4B58-BC42-A651A9644FA1}" type="datetimeFigureOut">
              <a:rPr lang="en-GB" smtClean="0"/>
              <a:pPr/>
              <a:t>19/01/2019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6AE0CB-CF98-4F62-8391-84C7D3B05E78}" type="slidenum">
              <a:rPr lang="en-GB" smtClean="0"/>
              <a:pPr/>
              <a:t>‹#›</a:t>
            </a:fld>
            <a:endParaRPr lang="en-GB"/>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23399D7-282E-4B58-BC42-A651A9644FA1}" type="datetimeFigureOut">
              <a:rPr lang="en-GB" smtClean="0"/>
              <a:pPr/>
              <a:t>19/01/2019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6AE0CB-CF98-4F62-8391-84C7D3B05E78}" type="slidenum">
              <a:rPr lang="en-GB" smtClean="0"/>
              <a:pPr/>
              <a:t>‹#›</a:t>
            </a:fld>
            <a:endParaRPr lang="en-GB"/>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3399D7-282E-4B58-BC42-A651A9644FA1}" type="datetimeFigureOut">
              <a:rPr lang="en-GB" smtClean="0"/>
              <a:pPr/>
              <a:t>19/01/2019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6AE0CB-CF98-4F62-8391-84C7D3B05E78}" type="slidenum">
              <a:rPr lang="en-GB" smtClean="0"/>
              <a:pPr/>
              <a:t>‹#›</a:t>
            </a:fld>
            <a:endParaRPr lang="en-GB"/>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23399D7-282E-4B58-BC42-A651A9644FA1}" type="datetimeFigureOut">
              <a:rPr lang="en-GB" smtClean="0"/>
              <a:pPr/>
              <a:t>19/01/2019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76AE0CB-CF98-4F62-8391-84C7D3B05E78}" type="slidenum">
              <a:rPr lang="en-GB" smtClean="0"/>
              <a:pPr/>
              <a:t>‹#›</a:t>
            </a:fld>
            <a:endParaRPr lang="en-GB"/>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223399D7-282E-4B58-BC42-A651A9644FA1}" type="datetimeFigureOut">
              <a:rPr lang="en-GB" smtClean="0"/>
              <a:pPr/>
              <a:t>19/01/2019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76AE0CB-CF98-4F62-8391-84C7D3B05E78}" type="slidenum">
              <a:rPr lang="en-GB" smtClean="0"/>
              <a:pPr/>
              <a:t>‹#›</a:t>
            </a:fld>
            <a:endParaRPr lang="en-GB"/>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23399D7-282E-4B58-BC42-A651A9644FA1}" type="datetimeFigureOut">
              <a:rPr lang="en-GB" smtClean="0"/>
              <a:pPr/>
              <a:t>19/01/2019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76AE0CB-CF98-4F62-8391-84C7D3B05E78}"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158D63-383F-42E0-8B0B-C51CF748378B}" type="datetime1">
              <a:rPr lang="en-US" smtClean="0"/>
              <a:pPr/>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399D7-282E-4B58-BC42-A651A9644FA1}" type="datetimeFigureOut">
              <a:rPr lang="en-GB" smtClean="0"/>
              <a:pPr/>
              <a:t>19/01/2019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76AE0CB-CF98-4F62-8391-84C7D3B05E78}" type="slidenum">
              <a:rPr lang="en-GB" smtClean="0"/>
              <a:pPr/>
              <a:t>‹#›</a:t>
            </a:fld>
            <a:endParaRPr lang="en-GB"/>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3399D7-282E-4B58-BC42-A651A9644FA1}" type="datetimeFigureOut">
              <a:rPr lang="en-GB" smtClean="0"/>
              <a:pPr/>
              <a:t>19/01/2019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76AE0CB-CF98-4F62-8391-84C7D3B05E78}" type="slidenum">
              <a:rPr lang="en-GB" smtClean="0"/>
              <a:pPr/>
              <a:t>‹#›</a:t>
            </a:fld>
            <a:endParaRPr lang="en-GB"/>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3399D7-282E-4B58-BC42-A651A9644FA1}" type="datetimeFigureOut">
              <a:rPr lang="en-GB" smtClean="0"/>
              <a:pPr/>
              <a:t>19/01/2019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76AE0CB-CF98-4F62-8391-84C7D3B05E78}" type="slidenum">
              <a:rPr lang="en-GB" smtClean="0"/>
              <a:pPr/>
              <a:t>‹#›</a:t>
            </a:fld>
            <a:endParaRPr lang="en-GB"/>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23399D7-282E-4B58-BC42-A651A9644FA1}" type="datetimeFigureOut">
              <a:rPr lang="en-GB" smtClean="0"/>
              <a:pPr/>
              <a:t>19/01/2019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6AE0CB-CF98-4F62-8391-84C7D3B05E78}" type="slidenum">
              <a:rPr lang="en-GB" smtClean="0"/>
              <a:pPr/>
              <a:t>‹#›</a:t>
            </a:fld>
            <a:endParaRPr lang="en-GB"/>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23399D7-282E-4B58-BC42-A651A9644FA1}" type="datetimeFigureOut">
              <a:rPr lang="en-GB" smtClean="0"/>
              <a:pPr/>
              <a:t>19/01/2019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6AE0CB-CF98-4F62-8391-84C7D3B05E78}"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7BAE4D-E53B-4B53-ADE8-3DB6929AA986}" type="datetime1">
              <a:rPr lang="en-US" smtClean="0"/>
              <a:pPr/>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57F0B3F-1148-4F2F-B48E-C07C9643DF95}" type="datetime1">
              <a:rPr lang="en-US" smtClean="0"/>
              <a:pPr/>
              <a:t>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FF0189-05DF-4E59-BC7F-8DC97F11CD05}" type="datetime1">
              <a:rPr lang="en-US" smtClean="0"/>
              <a:pPr/>
              <a:t>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6412DE-4550-4010-B08B-4F3E7FC14D49}" type="datetime1">
              <a:rPr lang="en-US" smtClean="0"/>
              <a:pPr/>
              <a:t>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596BBD-9EE4-4698-8D21-EED7A6EFF915}" type="datetime1">
              <a:rPr lang="en-US" smtClean="0"/>
              <a:pPr/>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0B2CE-EB30-4285-89BD-D73CF4D2B5A8}" type="datetime1">
              <a:rPr lang="en-US" smtClean="0"/>
              <a:pPr/>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AEF9B7-511C-4349-8DBC-7B2D96A864E4}" type="datetime1">
              <a:rPr lang="en-US" smtClean="0"/>
              <a:pPr/>
              <a:t>1/19/2019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65B3D-5B16-4892-9C58-0D6AAC73DC9C}" type="datetimeFigureOut">
              <a:rPr lang="en-GB" smtClean="0"/>
              <a:pPr/>
              <a:t>19/01/2019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961C3F-4099-4E25-8361-7BF9066AAAF4}"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3399D7-282E-4B58-BC42-A651A9644FA1}" type="datetimeFigureOut">
              <a:rPr lang="en-GB" smtClean="0"/>
              <a:pPr/>
              <a:t>19/01/2019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6AE0CB-CF98-4F62-8391-84C7D3B05E78}"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
          <p:cNvSpPr>
            <a:spLocks noGrp="1" noChangeArrowheads="1"/>
          </p:cNvSpPr>
          <p:nvPr>
            <p:ph type="ctrTitle"/>
          </p:nvPr>
        </p:nvSpPr>
        <p:spPr>
          <a:xfrm>
            <a:off x="588963" y="158750"/>
            <a:ext cx="8059737" cy="2370138"/>
          </a:xfrm>
        </p:spPr>
        <p:txBody>
          <a:bodyPr/>
          <a:lstStyle/>
          <a:p>
            <a:pPr marL="342900" indent="-342900" algn="l" eaLnBrk="1" hangingPunct="1"/>
            <a:r>
              <a:rPr lang="en-US" altLang="et-EE" sz="3600" dirty="0">
                <a:solidFill>
                  <a:srgbClr val="003365"/>
                </a:solidFill>
              </a:rPr>
              <a:t>IAS 06</a:t>
            </a:r>
            <a:r>
              <a:rPr lang="et-EE" altLang="et-EE" sz="3600" dirty="0">
                <a:solidFill>
                  <a:srgbClr val="003365"/>
                </a:solidFill>
              </a:rPr>
              <a:t>0</a:t>
            </a:r>
            <a:r>
              <a:rPr lang="en-US" altLang="et-EE" sz="3600" dirty="0">
                <a:solidFill>
                  <a:srgbClr val="003365"/>
                </a:solidFill>
              </a:rPr>
              <a:t>0</a:t>
            </a:r>
            <a:br>
              <a:rPr lang="en-US" altLang="et-EE" sz="3600" dirty="0">
                <a:solidFill>
                  <a:srgbClr val="000000"/>
                </a:solidFill>
              </a:rPr>
            </a:br>
            <a:br>
              <a:rPr lang="en-US" altLang="et-EE" sz="3600" dirty="0"/>
            </a:br>
            <a:br>
              <a:rPr lang="et-EE" altLang="et-EE" sz="3200" dirty="0"/>
            </a:br>
            <a:r>
              <a:rPr lang="en-US" altLang="et-EE" dirty="0">
                <a:solidFill>
                  <a:srgbClr val="920000"/>
                </a:solidFill>
                <a:latin typeface="Comic Sans MS" panose="030F0702030302020204" pitchFamily="66" charset="0"/>
              </a:rPr>
              <a:t>Digital Systems Design</a:t>
            </a:r>
          </a:p>
        </p:txBody>
      </p:sp>
      <p:sp>
        <p:nvSpPr>
          <p:cNvPr id="3075" name="Rectangle 11"/>
          <p:cNvSpPr>
            <a:spLocks noGrp="1" noChangeArrowheads="1"/>
          </p:cNvSpPr>
          <p:nvPr>
            <p:ph type="subTitle" idx="1"/>
          </p:nvPr>
        </p:nvSpPr>
        <p:spPr>
          <a:xfrm>
            <a:off x="182563" y="4338638"/>
            <a:ext cx="8682037" cy="1985962"/>
          </a:xfrm>
        </p:spPr>
        <p:txBody>
          <a:bodyPr>
            <a:normAutofit/>
          </a:bodyPr>
          <a:lstStyle/>
          <a:p>
            <a:pPr marL="457200" lvl="1" indent="0" algn="r" eaLnBrk="1" hangingPunct="1">
              <a:buFont typeface="Wingdings" pitchFamily="2" charset="2"/>
              <a:buNone/>
            </a:pPr>
            <a:r>
              <a:rPr lang="en-US" altLang="et-EE" sz="3200" dirty="0">
                <a:solidFill>
                  <a:srgbClr val="003365"/>
                </a:solidFill>
              </a:rPr>
              <a:t>Structural style</a:t>
            </a:r>
          </a:p>
          <a:p>
            <a:pPr marL="457200" lvl="1" indent="0" algn="r" eaLnBrk="1" hangingPunct="1">
              <a:buFont typeface="Wingdings" pitchFamily="2" charset="2"/>
              <a:buNone/>
            </a:pPr>
            <a:r>
              <a:rPr lang="en-US" altLang="et-EE" sz="3200" dirty="0">
                <a:solidFill>
                  <a:srgbClr val="003365"/>
                </a:solidFill>
              </a:rPr>
              <a:t>Modular design and hierarchy</a:t>
            </a:r>
          </a:p>
          <a:p>
            <a:pPr marL="457200" lvl="1" indent="0" algn="r" eaLnBrk="1" hangingPunct="1">
              <a:buFont typeface="Wingdings" pitchFamily="2" charset="2"/>
              <a:buNone/>
            </a:pPr>
            <a:r>
              <a:rPr lang="en-US" altLang="et-EE" sz="3200" dirty="0">
                <a:solidFill>
                  <a:srgbClr val="003365"/>
                </a:solidFill>
              </a:rPr>
              <a:t>Part 2</a:t>
            </a:r>
          </a:p>
        </p:txBody>
      </p:sp>
      <p:grpSp>
        <p:nvGrpSpPr>
          <p:cNvPr id="2" name="Group 12"/>
          <p:cNvGrpSpPr>
            <a:grpSpLocks/>
          </p:cNvGrpSpPr>
          <p:nvPr/>
        </p:nvGrpSpPr>
        <p:grpSpPr bwMode="auto">
          <a:xfrm>
            <a:off x="5873750" y="6324600"/>
            <a:ext cx="3109913" cy="512763"/>
            <a:chOff x="3744" y="3888"/>
            <a:chExt cx="1627" cy="323"/>
          </a:xfrm>
        </p:grpSpPr>
        <p:pic>
          <p:nvPicPr>
            <p:cNvPr id="3077" name="Picture 13" descr="TTU_logo_transparent"/>
            <p:cNvPicPr>
              <a:picLocks noChangeAspect="1" noChangeArrowheads="1"/>
            </p:cNvPicPr>
            <p:nvPr/>
          </p:nvPicPr>
          <p:blipFill>
            <a:blip r:embed="rId3" cstate="print"/>
            <a:srcRect/>
            <a:stretch>
              <a:fillRect/>
            </a:stretch>
          </p:blipFill>
          <p:spPr bwMode="auto">
            <a:xfrm>
              <a:off x="5088" y="3888"/>
              <a:ext cx="283" cy="323"/>
            </a:xfrm>
            <a:prstGeom prst="rect">
              <a:avLst/>
            </a:prstGeom>
            <a:noFill/>
            <a:ln w="9525">
              <a:noFill/>
              <a:miter lim="800000"/>
              <a:headEnd/>
              <a:tailEnd/>
            </a:ln>
          </p:spPr>
        </p:pic>
        <p:sp>
          <p:nvSpPr>
            <p:cNvPr id="3078" name="Text Box 14"/>
            <p:cNvSpPr txBox="1">
              <a:spLocks noChangeArrowheads="1"/>
            </p:cNvSpPr>
            <p:nvPr/>
          </p:nvSpPr>
          <p:spPr bwMode="auto">
            <a:xfrm>
              <a:off x="3744" y="3888"/>
              <a:ext cx="1296" cy="276"/>
            </a:xfrm>
            <a:prstGeom prst="rect">
              <a:avLst/>
            </a:prstGeom>
            <a:noFill/>
            <a:ln w="9525">
              <a:noFill/>
              <a:miter lim="800000"/>
              <a:headEnd/>
              <a:tailEnd/>
            </a:ln>
          </p:spPr>
          <p:txBody>
            <a:bodyPr>
              <a:spAutoFit/>
            </a:bodyPr>
            <a:lstStyle/>
            <a:p>
              <a:pPr algn="r">
                <a:lnSpc>
                  <a:spcPts val="1000"/>
                </a:lnSpc>
                <a:spcBef>
                  <a:spcPct val="50000"/>
                </a:spcBef>
                <a:buClr>
                  <a:schemeClr val="folHlink"/>
                </a:buClr>
                <a:buSzPct val="60000"/>
                <a:buFont typeface="Wingdings" pitchFamily="2" charset="2"/>
                <a:buNone/>
              </a:pPr>
              <a:r>
                <a:rPr lang="en-US" altLang="et-EE" sz="1200">
                  <a:solidFill>
                    <a:srgbClr val="93154B"/>
                  </a:solidFill>
                  <a:latin typeface="Tahoma" pitchFamily="34" charset="0"/>
                </a:rPr>
                <a:t>Alexander Sudnitson</a:t>
              </a:r>
            </a:p>
            <a:p>
              <a:pPr algn="r">
                <a:lnSpc>
                  <a:spcPts val="1000"/>
                </a:lnSpc>
                <a:spcBef>
                  <a:spcPct val="50000"/>
                </a:spcBef>
                <a:buClr>
                  <a:schemeClr val="folHlink"/>
                </a:buClr>
                <a:buSzPct val="60000"/>
                <a:buFont typeface="Wingdings" pitchFamily="2" charset="2"/>
                <a:buNone/>
              </a:pPr>
              <a:r>
                <a:rPr lang="en-US" altLang="et-EE" sz="1200">
                  <a:solidFill>
                    <a:srgbClr val="93154B"/>
                  </a:solidFill>
                  <a:latin typeface="Tahoma" pitchFamily="34" charset="0"/>
                </a:rPr>
                <a:t>Tallinn University of Technology</a:t>
              </a:r>
              <a:endParaRPr lang="en-US" altLang="et-EE" sz="2000" i="1">
                <a:solidFill>
                  <a:srgbClr val="387876"/>
                </a:solidFill>
                <a:latin typeface="Tahoma" pitchFamily="34" charset="0"/>
              </a:endParaRPr>
            </a:p>
          </p:txBody>
        </p:sp>
      </p:gr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2"/>
          <p:cNvSpPr>
            <a:spLocks noGrp="1"/>
          </p:cNvSpPr>
          <p:nvPr>
            <p:ph type="sldNum" sz="quarter" idx="10"/>
          </p:nvPr>
        </p:nvSpPr>
        <p:spPr>
          <a:noFill/>
        </p:spPr>
        <p:txBody>
          <a:bodyPr/>
          <a:lstStyle/>
          <a:p>
            <a:fld id="{87E1EE37-A8B7-4CB0-8840-8D91AB7EB6F8}" type="slidenum">
              <a:rPr lang="en-US" altLang="et-EE" smtClean="0"/>
              <a:pPr/>
              <a:t>10</a:t>
            </a:fld>
            <a:endParaRPr lang="en-US" altLang="et-EE"/>
          </a:p>
        </p:txBody>
      </p:sp>
      <p:sp>
        <p:nvSpPr>
          <p:cNvPr id="20483" name="Rectangle 2"/>
          <p:cNvSpPr>
            <a:spLocks noGrp="1" noChangeArrowheads="1"/>
          </p:cNvSpPr>
          <p:nvPr>
            <p:ph type="title"/>
          </p:nvPr>
        </p:nvSpPr>
        <p:spPr>
          <a:xfrm>
            <a:off x="331788" y="114300"/>
            <a:ext cx="8693150" cy="646113"/>
          </a:xfrm>
        </p:spPr>
        <p:txBody>
          <a:bodyPr vert="horz" lIns="91440" tIns="45720" rIns="91440" bIns="45720" rtlCol="0" anchor="ctr">
            <a:noAutofit/>
          </a:bodyPr>
          <a:lstStyle/>
          <a:p>
            <a:pPr algn="r"/>
            <a:r>
              <a:rPr lang="en-US" altLang="et-EE" sz="3200" dirty="0">
                <a:solidFill>
                  <a:srgbClr val="A20000"/>
                </a:solidFill>
                <a:latin typeface="Comic Sans MS" panose="030F0702030302020204" pitchFamily="66" charset="0"/>
              </a:rPr>
              <a:t>Direct instantiation of design entities </a:t>
            </a:r>
          </a:p>
        </p:txBody>
      </p:sp>
      <p:sp>
        <p:nvSpPr>
          <p:cNvPr id="752643" name="Rectangle 3"/>
          <p:cNvSpPr>
            <a:spLocks noChangeArrowheads="1"/>
          </p:cNvSpPr>
          <p:nvPr/>
        </p:nvSpPr>
        <p:spPr bwMode="auto">
          <a:xfrm>
            <a:off x="201613" y="996950"/>
            <a:ext cx="8942387" cy="5570538"/>
          </a:xfrm>
          <a:prstGeom prst="rect">
            <a:avLst/>
          </a:prstGeom>
          <a:noFill/>
          <a:ln w="9525">
            <a:noFill/>
            <a:miter lim="800000"/>
            <a:headEnd/>
            <a:tailEnd/>
          </a:ln>
        </p:spPr>
        <p:txBody>
          <a:bodyPr/>
          <a:lstStyle/>
          <a:p>
            <a:pPr marL="533400" indent="-533400" eaLnBrk="1" hangingPunct="1">
              <a:spcBef>
                <a:spcPct val="5000"/>
              </a:spcBef>
              <a:buClr>
                <a:schemeClr val="folHlink"/>
              </a:buClr>
              <a:buSzPct val="75000"/>
            </a:pPr>
            <a:r>
              <a:rPr lang="en-US" altLang="et-EE" sz="2000" i="1">
                <a:latin typeface="Arial" pitchFamily="34" charset="0"/>
              </a:rPr>
              <a:t>	</a:t>
            </a:r>
            <a:r>
              <a:rPr lang="en-US" altLang="et-EE" sz="2000" i="1">
                <a:solidFill>
                  <a:srgbClr val="C00000"/>
                </a:solidFill>
                <a:latin typeface="Arial" pitchFamily="34" charset="0"/>
              </a:rPr>
              <a:t>Binding</a:t>
            </a:r>
            <a:r>
              <a:rPr lang="en-US" altLang="et-EE" sz="2000" i="1">
                <a:latin typeface="Arial" pitchFamily="34" charset="0"/>
              </a:rPr>
              <a:t> </a:t>
            </a:r>
            <a:r>
              <a:rPr lang="en-US" altLang="et-EE" sz="2000">
                <a:latin typeface="Arial" pitchFamily="34" charset="0"/>
              </a:rPr>
              <a:t>is the process of associating a design entity and, optionally, a specific architecture body with an instance of a component.</a:t>
            </a:r>
          </a:p>
          <a:p>
            <a:pPr marL="533400" indent="-533400" eaLnBrk="1" hangingPunct="1">
              <a:spcBef>
                <a:spcPct val="5000"/>
              </a:spcBef>
              <a:buClr>
                <a:schemeClr val="folHlink"/>
              </a:buClr>
              <a:buSzPct val="75000"/>
            </a:pPr>
            <a:endParaRPr lang="en-US" altLang="et-EE" sz="2000" i="1">
              <a:latin typeface="Arial" pitchFamily="34" charset="0"/>
            </a:endParaRPr>
          </a:p>
          <a:p>
            <a:pPr marL="533400" indent="-533400" eaLnBrk="1" hangingPunct="1">
              <a:spcBef>
                <a:spcPct val="5000"/>
              </a:spcBef>
              <a:buClr>
                <a:schemeClr val="folHlink"/>
              </a:buClr>
              <a:buSzPct val="75000"/>
            </a:pPr>
            <a:r>
              <a:rPr lang="en-US" altLang="et-EE" sz="2000" b="1">
                <a:latin typeface="Arial" pitchFamily="34" charset="0"/>
              </a:rPr>
              <a:t>library</a:t>
            </a:r>
            <a:r>
              <a:rPr lang="en-US" altLang="et-EE" sz="2000">
                <a:latin typeface="Arial" pitchFamily="34" charset="0"/>
              </a:rPr>
              <a:t> ieee;   </a:t>
            </a:r>
            <a:r>
              <a:rPr lang="en-US" altLang="et-EE" sz="2000" b="1">
                <a:latin typeface="Arial" pitchFamily="34" charset="0"/>
              </a:rPr>
              <a:t>use</a:t>
            </a:r>
            <a:r>
              <a:rPr lang="en-US" altLang="et-EE" sz="2000">
                <a:latin typeface="Arial" pitchFamily="34" charset="0"/>
              </a:rPr>
              <a:t> ieee.std_logic_1164. </a:t>
            </a:r>
            <a:r>
              <a:rPr lang="en-US" altLang="et-EE" sz="2000" b="1">
                <a:latin typeface="Arial" pitchFamily="34" charset="0"/>
              </a:rPr>
              <a:t>all</a:t>
            </a:r>
            <a:r>
              <a:rPr lang="en-US" altLang="et-EE" sz="2000">
                <a:latin typeface="Arial" pitchFamily="34" charset="0"/>
              </a:rPr>
              <a:t> ;</a:t>
            </a:r>
          </a:p>
          <a:p>
            <a:pPr marL="533400" indent="-533400" eaLnBrk="1" hangingPunct="1">
              <a:spcBef>
                <a:spcPct val="5000"/>
              </a:spcBef>
              <a:buClr>
                <a:schemeClr val="folHlink"/>
              </a:buClr>
              <a:buSzPct val="75000"/>
            </a:pPr>
            <a:endParaRPr lang="en-US" altLang="et-EE" sz="800" b="1">
              <a:latin typeface="Arial" pitchFamily="34" charset="0"/>
            </a:endParaRPr>
          </a:p>
          <a:p>
            <a:pPr marL="533400" indent="-533400" eaLnBrk="1" hangingPunct="1">
              <a:spcBef>
                <a:spcPct val="5000"/>
              </a:spcBef>
              <a:buClr>
                <a:schemeClr val="folHlink"/>
              </a:buClr>
              <a:buSzPct val="75000"/>
            </a:pPr>
            <a:r>
              <a:rPr lang="en-US" altLang="et-EE" sz="2000" b="1">
                <a:latin typeface="Arial" pitchFamily="34" charset="0"/>
              </a:rPr>
              <a:t>entity</a:t>
            </a:r>
            <a:r>
              <a:rPr lang="en-US" altLang="et-EE" sz="2000">
                <a:latin typeface="Arial" pitchFamily="34" charset="0"/>
              </a:rPr>
              <a:t> comb_ckt </a:t>
            </a:r>
            <a:r>
              <a:rPr lang="en-US" altLang="et-EE" sz="2000" b="1">
                <a:latin typeface="Arial" pitchFamily="34" charset="0"/>
              </a:rPr>
              <a:t>is</a:t>
            </a:r>
          </a:p>
          <a:p>
            <a:pPr marL="533400" indent="-533400" eaLnBrk="1" hangingPunct="1">
              <a:spcBef>
                <a:spcPct val="5000"/>
              </a:spcBef>
              <a:buClr>
                <a:schemeClr val="folHlink"/>
              </a:buClr>
              <a:buSzPct val="75000"/>
            </a:pPr>
            <a:r>
              <a:rPr lang="en-US" altLang="et-EE" sz="2000" b="1">
                <a:latin typeface="Arial" pitchFamily="34" charset="0"/>
              </a:rPr>
              <a:t>port</a:t>
            </a:r>
            <a:r>
              <a:rPr lang="en-US" altLang="et-EE" sz="2000">
                <a:latin typeface="Arial" pitchFamily="34" charset="0"/>
              </a:rPr>
              <a:t> (a, b, c, d : </a:t>
            </a:r>
            <a:r>
              <a:rPr lang="en-US" altLang="et-EE" sz="2000" b="1">
                <a:latin typeface="Arial" pitchFamily="34" charset="0"/>
              </a:rPr>
              <a:t>in</a:t>
            </a:r>
            <a:r>
              <a:rPr lang="en-US" altLang="et-EE" sz="2000">
                <a:latin typeface="Arial" pitchFamily="34" charset="0"/>
              </a:rPr>
              <a:t> std_logic; f : </a:t>
            </a:r>
            <a:r>
              <a:rPr lang="en-US" altLang="et-EE" sz="2000" b="1">
                <a:latin typeface="Arial" pitchFamily="34" charset="0"/>
              </a:rPr>
              <a:t>out</a:t>
            </a:r>
            <a:r>
              <a:rPr lang="en-US" altLang="et-EE" sz="2000">
                <a:latin typeface="Arial" pitchFamily="34" charset="0"/>
              </a:rPr>
              <a:t> std_logic) ;</a:t>
            </a:r>
          </a:p>
          <a:p>
            <a:pPr marL="533400" indent="-533400" eaLnBrk="1" hangingPunct="1">
              <a:spcBef>
                <a:spcPct val="5000"/>
              </a:spcBef>
              <a:buClr>
                <a:schemeClr val="folHlink"/>
              </a:buClr>
              <a:buSzPct val="75000"/>
            </a:pPr>
            <a:r>
              <a:rPr lang="en-US" altLang="et-EE" sz="2000" b="1">
                <a:latin typeface="Arial" pitchFamily="34" charset="0"/>
              </a:rPr>
              <a:t>end</a:t>
            </a:r>
            <a:r>
              <a:rPr lang="en-US" altLang="et-EE" sz="2000">
                <a:latin typeface="Arial" pitchFamily="34" charset="0"/>
              </a:rPr>
              <a:t> comb_ckt;</a:t>
            </a: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r>
              <a:rPr lang="en-US" altLang="et-EE" sz="2000" b="1">
                <a:latin typeface="Arial" pitchFamily="34" charset="0"/>
              </a:rPr>
              <a:t>architecture</a:t>
            </a:r>
            <a:r>
              <a:rPr lang="en-US" altLang="et-EE" sz="2000">
                <a:latin typeface="Arial" pitchFamily="34" charset="0"/>
              </a:rPr>
              <a:t> structural_1 </a:t>
            </a:r>
            <a:r>
              <a:rPr lang="en-US" altLang="et-EE" sz="2000" b="1">
                <a:latin typeface="Arial" pitchFamily="34" charset="0"/>
              </a:rPr>
              <a:t>of</a:t>
            </a:r>
            <a:r>
              <a:rPr lang="en-US" altLang="et-EE" sz="2000">
                <a:latin typeface="Arial" pitchFamily="34" charset="0"/>
              </a:rPr>
              <a:t> comb_ckt </a:t>
            </a:r>
            <a:r>
              <a:rPr lang="en-US" altLang="et-EE" sz="2000" b="1">
                <a:latin typeface="Arial" pitchFamily="34" charset="0"/>
              </a:rPr>
              <a:t>is</a:t>
            </a:r>
          </a:p>
          <a:p>
            <a:pPr marL="533400" indent="-533400" eaLnBrk="1" hangingPunct="1">
              <a:spcBef>
                <a:spcPct val="5000"/>
              </a:spcBef>
              <a:buClr>
                <a:schemeClr val="folHlink"/>
              </a:buClr>
              <a:buSzPct val="75000"/>
            </a:pPr>
            <a:r>
              <a:rPr lang="en-US" altLang="et-EE" sz="2000" b="1">
                <a:latin typeface="Arial" pitchFamily="34" charset="0"/>
              </a:rPr>
              <a:t>    signal </a:t>
            </a:r>
            <a:r>
              <a:rPr lang="en-US" altLang="et-EE" sz="2000">
                <a:latin typeface="Arial" pitchFamily="34" charset="0"/>
              </a:rPr>
              <a:t>s1 : std_logic ; </a:t>
            </a:r>
          </a:p>
          <a:p>
            <a:pPr marL="533400" indent="-533400" eaLnBrk="1" hangingPunct="1">
              <a:spcBef>
                <a:spcPct val="5000"/>
              </a:spcBef>
              <a:buClr>
                <a:schemeClr val="folHlink"/>
              </a:buClr>
              <a:buSzPct val="75000"/>
            </a:pPr>
            <a:r>
              <a:rPr lang="en-US" altLang="et-EE" sz="2000" b="1">
                <a:latin typeface="Arial" pitchFamily="34" charset="0"/>
              </a:rPr>
              <a:t>begin </a:t>
            </a:r>
          </a:p>
          <a:p>
            <a:pPr marL="533400" indent="-533400" eaLnBrk="1" hangingPunct="1">
              <a:spcBef>
                <a:spcPct val="5000"/>
              </a:spcBef>
              <a:buClr>
                <a:schemeClr val="folHlink"/>
              </a:buClr>
              <a:buSzPct val="75000"/>
            </a:pPr>
            <a:r>
              <a:rPr lang="en-US" altLang="et-EE" sz="2000">
                <a:latin typeface="Arial" pitchFamily="34" charset="0"/>
              </a:rPr>
              <a:t>  u1 : </a:t>
            </a:r>
            <a:r>
              <a:rPr lang="en-US" altLang="et-EE" sz="2000" b="1">
                <a:latin typeface="Arial" pitchFamily="34" charset="0"/>
              </a:rPr>
              <a:t>entity</a:t>
            </a:r>
            <a:r>
              <a:rPr lang="en-US" altLang="et-EE" sz="2000">
                <a:latin typeface="Arial" pitchFamily="34" charset="0"/>
              </a:rPr>
              <a:t> and_2 </a:t>
            </a:r>
            <a:r>
              <a:rPr lang="en-US" altLang="et-EE" sz="2000" b="1">
                <a:latin typeface="Arial" pitchFamily="34" charset="0"/>
              </a:rPr>
              <a:t>port map </a:t>
            </a:r>
            <a:r>
              <a:rPr lang="en-US" altLang="et-EE" sz="2000">
                <a:latin typeface="Arial" pitchFamily="34" charset="0"/>
              </a:rPr>
              <a:t>(in1 =&gt; a, in2 =&gt; b, out1 =&gt; s1) ;</a:t>
            </a:r>
          </a:p>
          <a:p>
            <a:pPr marL="533400" indent="-533400" eaLnBrk="1" hangingPunct="1">
              <a:spcBef>
                <a:spcPct val="5000"/>
              </a:spcBef>
              <a:buClr>
                <a:schemeClr val="folHlink"/>
              </a:buClr>
              <a:buSzPct val="75000"/>
            </a:pPr>
            <a:r>
              <a:rPr lang="en-US" altLang="et-EE" sz="2000">
                <a:latin typeface="Arial" pitchFamily="34" charset="0"/>
              </a:rPr>
              <a:t>  u2 : </a:t>
            </a:r>
            <a:r>
              <a:rPr lang="en-US" altLang="et-EE" sz="2000" b="1">
                <a:latin typeface="Arial" pitchFamily="34" charset="0"/>
              </a:rPr>
              <a:t>entity</a:t>
            </a:r>
            <a:r>
              <a:rPr lang="en-US" altLang="et-EE" sz="2000">
                <a:latin typeface="Arial" pitchFamily="34" charset="0"/>
              </a:rPr>
              <a:t> and_2 </a:t>
            </a:r>
            <a:r>
              <a:rPr lang="en-US" altLang="et-EE" sz="2000" b="1">
                <a:latin typeface="Arial" pitchFamily="34" charset="0"/>
              </a:rPr>
              <a:t>port map </a:t>
            </a:r>
            <a:r>
              <a:rPr lang="en-US" altLang="et-EE" sz="2000">
                <a:latin typeface="Arial" pitchFamily="34" charset="0"/>
              </a:rPr>
              <a:t>(in1 =&gt; c, in2 =&gt; d, out1 =&gt; s2) ;</a:t>
            </a:r>
          </a:p>
          <a:p>
            <a:pPr marL="533400" indent="-533400" eaLnBrk="1" hangingPunct="1">
              <a:spcBef>
                <a:spcPct val="5000"/>
              </a:spcBef>
              <a:buClr>
                <a:schemeClr val="folHlink"/>
              </a:buClr>
              <a:buSzPct val="75000"/>
            </a:pPr>
            <a:r>
              <a:rPr lang="en-US" altLang="et-EE" sz="2000">
                <a:latin typeface="Arial" pitchFamily="34" charset="0"/>
              </a:rPr>
              <a:t>  u3 : </a:t>
            </a:r>
            <a:r>
              <a:rPr lang="en-US" altLang="et-EE" sz="2000" b="1">
                <a:latin typeface="Arial" pitchFamily="34" charset="0"/>
              </a:rPr>
              <a:t>entity</a:t>
            </a:r>
            <a:r>
              <a:rPr lang="en-US" altLang="et-EE" sz="2000">
                <a:latin typeface="Arial" pitchFamily="34" charset="0"/>
              </a:rPr>
              <a:t> or_2 </a:t>
            </a:r>
            <a:r>
              <a:rPr lang="en-US" altLang="et-EE" sz="2000" b="1">
                <a:latin typeface="Arial" pitchFamily="34" charset="0"/>
              </a:rPr>
              <a:t>port map </a:t>
            </a:r>
            <a:r>
              <a:rPr lang="en-US" altLang="et-EE" sz="2000">
                <a:latin typeface="Arial" pitchFamily="34" charset="0"/>
              </a:rPr>
              <a:t>(in1 =&gt; s1, in2 =&gt; s2, out1 =&gt; f) ;</a:t>
            </a: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r>
              <a:rPr lang="en-US" altLang="et-EE" sz="2000" b="1">
                <a:latin typeface="Arial" pitchFamily="34" charset="0"/>
              </a:rPr>
              <a:t>end</a:t>
            </a:r>
            <a:r>
              <a:rPr lang="en-US" altLang="et-EE" sz="2000">
                <a:latin typeface="Arial" pitchFamily="34" charset="0"/>
              </a:rPr>
              <a:t> structural_1 ;</a:t>
            </a: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t-EE" altLang="et-EE" sz="200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2643"/>
                                        </p:tgtEl>
                                        <p:attrNameLst>
                                          <p:attrName>style.visibility</p:attrName>
                                        </p:attrNameLst>
                                      </p:cBhvr>
                                      <p:to>
                                        <p:strVal val="visible"/>
                                      </p:to>
                                    </p:set>
                                    <p:animEffect transition="in" filter="blinds(horizontal)">
                                      <p:cBhvr>
                                        <p:cTn id="7" dur="500"/>
                                        <p:tgtEl>
                                          <p:spTgt spid="752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2"/>
          <p:cNvSpPr>
            <a:spLocks noGrp="1"/>
          </p:cNvSpPr>
          <p:nvPr>
            <p:ph type="sldNum" sz="quarter" idx="10"/>
          </p:nvPr>
        </p:nvSpPr>
        <p:spPr>
          <a:noFill/>
        </p:spPr>
        <p:txBody>
          <a:bodyPr/>
          <a:lstStyle/>
          <a:p>
            <a:fld id="{6499B2D1-11E6-46A8-AA6C-537343578330}" type="slidenum">
              <a:rPr lang="en-US" altLang="et-EE" smtClean="0"/>
              <a:pPr/>
              <a:t>11</a:t>
            </a:fld>
            <a:endParaRPr lang="en-US" altLang="et-EE"/>
          </a:p>
        </p:txBody>
      </p:sp>
      <p:sp>
        <p:nvSpPr>
          <p:cNvPr id="21507" name="Rectangle 2"/>
          <p:cNvSpPr>
            <a:spLocks noGrp="1" noChangeArrowheads="1"/>
          </p:cNvSpPr>
          <p:nvPr>
            <p:ph type="title"/>
          </p:nvPr>
        </p:nvSpPr>
        <p:spPr>
          <a:xfrm>
            <a:off x="331788" y="114300"/>
            <a:ext cx="8693150" cy="646113"/>
          </a:xfrm>
        </p:spPr>
        <p:txBody>
          <a:bodyPr>
            <a:normAutofit fontScale="90000"/>
          </a:bodyPr>
          <a:lstStyle/>
          <a:p>
            <a:pPr algn="r" eaLnBrk="1" hangingPunct="1"/>
            <a:r>
              <a:rPr lang="en-US" altLang="et-EE" sz="3600" dirty="0">
                <a:solidFill>
                  <a:srgbClr val="A20000"/>
                </a:solidFill>
                <a:latin typeface="Comic Sans MS" panose="030F0702030302020204" pitchFamily="66" charset="0"/>
              </a:rPr>
              <a:t>Default</a:t>
            </a:r>
            <a:r>
              <a:rPr lang="en-US" altLang="et-EE" dirty="0"/>
              <a:t> </a:t>
            </a:r>
            <a:r>
              <a:rPr lang="en-US" altLang="et-EE" sz="3600" dirty="0">
                <a:solidFill>
                  <a:srgbClr val="A20000"/>
                </a:solidFill>
                <a:latin typeface="Comic Sans MS" panose="030F0702030302020204" pitchFamily="66" charset="0"/>
              </a:rPr>
              <a:t>binding rules </a:t>
            </a:r>
          </a:p>
        </p:txBody>
      </p:sp>
      <p:sp>
        <p:nvSpPr>
          <p:cNvPr id="752643" name="Rectangle 3"/>
          <p:cNvSpPr>
            <a:spLocks noChangeArrowheads="1"/>
          </p:cNvSpPr>
          <p:nvPr/>
        </p:nvSpPr>
        <p:spPr bwMode="auto">
          <a:xfrm>
            <a:off x="0" y="996950"/>
            <a:ext cx="9048750" cy="5570538"/>
          </a:xfrm>
          <a:prstGeom prst="rect">
            <a:avLst/>
          </a:prstGeom>
          <a:noFill/>
          <a:ln w="9525">
            <a:noFill/>
            <a:miter lim="800000"/>
            <a:headEnd/>
            <a:tailEnd/>
          </a:ln>
        </p:spPr>
        <p:txBody>
          <a:bodyPr/>
          <a:lstStyle/>
          <a:p>
            <a:pPr marL="533400" indent="-533400" eaLnBrk="1" hangingPunct="1">
              <a:spcBef>
                <a:spcPct val="5000"/>
              </a:spcBef>
              <a:buClr>
                <a:schemeClr val="folHlink"/>
              </a:buClr>
              <a:buSzPct val="75000"/>
            </a:pPr>
            <a:r>
              <a:rPr lang="en-US" altLang="et-EE" sz="2000" i="1">
                <a:latin typeface="Arial" pitchFamily="34" charset="0"/>
              </a:rPr>
              <a:t>	The compiler can follow a set of default binding rules</a:t>
            </a:r>
            <a:r>
              <a:rPr lang="en-US" altLang="et-EE" sz="2000">
                <a:latin typeface="Arial" pitchFamily="34" charset="0"/>
              </a:rPr>
              <a:t>, defined in the LRM, to accomplish bindings.  For example, by default compiler looks in the working library (work) for an entity declaration whose name and interface match those specified in the component  instantiation statement. If, in the working library, there is more than one architecture body associated with that entity declaration, then the compiler uses the one most recently compiled.</a:t>
            </a:r>
          </a:p>
          <a:p>
            <a:pPr marL="533400" indent="-533400" eaLnBrk="1" hangingPunct="1">
              <a:spcBef>
                <a:spcPct val="5000"/>
              </a:spcBef>
              <a:buClr>
                <a:schemeClr val="folHlink"/>
              </a:buClr>
              <a:buSzPct val="75000"/>
            </a:pPr>
            <a:endParaRPr lang="en-US" altLang="et-EE" sz="800">
              <a:latin typeface="Arial" pitchFamily="34" charset="0"/>
            </a:endParaRPr>
          </a:p>
          <a:p>
            <a:pPr marL="533400" indent="-533400" eaLnBrk="1" hangingPunct="1">
              <a:spcBef>
                <a:spcPct val="5000"/>
              </a:spcBef>
              <a:buClr>
                <a:schemeClr val="folHlink"/>
              </a:buClr>
              <a:buSzPct val="75000"/>
            </a:pPr>
            <a:r>
              <a:rPr lang="en-US" altLang="et-EE" sz="2000">
                <a:latin typeface="Arial" pitchFamily="34" charset="0"/>
              </a:rPr>
              <a:t>	For entity and_2 (previous slide), there are two possible architectures: dataflow and behavioral. Assuming that behavioral was the most recently compiled, instances u1 and u2 will both use that that architecture body. </a:t>
            </a:r>
          </a:p>
          <a:p>
            <a:pPr marL="533400" indent="-533400" eaLnBrk="1" hangingPunct="1">
              <a:spcBef>
                <a:spcPct val="5000"/>
              </a:spcBef>
              <a:buClr>
                <a:schemeClr val="folHlink"/>
              </a:buClr>
              <a:buSzPct val="75000"/>
            </a:pPr>
            <a:r>
              <a:rPr lang="en-US" altLang="et-EE" sz="2000">
                <a:latin typeface="Arial" pitchFamily="34" charset="0"/>
              </a:rPr>
              <a:t>	If we want binding other than default binding, we can specify the desired architecture with the entity name in the component instantiation statement.</a:t>
            </a:r>
          </a:p>
          <a:p>
            <a:pPr marL="533400" indent="-533400" eaLnBrk="1" hangingPunct="1">
              <a:spcBef>
                <a:spcPct val="5000"/>
              </a:spcBef>
              <a:buClr>
                <a:schemeClr val="folHlink"/>
              </a:buClr>
              <a:buSzPct val="75000"/>
            </a:pPr>
            <a:r>
              <a:rPr lang="en-US" altLang="et-EE" sz="2000">
                <a:latin typeface="Arial" pitchFamily="34" charset="0"/>
              </a:rPr>
              <a:t>	u1: </a:t>
            </a:r>
            <a:r>
              <a:rPr lang="en-US" altLang="et-EE" sz="2000" b="1">
                <a:latin typeface="Arial" pitchFamily="34" charset="0"/>
              </a:rPr>
              <a:t>entity</a:t>
            </a:r>
            <a:r>
              <a:rPr lang="en-US" altLang="et-EE" sz="2000">
                <a:latin typeface="Arial" pitchFamily="34" charset="0"/>
              </a:rPr>
              <a:t> and_2 (dataflow) </a:t>
            </a:r>
            <a:r>
              <a:rPr lang="en-US" altLang="et-EE" sz="2000" b="1">
                <a:latin typeface="Arial" pitchFamily="34" charset="0"/>
              </a:rPr>
              <a:t>port map </a:t>
            </a:r>
            <a:r>
              <a:rPr lang="en-US" altLang="et-EE" sz="2000">
                <a:latin typeface="Arial" pitchFamily="34" charset="0"/>
              </a:rPr>
              <a:t>(…);</a:t>
            </a:r>
          </a:p>
          <a:p>
            <a:pPr marL="533400" indent="-533400" eaLnBrk="1" hangingPunct="1">
              <a:spcBef>
                <a:spcPct val="5000"/>
              </a:spcBef>
              <a:buClr>
                <a:schemeClr val="folHlink"/>
              </a:buClr>
              <a:buSzPct val="75000"/>
            </a:pPr>
            <a:r>
              <a:rPr lang="en-US" altLang="et-EE" sz="2000">
                <a:latin typeface="Arial" pitchFamily="34" charset="0"/>
              </a:rPr>
              <a:t>	u2: </a:t>
            </a:r>
            <a:r>
              <a:rPr lang="en-US" altLang="et-EE" sz="2000" b="1">
                <a:latin typeface="Arial" pitchFamily="34" charset="0"/>
              </a:rPr>
              <a:t>entity</a:t>
            </a:r>
            <a:r>
              <a:rPr lang="en-US" altLang="et-EE" sz="2000">
                <a:latin typeface="Arial" pitchFamily="34" charset="0"/>
              </a:rPr>
              <a:t> and_2 (behavioral) </a:t>
            </a:r>
            <a:r>
              <a:rPr lang="en-US" altLang="et-EE" sz="2000" b="1">
                <a:latin typeface="Arial" pitchFamily="34" charset="0"/>
              </a:rPr>
              <a:t>port map </a:t>
            </a:r>
            <a:r>
              <a:rPr lang="en-US" altLang="et-EE" sz="2000">
                <a:latin typeface="Arial" pitchFamily="34" charset="0"/>
              </a:rPr>
              <a:t>(…);</a:t>
            </a:r>
          </a:p>
          <a:p>
            <a:pPr marL="533400" indent="-533400" eaLnBrk="1" hangingPunct="1">
              <a:spcBef>
                <a:spcPct val="5000"/>
              </a:spcBef>
              <a:buClr>
                <a:schemeClr val="folHlink"/>
              </a:buClr>
              <a:buSzPct val="75000"/>
            </a:pPr>
            <a:endParaRPr lang="en-US" altLang="et-EE" sz="800">
              <a:latin typeface="Arial" pitchFamily="34" charset="0"/>
            </a:endParaRPr>
          </a:p>
          <a:p>
            <a:pPr marL="533400" indent="-533400" eaLnBrk="1" hangingPunct="1">
              <a:spcBef>
                <a:spcPct val="5000"/>
              </a:spcBef>
              <a:buClr>
                <a:schemeClr val="folHlink"/>
              </a:buClr>
              <a:buSzPct val="75000"/>
            </a:pPr>
            <a:r>
              <a:rPr lang="en-US" altLang="et-EE" sz="2000">
                <a:latin typeface="Arial" pitchFamily="34" charset="0"/>
              </a:rPr>
              <a:t>	Specifying the library:</a:t>
            </a:r>
          </a:p>
          <a:p>
            <a:pPr marL="533400" indent="-533400" eaLnBrk="1" hangingPunct="1">
              <a:spcBef>
                <a:spcPct val="5000"/>
              </a:spcBef>
              <a:buClr>
                <a:schemeClr val="folHlink"/>
              </a:buClr>
              <a:buSzPct val="75000"/>
            </a:pPr>
            <a:r>
              <a:rPr lang="en-US" altLang="et-EE" sz="2000" i="1">
                <a:latin typeface="Arial" pitchFamily="34" charset="0"/>
              </a:rPr>
              <a:t>	</a:t>
            </a:r>
            <a:r>
              <a:rPr lang="en-US" altLang="et-EE" sz="2000">
                <a:latin typeface="Arial" pitchFamily="34" charset="0"/>
              </a:rPr>
              <a:t> u1: </a:t>
            </a:r>
            <a:r>
              <a:rPr lang="en-US" altLang="et-EE" sz="2000" b="1">
                <a:latin typeface="Arial" pitchFamily="34" charset="0"/>
              </a:rPr>
              <a:t>entity</a:t>
            </a:r>
            <a:r>
              <a:rPr lang="en-US" altLang="et-EE" sz="2000">
                <a:latin typeface="Arial" pitchFamily="34" charset="0"/>
              </a:rPr>
              <a:t> work.and_2 (dataflow) </a:t>
            </a:r>
            <a:r>
              <a:rPr lang="en-US" altLang="et-EE" sz="2000" b="1">
                <a:latin typeface="Arial" pitchFamily="34" charset="0"/>
              </a:rPr>
              <a:t>port map </a:t>
            </a:r>
            <a:r>
              <a:rPr lang="en-US" altLang="et-EE" sz="2000">
                <a:latin typeface="Arial" pitchFamily="34" charset="0"/>
              </a:rPr>
              <a:t>(…);</a:t>
            </a:r>
            <a:endParaRPr lang="en-US" altLang="et-EE" sz="2000" i="1">
              <a:latin typeface="Arial" pitchFamily="34" charset="0"/>
            </a:endParaRP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t-EE" altLang="et-EE" sz="200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2643"/>
                                        </p:tgtEl>
                                        <p:attrNameLst>
                                          <p:attrName>style.visibility</p:attrName>
                                        </p:attrNameLst>
                                      </p:cBhvr>
                                      <p:to>
                                        <p:strVal val="visible"/>
                                      </p:to>
                                    </p:set>
                                    <p:animEffect transition="in" filter="blinds(horizontal)">
                                      <p:cBhvr>
                                        <p:cTn id="7" dur="500"/>
                                        <p:tgtEl>
                                          <p:spTgt spid="752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4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2"/>
          <p:cNvSpPr>
            <a:spLocks noGrp="1"/>
          </p:cNvSpPr>
          <p:nvPr>
            <p:ph type="sldNum" sz="quarter" idx="10"/>
          </p:nvPr>
        </p:nvSpPr>
        <p:spPr>
          <a:noFill/>
        </p:spPr>
        <p:txBody>
          <a:bodyPr/>
          <a:lstStyle/>
          <a:p>
            <a:fld id="{3CB3F41B-FCF9-49E7-B832-88F396F01A0D}" type="slidenum">
              <a:rPr lang="en-US" altLang="et-EE" smtClean="0"/>
              <a:pPr/>
              <a:t>12</a:t>
            </a:fld>
            <a:endParaRPr lang="en-US" altLang="et-EE"/>
          </a:p>
        </p:txBody>
      </p:sp>
      <p:sp>
        <p:nvSpPr>
          <p:cNvPr id="22531" name="Rectangle 2"/>
          <p:cNvSpPr>
            <a:spLocks noGrp="1" noChangeArrowheads="1"/>
          </p:cNvSpPr>
          <p:nvPr>
            <p:ph type="title"/>
          </p:nvPr>
        </p:nvSpPr>
        <p:spPr>
          <a:xfrm>
            <a:off x="331788" y="114300"/>
            <a:ext cx="8693150" cy="646113"/>
          </a:xfrm>
        </p:spPr>
        <p:txBody>
          <a:bodyPr vert="horz" lIns="91440" tIns="45720" rIns="91440" bIns="45720" rtlCol="0" anchor="ctr">
            <a:noAutofit/>
          </a:bodyPr>
          <a:lstStyle/>
          <a:p>
            <a:pPr algn="r"/>
            <a:r>
              <a:rPr lang="en-US" altLang="et-EE" sz="3200">
                <a:solidFill>
                  <a:srgbClr val="A20000"/>
                </a:solidFill>
                <a:latin typeface="Comic Sans MS" panose="030F0702030302020204" pitchFamily="66" charset="0"/>
              </a:rPr>
              <a:t>Components and indirect instantiation </a:t>
            </a:r>
          </a:p>
        </p:txBody>
      </p:sp>
      <p:sp>
        <p:nvSpPr>
          <p:cNvPr id="752643" name="Rectangle 3"/>
          <p:cNvSpPr>
            <a:spLocks noChangeArrowheads="1"/>
          </p:cNvSpPr>
          <p:nvPr/>
        </p:nvSpPr>
        <p:spPr bwMode="auto">
          <a:xfrm>
            <a:off x="0" y="996950"/>
            <a:ext cx="9048750" cy="5570538"/>
          </a:xfrm>
          <a:prstGeom prst="rect">
            <a:avLst/>
          </a:prstGeom>
          <a:noFill/>
          <a:ln w="9525">
            <a:noFill/>
            <a:miter lim="800000"/>
            <a:headEnd/>
            <a:tailEnd/>
          </a:ln>
        </p:spPr>
        <p:txBody>
          <a:bodyPr/>
          <a:lstStyle/>
          <a:p>
            <a:pPr marL="533400" indent="-533400" eaLnBrk="1" hangingPunct="1">
              <a:spcBef>
                <a:spcPct val="5000"/>
              </a:spcBef>
              <a:buClr>
                <a:schemeClr val="folHlink"/>
              </a:buClr>
              <a:buSzPct val="75000"/>
            </a:pPr>
            <a:r>
              <a:rPr lang="en-US" altLang="et-EE" sz="2000" i="1">
                <a:latin typeface="Arial" pitchFamily="34" charset="0"/>
              </a:rPr>
              <a:t>	</a:t>
            </a:r>
            <a:r>
              <a:rPr lang="en-US" altLang="et-EE" sz="2000">
                <a:latin typeface="Arial" pitchFamily="34" charset="0"/>
              </a:rPr>
              <a:t>Indirect design entity instantiation uses a placeholder, called a </a:t>
            </a:r>
            <a:r>
              <a:rPr lang="en-US" altLang="et-EE" sz="2000" b="1">
                <a:latin typeface="Arial" pitchFamily="34" charset="0"/>
              </a:rPr>
              <a:t>component</a:t>
            </a:r>
            <a:r>
              <a:rPr lang="en-US" altLang="et-EE" sz="2000">
                <a:latin typeface="Arial" pitchFamily="34" charset="0"/>
              </a:rPr>
              <a:t>, to stand for the design entity in a component instantiation statement. Thus a component can be viewed as a virtual design entity.</a:t>
            </a:r>
          </a:p>
          <a:p>
            <a:pPr marL="533400" indent="-533400" eaLnBrk="1" hangingPunct="1">
              <a:spcBef>
                <a:spcPct val="5000"/>
              </a:spcBef>
              <a:buClr>
                <a:schemeClr val="folHlink"/>
              </a:buClr>
              <a:buSzPct val="75000"/>
            </a:pPr>
            <a:endParaRPr lang="en-US" altLang="et-EE" sz="800">
              <a:latin typeface="Arial" pitchFamily="34" charset="0"/>
            </a:endParaRPr>
          </a:p>
          <a:p>
            <a:pPr marL="533400" indent="-533400" eaLnBrk="1" hangingPunct="1">
              <a:spcBef>
                <a:spcPct val="5000"/>
              </a:spcBef>
              <a:buClr>
                <a:schemeClr val="folHlink"/>
              </a:buClr>
              <a:buSzPct val="75000"/>
            </a:pPr>
            <a:r>
              <a:rPr lang="en-US" altLang="et-EE" sz="2000">
                <a:latin typeface="Arial" pitchFamily="34" charset="0"/>
              </a:rPr>
              <a:t>	Look next slide.</a:t>
            </a:r>
          </a:p>
          <a:p>
            <a:pPr marL="533400" indent="-533400" eaLnBrk="1" hangingPunct="1">
              <a:spcBef>
                <a:spcPct val="5000"/>
              </a:spcBef>
              <a:buClr>
                <a:schemeClr val="folHlink"/>
              </a:buClr>
              <a:buSzPct val="75000"/>
            </a:pPr>
            <a:r>
              <a:rPr lang="en-US" altLang="et-EE" sz="2000">
                <a:latin typeface="Arial" pitchFamily="34" charset="0"/>
              </a:rPr>
              <a:t>	First, each component must be declared before it can be used.</a:t>
            </a:r>
          </a:p>
          <a:p>
            <a:pPr marL="533400" indent="-533400" eaLnBrk="1" hangingPunct="1">
              <a:spcBef>
                <a:spcPct val="5000"/>
              </a:spcBef>
              <a:buClr>
                <a:schemeClr val="folHlink"/>
              </a:buClr>
              <a:buSzPct val="75000"/>
            </a:pPr>
            <a:r>
              <a:rPr lang="en-US" altLang="et-EE" sz="2000">
                <a:latin typeface="Arial" pitchFamily="34" charset="0"/>
              </a:rPr>
              <a:t>	Second, each instantiation statement is an instance of a component, not an instance of a design entity</a:t>
            </a: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r>
              <a:rPr lang="en-US" altLang="et-EE" sz="2000">
                <a:latin typeface="Arial" pitchFamily="34" charset="0"/>
              </a:rPr>
              <a:t>	A component declaration is placed in the declarative part of the architecture in which the component is used.</a:t>
            </a:r>
          </a:p>
          <a:p>
            <a:pPr marL="533400" indent="-533400" eaLnBrk="1" hangingPunct="1">
              <a:spcBef>
                <a:spcPct val="5000"/>
              </a:spcBef>
              <a:buClr>
                <a:schemeClr val="folHlink"/>
              </a:buClr>
              <a:buSzPct val="75000"/>
            </a:pPr>
            <a:r>
              <a:rPr lang="en-US" altLang="et-EE" sz="2000">
                <a:latin typeface="Arial" pitchFamily="34" charset="0"/>
              </a:rPr>
              <a:t>	Alternatively, if a component is likely to be used in multiple designs, its declaration can be placed in a package in a library. </a:t>
            </a: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t-EE" altLang="et-EE" sz="200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2643"/>
                                        </p:tgtEl>
                                        <p:attrNameLst>
                                          <p:attrName>style.visibility</p:attrName>
                                        </p:attrNameLst>
                                      </p:cBhvr>
                                      <p:to>
                                        <p:strVal val="visible"/>
                                      </p:to>
                                    </p:set>
                                    <p:animEffect transition="in" filter="blinds(horizontal)">
                                      <p:cBhvr>
                                        <p:cTn id="7" dur="500"/>
                                        <p:tgtEl>
                                          <p:spTgt spid="752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2"/>
          <p:cNvSpPr>
            <a:spLocks noGrp="1"/>
          </p:cNvSpPr>
          <p:nvPr>
            <p:ph type="sldNum" sz="quarter" idx="10"/>
          </p:nvPr>
        </p:nvSpPr>
        <p:spPr>
          <a:noFill/>
        </p:spPr>
        <p:txBody>
          <a:bodyPr/>
          <a:lstStyle/>
          <a:p>
            <a:fld id="{1AD32FED-5A4F-4623-AA9D-C4523AA79D04}" type="slidenum">
              <a:rPr lang="en-US" altLang="et-EE" smtClean="0"/>
              <a:pPr/>
              <a:t>13</a:t>
            </a:fld>
            <a:endParaRPr lang="en-US" altLang="et-EE"/>
          </a:p>
        </p:txBody>
      </p:sp>
      <p:sp>
        <p:nvSpPr>
          <p:cNvPr id="23555" name="Rectangle 2"/>
          <p:cNvSpPr>
            <a:spLocks noGrp="1" noChangeArrowheads="1"/>
          </p:cNvSpPr>
          <p:nvPr>
            <p:ph type="title"/>
          </p:nvPr>
        </p:nvSpPr>
        <p:spPr>
          <a:xfrm>
            <a:off x="225425" y="114300"/>
            <a:ext cx="8799513" cy="646113"/>
          </a:xfrm>
        </p:spPr>
        <p:txBody>
          <a:bodyPr vert="horz" lIns="91440" tIns="45720" rIns="91440" bIns="45720" rtlCol="0" anchor="ctr">
            <a:noAutofit/>
          </a:bodyPr>
          <a:lstStyle/>
          <a:p>
            <a:pPr algn="r"/>
            <a:r>
              <a:rPr lang="en-US" altLang="et-EE" sz="3200">
                <a:solidFill>
                  <a:srgbClr val="A20000"/>
                </a:solidFill>
                <a:latin typeface="Comic Sans MS" panose="030F0702030302020204" pitchFamily="66" charset="0"/>
              </a:rPr>
              <a:t>Interconnection of components </a:t>
            </a:r>
          </a:p>
        </p:txBody>
      </p:sp>
      <p:pic>
        <p:nvPicPr>
          <p:cNvPr id="23556" name="Picture 4"/>
          <p:cNvPicPr>
            <a:picLocks noChangeAspect="1" noChangeArrowheads="1"/>
          </p:cNvPicPr>
          <p:nvPr/>
        </p:nvPicPr>
        <p:blipFill>
          <a:blip r:embed="rId3" cstate="print"/>
          <a:srcRect/>
          <a:stretch>
            <a:fillRect/>
          </a:stretch>
        </p:blipFill>
        <p:spPr bwMode="auto">
          <a:xfrm>
            <a:off x="1443038" y="1001713"/>
            <a:ext cx="6626225" cy="5856287"/>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2"/>
          <p:cNvSpPr>
            <a:spLocks noGrp="1"/>
          </p:cNvSpPr>
          <p:nvPr>
            <p:ph type="sldNum" sz="quarter" idx="10"/>
          </p:nvPr>
        </p:nvSpPr>
        <p:spPr>
          <a:noFill/>
        </p:spPr>
        <p:txBody>
          <a:bodyPr/>
          <a:lstStyle/>
          <a:p>
            <a:fld id="{A41EDF07-ABAD-476F-A12F-7A911B799E63}" type="slidenum">
              <a:rPr lang="en-US" altLang="et-EE" smtClean="0"/>
              <a:pPr/>
              <a:t>14</a:t>
            </a:fld>
            <a:endParaRPr lang="en-US" altLang="et-EE"/>
          </a:p>
        </p:txBody>
      </p:sp>
      <p:sp>
        <p:nvSpPr>
          <p:cNvPr id="24579" name="Rectangle 2"/>
          <p:cNvSpPr>
            <a:spLocks noGrp="1" noChangeArrowheads="1"/>
          </p:cNvSpPr>
          <p:nvPr>
            <p:ph type="title"/>
          </p:nvPr>
        </p:nvSpPr>
        <p:spPr>
          <a:xfrm>
            <a:off x="225425" y="0"/>
            <a:ext cx="8799513" cy="760413"/>
          </a:xfrm>
        </p:spPr>
        <p:txBody>
          <a:bodyPr>
            <a:normAutofit fontScale="90000"/>
          </a:bodyPr>
          <a:lstStyle/>
          <a:p>
            <a:pPr algn="r" eaLnBrk="1" hangingPunct="1"/>
            <a:r>
              <a:rPr lang="en-US" altLang="et-EE" sz="3600" dirty="0">
                <a:solidFill>
                  <a:srgbClr val="A20000"/>
                </a:solidFill>
                <a:latin typeface="Comic Sans MS" panose="030F0702030302020204" pitchFamily="66" charset="0"/>
              </a:rPr>
              <a:t>Interconnection</a:t>
            </a:r>
            <a:r>
              <a:rPr lang="en-US" altLang="et-EE" dirty="0"/>
              <a:t> </a:t>
            </a:r>
            <a:r>
              <a:rPr lang="en-US" altLang="et-EE" sz="3600" dirty="0">
                <a:solidFill>
                  <a:srgbClr val="A20000"/>
                </a:solidFill>
                <a:latin typeface="Comic Sans MS" panose="030F0702030302020204" pitchFamily="66" charset="0"/>
              </a:rPr>
              <a:t>of entities via components </a:t>
            </a:r>
          </a:p>
        </p:txBody>
      </p:sp>
      <p:pic>
        <p:nvPicPr>
          <p:cNvPr id="24580" name="Picture 4" descr="AAIJCUU0"/>
          <p:cNvPicPr>
            <a:picLocks noChangeAspect="1" noChangeArrowheads="1"/>
          </p:cNvPicPr>
          <p:nvPr/>
        </p:nvPicPr>
        <p:blipFill>
          <a:blip r:embed="rId3" cstate="print"/>
          <a:srcRect/>
          <a:stretch>
            <a:fillRect/>
          </a:stretch>
        </p:blipFill>
        <p:spPr bwMode="auto">
          <a:xfrm>
            <a:off x="1344613" y="1117600"/>
            <a:ext cx="6084887" cy="538162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2"/>
          <p:cNvSpPr>
            <a:spLocks noGrp="1"/>
          </p:cNvSpPr>
          <p:nvPr>
            <p:ph type="sldNum" sz="quarter" idx="10"/>
          </p:nvPr>
        </p:nvSpPr>
        <p:spPr>
          <a:noFill/>
        </p:spPr>
        <p:txBody>
          <a:bodyPr/>
          <a:lstStyle/>
          <a:p>
            <a:fld id="{F008C7AB-DB56-4C98-B10A-8DBD04BB5727}" type="slidenum">
              <a:rPr lang="en-US" altLang="et-EE" smtClean="0"/>
              <a:pPr/>
              <a:t>15</a:t>
            </a:fld>
            <a:endParaRPr lang="en-US" altLang="et-EE"/>
          </a:p>
        </p:txBody>
      </p:sp>
      <p:sp>
        <p:nvSpPr>
          <p:cNvPr id="25603" name="Rectangle 2"/>
          <p:cNvSpPr>
            <a:spLocks noGrp="1" noChangeArrowheads="1"/>
          </p:cNvSpPr>
          <p:nvPr>
            <p:ph type="title"/>
          </p:nvPr>
        </p:nvSpPr>
        <p:spPr>
          <a:xfrm>
            <a:off x="331788" y="114300"/>
            <a:ext cx="8693150" cy="646113"/>
          </a:xfrm>
        </p:spPr>
        <p:txBody>
          <a:bodyPr vert="horz" lIns="91440" tIns="45720" rIns="91440" bIns="45720" rtlCol="0" anchor="ctr">
            <a:noAutofit/>
          </a:bodyPr>
          <a:lstStyle/>
          <a:p>
            <a:pPr algn="r"/>
            <a:r>
              <a:rPr lang="en-US" altLang="et-EE" sz="3200">
                <a:solidFill>
                  <a:srgbClr val="A20000"/>
                </a:solidFill>
                <a:latin typeface="Comic Sans MS" panose="030F0702030302020204" pitchFamily="66" charset="0"/>
              </a:rPr>
              <a:t>Indirect instantiation of design entities  -1- </a:t>
            </a:r>
          </a:p>
        </p:txBody>
      </p:sp>
      <p:sp>
        <p:nvSpPr>
          <p:cNvPr id="752643" name="Rectangle 3"/>
          <p:cNvSpPr>
            <a:spLocks noChangeArrowheads="1"/>
          </p:cNvSpPr>
          <p:nvPr/>
        </p:nvSpPr>
        <p:spPr bwMode="auto">
          <a:xfrm>
            <a:off x="201613" y="996950"/>
            <a:ext cx="8942387" cy="5570538"/>
          </a:xfrm>
          <a:prstGeom prst="rect">
            <a:avLst/>
          </a:prstGeom>
          <a:noFill/>
          <a:ln w="9525">
            <a:noFill/>
            <a:miter lim="800000"/>
            <a:headEnd/>
            <a:tailEnd/>
          </a:ln>
        </p:spPr>
        <p:txBody>
          <a:bodyPr/>
          <a:lstStyle/>
          <a:p>
            <a:pPr marL="533400" indent="-533400" eaLnBrk="1" hangingPunct="1">
              <a:spcBef>
                <a:spcPct val="5000"/>
              </a:spcBef>
              <a:buClr>
                <a:schemeClr val="folHlink"/>
              </a:buClr>
              <a:buSzPct val="75000"/>
            </a:pPr>
            <a:r>
              <a:rPr lang="en-US" altLang="et-EE" sz="2000" b="1">
                <a:latin typeface="Arial" pitchFamily="34" charset="0"/>
              </a:rPr>
              <a:t>library</a:t>
            </a:r>
            <a:r>
              <a:rPr lang="en-US" altLang="et-EE" sz="2000">
                <a:latin typeface="Arial" pitchFamily="34" charset="0"/>
              </a:rPr>
              <a:t> ieee;   </a:t>
            </a:r>
            <a:r>
              <a:rPr lang="en-US" altLang="et-EE" sz="2000" b="1">
                <a:latin typeface="Arial" pitchFamily="34" charset="0"/>
              </a:rPr>
              <a:t>use</a:t>
            </a:r>
            <a:r>
              <a:rPr lang="en-US" altLang="et-EE" sz="2000">
                <a:latin typeface="Arial" pitchFamily="34" charset="0"/>
              </a:rPr>
              <a:t> ieee.std_logic_1164. </a:t>
            </a:r>
            <a:r>
              <a:rPr lang="en-US" altLang="et-EE" sz="2000" b="1">
                <a:latin typeface="Arial" pitchFamily="34" charset="0"/>
              </a:rPr>
              <a:t>all</a:t>
            </a:r>
            <a:r>
              <a:rPr lang="en-US" altLang="et-EE" sz="2000">
                <a:latin typeface="Arial" pitchFamily="34" charset="0"/>
              </a:rPr>
              <a:t> ;</a:t>
            </a:r>
          </a:p>
          <a:p>
            <a:pPr marL="533400" indent="-533400" eaLnBrk="1" hangingPunct="1">
              <a:spcBef>
                <a:spcPct val="5000"/>
              </a:spcBef>
              <a:buClr>
                <a:schemeClr val="folHlink"/>
              </a:buClr>
              <a:buSzPct val="75000"/>
            </a:pPr>
            <a:endParaRPr lang="en-US" altLang="et-EE" sz="800" b="1">
              <a:latin typeface="Arial" pitchFamily="34" charset="0"/>
            </a:endParaRPr>
          </a:p>
          <a:p>
            <a:pPr marL="533400" indent="-533400" eaLnBrk="1" hangingPunct="1">
              <a:spcBef>
                <a:spcPct val="5000"/>
              </a:spcBef>
              <a:buClr>
                <a:schemeClr val="folHlink"/>
              </a:buClr>
              <a:buSzPct val="75000"/>
            </a:pPr>
            <a:r>
              <a:rPr lang="en-US" altLang="et-EE" sz="2000" b="1">
                <a:latin typeface="Arial" pitchFamily="34" charset="0"/>
              </a:rPr>
              <a:t>entity</a:t>
            </a:r>
            <a:r>
              <a:rPr lang="en-US" altLang="et-EE" sz="2000">
                <a:latin typeface="Arial" pitchFamily="34" charset="0"/>
              </a:rPr>
              <a:t> comb_ckt </a:t>
            </a:r>
            <a:r>
              <a:rPr lang="en-US" altLang="et-EE" sz="2000" b="1">
                <a:latin typeface="Arial" pitchFamily="34" charset="0"/>
              </a:rPr>
              <a:t>is</a:t>
            </a:r>
          </a:p>
          <a:p>
            <a:pPr marL="533400" indent="-533400" eaLnBrk="1" hangingPunct="1">
              <a:spcBef>
                <a:spcPct val="5000"/>
              </a:spcBef>
              <a:buClr>
                <a:schemeClr val="folHlink"/>
              </a:buClr>
              <a:buSzPct val="75000"/>
            </a:pPr>
            <a:r>
              <a:rPr lang="en-US" altLang="et-EE" sz="2000" b="1">
                <a:latin typeface="Arial" pitchFamily="34" charset="0"/>
              </a:rPr>
              <a:t>port</a:t>
            </a:r>
            <a:r>
              <a:rPr lang="en-US" altLang="et-EE" sz="2000">
                <a:latin typeface="Arial" pitchFamily="34" charset="0"/>
              </a:rPr>
              <a:t> (a, b, c, d : </a:t>
            </a:r>
            <a:r>
              <a:rPr lang="en-US" altLang="et-EE" sz="2000" b="1">
                <a:latin typeface="Arial" pitchFamily="34" charset="0"/>
              </a:rPr>
              <a:t>in</a:t>
            </a:r>
            <a:r>
              <a:rPr lang="en-US" altLang="et-EE" sz="2000">
                <a:latin typeface="Arial" pitchFamily="34" charset="0"/>
              </a:rPr>
              <a:t> std_logic; f : </a:t>
            </a:r>
            <a:r>
              <a:rPr lang="en-US" altLang="et-EE" sz="2000" b="1">
                <a:latin typeface="Arial" pitchFamily="34" charset="0"/>
              </a:rPr>
              <a:t>out</a:t>
            </a:r>
            <a:r>
              <a:rPr lang="en-US" altLang="et-EE" sz="2000">
                <a:latin typeface="Arial" pitchFamily="34" charset="0"/>
              </a:rPr>
              <a:t> std_logic) ;</a:t>
            </a:r>
          </a:p>
          <a:p>
            <a:pPr marL="533400" indent="-533400" eaLnBrk="1" hangingPunct="1">
              <a:spcBef>
                <a:spcPct val="5000"/>
              </a:spcBef>
              <a:buClr>
                <a:schemeClr val="folHlink"/>
              </a:buClr>
              <a:buSzPct val="75000"/>
            </a:pPr>
            <a:r>
              <a:rPr lang="en-US" altLang="et-EE" sz="2000" b="1">
                <a:latin typeface="Arial" pitchFamily="34" charset="0"/>
              </a:rPr>
              <a:t>end</a:t>
            </a:r>
            <a:r>
              <a:rPr lang="en-US" altLang="et-EE" sz="2000">
                <a:latin typeface="Arial" pitchFamily="34" charset="0"/>
              </a:rPr>
              <a:t> comb_ckt;</a:t>
            </a: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r>
              <a:rPr lang="en-US" altLang="et-EE" sz="2000" b="1">
                <a:latin typeface="Arial" pitchFamily="34" charset="0"/>
              </a:rPr>
              <a:t>architecture</a:t>
            </a:r>
            <a:r>
              <a:rPr lang="en-US" altLang="et-EE" sz="2000">
                <a:latin typeface="Arial" pitchFamily="34" charset="0"/>
              </a:rPr>
              <a:t> structural_2 </a:t>
            </a:r>
            <a:r>
              <a:rPr lang="en-US" altLang="et-EE" sz="2000" b="1">
                <a:latin typeface="Arial" pitchFamily="34" charset="0"/>
              </a:rPr>
              <a:t>of</a:t>
            </a:r>
            <a:r>
              <a:rPr lang="en-US" altLang="et-EE" sz="2000">
                <a:latin typeface="Arial" pitchFamily="34" charset="0"/>
              </a:rPr>
              <a:t> comb_ckt </a:t>
            </a:r>
            <a:r>
              <a:rPr lang="en-US" altLang="et-EE" sz="2000" b="1">
                <a:latin typeface="Arial" pitchFamily="34" charset="0"/>
              </a:rPr>
              <a:t>is</a:t>
            </a:r>
          </a:p>
          <a:p>
            <a:pPr marL="533400" indent="-533400" eaLnBrk="1" hangingPunct="1">
              <a:spcBef>
                <a:spcPct val="5000"/>
              </a:spcBef>
              <a:buClr>
                <a:schemeClr val="folHlink"/>
              </a:buClr>
              <a:buSzPct val="75000"/>
            </a:pPr>
            <a:endParaRPr lang="en-US" altLang="et-EE" sz="2000" b="1">
              <a:latin typeface="Arial" pitchFamily="34" charset="0"/>
            </a:endParaRPr>
          </a:p>
          <a:p>
            <a:pPr marL="533400" indent="-533400" eaLnBrk="1" hangingPunct="1">
              <a:spcBef>
                <a:spcPct val="5000"/>
              </a:spcBef>
              <a:buClr>
                <a:schemeClr val="folHlink"/>
              </a:buClr>
              <a:buSzPct val="75000"/>
            </a:pPr>
            <a:r>
              <a:rPr lang="en-US" altLang="et-EE" sz="2000" b="1">
                <a:latin typeface="Arial" pitchFamily="34" charset="0"/>
              </a:rPr>
              <a:t>component </a:t>
            </a:r>
            <a:r>
              <a:rPr lang="en-US" altLang="et-EE" sz="2000">
                <a:latin typeface="Arial" pitchFamily="34" charset="0"/>
              </a:rPr>
              <a:t>and_2 </a:t>
            </a:r>
            <a:r>
              <a:rPr lang="en-US" altLang="et-EE" sz="2000" b="1">
                <a:latin typeface="Arial" pitchFamily="34" charset="0"/>
              </a:rPr>
              <a:t>is</a:t>
            </a:r>
            <a:endParaRPr lang="en-US" altLang="et-EE" sz="2000">
              <a:latin typeface="Arial" pitchFamily="34" charset="0"/>
            </a:endParaRPr>
          </a:p>
          <a:p>
            <a:pPr marL="533400" indent="-533400" eaLnBrk="1" hangingPunct="1">
              <a:spcBef>
                <a:spcPct val="5000"/>
              </a:spcBef>
              <a:buClr>
                <a:schemeClr val="folHlink"/>
              </a:buClr>
              <a:buSzPct val="75000"/>
            </a:pPr>
            <a:r>
              <a:rPr lang="en-US" altLang="et-EE" sz="2000">
                <a:latin typeface="Arial" pitchFamily="34" charset="0"/>
              </a:rPr>
              <a:t>  </a:t>
            </a:r>
            <a:r>
              <a:rPr lang="en-US" altLang="et-EE" sz="2000" b="1">
                <a:latin typeface="Arial" pitchFamily="34" charset="0"/>
              </a:rPr>
              <a:t>port</a:t>
            </a:r>
            <a:r>
              <a:rPr lang="en-US" altLang="et-EE" sz="2000">
                <a:latin typeface="Arial" pitchFamily="34" charset="0"/>
              </a:rPr>
              <a:t> (in1, in2: </a:t>
            </a:r>
            <a:r>
              <a:rPr lang="en-US" altLang="et-EE" sz="2000" b="1">
                <a:latin typeface="Arial" pitchFamily="34" charset="0"/>
              </a:rPr>
              <a:t>in</a:t>
            </a:r>
            <a:r>
              <a:rPr lang="en-US" altLang="et-EE" sz="2000">
                <a:latin typeface="Arial" pitchFamily="34" charset="0"/>
              </a:rPr>
              <a:t> std_logic ; out1 : </a:t>
            </a:r>
            <a:r>
              <a:rPr lang="en-US" altLang="et-EE" sz="2000" b="1">
                <a:latin typeface="Arial" pitchFamily="34" charset="0"/>
              </a:rPr>
              <a:t> out</a:t>
            </a:r>
            <a:r>
              <a:rPr lang="en-US" altLang="et-EE" sz="2000">
                <a:latin typeface="Arial" pitchFamily="34" charset="0"/>
              </a:rPr>
              <a:t> std_logic) ;</a:t>
            </a:r>
          </a:p>
          <a:p>
            <a:pPr marL="533400" indent="-533400" eaLnBrk="1" hangingPunct="1">
              <a:spcBef>
                <a:spcPct val="5000"/>
              </a:spcBef>
              <a:buClr>
                <a:schemeClr val="folHlink"/>
              </a:buClr>
              <a:buSzPct val="75000"/>
            </a:pPr>
            <a:r>
              <a:rPr lang="en-US" altLang="et-EE" sz="2000" b="1">
                <a:latin typeface="Arial" pitchFamily="34" charset="0"/>
              </a:rPr>
              <a:t>end component</a:t>
            </a:r>
            <a:r>
              <a:rPr lang="en-US" altLang="et-EE" sz="2000">
                <a:latin typeface="Arial" pitchFamily="34" charset="0"/>
              </a:rPr>
              <a:t> ;</a:t>
            </a:r>
          </a:p>
          <a:p>
            <a:pPr marL="533400" indent="-533400" eaLnBrk="1" hangingPunct="1">
              <a:spcBef>
                <a:spcPct val="5000"/>
              </a:spcBef>
              <a:buClr>
                <a:schemeClr val="folHlink"/>
              </a:buClr>
              <a:buSzPct val="75000"/>
            </a:pPr>
            <a:endParaRPr lang="en-US" altLang="et-EE" sz="2000" b="1">
              <a:latin typeface="Arial" pitchFamily="34" charset="0"/>
            </a:endParaRPr>
          </a:p>
          <a:p>
            <a:pPr marL="533400" indent="-533400" eaLnBrk="1" hangingPunct="1">
              <a:spcBef>
                <a:spcPct val="5000"/>
              </a:spcBef>
              <a:buClr>
                <a:schemeClr val="folHlink"/>
              </a:buClr>
              <a:buSzPct val="75000"/>
            </a:pPr>
            <a:r>
              <a:rPr lang="en-US" altLang="et-EE" sz="2000" b="1">
                <a:latin typeface="Arial" pitchFamily="34" charset="0"/>
              </a:rPr>
              <a:t>component </a:t>
            </a:r>
            <a:r>
              <a:rPr lang="en-US" altLang="et-EE" sz="2000">
                <a:latin typeface="Arial" pitchFamily="34" charset="0"/>
              </a:rPr>
              <a:t>or_2 </a:t>
            </a:r>
            <a:r>
              <a:rPr lang="en-US" altLang="et-EE" sz="2000" b="1">
                <a:latin typeface="Arial" pitchFamily="34" charset="0"/>
              </a:rPr>
              <a:t>is</a:t>
            </a:r>
            <a:endParaRPr lang="en-US" altLang="et-EE" sz="2000">
              <a:latin typeface="Arial" pitchFamily="34" charset="0"/>
            </a:endParaRPr>
          </a:p>
          <a:p>
            <a:pPr marL="533400" indent="-533400" eaLnBrk="1" hangingPunct="1">
              <a:spcBef>
                <a:spcPct val="5000"/>
              </a:spcBef>
              <a:buClr>
                <a:schemeClr val="folHlink"/>
              </a:buClr>
              <a:buSzPct val="75000"/>
            </a:pPr>
            <a:r>
              <a:rPr lang="en-US" altLang="et-EE" sz="2000">
                <a:latin typeface="Arial" pitchFamily="34" charset="0"/>
              </a:rPr>
              <a:t>  </a:t>
            </a:r>
            <a:r>
              <a:rPr lang="en-US" altLang="et-EE" sz="2000" b="1">
                <a:latin typeface="Arial" pitchFamily="34" charset="0"/>
              </a:rPr>
              <a:t>port</a:t>
            </a:r>
            <a:r>
              <a:rPr lang="en-US" altLang="et-EE" sz="2000">
                <a:latin typeface="Arial" pitchFamily="34" charset="0"/>
              </a:rPr>
              <a:t> (in1, in2: </a:t>
            </a:r>
            <a:r>
              <a:rPr lang="en-US" altLang="et-EE" sz="2000" b="1">
                <a:latin typeface="Arial" pitchFamily="34" charset="0"/>
              </a:rPr>
              <a:t>in</a:t>
            </a:r>
            <a:r>
              <a:rPr lang="en-US" altLang="et-EE" sz="2000">
                <a:latin typeface="Arial" pitchFamily="34" charset="0"/>
              </a:rPr>
              <a:t> std_logic ; out1 : </a:t>
            </a:r>
            <a:r>
              <a:rPr lang="en-US" altLang="et-EE" sz="2000" b="1">
                <a:latin typeface="Arial" pitchFamily="34" charset="0"/>
              </a:rPr>
              <a:t> out</a:t>
            </a:r>
            <a:r>
              <a:rPr lang="en-US" altLang="et-EE" sz="2000">
                <a:latin typeface="Arial" pitchFamily="34" charset="0"/>
              </a:rPr>
              <a:t> std_logic) ;</a:t>
            </a:r>
          </a:p>
          <a:p>
            <a:pPr marL="533400" indent="-533400" eaLnBrk="1" hangingPunct="1">
              <a:spcBef>
                <a:spcPct val="5000"/>
              </a:spcBef>
              <a:buClr>
                <a:schemeClr val="folHlink"/>
              </a:buClr>
              <a:buSzPct val="75000"/>
            </a:pPr>
            <a:r>
              <a:rPr lang="en-US" altLang="et-EE" sz="2000" b="1">
                <a:latin typeface="Arial" pitchFamily="34" charset="0"/>
              </a:rPr>
              <a:t>end component</a:t>
            </a:r>
            <a:r>
              <a:rPr lang="en-US" altLang="et-EE" sz="2000">
                <a:latin typeface="Arial" pitchFamily="34" charset="0"/>
              </a:rPr>
              <a:t> ;</a:t>
            </a:r>
            <a:endParaRPr lang="en-US" altLang="et-EE" sz="2000" b="1">
              <a:latin typeface="Arial" pitchFamily="34" charset="0"/>
            </a:endParaRP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t-EE" altLang="et-EE" sz="2000">
              <a:latin typeface="Arial" pitchFamily="34" charset="0"/>
            </a:endParaRPr>
          </a:p>
        </p:txBody>
      </p:sp>
      <p:sp>
        <p:nvSpPr>
          <p:cNvPr id="25605" name="Down Arrow 4"/>
          <p:cNvSpPr>
            <a:spLocks noChangeArrowheads="1"/>
          </p:cNvSpPr>
          <p:nvPr/>
        </p:nvSpPr>
        <p:spPr bwMode="auto">
          <a:xfrm>
            <a:off x="4060825" y="5770563"/>
            <a:ext cx="344488" cy="404812"/>
          </a:xfrm>
          <a:prstGeom prst="downArrow">
            <a:avLst>
              <a:gd name="adj1" fmla="val 50000"/>
              <a:gd name="adj2" fmla="val 50116"/>
            </a:avLst>
          </a:prstGeom>
          <a:solidFill>
            <a:schemeClr val="accent1"/>
          </a:solidFill>
          <a:ln w="9525" algn="ctr">
            <a:solidFill>
              <a:schemeClr val="tx1"/>
            </a:solidFill>
            <a:miter lim="800000"/>
            <a:headEnd/>
            <a:tailEnd/>
          </a:ln>
        </p:spPr>
        <p:txBody>
          <a:bodyPr wrap="none"/>
          <a:lstStyle/>
          <a:p>
            <a:pPr eaLnBrk="1" hangingPunct="1"/>
            <a:endParaRPr lang="et-EE" altLang="et-E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2643"/>
                                        </p:tgtEl>
                                        <p:attrNameLst>
                                          <p:attrName>style.visibility</p:attrName>
                                        </p:attrNameLst>
                                      </p:cBhvr>
                                      <p:to>
                                        <p:strVal val="visible"/>
                                      </p:to>
                                    </p:set>
                                    <p:animEffect transition="in" filter="blinds(horizontal)">
                                      <p:cBhvr>
                                        <p:cTn id="7" dur="500"/>
                                        <p:tgtEl>
                                          <p:spTgt spid="752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2"/>
          <p:cNvSpPr>
            <a:spLocks noGrp="1"/>
          </p:cNvSpPr>
          <p:nvPr>
            <p:ph type="sldNum" sz="quarter" idx="10"/>
          </p:nvPr>
        </p:nvSpPr>
        <p:spPr>
          <a:noFill/>
        </p:spPr>
        <p:txBody>
          <a:bodyPr/>
          <a:lstStyle/>
          <a:p>
            <a:fld id="{A970DE32-0587-4981-AD6D-D95FD192E6C4}" type="slidenum">
              <a:rPr lang="en-US" altLang="et-EE" smtClean="0"/>
              <a:pPr/>
              <a:t>16</a:t>
            </a:fld>
            <a:endParaRPr lang="en-US" altLang="et-EE"/>
          </a:p>
        </p:txBody>
      </p:sp>
      <p:sp>
        <p:nvSpPr>
          <p:cNvPr id="26627" name="Rectangle 2"/>
          <p:cNvSpPr>
            <a:spLocks noGrp="1" noChangeArrowheads="1"/>
          </p:cNvSpPr>
          <p:nvPr>
            <p:ph type="title"/>
          </p:nvPr>
        </p:nvSpPr>
        <p:spPr>
          <a:xfrm>
            <a:off x="331788" y="114300"/>
            <a:ext cx="8693150" cy="646113"/>
          </a:xfrm>
        </p:spPr>
        <p:txBody>
          <a:bodyPr vert="horz" lIns="91440" tIns="45720" rIns="91440" bIns="45720" rtlCol="0" anchor="ctr">
            <a:noAutofit/>
          </a:bodyPr>
          <a:lstStyle/>
          <a:p>
            <a:pPr algn="r"/>
            <a:r>
              <a:rPr lang="en-US" altLang="et-EE" sz="3200">
                <a:solidFill>
                  <a:srgbClr val="A20000"/>
                </a:solidFill>
                <a:latin typeface="Comic Sans MS" panose="030F0702030302020204" pitchFamily="66" charset="0"/>
              </a:rPr>
              <a:t>Indirect instantiation of design entities  -2- </a:t>
            </a:r>
          </a:p>
        </p:txBody>
      </p:sp>
      <p:sp>
        <p:nvSpPr>
          <p:cNvPr id="752643" name="Rectangle 3"/>
          <p:cNvSpPr>
            <a:spLocks noChangeArrowheads="1"/>
          </p:cNvSpPr>
          <p:nvPr/>
        </p:nvSpPr>
        <p:spPr bwMode="auto">
          <a:xfrm>
            <a:off x="201613" y="1651000"/>
            <a:ext cx="8942387" cy="3835400"/>
          </a:xfrm>
          <a:prstGeom prst="rect">
            <a:avLst/>
          </a:prstGeom>
          <a:noFill/>
          <a:ln w="9525">
            <a:noFill/>
            <a:miter lim="800000"/>
            <a:headEnd/>
            <a:tailEnd/>
          </a:ln>
        </p:spPr>
        <p:txBody>
          <a:bodyPr/>
          <a:lstStyle/>
          <a:p>
            <a:pPr marL="533400" indent="-533400" eaLnBrk="1" hangingPunct="1">
              <a:spcBef>
                <a:spcPct val="5000"/>
              </a:spcBef>
              <a:buClr>
                <a:schemeClr val="folHlink"/>
              </a:buClr>
              <a:buSzPct val="75000"/>
            </a:pPr>
            <a:r>
              <a:rPr lang="en-US" altLang="et-EE" sz="2000" b="1">
                <a:latin typeface="Arial" pitchFamily="34" charset="0"/>
              </a:rPr>
              <a:t>    signal </a:t>
            </a:r>
            <a:r>
              <a:rPr lang="en-US" altLang="et-EE" sz="2000">
                <a:latin typeface="Arial" pitchFamily="34" charset="0"/>
              </a:rPr>
              <a:t>s1, s2 : std_logic ; </a:t>
            </a:r>
          </a:p>
          <a:p>
            <a:pPr marL="533400" indent="-533400" eaLnBrk="1" hangingPunct="1">
              <a:spcBef>
                <a:spcPct val="5000"/>
              </a:spcBef>
              <a:buClr>
                <a:schemeClr val="folHlink"/>
              </a:buClr>
              <a:buSzPct val="75000"/>
            </a:pPr>
            <a:r>
              <a:rPr lang="en-US" altLang="et-EE" sz="2000" b="1">
                <a:latin typeface="Arial" pitchFamily="34" charset="0"/>
              </a:rPr>
              <a:t>begin </a:t>
            </a:r>
          </a:p>
          <a:p>
            <a:pPr marL="533400" indent="-533400" eaLnBrk="1" hangingPunct="1">
              <a:spcBef>
                <a:spcPct val="5000"/>
              </a:spcBef>
              <a:buClr>
                <a:schemeClr val="folHlink"/>
              </a:buClr>
              <a:buSzPct val="75000"/>
            </a:pPr>
            <a:endParaRPr lang="en-US" altLang="et-EE" sz="2000" b="1">
              <a:latin typeface="Arial" pitchFamily="34" charset="0"/>
            </a:endParaRPr>
          </a:p>
          <a:p>
            <a:pPr marL="533400" indent="-533400" eaLnBrk="1" hangingPunct="1">
              <a:spcBef>
                <a:spcPct val="5000"/>
              </a:spcBef>
              <a:buClr>
                <a:schemeClr val="folHlink"/>
              </a:buClr>
              <a:buSzPct val="75000"/>
            </a:pPr>
            <a:r>
              <a:rPr lang="en-US" altLang="et-EE" sz="2000">
                <a:latin typeface="Arial" pitchFamily="34" charset="0"/>
              </a:rPr>
              <a:t>  u1 : </a:t>
            </a:r>
            <a:r>
              <a:rPr lang="et-EE" altLang="et-EE" sz="2000" b="1">
                <a:solidFill>
                  <a:srgbClr val="FF0000"/>
                </a:solidFill>
                <a:latin typeface="Arial" pitchFamily="34" charset="0"/>
              </a:rPr>
              <a:t>component</a:t>
            </a:r>
            <a:r>
              <a:rPr lang="en-US" altLang="et-EE" sz="2000">
                <a:latin typeface="Arial" pitchFamily="34" charset="0"/>
              </a:rPr>
              <a:t> and_2 </a:t>
            </a:r>
            <a:r>
              <a:rPr lang="en-US" altLang="et-EE" sz="2000" b="1">
                <a:latin typeface="Arial" pitchFamily="34" charset="0"/>
              </a:rPr>
              <a:t>port map </a:t>
            </a:r>
            <a:r>
              <a:rPr lang="en-US" altLang="et-EE" sz="2000">
                <a:latin typeface="Arial" pitchFamily="34" charset="0"/>
              </a:rPr>
              <a:t>(in1 =&gt; a, in2 =&gt; b, out1 =&gt; s1) ;</a:t>
            </a:r>
          </a:p>
          <a:p>
            <a:pPr marL="533400" indent="-533400" eaLnBrk="1" hangingPunct="1">
              <a:spcBef>
                <a:spcPct val="5000"/>
              </a:spcBef>
              <a:buClr>
                <a:schemeClr val="folHlink"/>
              </a:buClr>
              <a:buSzPct val="75000"/>
            </a:pPr>
            <a:r>
              <a:rPr lang="en-US" altLang="et-EE" sz="2000">
                <a:latin typeface="Arial" pitchFamily="34" charset="0"/>
              </a:rPr>
              <a:t>  u2 : </a:t>
            </a:r>
            <a:r>
              <a:rPr lang="et-EE" altLang="et-EE" sz="2000" b="1">
                <a:solidFill>
                  <a:srgbClr val="FF0000"/>
                </a:solidFill>
                <a:latin typeface="Arial" pitchFamily="34" charset="0"/>
              </a:rPr>
              <a:t>component</a:t>
            </a:r>
            <a:r>
              <a:rPr lang="en-US" altLang="et-EE" sz="2000">
                <a:latin typeface="Arial" pitchFamily="34" charset="0"/>
              </a:rPr>
              <a:t> and_2 </a:t>
            </a:r>
            <a:r>
              <a:rPr lang="en-US" altLang="et-EE" sz="2000" b="1">
                <a:latin typeface="Arial" pitchFamily="34" charset="0"/>
              </a:rPr>
              <a:t>port map </a:t>
            </a:r>
            <a:r>
              <a:rPr lang="en-US" altLang="et-EE" sz="2000">
                <a:latin typeface="Arial" pitchFamily="34" charset="0"/>
              </a:rPr>
              <a:t>(in1 =&gt; c, in2 =&gt; d, out1 =&gt; s2) ;</a:t>
            </a:r>
          </a:p>
          <a:p>
            <a:pPr marL="533400" indent="-533400" eaLnBrk="1" hangingPunct="1">
              <a:spcBef>
                <a:spcPct val="5000"/>
              </a:spcBef>
              <a:buClr>
                <a:schemeClr val="folHlink"/>
              </a:buClr>
              <a:buSzPct val="75000"/>
            </a:pPr>
            <a:r>
              <a:rPr lang="en-US" altLang="et-EE" sz="2000">
                <a:latin typeface="Arial" pitchFamily="34" charset="0"/>
              </a:rPr>
              <a:t>  u3 : </a:t>
            </a:r>
            <a:r>
              <a:rPr lang="et-EE" altLang="et-EE" sz="2000" b="1">
                <a:solidFill>
                  <a:srgbClr val="FF0000"/>
                </a:solidFill>
                <a:latin typeface="Arial" pitchFamily="34" charset="0"/>
              </a:rPr>
              <a:t>component</a:t>
            </a:r>
            <a:r>
              <a:rPr lang="en-US" altLang="et-EE" sz="2000">
                <a:latin typeface="Arial" pitchFamily="34" charset="0"/>
              </a:rPr>
              <a:t> or_2 </a:t>
            </a:r>
            <a:r>
              <a:rPr lang="en-US" altLang="et-EE" sz="2000" b="1">
                <a:latin typeface="Arial" pitchFamily="34" charset="0"/>
              </a:rPr>
              <a:t>port map </a:t>
            </a:r>
            <a:r>
              <a:rPr lang="en-US" altLang="et-EE" sz="2000">
                <a:latin typeface="Arial" pitchFamily="34" charset="0"/>
              </a:rPr>
              <a:t>(in1 =&gt; s1, in2 =&gt; s2, out1 =&gt; f ) ;</a:t>
            </a: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r>
              <a:rPr lang="en-US" altLang="et-EE" sz="2000" b="1">
                <a:latin typeface="Arial" pitchFamily="34" charset="0"/>
              </a:rPr>
              <a:t>end</a:t>
            </a:r>
            <a:r>
              <a:rPr lang="en-US" altLang="et-EE" sz="2000">
                <a:latin typeface="Arial" pitchFamily="34" charset="0"/>
              </a:rPr>
              <a:t> structural_2 ;</a:t>
            </a: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t-EE" altLang="et-EE" sz="2000">
              <a:latin typeface="Arial" pitchFamily="34" charset="0"/>
            </a:endParaRPr>
          </a:p>
        </p:txBody>
      </p:sp>
      <p:sp>
        <p:nvSpPr>
          <p:cNvPr id="26629" name="Down Arrow 4"/>
          <p:cNvSpPr>
            <a:spLocks noChangeArrowheads="1"/>
          </p:cNvSpPr>
          <p:nvPr/>
        </p:nvSpPr>
        <p:spPr bwMode="auto">
          <a:xfrm>
            <a:off x="4060825" y="1020763"/>
            <a:ext cx="344488" cy="404812"/>
          </a:xfrm>
          <a:prstGeom prst="downArrow">
            <a:avLst>
              <a:gd name="adj1" fmla="val 50000"/>
              <a:gd name="adj2" fmla="val 50116"/>
            </a:avLst>
          </a:prstGeom>
          <a:solidFill>
            <a:schemeClr val="accent1"/>
          </a:solidFill>
          <a:ln w="9525" algn="ctr">
            <a:solidFill>
              <a:schemeClr val="tx1"/>
            </a:solidFill>
            <a:miter lim="800000"/>
            <a:headEnd/>
            <a:tailEnd/>
          </a:ln>
        </p:spPr>
        <p:txBody>
          <a:bodyPr wrap="none"/>
          <a:lstStyle/>
          <a:p>
            <a:pPr eaLnBrk="1" hangingPunct="1"/>
            <a:endParaRPr lang="et-EE" altLang="et-E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2643"/>
                                        </p:tgtEl>
                                        <p:attrNameLst>
                                          <p:attrName>style.visibility</p:attrName>
                                        </p:attrNameLst>
                                      </p:cBhvr>
                                      <p:to>
                                        <p:strVal val="visible"/>
                                      </p:to>
                                    </p:set>
                                    <p:animEffect transition="in" filter="blinds(horizontal)">
                                      <p:cBhvr>
                                        <p:cTn id="7" dur="500"/>
                                        <p:tgtEl>
                                          <p:spTgt spid="752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4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2"/>
          <p:cNvSpPr>
            <a:spLocks noGrp="1"/>
          </p:cNvSpPr>
          <p:nvPr>
            <p:ph type="sldNum" sz="quarter" idx="10"/>
          </p:nvPr>
        </p:nvSpPr>
        <p:spPr>
          <a:noFill/>
        </p:spPr>
        <p:txBody>
          <a:bodyPr/>
          <a:lstStyle/>
          <a:p>
            <a:fld id="{3730AC2D-5CBC-42E7-B20E-0DAD84F9C7F1}" type="slidenum">
              <a:rPr lang="en-US" altLang="et-EE" smtClean="0"/>
              <a:pPr/>
              <a:t>17</a:t>
            </a:fld>
            <a:endParaRPr lang="en-US" altLang="et-EE"/>
          </a:p>
        </p:txBody>
      </p:sp>
      <p:sp>
        <p:nvSpPr>
          <p:cNvPr id="27651" name="Rectangle 2"/>
          <p:cNvSpPr>
            <a:spLocks noGrp="1" noChangeArrowheads="1"/>
          </p:cNvSpPr>
          <p:nvPr>
            <p:ph type="title"/>
          </p:nvPr>
        </p:nvSpPr>
        <p:spPr>
          <a:xfrm>
            <a:off x="331788" y="19049"/>
            <a:ext cx="8693150" cy="1200151"/>
          </a:xfrm>
        </p:spPr>
        <p:txBody>
          <a:bodyPr vert="horz" lIns="91440" tIns="45720" rIns="91440" bIns="45720" rtlCol="0" anchor="ctr">
            <a:noAutofit/>
          </a:bodyPr>
          <a:lstStyle/>
          <a:p>
            <a:pPr algn="r"/>
            <a:r>
              <a:rPr lang="en-US" altLang="et-EE" sz="3200" dirty="0">
                <a:solidFill>
                  <a:srgbClr val="A20000"/>
                </a:solidFill>
                <a:latin typeface="Comic Sans MS" panose="030F0702030302020204" pitchFamily="66" charset="0"/>
              </a:rPr>
              <a:t>Default binding rules of design entities to components    </a:t>
            </a:r>
          </a:p>
        </p:txBody>
      </p:sp>
      <p:sp>
        <p:nvSpPr>
          <p:cNvPr id="752643" name="Rectangle 3"/>
          <p:cNvSpPr>
            <a:spLocks noChangeArrowheads="1"/>
          </p:cNvSpPr>
          <p:nvPr/>
        </p:nvSpPr>
        <p:spPr bwMode="auto">
          <a:xfrm>
            <a:off x="381000" y="1066800"/>
            <a:ext cx="8382000" cy="3894138"/>
          </a:xfrm>
          <a:prstGeom prst="rect">
            <a:avLst/>
          </a:prstGeom>
          <a:noFill/>
          <a:ln w="9525">
            <a:noFill/>
            <a:miter lim="800000"/>
            <a:headEnd/>
            <a:tailEnd/>
          </a:ln>
        </p:spPr>
        <p:txBody>
          <a:bodyPr/>
          <a:lstStyle/>
          <a:p>
            <a:pPr>
              <a:defRPr/>
            </a:pPr>
            <a:r>
              <a:rPr lang="en-GB" sz="2400" dirty="0"/>
              <a:t>VHDL’s default binding rules:</a:t>
            </a:r>
          </a:p>
          <a:p>
            <a:pPr>
              <a:buFont typeface="Wingdings" pitchFamily="2" charset="2"/>
              <a:buChar char="ü"/>
              <a:defRPr/>
            </a:pPr>
            <a:r>
              <a:rPr lang="en-GB" sz="2400" dirty="0"/>
              <a:t> The compiler looks for the entity declaration and architecture body in the visible libraries.</a:t>
            </a:r>
          </a:p>
          <a:p>
            <a:pPr>
              <a:buFont typeface="Wingdings" pitchFamily="2" charset="2"/>
              <a:buChar char="ü"/>
              <a:defRPr/>
            </a:pPr>
            <a:r>
              <a:rPr lang="en-GB" sz="2400" dirty="0"/>
              <a:t> The compiler first looks in the working library for an entity declaration with the same name as the component name and a matching interface. </a:t>
            </a:r>
          </a:p>
          <a:p>
            <a:pPr>
              <a:buFont typeface="Wingdings" pitchFamily="2" charset="2"/>
              <a:buChar char="ü"/>
              <a:defRPr/>
            </a:pPr>
            <a:r>
              <a:rPr lang="en-GB" sz="2400" dirty="0"/>
              <a:t>Where more than one architecture is available for the entity declaration, the most recently compiled architecture is used. </a:t>
            </a:r>
          </a:p>
          <a:p>
            <a:pPr>
              <a:buFont typeface="Wingdings" pitchFamily="2" charset="2"/>
              <a:buChar char="ü"/>
              <a:defRPr/>
            </a:pPr>
            <a:r>
              <a:rPr lang="en-GB" sz="2400" dirty="0"/>
              <a:t>If the entity declaration is not found in the working library, then the resource libraries are searched in order.</a:t>
            </a:r>
          </a:p>
          <a:p>
            <a:pPr>
              <a:buFont typeface="Wingdings" pitchFamily="2" charset="2"/>
              <a:buChar char="ü"/>
              <a:defRPr/>
            </a:pPr>
            <a:r>
              <a:rPr lang="en-GB" sz="2400" dirty="0"/>
              <a:t> If a design is created so that components and their corresponding design entities have matching names and interfaces, then it is not necessary to use either configuration specifications nor configuration declarations.</a:t>
            </a:r>
            <a:endParaRPr lang="en-US" altLang="et-EE" sz="2400" dirty="0">
              <a:latin typeface="Arial" pitchFamily="34" charset="0"/>
            </a:endParaRPr>
          </a:p>
          <a:p>
            <a:pPr marL="533400" indent="-533400" eaLnBrk="1" hangingPunct="1">
              <a:spcBef>
                <a:spcPct val="5000"/>
              </a:spcBef>
              <a:buClr>
                <a:schemeClr val="folHlink"/>
              </a:buClr>
              <a:buSzPct val="75000"/>
              <a:defRPr/>
            </a:pPr>
            <a:endParaRPr lang="en-US" altLang="et-EE" sz="2000" dirty="0">
              <a:latin typeface="Arial" pitchFamily="34" charset="0"/>
            </a:endParaRPr>
          </a:p>
          <a:p>
            <a:pPr marL="533400" indent="-533400" eaLnBrk="1" hangingPunct="1">
              <a:spcBef>
                <a:spcPct val="5000"/>
              </a:spcBef>
              <a:buClr>
                <a:schemeClr val="folHlink"/>
              </a:buClr>
              <a:buSzPct val="75000"/>
              <a:defRPr/>
            </a:pPr>
            <a:endParaRPr lang="en-US" altLang="et-EE" sz="2000" dirty="0">
              <a:latin typeface="Arial" pitchFamily="34" charset="0"/>
            </a:endParaRPr>
          </a:p>
          <a:p>
            <a:pPr marL="533400" indent="-533400" eaLnBrk="1" hangingPunct="1">
              <a:spcBef>
                <a:spcPct val="5000"/>
              </a:spcBef>
              <a:buClr>
                <a:schemeClr val="folHlink"/>
              </a:buClr>
              <a:buSzPct val="75000"/>
              <a:defRPr/>
            </a:pPr>
            <a:endParaRPr lang="en-US" altLang="et-EE" sz="2000" dirty="0">
              <a:latin typeface="Arial" pitchFamily="34" charset="0"/>
            </a:endParaRPr>
          </a:p>
          <a:p>
            <a:pPr marL="533400" indent="-533400" eaLnBrk="1" hangingPunct="1">
              <a:spcBef>
                <a:spcPct val="5000"/>
              </a:spcBef>
              <a:buClr>
                <a:schemeClr val="folHlink"/>
              </a:buClr>
              <a:buSzPct val="75000"/>
              <a:defRPr/>
            </a:pPr>
            <a:endParaRPr lang="en-US" altLang="et-EE" sz="2000" dirty="0">
              <a:latin typeface="Arial" pitchFamily="34" charset="0"/>
            </a:endParaRPr>
          </a:p>
          <a:p>
            <a:pPr marL="533400" indent="-533400" eaLnBrk="1" hangingPunct="1">
              <a:spcBef>
                <a:spcPct val="5000"/>
              </a:spcBef>
              <a:buClr>
                <a:schemeClr val="folHlink"/>
              </a:buClr>
              <a:buSzPct val="75000"/>
              <a:defRPr/>
            </a:pPr>
            <a:endParaRPr lang="en-US" altLang="et-EE" sz="2000" dirty="0">
              <a:latin typeface="Arial" pitchFamily="34" charset="0"/>
            </a:endParaRPr>
          </a:p>
          <a:p>
            <a:pPr marL="533400" indent="-533400" eaLnBrk="1" hangingPunct="1">
              <a:spcBef>
                <a:spcPct val="5000"/>
              </a:spcBef>
              <a:buClr>
                <a:schemeClr val="folHlink"/>
              </a:buClr>
              <a:buSzPct val="75000"/>
              <a:defRPr/>
            </a:pPr>
            <a:endParaRPr lang="en-US" altLang="et-EE" sz="2000" dirty="0">
              <a:latin typeface="Arial" pitchFamily="34" charset="0"/>
            </a:endParaRPr>
          </a:p>
          <a:p>
            <a:pPr marL="533400" indent="-533400" eaLnBrk="1" hangingPunct="1">
              <a:spcBef>
                <a:spcPct val="5000"/>
              </a:spcBef>
              <a:buClr>
                <a:schemeClr val="folHlink"/>
              </a:buClr>
              <a:buSzPct val="75000"/>
              <a:defRPr/>
            </a:pPr>
            <a:endParaRPr lang="et-EE" altLang="et-EE" sz="2000" dirty="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2643"/>
                                        </p:tgtEl>
                                        <p:attrNameLst>
                                          <p:attrName>style.visibility</p:attrName>
                                        </p:attrNameLst>
                                      </p:cBhvr>
                                      <p:to>
                                        <p:strVal val="visible"/>
                                      </p:to>
                                    </p:set>
                                    <p:animEffect transition="in" filter="blinds(horizontal)">
                                      <p:cBhvr>
                                        <p:cTn id="7" dur="500"/>
                                        <p:tgtEl>
                                          <p:spTgt spid="752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4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2"/>
          <p:cNvSpPr>
            <a:spLocks noGrp="1"/>
          </p:cNvSpPr>
          <p:nvPr>
            <p:ph type="sldNum" sz="quarter" idx="10"/>
          </p:nvPr>
        </p:nvSpPr>
        <p:spPr>
          <a:noFill/>
        </p:spPr>
        <p:txBody>
          <a:bodyPr/>
          <a:lstStyle/>
          <a:p>
            <a:fld id="{EE9BC81B-97DA-4BEA-A096-09FF2BA9069F}" type="slidenum">
              <a:rPr lang="en-US" altLang="et-EE" smtClean="0"/>
              <a:pPr/>
              <a:t>18</a:t>
            </a:fld>
            <a:endParaRPr lang="en-US" altLang="et-EE"/>
          </a:p>
        </p:txBody>
      </p:sp>
      <p:sp>
        <p:nvSpPr>
          <p:cNvPr id="28675" name="Rectangle 2"/>
          <p:cNvSpPr>
            <a:spLocks noGrp="1" noChangeArrowheads="1"/>
          </p:cNvSpPr>
          <p:nvPr>
            <p:ph type="title"/>
          </p:nvPr>
        </p:nvSpPr>
        <p:spPr>
          <a:xfrm>
            <a:off x="0" y="95249"/>
            <a:ext cx="9109075" cy="895351"/>
          </a:xfrm>
        </p:spPr>
        <p:txBody>
          <a:bodyPr>
            <a:normAutofit/>
          </a:bodyPr>
          <a:lstStyle/>
          <a:p>
            <a:pPr algn="r" eaLnBrk="1" hangingPunct="1"/>
            <a:r>
              <a:rPr lang="en-US" altLang="et-EE" sz="3200" dirty="0">
                <a:solidFill>
                  <a:srgbClr val="A20000"/>
                </a:solidFill>
                <a:latin typeface="Comic Sans MS" panose="030F0702030302020204" pitchFamily="66" charset="0"/>
              </a:rPr>
              <a:t>Components and configuration specification </a:t>
            </a:r>
          </a:p>
        </p:txBody>
      </p:sp>
      <p:sp>
        <p:nvSpPr>
          <p:cNvPr id="752643" name="Rectangle 3"/>
          <p:cNvSpPr>
            <a:spLocks noChangeArrowheads="1"/>
          </p:cNvSpPr>
          <p:nvPr/>
        </p:nvSpPr>
        <p:spPr bwMode="auto">
          <a:xfrm>
            <a:off x="201613" y="996950"/>
            <a:ext cx="8942387" cy="5570538"/>
          </a:xfrm>
          <a:prstGeom prst="rect">
            <a:avLst/>
          </a:prstGeom>
          <a:noFill/>
          <a:ln w="9525">
            <a:noFill/>
            <a:miter lim="800000"/>
            <a:headEnd/>
            <a:tailEnd/>
          </a:ln>
        </p:spPr>
        <p:txBody>
          <a:bodyPr/>
          <a:lstStyle/>
          <a:p>
            <a:pPr marL="533400" indent="-533400" eaLnBrk="1" hangingPunct="1">
              <a:spcBef>
                <a:spcPct val="5000"/>
              </a:spcBef>
              <a:buClr>
                <a:schemeClr val="folHlink"/>
              </a:buClr>
              <a:buSzPct val="75000"/>
            </a:pPr>
            <a:r>
              <a:rPr lang="en-US" altLang="et-EE" sz="2000" dirty="0">
                <a:latin typeface="Arial" pitchFamily="34" charset="0"/>
              </a:rPr>
              <a:t>For components, there are three ways that  binding can be accomplished:</a:t>
            </a:r>
          </a:p>
          <a:p>
            <a:pPr marL="533400" indent="-533400" eaLnBrk="1" hangingPunct="1">
              <a:spcBef>
                <a:spcPct val="5000"/>
              </a:spcBef>
              <a:buClr>
                <a:schemeClr val="folHlink"/>
              </a:buClr>
              <a:buSzPct val="75000"/>
            </a:pPr>
            <a:endParaRPr lang="en-US" altLang="et-EE" sz="2000" dirty="0">
              <a:latin typeface="Arial" pitchFamily="34" charset="0"/>
            </a:endParaRPr>
          </a:p>
          <a:p>
            <a:pPr marL="533400" indent="-533400" eaLnBrk="1" hangingPunct="1">
              <a:spcBef>
                <a:spcPct val="5000"/>
              </a:spcBef>
              <a:buClr>
                <a:schemeClr val="folHlink"/>
              </a:buClr>
              <a:buSzPct val="75000"/>
              <a:buFont typeface="Wingdings" pitchFamily="2" charset="2"/>
              <a:buChar char="Ø"/>
            </a:pPr>
            <a:r>
              <a:rPr lang="en-US" altLang="et-EE" sz="2000" dirty="0">
                <a:latin typeface="Arial" pitchFamily="34" charset="0"/>
              </a:rPr>
              <a:t>Default binding</a:t>
            </a:r>
          </a:p>
          <a:p>
            <a:pPr marL="533400" indent="-533400" eaLnBrk="1" hangingPunct="1">
              <a:spcBef>
                <a:spcPct val="5000"/>
              </a:spcBef>
              <a:buClr>
                <a:schemeClr val="folHlink"/>
              </a:buClr>
              <a:buSzPct val="75000"/>
              <a:buFont typeface="Wingdings" pitchFamily="2" charset="2"/>
              <a:buChar char="Ø"/>
            </a:pPr>
            <a:r>
              <a:rPr lang="en-US" altLang="et-EE" sz="2000" dirty="0">
                <a:latin typeface="Arial" pitchFamily="34" charset="0"/>
              </a:rPr>
              <a:t>Configuration specification</a:t>
            </a:r>
          </a:p>
          <a:p>
            <a:pPr marL="533400" indent="-533400" eaLnBrk="1" hangingPunct="1">
              <a:spcBef>
                <a:spcPct val="5000"/>
              </a:spcBef>
              <a:buClr>
                <a:schemeClr val="folHlink"/>
              </a:buClr>
              <a:buSzPct val="75000"/>
              <a:buFont typeface="Wingdings" pitchFamily="2" charset="2"/>
              <a:buChar char="Ø"/>
            </a:pPr>
            <a:r>
              <a:rPr lang="en-US" altLang="et-EE" sz="2000" dirty="0">
                <a:latin typeface="Arial" pitchFamily="34" charset="0"/>
              </a:rPr>
              <a:t>Configuration declaration</a:t>
            </a:r>
          </a:p>
          <a:p>
            <a:pPr marL="533400" indent="-533400" eaLnBrk="1" hangingPunct="1">
              <a:spcBef>
                <a:spcPct val="5000"/>
              </a:spcBef>
              <a:buClr>
                <a:schemeClr val="folHlink"/>
              </a:buClr>
              <a:buSzPct val="75000"/>
            </a:pPr>
            <a:endParaRPr lang="en-US" altLang="et-EE" sz="2000" dirty="0">
              <a:latin typeface="Arial" pitchFamily="34" charset="0"/>
            </a:endParaRPr>
          </a:p>
          <a:p>
            <a:pPr marL="533400" indent="-533400" eaLnBrk="1" hangingPunct="1">
              <a:spcBef>
                <a:spcPct val="5000"/>
              </a:spcBef>
              <a:buClr>
                <a:schemeClr val="folHlink"/>
              </a:buClr>
              <a:buSzPct val="75000"/>
            </a:pPr>
            <a:r>
              <a:rPr lang="en-US" altLang="et-EE" sz="2000" dirty="0">
                <a:latin typeface="Arial" pitchFamily="34" charset="0"/>
              </a:rPr>
              <a:t>	In contrast to default binding, use of a configuration declaration or specification allows	 us to explicitly specify bindings.</a:t>
            </a:r>
          </a:p>
          <a:p>
            <a:pPr marL="533400" indent="-533400" eaLnBrk="1" hangingPunct="1">
              <a:spcBef>
                <a:spcPct val="5000"/>
              </a:spcBef>
              <a:buClr>
                <a:schemeClr val="folHlink"/>
              </a:buClr>
              <a:buSzPct val="75000"/>
            </a:pPr>
            <a:endParaRPr lang="en-US" altLang="et-EE" sz="2000" dirty="0">
              <a:latin typeface="Arial" pitchFamily="34" charset="0"/>
            </a:endParaRPr>
          </a:p>
          <a:p>
            <a:pPr marL="533400" indent="-533400" eaLnBrk="1" hangingPunct="1">
              <a:spcBef>
                <a:spcPct val="5000"/>
              </a:spcBef>
              <a:buClr>
                <a:schemeClr val="folHlink"/>
              </a:buClr>
              <a:buSzPct val="75000"/>
            </a:pPr>
            <a:r>
              <a:rPr lang="en-US" altLang="et-EE" sz="2000" dirty="0">
                <a:latin typeface="Arial" pitchFamily="34" charset="0"/>
              </a:rPr>
              <a:t>	Configuration specifications are place in the declarative part of the architecture in which the components are instantiated.</a:t>
            </a:r>
          </a:p>
          <a:p>
            <a:pPr marL="533400" indent="-533400" eaLnBrk="1" hangingPunct="1">
              <a:spcBef>
                <a:spcPct val="5000"/>
              </a:spcBef>
              <a:buClr>
                <a:schemeClr val="folHlink"/>
              </a:buClr>
              <a:buSzPct val="75000"/>
            </a:pPr>
            <a:r>
              <a:rPr lang="en-US" altLang="et-EE" sz="2000" dirty="0">
                <a:latin typeface="Arial" pitchFamily="34" charset="0"/>
              </a:rPr>
              <a:t>	A configuration declaration is a design unit.</a:t>
            </a:r>
          </a:p>
          <a:p>
            <a:pPr marL="533400" indent="-533400" eaLnBrk="1" hangingPunct="1">
              <a:spcBef>
                <a:spcPct val="5000"/>
              </a:spcBef>
              <a:buClr>
                <a:schemeClr val="folHlink"/>
              </a:buClr>
              <a:buSzPct val="75000"/>
            </a:pPr>
            <a:endParaRPr lang="en-US" altLang="et-EE" sz="2000" dirty="0">
              <a:latin typeface="Arial" pitchFamily="34" charset="0"/>
            </a:endParaRPr>
          </a:p>
          <a:p>
            <a:pPr marL="533400" indent="-533400" eaLnBrk="1" hangingPunct="1">
              <a:spcBef>
                <a:spcPct val="5000"/>
              </a:spcBef>
              <a:buClr>
                <a:schemeClr val="folHlink"/>
              </a:buClr>
              <a:buSzPct val="75000"/>
            </a:pPr>
            <a:r>
              <a:rPr lang="en-US" altLang="et-EE" sz="2000" dirty="0">
                <a:latin typeface="Arial" pitchFamily="34" charset="0"/>
              </a:rPr>
              <a:t>	A configuration specification starts with a keyword </a:t>
            </a:r>
            <a:r>
              <a:rPr lang="en-US" altLang="et-EE" sz="2000" b="1" dirty="0">
                <a:latin typeface="Arial" pitchFamily="34" charset="0"/>
              </a:rPr>
              <a:t>for.</a:t>
            </a:r>
            <a:r>
              <a:rPr lang="en-US" altLang="et-EE" sz="2000" dirty="0">
                <a:latin typeface="Arial" pitchFamily="34" charset="0"/>
              </a:rPr>
              <a:t> </a:t>
            </a:r>
          </a:p>
          <a:p>
            <a:pPr marL="533400" indent="-533400" eaLnBrk="1" hangingPunct="1">
              <a:spcBef>
                <a:spcPct val="5000"/>
              </a:spcBef>
              <a:buClr>
                <a:schemeClr val="folHlink"/>
              </a:buClr>
              <a:buSzPct val="75000"/>
            </a:pPr>
            <a:endParaRPr lang="en-US" altLang="et-EE" sz="2000" dirty="0">
              <a:latin typeface="Arial" pitchFamily="34" charset="0"/>
            </a:endParaRPr>
          </a:p>
          <a:p>
            <a:pPr marL="533400" indent="-533400" eaLnBrk="1" hangingPunct="1">
              <a:spcBef>
                <a:spcPct val="5000"/>
              </a:spcBef>
              <a:buClr>
                <a:schemeClr val="folHlink"/>
              </a:buClr>
              <a:buSzPct val="75000"/>
            </a:pPr>
            <a:endParaRPr lang="en-US" altLang="et-EE" sz="2000" dirty="0">
              <a:latin typeface="Arial" pitchFamily="34" charset="0"/>
            </a:endParaRPr>
          </a:p>
          <a:p>
            <a:pPr marL="533400" indent="-533400" eaLnBrk="1" hangingPunct="1">
              <a:spcBef>
                <a:spcPct val="5000"/>
              </a:spcBef>
              <a:buClr>
                <a:schemeClr val="folHlink"/>
              </a:buClr>
              <a:buSzPct val="75000"/>
            </a:pPr>
            <a:endParaRPr lang="en-US" altLang="et-EE" sz="2000" dirty="0">
              <a:latin typeface="Arial" pitchFamily="34" charset="0"/>
            </a:endParaRPr>
          </a:p>
          <a:p>
            <a:pPr marL="533400" indent="-533400" eaLnBrk="1" hangingPunct="1">
              <a:spcBef>
                <a:spcPct val="5000"/>
              </a:spcBef>
              <a:buClr>
                <a:schemeClr val="folHlink"/>
              </a:buClr>
              <a:buSzPct val="75000"/>
            </a:pPr>
            <a:endParaRPr lang="en-US" altLang="et-EE" sz="2000" dirty="0">
              <a:latin typeface="Arial" pitchFamily="34" charset="0"/>
            </a:endParaRPr>
          </a:p>
          <a:p>
            <a:pPr marL="533400" indent="-533400" eaLnBrk="1" hangingPunct="1">
              <a:spcBef>
                <a:spcPct val="5000"/>
              </a:spcBef>
              <a:buClr>
                <a:schemeClr val="folHlink"/>
              </a:buClr>
              <a:buSzPct val="75000"/>
            </a:pPr>
            <a:endParaRPr lang="en-US" altLang="et-EE" sz="2000" dirty="0">
              <a:latin typeface="Arial" pitchFamily="34" charset="0"/>
            </a:endParaRPr>
          </a:p>
          <a:p>
            <a:pPr marL="533400" indent="-533400" eaLnBrk="1" hangingPunct="1">
              <a:spcBef>
                <a:spcPct val="5000"/>
              </a:spcBef>
              <a:buClr>
                <a:schemeClr val="folHlink"/>
              </a:buClr>
              <a:buSzPct val="75000"/>
            </a:pPr>
            <a:endParaRPr lang="en-US" altLang="et-EE" sz="2000" dirty="0">
              <a:latin typeface="Arial" pitchFamily="34" charset="0"/>
            </a:endParaRPr>
          </a:p>
          <a:p>
            <a:pPr marL="533400" indent="-533400" eaLnBrk="1" hangingPunct="1">
              <a:spcBef>
                <a:spcPct val="5000"/>
              </a:spcBef>
              <a:buClr>
                <a:schemeClr val="folHlink"/>
              </a:buClr>
              <a:buSzPct val="75000"/>
            </a:pPr>
            <a:endParaRPr lang="en-US" altLang="et-EE" sz="2000" dirty="0">
              <a:latin typeface="Arial" pitchFamily="34" charset="0"/>
            </a:endParaRPr>
          </a:p>
          <a:p>
            <a:pPr marL="533400" indent="-533400" eaLnBrk="1" hangingPunct="1">
              <a:spcBef>
                <a:spcPct val="5000"/>
              </a:spcBef>
              <a:buClr>
                <a:schemeClr val="folHlink"/>
              </a:buClr>
              <a:buSzPct val="75000"/>
            </a:pPr>
            <a:endParaRPr lang="et-EE" altLang="et-EE" sz="2000" dirty="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2643"/>
                                        </p:tgtEl>
                                        <p:attrNameLst>
                                          <p:attrName>style.visibility</p:attrName>
                                        </p:attrNameLst>
                                      </p:cBhvr>
                                      <p:to>
                                        <p:strVal val="visible"/>
                                      </p:to>
                                    </p:set>
                                    <p:animEffect transition="in" filter="blinds(horizontal)">
                                      <p:cBhvr>
                                        <p:cTn id="7" dur="500"/>
                                        <p:tgtEl>
                                          <p:spTgt spid="752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4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2"/>
          <p:cNvSpPr>
            <a:spLocks noGrp="1"/>
          </p:cNvSpPr>
          <p:nvPr>
            <p:ph type="sldNum" sz="quarter" idx="10"/>
          </p:nvPr>
        </p:nvSpPr>
        <p:spPr>
          <a:noFill/>
        </p:spPr>
        <p:txBody>
          <a:bodyPr/>
          <a:lstStyle/>
          <a:p>
            <a:fld id="{FBE79618-A986-40BF-BE43-B57B8ACCD15F}" type="slidenum">
              <a:rPr lang="en-US" altLang="et-EE" smtClean="0"/>
              <a:pPr/>
              <a:t>19</a:t>
            </a:fld>
            <a:endParaRPr lang="en-US" altLang="et-EE"/>
          </a:p>
        </p:txBody>
      </p:sp>
      <p:sp>
        <p:nvSpPr>
          <p:cNvPr id="29699" name="Rectangle 2"/>
          <p:cNvSpPr>
            <a:spLocks noGrp="1" noChangeArrowheads="1"/>
          </p:cNvSpPr>
          <p:nvPr>
            <p:ph type="title"/>
          </p:nvPr>
        </p:nvSpPr>
        <p:spPr>
          <a:xfrm>
            <a:off x="0" y="0"/>
            <a:ext cx="9109075" cy="808038"/>
          </a:xfrm>
        </p:spPr>
        <p:txBody>
          <a:bodyPr>
            <a:normAutofit/>
          </a:bodyPr>
          <a:lstStyle/>
          <a:p>
            <a:pPr algn="r" eaLnBrk="1" hangingPunct="1"/>
            <a:r>
              <a:rPr lang="en-US" altLang="et-EE" sz="3200" dirty="0">
                <a:solidFill>
                  <a:srgbClr val="A20000"/>
                </a:solidFill>
                <a:latin typeface="Comic Sans MS" panose="030F0702030302020204" pitchFamily="66" charset="0"/>
              </a:rPr>
              <a:t>Components and configuration specification </a:t>
            </a:r>
          </a:p>
        </p:txBody>
      </p:sp>
      <p:sp>
        <p:nvSpPr>
          <p:cNvPr id="752643" name="Rectangle 3"/>
          <p:cNvSpPr>
            <a:spLocks noChangeArrowheads="1"/>
          </p:cNvSpPr>
          <p:nvPr/>
        </p:nvSpPr>
        <p:spPr bwMode="auto">
          <a:xfrm>
            <a:off x="201613" y="996950"/>
            <a:ext cx="8942387" cy="5570538"/>
          </a:xfrm>
          <a:prstGeom prst="rect">
            <a:avLst/>
          </a:prstGeom>
          <a:noFill/>
          <a:ln w="9525">
            <a:noFill/>
            <a:miter lim="800000"/>
            <a:headEnd/>
            <a:tailEnd/>
          </a:ln>
        </p:spPr>
        <p:txBody>
          <a:bodyPr/>
          <a:lstStyle/>
          <a:p>
            <a:pPr marL="533400" indent="-533400" eaLnBrk="1" hangingPunct="1">
              <a:spcBef>
                <a:spcPct val="5000"/>
              </a:spcBef>
              <a:buClr>
                <a:schemeClr val="folHlink"/>
              </a:buClr>
              <a:buSzPct val="75000"/>
            </a:pPr>
            <a:r>
              <a:rPr lang="en-US" altLang="et-EE" sz="2000" b="1" dirty="0">
                <a:latin typeface="Arial" pitchFamily="34" charset="0"/>
              </a:rPr>
              <a:t>library</a:t>
            </a:r>
            <a:r>
              <a:rPr lang="en-US" altLang="et-EE" sz="2000" dirty="0">
                <a:latin typeface="Arial" pitchFamily="34" charset="0"/>
              </a:rPr>
              <a:t> </a:t>
            </a:r>
            <a:r>
              <a:rPr lang="en-US" altLang="et-EE" sz="2000" dirty="0" err="1">
                <a:latin typeface="Arial" pitchFamily="34" charset="0"/>
              </a:rPr>
              <a:t>ieee</a:t>
            </a:r>
            <a:r>
              <a:rPr lang="en-US" altLang="et-EE" sz="2000" dirty="0">
                <a:latin typeface="Arial" pitchFamily="34" charset="0"/>
              </a:rPr>
              <a:t>;   </a:t>
            </a:r>
            <a:r>
              <a:rPr lang="en-US" altLang="et-EE" sz="2000" b="1" dirty="0">
                <a:latin typeface="Arial" pitchFamily="34" charset="0"/>
              </a:rPr>
              <a:t>use</a:t>
            </a:r>
            <a:r>
              <a:rPr lang="en-US" altLang="et-EE" sz="2000" dirty="0">
                <a:latin typeface="Arial" pitchFamily="34" charset="0"/>
              </a:rPr>
              <a:t> ieee.std_logic_1164. </a:t>
            </a:r>
            <a:r>
              <a:rPr lang="en-US" altLang="et-EE" sz="2000" b="1" dirty="0">
                <a:latin typeface="Arial" pitchFamily="34" charset="0"/>
              </a:rPr>
              <a:t>all</a:t>
            </a:r>
            <a:r>
              <a:rPr lang="en-US" altLang="et-EE" sz="2000" dirty="0">
                <a:latin typeface="Arial" pitchFamily="34" charset="0"/>
              </a:rPr>
              <a:t> ;</a:t>
            </a:r>
          </a:p>
          <a:p>
            <a:pPr marL="533400" indent="-533400" eaLnBrk="1" hangingPunct="1">
              <a:spcBef>
                <a:spcPct val="5000"/>
              </a:spcBef>
              <a:buClr>
                <a:schemeClr val="folHlink"/>
              </a:buClr>
              <a:buSzPct val="75000"/>
            </a:pPr>
            <a:endParaRPr lang="en-US" altLang="et-EE" sz="800" b="1" dirty="0">
              <a:latin typeface="Arial" pitchFamily="34" charset="0"/>
            </a:endParaRPr>
          </a:p>
          <a:p>
            <a:pPr marL="533400" indent="-533400" eaLnBrk="1" hangingPunct="1">
              <a:spcBef>
                <a:spcPct val="5000"/>
              </a:spcBef>
              <a:buClr>
                <a:schemeClr val="folHlink"/>
              </a:buClr>
              <a:buSzPct val="75000"/>
            </a:pPr>
            <a:r>
              <a:rPr lang="en-US" altLang="et-EE" sz="2000" b="1" dirty="0">
                <a:latin typeface="Arial" pitchFamily="34" charset="0"/>
              </a:rPr>
              <a:t>entity</a:t>
            </a:r>
            <a:r>
              <a:rPr lang="en-US" altLang="et-EE" sz="2000" dirty="0">
                <a:latin typeface="Arial" pitchFamily="34" charset="0"/>
              </a:rPr>
              <a:t> </a:t>
            </a:r>
            <a:r>
              <a:rPr lang="en-US" altLang="et-EE" sz="2000" dirty="0" err="1">
                <a:latin typeface="Arial" pitchFamily="34" charset="0"/>
              </a:rPr>
              <a:t>comb_ckt</a:t>
            </a:r>
            <a:r>
              <a:rPr lang="en-US" altLang="et-EE" sz="2000" dirty="0">
                <a:latin typeface="Arial" pitchFamily="34" charset="0"/>
              </a:rPr>
              <a:t> </a:t>
            </a:r>
            <a:r>
              <a:rPr lang="en-US" altLang="et-EE" sz="2000" b="1" dirty="0">
                <a:latin typeface="Arial" pitchFamily="34" charset="0"/>
              </a:rPr>
              <a:t>is</a:t>
            </a:r>
          </a:p>
          <a:p>
            <a:pPr marL="533400" indent="-533400" eaLnBrk="1" hangingPunct="1">
              <a:spcBef>
                <a:spcPct val="5000"/>
              </a:spcBef>
              <a:buClr>
                <a:schemeClr val="folHlink"/>
              </a:buClr>
              <a:buSzPct val="75000"/>
            </a:pPr>
            <a:r>
              <a:rPr lang="en-US" altLang="et-EE" sz="2000" b="1" dirty="0">
                <a:latin typeface="Arial" pitchFamily="34" charset="0"/>
              </a:rPr>
              <a:t>port</a:t>
            </a:r>
            <a:r>
              <a:rPr lang="en-US" altLang="et-EE" sz="2000" dirty="0">
                <a:latin typeface="Arial" pitchFamily="34" charset="0"/>
              </a:rPr>
              <a:t> (a, b, c, d : </a:t>
            </a:r>
            <a:r>
              <a:rPr lang="en-US" altLang="et-EE" sz="2000" b="1" dirty="0">
                <a:latin typeface="Arial" pitchFamily="34" charset="0"/>
              </a:rPr>
              <a:t>in</a:t>
            </a:r>
            <a:r>
              <a:rPr lang="en-US" altLang="et-EE" sz="2000" dirty="0">
                <a:latin typeface="Arial" pitchFamily="34" charset="0"/>
              </a:rPr>
              <a:t> </a:t>
            </a:r>
            <a:r>
              <a:rPr lang="en-US" altLang="et-EE" sz="2000" dirty="0" err="1">
                <a:latin typeface="Arial" pitchFamily="34" charset="0"/>
              </a:rPr>
              <a:t>std_logic</a:t>
            </a:r>
            <a:r>
              <a:rPr lang="en-US" altLang="et-EE" sz="2000" dirty="0">
                <a:latin typeface="Arial" pitchFamily="34" charset="0"/>
              </a:rPr>
              <a:t>; f : </a:t>
            </a:r>
            <a:r>
              <a:rPr lang="en-US" altLang="et-EE" sz="2000" b="1" dirty="0">
                <a:latin typeface="Arial" pitchFamily="34" charset="0"/>
              </a:rPr>
              <a:t>out</a:t>
            </a:r>
            <a:r>
              <a:rPr lang="en-US" altLang="et-EE" sz="2000" dirty="0">
                <a:latin typeface="Arial" pitchFamily="34" charset="0"/>
              </a:rPr>
              <a:t> </a:t>
            </a:r>
            <a:r>
              <a:rPr lang="en-US" altLang="et-EE" sz="2000" dirty="0" err="1">
                <a:latin typeface="Arial" pitchFamily="34" charset="0"/>
              </a:rPr>
              <a:t>std_logic</a:t>
            </a:r>
            <a:r>
              <a:rPr lang="en-US" altLang="et-EE" sz="2000" dirty="0">
                <a:latin typeface="Arial" pitchFamily="34" charset="0"/>
              </a:rPr>
              <a:t>) ;</a:t>
            </a:r>
          </a:p>
          <a:p>
            <a:pPr marL="533400" indent="-533400" eaLnBrk="1" hangingPunct="1">
              <a:spcBef>
                <a:spcPct val="5000"/>
              </a:spcBef>
              <a:buClr>
                <a:schemeClr val="folHlink"/>
              </a:buClr>
              <a:buSzPct val="75000"/>
            </a:pPr>
            <a:r>
              <a:rPr lang="en-US" altLang="et-EE" sz="2000" b="1" dirty="0">
                <a:latin typeface="Arial" pitchFamily="34" charset="0"/>
              </a:rPr>
              <a:t>end</a:t>
            </a:r>
            <a:r>
              <a:rPr lang="en-US" altLang="et-EE" sz="2000" dirty="0">
                <a:latin typeface="Arial" pitchFamily="34" charset="0"/>
              </a:rPr>
              <a:t> </a:t>
            </a:r>
            <a:r>
              <a:rPr lang="en-US" altLang="et-EE" sz="2000" dirty="0" err="1">
                <a:latin typeface="Arial" pitchFamily="34" charset="0"/>
              </a:rPr>
              <a:t>comb_ckt</a:t>
            </a:r>
            <a:r>
              <a:rPr lang="en-US" altLang="et-EE" sz="2000" dirty="0">
                <a:latin typeface="Arial" pitchFamily="34" charset="0"/>
              </a:rPr>
              <a:t>;</a:t>
            </a:r>
          </a:p>
          <a:p>
            <a:pPr marL="533400" indent="-533400" eaLnBrk="1" hangingPunct="1">
              <a:spcBef>
                <a:spcPct val="5000"/>
              </a:spcBef>
              <a:buClr>
                <a:schemeClr val="folHlink"/>
              </a:buClr>
              <a:buSzPct val="75000"/>
            </a:pPr>
            <a:endParaRPr lang="en-US" altLang="et-EE" sz="2000" dirty="0">
              <a:latin typeface="Arial" pitchFamily="34" charset="0"/>
            </a:endParaRPr>
          </a:p>
          <a:p>
            <a:pPr marL="533400" indent="-533400" eaLnBrk="1" hangingPunct="1">
              <a:spcBef>
                <a:spcPct val="5000"/>
              </a:spcBef>
              <a:buClr>
                <a:schemeClr val="folHlink"/>
              </a:buClr>
              <a:buSzPct val="75000"/>
            </a:pPr>
            <a:r>
              <a:rPr lang="en-US" altLang="et-EE" sz="2000" b="1" dirty="0">
                <a:latin typeface="Arial" pitchFamily="34" charset="0"/>
              </a:rPr>
              <a:t>architecture</a:t>
            </a:r>
            <a:r>
              <a:rPr lang="en-US" altLang="et-EE" sz="2000" dirty="0">
                <a:latin typeface="Arial" pitchFamily="34" charset="0"/>
              </a:rPr>
              <a:t> structural_3 </a:t>
            </a:r>
            <a:r>
              <a:rPr lang="en-US" altLang="et-EE" sz="2000" b="1" dirty="0">
                <a:latin typeface="Arial" pitchFamily="34" charset="0"/>
              </a:rPr>
              <a:t>of</a:t>
            </a:r>
            <a:r>
              <a:rPr lang="en-US" altLang="et-EE" sz="2000" dirty="0">
                <a:latin typeface="Arial" pitchFamily="34" charset="0"/>
              </a:rPr>
              <a:t> </a:t>
            </a:r>
            <a:r>
              <a:rPr lang="en-US" altLang="et-EE" sz="2000" dirty="0" err="1">
                <a:latin typeface="Arial" pitchFamily="34" charset="0"/>
              </a:rPr>
              <a:t>comb_ckt</a:t>
            </a:r>
            <a:r>
              <a:rPr lang="en-US" altLang="et-EE" sz="2000" dirty="0">
                <a:latin typeface="Arial" pitchFamily="34" charset="0"/>
              </a:rPr>
              <a:t> </a:t>
            </a:r>
            <a:r>
              <a:rPr lang="en-US" altLang="et-EE" sz="2000" b="1" dirty="0">
                <a:latin typeface="Arial" pitchFamily="34" charset="0"/>
              </a:rPr>
              <a:t>is</a:t>
            </a:r>
          </a:p>
          <a:p>
            <a:pPr marL="533400" indent="-533400" eaLnBrk="1" hangingPunct="1">
              <a:spcBef>
                <a:spcPct val="5000"/>
              </a:spcBef>
              <a:buClr>
                <a:schemeClr val="folHlink"/>
              </a:buClr>
              <a:buSzPct val="75000"/>
            </a:pPr>
            <a:endParaRPr lang="en-US" altLang="et-EE" sz="2000" b="1" dirty="0">
              <a:latin typeface="Arial" pitchFamily="34" charset="0"/>
            </a:endParaRPr>
          </a:p>
          <a:p>
            <a:pPr marL="533400" indent="-533400" eaLnBrk="1" hangingPunct="1">
              <a:spcBef>
                <a:spcPct val="5000"/>
              </a:spcBef>
              <a:buClr>
                <a:schemeClr val="folHlink"/>
              </a:buClr>
              <a:buSzPct val="75000"/>
            </a:pPr>
            <a:r>
              <a:rPr lang="en-US" altLang="et-EE" sz="2000" b="1" dirty="0">
                <a:latin typeface="Arial" pitchFamily="34" charset="0"/>
              </a:rPr>
              <a:t>component </a:t>
            </a:r>
            <a:r>
              <a:rPr lang="en-US" altLang="et-EE" sz="2000" dirty="0">
                <a:latin typeface="Arial" pitchFamily="34" charset="0"/>
              </a:rPr>
              <a:t>and_2 </a:t>
            </a:r>
            <a:r>
              <a:rPr lang="en-US" altLang="et-EE" sz="2000" b="1" dirty="0">
                <a:latin typeface="Arial" pitchFamily="34" charset="0"/>
              </a:rPr>
              <a:t>is</a:t>
            </a:r>
            <a:endParaRPr lang="en-US" altLang="et-EE" sz="2000" dirty="0">
              <a:latin typeface="Arial" pitchFamily="34" charset="0"/>
            </a:endParaRPr>
          </a:p>
          <a:p>
            <a:pPr marL="533400" indent="-533400" eaLnBrk="1" hangingPunct="1">
              <a:spcBef>
                <a:spcPct val="5000"/>
              </a:spcBef>
              <a:buClr>
                <a:schemeClr val="folHlink"/>
              </a:buClr>
              <a:buSzPct val="75000"/>
            </a:pPr>
            <a:r>
              <a:rPr lang="en-US" altLang="et-EE" sz="2000" dirty="0">
                <a:latin typeface="Arial" pitchFamily="34" charset="0"/>
              </a:rPr>
              <a:t>  </a:t>
            </a:r>
            <a:r>
              <a:rPr lang="en-US" altLang="et-EE" sz="2000" b="1" dirty="0">
                <a:latin typeface="Arial" pitchFamily="34" charset="0"/>
              </a:rPr>
              <a:t>port</a:t>
            </a:r>
            <a:r>
              <a:rPr lang="en-US" altLang="et-EE" sz="2000" dirty="0">
                <a:latin typeface="Arial" pitchFamily="34" charset="0"/>
              </a:rPr>
              <a:t> (in1, in2: </a:t>
            </a:r>
            <a:r>
              <a:rPr lang="en-US" altLang="et-EE" sz="2000" b="1" dirty="0">
                <a:latin typeface="Arial" pitchFamily="34" charset="0"/>
              </a:rPr>
              <a:t>in</a:t>
            </a:r>
            <a:r>
              <a:rPr lang="en-US" altLang="et-EE" sz="2000" dirty="0">
                <a:latin typeface="Arial" pitchFamily="34" charset="0"/>
              </a:rPr>
              <a:t> </a:t>
            </a:r>
            <a:r>
              <a:rPr lang="en-US" altLang="et-EE" sz="2000" dirty="0" err="1">
                <a:latin typeface="Arial" pitchFamily="34" charset="0"/>
              </a:rPr>
              <a:t>std_logic</a:t>
            </a:r>
            <a:r>
              <a:rPr lang="en-US" altLang="et-EE" sz="2000" dirty="0">
                <a:latin typeface="Arial" pitchFamily="34" charset="0"/>
              </a:rPr>
              <a:t> ; out1 : </a:t>
            </a:r>
            <a:r>
              <a:rPr lang="en-US" altLang="et-EE" sz="2000" b="1" dirty="0">
                <a:latin typeface="Arial" pitchFamily="34" charset="0"/>
              </a:rPr>
              <a:t> out</a:t>
            </a:r>
            <a:r>
              <a:rPr lang="en-US" altLang="et-EE" sz="2000" dirty="0">
                <a:latin typeface="Arial" pitchFamily="34" charset="0"/>
              </a:rPr>
              <a:t> </a:t>
            </a:r>
            <a:r>
              <a:rPr lang="en-US" altLang="et-EE" sz="2000" dirty="0" err="1">
                <a:latin typeface="Arial" pitchFamily="34" charset="0"/>
              </a:rPr>
              <a:t>std_logic</a:t>
            </a:r>
            <a:r>
              <a:rPr lang="en-US" altLang="et-EE" sz="2000" dirty="0">
                <a:latin typeface="Arial" pitchFamily="34" charset="0"/>
              </a:rPr>
              <a:t>) ;</a:t>
            </a:r>
          </a:p>
          <a:p>
            <a:pPr marL="533400" indent="-533400" eaLnBrk="1" hangingPunct="1">
              <a:spcBef>
                <a:spcPct val="5000"/>
              </a:spcBef>
              <a:buClr>
                <a:schemeClr val="folHlink"/>
              </a:buClr>
              <a:buSzPct val="75000"/>
            </a:pPr>
            <a:r>
              <a:rPr lang="en-US" altLang="et-EE" sz="2000" b="1" dirty="0">
                <a:latin typeface="Arial" pitchFamily="34" charset="0"/>
              </a:rPr>
              <a:t>end component</a:t>
            </a:r>
            <a:r>
              <a:rPr lang="en-US" altLang="et-EE" sz="2000" dirty="0">
                <a:latin typeface="Arial" pitchFamily="34" charset="0"/>
              </a:rPr>
              <a:t> ;</a:t>
            </a:r>
          </a:p>
          <a:p>
            <a:pPr marL="533400" indent="-533400" eaLnBrk="1" hangingPunct="1">
              <a:spcBef>
                <a:spcPct val="5000"/>
              </a:spcBef>
              <a:buClr>
                <a:schemeClr val="folHlink"/>
              </a:buClr>
              <a:buSzPct val="75000"/>
            </a:pPr>
            <a:endParaRPr lang="en-US" altLang="et-EE" sz="2000" b="1" dirty="0">
              <a:latin typeface="Arial" pitchFamily="34" charset="0"/>
            </a:endParaRPr>
          </a:p>
          <a:p>
            <a:pPr marL="533400" indent="-533400" eaLnBrk="1" hangingPunct="1">
              <a:spcBef>
                <a:spcPct val="5000"/>
              </a:spcBef>
              <a:buClr>
                <a:schemeClr val="folHlink"/>
              </a:buClr>
              <a:buSzPct val="75000"/>
            </a:pPr>
            <a:r>
              <a:rPr lang="en-US" altLang="et-EE" sz="2000" b="1" dirty="0">
                <a:latin typeface="Arial" pitchFamily="34" charset="0"/>
              </a:rPr>
              <a:t>component </a:t>
            </a:r>
            <a:r>
              <a:rPr lang="en-US" altLang="et-EE" sz="2000" dirty="0">
                <a:latin typeface="Arial" pitchFamily="34" charset="0"/>
              </a:rPr>
              <a:t>or_2 </a:t>
            </a:r>
            <a:r>
              <a:rPr lang="en-US" altLang="et-EE" sz="2000" b="1" dirty="0">
                <a:latin typeface="Arial" pitchFamily="34" charset="0"/>
              </a:rPr>
              <a:t>is</a:t>
            </a:r>
            <a:endParaRPr lang="en-US" altLang="et-EE" sz="2000" dirty="0">
              <a:latin typeface="Arial" pitchFamily="34" charset="0"/>
            </a:endParaRPr>
          </a:p>
          <a:p>
            <a:pPr marL="533400" indent="-533400" eaLnBrk="1" hangingPunct="1">
              <a:spcBef>
                <a:spcPct val="5000"/>
              </a:spcBef>
              <a:buClr>
                <a:schemeClr val="folHlink"/>
              </a:buClr>
              <a:buSzPct val="75000"/>
            </a:pPr>
            <a:r>
              <a:rPr lang="en-US" altLang="et-EE" sz="2000" dirty="0">
                <a:latin typeface="Arial" pitchFamily="34" charset="0"/>
              </a:rPr>
              <a:t>  </a:t>
            </a:r>
            <a:r>
              <a:rPr lang="en-US" altLang="et-EE" sz="2000" b="1" dirty="0">
                <a:latin typeface="Arial" pitchFamily="34" charset="0"/>
              </a:rPr>
              <a:t>port</a:t>
            </a:r>
            <a:r>
              <a:rPr lang="en-US" altLang="et-EE" sz="2000" dirty="0">
                <a:latin typeface="Arial" pitchFamily="34" charset="0"/>
              </a:rPr>
              <a:t> (in1, in2: </a:t>
            </a:r>
            <a:r>
              <a:rPr lang="en-US" altLang="et-EE" sz="2000" b="1" dirty="0">
                <a:latin typeface="Arial" pitchFamily="34" charset="0"/>
              </a:rPr>
              <a:t>in</a:t>
            </a:r>
            <a:r>
              <a:rPr lang="en-US" altLang="et-EE" sz="2000" dirty="0">
                <a:latin typeface="Arial" pitchFamily="34" charset="0"/>
              </a:rPr>
              <a:t> </a:t>
            </a:r>
            <a:r>
              <a:rPr lang="en-US" altLang="et-EE" sz="2000" dirty="0" err="1">
                <a:latin typeface="Arial" pitchFamily="34" charset="0"/>
              </a:rPr>
              <a:t>std_logic</a:t>
            </a:r>
            <a:r>
              <a:rPr lang="en-US" altLang="et-EE" sz="2000" dirty="0">
                <a:latin typeface="Arial" pitchFamily="34" charset="0"/>
              </a:rPr>
              <a:t> ; out1 : </a:t>
            </a:r>
            <a:r>
              <a:rPr lang="en-US" altLang="et-EE" sz="2000" b="1" dirty="0">
                <a:latin typeface="Arial" pitchFamily="34" charset="0"/>
              </a:rPr>
              <a:t> out</a:t>
            </a:r>
            <a:r>
              <a:rPr lang="en-US" altLang="et-EE" sz="2000" dirty="0">
                <a:latin typeface="Arial" pitchFamily="34" charset="0"/>
              </a:rPr>
              <a:t> </a:t>
            </a:r>
            <a:r>
              <a:rPr lang="en-US" altLang="et-EE" sz="2000" dirty="0" err="1">
                <a:latin typeface="Arial" pitchFamily="34" charset="0"/>
              </a:rPr>
              <a:t>std_logic</a:t>
            </a:r>
            <a:r>
              <a:rPr lang="en-US" altLang="et-EE" sz="2000" dirty="0">
                <a:latin typeface="Arial" pitchFamily="34" charset="0"/>
              </a:rPr>
              <a:t>) ;</a:t>
            </a:r>
          </a:p>
          <a:p>
            <a:pPr marL="533400" indent="-533400" eaLnBrk="1" hangingPunct="1">
              <a:spcBef>
                <a:spcPct val="5000"/>
              </a:spcBef>
              <a:buClr>
                <a:schemeClr val="folHlink"/>
              </a:buClr>
              <a:buSzPct val="75000"/>
            </a:pPr>
            <a:r>
              <a:rPr lang="en-US" altLang="et-EE" sz="2000" b="1" dirty="0">
                <a:latin typeface="Arial" pitchFamily="34" charset="0"/>
              </a:rPr>
              <a:t>end component</a:t>
            </a:r>
            <a:r>
              <a:rPr lang="en-US" altLang="et-EE" sz="2000" dirty="0">
                <a:latin typeface="Arial" pitchFamily="34" charset="0"/>
              </a:rPr>
              <a:t> ;</a:t>
            </a:r>
            <a:endParaRPr lang="en-US" altLang="et-EE" sz="2000" b="1" dirty="0">
              <a:latin typeface="Arial" pitchFamily="34" charset="0"/>
            </a:endParaRPr>
          </a:p>
          <a:p>
            <a:pPr marL="533400" indent="-533400" eaLnBrk="1" hangingPunct="1">
              <a:spcBef>
                <a:spcPct val="5000"/>
              </a:spcBef>
              <a:buClr>
                <a:schemeClr val="folHlink"/>
              </a:buClr>
              <a:buSzPct val="75000"/>
            </a:pPr>
            <a:endParaRPr lang="en-US" altLang="et-EE" sz="2000" dirty="0">
              <a:latin typeface="Arial" pitchFamily="34" charset="0"/>
            </a:endParaRPr>
          </a:p>
          <a:p>
            <a:pPr marL="533400" indent="-533400" eaLnBrk="1" hangingPunct="1">
              <a:spcBef>
                <a:spcPct val="5000"/>
              </a:spcBef>
              <a:buClr>
                <a:schemeClr val="folHlink"/>
              </a:buClr>
              <a:buSzPct val="75000"/>
            </a:pPr>
            <a:endParaRPr lang="en-US" altLang="et-EE" sz="2000" dirty="0">
              <a:latin typeface="Arial" pitchFamily="34" charset="0"/>
            </a:endParaRPr>
          </a:p>
          <a:p>
            <a:pPr marL="533400" indent="-533400" eaLnBrk="1" hangingPunct="1">
              <a:spcBef>
                <a:spcPct val="5000"/>
              </a:spcBef>
              <a:buClr>
                <a:schemeClr val="folHlink"/>
              </a:buClr>
              <a:buSzPct val="75000"/>
            </a:pPr>
            <a:endParaRPr lang="en-US" altLang="et-EE" sz="2000" dirty="0">
              <a:latin typeface="Arial" pitchFamily="34" charset="0"/>
            </a:endParaRPr>
          </a:p>
          <a:p>
            <a:pPr marL="533400" indent="-533400" eaLnBrk="1" hangingPunct="1">
              <a:spcBef>
                <a:spcPct val="5000"/>
              </a:spcBef>
              <a:buClr>
                <a:schemeClr val="folHlink"/>
              </a:buClr>
              <a:buSzPct val="75000"/>
            </a:pPr>
            <a:endParaRPr lang="en-US" altLang="et-EE" sz="2000" dirty="0">
              <a:latin typeface="Arial" pitchFamily="34" charset="0"/>
            </a:endParaRPr>
          </a:p>
          <a:p>
            <a:pPr marL="533400" indent="-533400" eaLnBrk="1" hangingPunct="1">
              <a:spcBef>
                <a:spcPct val="5000"/>
              </a:spcBef>
              <a:buClr>
                <a:schemeClr val="folHlink"/>
              </a:buClr>
              <a:buSzPct val="75000"/>
            </a:pPr>
            <a:endParaRPr lang="en-US" altLang="et-EE" sz="2000" dirty="0">
              <a:latin typeface="Arial" pitchFamily="34" charset="0"/>
            </a:endParaRPr>
          </a:p>
          <a:p>
            <a:pPr marL="533400" indent="-533400" eaLnBrk="1" hangingPunct="1">
              <a:spcBef>
                <a:spcPct val="5000"/>
              </a:spcBef>
              <a:buClr>
                <a:schemeClr val="folHlink"/>
              </a:buClr>
              <a:buSzPct val="75000"/>
            </a:pPr>
            <a:endParaRPr lang="en-US" altLang="et-EE" sz="2000" dirty="0">
              <a:latin typeface="Arial" pitchFamily="34" charset="0"/>
            </a:endParaRPr>
          </a:p>
          <a:p>
            <a:pPr marL="533400" indent="-533400" eaLnBrk="1" hangingPunct="1">
              <a:spcBef>
                <a:spcPct val="5000"/>
              </a:spcBef>
              <a:buClr>
                <a:schemeClr val="folHlink"/>
              </a:buClr>
              <a:buSzPct val="75000"/>
            </a:pPr>
            <a:endParaRPr lang="en-US" altLang="et-EE" sz="2000" dirty="0">
              <a:latin typeface="Arial" pitchFamily="34" charset="0"/>
            </a:endParaRPr>
          </a:p>
          <a:p>
            <a:pPr marL="533400" indent="-533400" eaLnBrk="1" hangingPunct="1">
              <a:spcBef>
                <a:spcPct val="5000"/>
              </a:spcBef>
              <a:buClr>
                <a:schemeClr val="folHlink"/>
              </a:buClr>
              <a:buSzPct val="75000"/>
            </a:pPr>
            <a:endParaRPr lang="et-EE" altLang="et-EE" sz="2000" dirty="0">
              <a:latin typeface="Arial" pitchFamily="34" charset="0"/>
            </a:endParaRPr>
          </a:p>
        </p:txBody>
      </p:sp>
      <p:sp>
        <p:nvSpPr>
          <p:cNvPr id="29701" name="Down Arrow 4"/>
          <p:cNvSpPr>
            <a:spLocks noChangeArrowheads="1"/>
          </p:cNvSpPr>
          <p:nvPr/>
        </p:nvSpPr>
        <p:spPr bwMode="auto">
          <a:xfrm>
            <a:off x="4060825" y="5770563"/>
            <a:ext cx="344488" cy="404812"/>
          </a:xfrm>
          <a:prstGeom prst="downArrow">
            <a:avLst>
              <a:gd name="adj1" fmla="val 50000"/>
              <a:gd name="adj2" fmla="val 50116"/>
            </a:avLst>
          </a:prstGeom>
          <a:solidFill>
            <a:schemeClr val="accent1"/>
          </a:solidFill>
          <a:ln w="9525" algn="ctr">
            <a:solidFill>
              <a:schemeClr val="tx1"/>
            </a:solidFill>
            <a:miter lim="800000"/>
            <a:headEnd/>
            <a:tailEnd/>
          </a:ln>
        </p:spPr>
        <p:txBody>
          <a:bodyPr wrap="none"/>
          <a:lstStyle/>
          <a:p>
            <a:pPr eaLnBrk="1" hangingPunct="1"/>
            <a:endParaRPr lang="et-EE" altLang="et-E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2643"/>
                                        </p:tgtEl>
                                        <p:attrNameLst>
                                          <p:attrName>style.visibility</p:attrName>
                                        </p:attrNameLst>
                                      </p:cBhvr>
                                      <p:to>
                                        <p:strVal val="visible"/>
                                      </p:to>
                                    </p:set>
                                    <p:animEffect transition="in" filter="blinds(horizontal)">
                                      <p:cBhvr>
                                        <p:cTn id="7" dur="500"/>
                                        <p:tgtEl>
                                          <p:spTgt spid="752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4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2"/>
          <p:cNvSpPr>
            <a:spLocks noGrp="1"/>
          </p:cNvSpPr>
          <p:nvPr>
            <p:ph type="sldNum" sz="quarter" idx="10"/>
          </p:nvPr>
        </p:nvSpPr>
        <p:spPr>
          <a:noFill/>
        </p:spPr>
        <p:txBody>
          <a:bodyPr/>
          <a:lstStyle/>
          <a:p>
            <a:fld id="{294FCA88-84B0-4484-A8A9-BC609B9BEF67}" type="slidenum">
              <a:rPr lang="en-US" altLang="et-EE" smtClean="0"/>
              <a:pPr/>
              <a:t>2</a:t>
            </a:fld>
            <a:endParaRPr lang="en-US" altLang="et-EE"/>
          </a:p>
        </p:txBody>
      </p:sp>
      <p:sp>
        <p:nvSpPr>
          <p:cNvPr id="8195" name="Rectangle 2"/>
          <p:cNvSpPr>
            <a:spLocks noGrp="1" noChangeArrowheads="1"/>
          </p:cNvSpPr>
          <p:nvPr>
            <p:ph type="title"/>
          </p:nvPr>
        </p:nvSpPr>
        <p:spPr>
          <a:xfrm>
            <a:off x="366713" y="119063"/>
            <a:ext cx="8696325" cy="641350"/>
          </a:xfrm>
        </p:spPr>
        <p:txBody>
          <a:bodyPr vert="horz" lIns="91440" tIns="45720" rIns="91440" bIns="45720" rtlCol="0" anchor="ctr">
            <a:noAutofit/>
          </a:bodyPr>
          <a:lstStyle/>
          <a:p>
            <a:pPr algn="r"/>
            <a:r>
              <a:rPr lang="en-US" altLang="et-EE" sz="3200">
                <a:solidFill>
                  <a:srgbClr val="A20000"/>
                </a:solidFill>
                <a:latin typeface="Comic Sans MS" panose="030F0702030302020204" pitchFamily="66" charset="0"/>
              </a:rPr>
              <a:t>Design file and design units</a:t>
            </a:r>
          </a:p>
        </p:txBody>
      </p:sp>
      <p:pic>
        <p:nvPicPr>
          <p:cNvPr id="8196" name="Picture 4" descr="AAIJCUS0"/>
          <p:cNvPicPr>
            <a:picLocks noChangeAspect="1" noChangeArrowheads="1"/>
          </p:cNvPicPr>
          <p:nvPr/>
        </p:nvPicPr>
        <p:blipFill>
          <a:blip r:embed="rId3" cstate="print"/>
          <a:srcRect/>
          <a:stretch>
            <a:fillRect/>
          </a:stretch>
        </p:blipFill>
        <p:spPr bwMode="auto">
          <a:xfrm>
            <a:off x="1981200" y="947738"/>
            <a:ext cx="6651625" cy="5465762"/>
          </a:xfrm>
          <a:prstGeom prst="rect">
            <a:avLst/>
          </a:prstGeom>
          <a:noFill/>
          <a:ln w="9525">
            <a:noFill/>
            <a:miter lim="800000"/>
            <a:headEnd/>
            <a:tailEnd/>
          </a:ln>
        </p:spPr>
      </p:pic>
      <p:sp>
        <p:nvSpPr>
          <p:cNvPr id="8197" name="TextBox 1"/>
          <p:cNvSpPr txBox="1">
            <a:spLocks noChangeArrowheads="1"/>
          </p:cNvSpPr>
          <p:nvPr/>
        </p:nvSpPr>
        <p:spPr bwMode="auto">
          <a:xfrm>
            <a:off x="201613" y="5391150"/>
            <a:ext cx="5011737" cy="1323975"/>
          </a:xfrm>
          <a:prstGeom prst="rect">
            <a:avLst/>
          </a:prstGeom>
          <a:noFill/>
          <a:ln w="9525">
            <a:noFill/>
            <a:miter lim="800000"/>
            <a:headEnd/>
            <a:tailEnd/>
          </a:ln>
        </p:spPr>
        <p:txBody>
          <a:bodyPr>
            <a:spAutoFit/>
          </a:bodyPr>
          <a:lstStyle/>
          <a:p>
            <a:pPr eaLnBrk="1" hangingPunct="1"/>
            <a:r>
              <a:rPr lang="en-US" altLang="et-EE" sz="2000" i="1"/>
              <a:t>A name made directly visible to a primary library unit by a context clause is</a:t>
            </a:r>
            <a:r>
              <a:rPr lang="et-EE" altLang="et-EE" sz="2000" i="1"/>
              <a:t> </a:t>
            </a:r>
            <a:r>
              <a:rPr lang="en-US" altLang="et-EE" sz="2000" i="1"/>
              <a:t>automatically visible in any associated secondary library unit.</a:t>
            </a:r>
            <a:endParaRPr lang="et-EE" altLang="et-EE"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p:spPr>
        <p:txBody>
          <a:bodyPr/>
          <a:lstStyle/>
          <a:p>
            <a:fld id="{A80B45B2-1AD7-4848-88C4-77FAC1316AB2}" type="slidenum">
              <a:rPr lang="en-US" altLang="et-EE" smtClean="0"/>
              <a:pPr/>
              <a:t>20</a:t>
            </a:fld>
            <a:endParaRPr lang="en-US" altLang="et-EE"/>
          </a:p>
        </p:txBody>
      </p:sp>
      <p:sp>
        <p:nvSpPr>
          <p:cNvPr id="30723" name="Rectangle 2"/>
          <p:cNvSpPr>
            <a:spLocks noGrp="1" noChangeArrowheads="1"/>
          </p:cNvSpPr>
          <p:nvPr>
            <p:ph type="title"/>
          </p:nvPr>
        </p:nvSpPr>
        <p:spPr>
          <a:xfrm>
            <a:off x="0" y="0"/>
            <a:ext cx="9144000" cy="760413"/>
          </a:xfrm>
        </p:spPr>
        <p:txBody>
          <a:bodyPr vert="horz" lIns="91440" tIns="45720" rIns="91440" bIns="45720" rtlCol="0" anchor="ctr">
            <a:noAutofit/>
          </a:bodyPr>
          <a:lstStyle/>
          <a:p>
            <a:pPr algn="r"/>
            <a:r>
              <a:rPr lang="en-US" altLang="et-EE" sz="3200">
                <a:solidFill>
                  <a:srgbClr val="A20000"/>
                </a:solidFill>
                <a:latin typeface="Comic Sans MS" panose="030F0702030302020204" pitchFamily="66" charset="0"/>
              </a:rPr>
              <a:t>Components and configuration specification </a:t>
            </a:r>
          </a:p>
        </p:txBody>
      </p:sp>
      <p:sp>
        <p:nvSpPr>
          <p:cNvPr id="752643" name="Rectangle 3"/>
          <p:cNvSpPr>
            <a:spLocks noChangeArrowheads="1"/>
          </p:cNvSpPr>
          <p:nvPr/>
        </p:nvSpPr>
        <p:spPr bwMode="auto">
          <a:xfrm>
            <a:off x="201613" y="1651000"/>
            <a:ext cx="8942387" cy="4714875"/>
          </a:xfrm>
          <a:prstGeom prst="rect">
            <a:avLst/>
          </a:prstGeom>
          <a:noFill/>
          <a:ln w="9525">
            <a:noFill/>
            <a:miter lim="800000"/>
            <a:headEnd/>
            <a:tailEnd/>
          </a:ln>
        </p:spPr>
        <p:txBody>
          <a:bodyPr/>
          <a:lstStyle/>
          <a:p>
            <a:pPr marL="533400" indent="-533400" eaLnBrk="1" hangingPunct="1">
              <a:spcBef>
                <a:spcPct val="5000"/>
              </a:spcBef>
              <a:buClr>
                <a:schemeClr val="folHlink"/>
              </a:buClr>
              <a:buSzPct val="75000"/>
            </a:pPr>
            <a:r>
              <a:rPr lang="en-US" altLang="et-EE" sz="2000" b="1">
                <a:latin typeface="Arial" pitchFamily="34" charset="0"/>
              </a:rPr>
              <a:t>	 signal </a:t>
            </a:r>
            <a:r>
              <a:rPr lang="en-US" altLang="et-EE" sz="2000">
                <a:latin typeface="Arial" pitchFamily="34" charset="0"/>
              </a:rPr>
              <a:t>s1, s2 : std_logic ;</a:t>
            </a:r>
          </a:p>
          <a:p>
            <a:pPr marL="533400" indent="-533400" eaLnBrk="1" hangingPunct="1">
              <a:spcBef>
                <a:spcPct val="5000"/>
              </a:spcBef>
              <a:buClr>
                <a:schemeClr val="folHlink"/>
              </a:buClr>
              <a:buSzPct val="75000"/>
            </a:pPr>
            <a:r>
              <a:rPr lang="en-US" altLang="et-EE" sz="2000">
                <a:latin typeface="Arial" pitchFamily="34" charset="0"/>
              </a:rPr>
              <a:t> </a:t>
            </a:r>
          </a:p>
          <a:p>
            <a:pPr marL="533400" indent="-533400" eaLnBrk="1" hangingPunct="1">
              <a:spcBef>
                <a:spcPct val="5000"/>
              </a:spcBef>
              <a:buClr>
                <a:schemeClr val="folHlink"/>
              </a:buClr>
              <a:buSzPct val="75000"/>
            </a:pPr>
            <a:r>
              <a:rPr lang="en-US" altLang="et-EE" sz="2000">
                <a:latin typeface="Arial" pitchFamily="34" charset="0"/>
              </a:rPr>
              <a:t>-- </a:t>
            </a:r>
            <a:r>
              <a:rPr lang="en-US" altLang="et-EE" sz="2000" i="1">
                <a:latin typeface="Arial" pitchFamily="34" charset="0"/>
              </a:rPr>
              <a:t>configuration specifications</a:t>
            </a:r>
            <a:endParaRPr lang="en-US" altLang="et-EE" sz="2000">
              <a:latin typeface="Arial" pitchFamily="34" charset="0"/>
            </a:endParaRPr>
          </a:p>
          <a:p>
            <a:pPr marL="533400" indent="-533400" eaLnBrk="1" hangingPunct="1">
              <a:spcBef>
                <a:spcPct val="5000"/>
              </a:spcBef>
              <a:buClr>
                <a:schemeClr val="folHlink"/>
              </a:buClr>
              <a:buSzPct val="75000"/>
            </a:pPr>
            <a:r>
              <a:rPr lang="en-US" altLang="et-EE" sz="2000">
                <a:latin typeface="Arial" pitchFamily="34" charset="0"/>
              </a:rPr>
              <a:t>	</a:t>
            </a:r>
            <a:r>
              <a:rPr lang="en-US" altLang="et-EE" sz="2000" b="1">
                <a:latin typeface="Arial" pitchFamily="34" charset="0"/>
              </a:rPr>
              <a:t>for</a:t>
            </a:r>
            <a:r>
              <a:rPr lang="en-US" altLang="et-EE" sz="2000">
                <a:latin typeface="Arial" pitchFamily="34" charset="0"/>
              </a:rPr>
              <a:t>  u1 : and_2 </a:t>
            </a:r>
            <a:r>
              <a:rPr lang="en-US" altLang="et-EE" sz="2000" b="1">
                <a:latin typeface="Arial" pitchFamily="34" charset="0"/>
              </a:rPr>
              <a:t>use entity </a:t>
            </a:r>
            <a:r>
              <a:rPr lang="en-US" altLang="et-EE" sz="2000">
                <a:latin typeface="Arial" pitchFamily="34" charset="0"/>
              </a:rPr>
              <a:t>work.and_2</a:t>
            </a:r>
            <a:r>
              <a:rPr lang="en-US" altLang="et-EE" sz="2000" b="1">
                <a:latin typeface="Arial" pitchFamily="34" charset="0"/>
              </a:rPr>
              <a:t> </a:t>
            </a:r>
            <a:r>
              <a:rPr lang="en-US" altLang="et-EE" sz="2000">
                <a:latin typeface="Arial" pitchFamily="34" charset="0"/>
              </a:rPr>
              <a:t>(dataflow) ;</a:t>
            </a:r>
          </a:p>
          <a:p>
            <a:pPr marL="533400" indent="-533400" eaLnBrk="1" hangingPunct="1">
              <a:spcBef>
                <a:spcPct val="5000"/>
              </a:spcBef>
              <a:buClr>
                <a:schemeClr val="folHlink"/>
              </a:buClr>
              <a:buSzPct val="75000"/>
            </a:pPr>
            <a:r>
              <a:rPr lang="en-US" altLang="et-EE" sz="2000">
                <a:latin typeface="Arial" pitchFamily="34" charset="0"/>
              </a:rPr>
              <a:t>  	</a:t>
            </a:r>
            <a:r>
              <a:rPr lang="en-US" altLang="et-EE" sz="2000" b="1">
                <a:latin typeface="Arial" pitchFamily="34" charset="0"/>
              </a:rPr>
              <a:t>for</a:t>
            </a:r>
            <a:r>
              <a:rPr lang="en-US" altLang="et-EE" sz="2000">
                <a:latin typeface="Arial" pitchFamily="34" charset="0"/>
              </a:rPr>
              <a:t>  u2 : and_2 </a:t>
            </a:r>
            <a:r>
              <a:rPr lang="en-US" altLang="et-EE" sz="2000" b="1">
                <a:latin typeface="Arial" pitchFamily="34" charset="0"/>
              </a:rPr>
              <a:t>use entity </a:t>
            </a:r>
            <a:r>
              <a:rPr lang="en-US" altLang="et-EE" sz="2000">
                <a:latin typeface="Arial" pitchFamily="34" charset="0"/>
              </a:rPr>
              <a:t>work.and_2</a:t>
            </a:r>
            <a:r>
              <a:rPr lang="en-US" altLang="et-EE" sz="2000" b="1">
                <a:latin typeface="Arial" pitchFamily="34" charset="0"/>
              </a:rPr>
              <a:t> </a:t>
            </a:r>
            <a:r>
              <a:rPr lang="en-US" altLang="et-EE" sz="2000">
                <a:latin typeface="Arial" pitchFamily="34" charset="0"/>
              </a:rPr>
              <a:t>(behavioral) ;</a:t>
            </a:r>
          </a:p>
          <a:p>
            <a:pPr marL="533400" indent="-533400" eaLnBrk="1" hangingPunct="1">
              <a:spcBef>
                <a:spcPct val="5000"/>
              </a:spcBef>
              <a:buClr>
                <a:schemeClr val="folHlink"/>
              </a:buClr>
              <a:buSzPct val="75000"/>
            </a:pPr>
            <a:r>
              <a:rPr lang="en-US" altLang="et-EE" sz="2000" b="1">
                <a:latin typeface="Arial" pitchFamily="34" charset="0"/>
              </a:rPr>
              <a:t>	for</a:t>
            </a:r>
            <a:r>
              <a:rPr lang="en-US" altLang="et-EE" sz="2000">
                <a:latin typeface="Arial" pitchFamily="34" charset="0"/>
              </a:rPr>
              <a:t>  u3 : or_2 </a:t>
            </a:r>
            <a:r>
              <a:rPr lang="en-US" altLang="et-EE" sz="2000" b="1">
                <a:latin typeface="Arial" pitchFamily="34" charset="0"/>
              </a:rPr>
              <a:t>use entity </a:t>
            </a:r>
            <a:r>
              <a:rPr lang="en-US" altLang="et-EE" sz="2000">
                <a:latin typeface="Arial" pitchFamily="34" charset="0"/>
              </a:rPr>
              <a:t>work.or_2</a:t>
            </a:r>
            <a:r>
              <a:rPr lang="en-US" altLang="et-EE" sz="2000" b="1">
                <a:latin typeface="Arial" pitchFamily="34" charset="0"/>
              </a:rPr>
              <a:t> </a:t>
            </a:r>
            <a:r>
              <a:rPr lang="en-US" altLang="et-EE" sz="2000">
                <a:latin typeface="Arial" pitchFamily="34" charset="0"/>
              </a:rPr>
              <a:t>(dataflow) ;</a:t>
            </a: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r>
              <a:rPr lang="en-US" altLang="et-EE" sz="2000" b="1">
                <a:latin typeface="Arial" pitchFamily="34" charset="0"/>
              </a:rPr>
              <a:t>begin</a:t>
            </a:r>
          </a:p>
          <a:p>
            <a:pPr marL="533400" indent="-533400" eaLnBrk="1" hangingPunct="1">
              <a:spcBef>
                <a:spcPct val="5000"/>
              </a:spcBef>
              <a:buClr>
                <a:schemeClr val="folHlink"/>
              </a:buClr>
              <a:buSzPct val="75000"/>
            </a:pPr>
            <a:r>
              <a:rPr lang="en-US" altLang="et-EE" sz="2000">
                <a:latin typeface="Arial" pitchFamily="34" charset="0"/>
              </a:rPr>
              <a:t>	u1 : and_2 </a:t>
            </a:r>
            <a:r>
              <a:rPr lang="en-US" altLang="et-EE" sz="2000" b="1">
                <a:latin typeface="Arial" pitchFamily="34" charset="0"/>
              </a:rPr>
              <a:t>port map </a:t>
            </a:r>
            <a:r>
              <a:rPr lang="en-US" altLang="et-EE" sz="2000">
                <a:latin typeface="Arial" pitchFamily="34" charset="0"/>
              </a:rPr>
              <a:t>(in1 =&gt; a, in2 =&gt; b, out1 =&gt; s1) ; </a:t>
            </a:r>
          </a:p>
          <a:p>
            <a:pPr marL="533400" indent="-533400" eaLnBrk="1" hangingPunct="1">
              <a:spcBef>
                <a:spcPct val="5000"/>
              </a:spcBef>
              <a:buClr>
                <a:schemeClr val="folHlink"/>
              </a:buClr>
              <a:buSzPct val="75000"/>
            </a:pPr>
            <a:r>
              <a:rPr lang="en-US" altLang="et-EE" sz="2000">
                <a:latin typeface="Arial" pitchFamily="34" charset="0"/>
              </a:rPr>
              <a:t>	u2 : and_2 </a:t>
            </a:r>
            <a:r>
              <a:rPr lang="en-US" altLang="et-EE" sz="2000" b="1">
                <a:latin typeface="Arial" pitchFamily="34" charset="0"/>
              </a:rPr>
              <a:t>port map </a:t>
            </a:r>
            <a:r>
              <a:rPr lang="en-US" altLang="et-EE" sz="2000">
                <a:latin typeface="Arial" pitchFamily="34" charset="0"/>
              </a:rPr>
              <a:t>(in1 =&gt; c, in2 =&gt; d, out1 =&gt; s2) ;</a:t>
            </a:r>
          </a:p>
          <a:p>
            <a:pPr marL="533400" indent="-533400" eaLnBrk="1" hangingPunct="1">
              <a:spcBef>
                <a:spcPct val="5000"/>
              </a:spcBef>
              <a:buClr>
                <a:schemeClr val="folHlink"/>
              </a:buClr>
              <a:buSzPct val="75000"/>
            </a:pPr>
            <a:r>
              <a:rPr lang="en-US" altLang="et-EE" sz="2000">
                <a:latin typeface="Arial" pitchFamily="34" charset="0"/>
              </a:rPr>
              <a:t>	u3 : or_2 </a:t>
            </a:r>
            <a:r>
              <a:rPr lang="en-US" altLang="et-EE" sz="2000" b="1">
                <a:latin typeface="Arial" pitchFamily="34" charset="0"/>
              </a:rPr>
              <a:t>port map </a:t>
            </a:r>
            <a:r>
              <a:rPr lang="en-US" altLang="et-EE" sz="2000">
                <a:latin typeface="Arial" pitchFamily="34" charset="0"/>
              </a:rPr>
              <a:t>(in1 =&gt; s1, in2 =&gt; s2, out1 =&gt; f ) ;</a:t>
            </a:r>
          </a:p>
          <a:p>
            <a:pPr marL="533400" indent="-533400" eaLnBrk="1" hangingPunct="1">
              <a:spcBef>
                <a:spcPct val="5000"/>
              </a:spcBef>
              <a:buClr>
                <a:schemeClr val="folHlink"/>
              </a:buClr>
              <a:buSzPct val="75000"/>
            </a:pPr>
            <a:r>
              <a:rPr lang="en-US" altLang="et-EE" sz="2000" b="1">
                <a:latin typeface="Arial" pitchFamily="34" charset="0"/>
              </a:rPr>
              <a:t>end</a:t>
            </a:r>
            <a:r>
              <a:rPr lang="en-US" altLang="et-EE" sz="2000">
                <a:latin typeface="Arial" pitchFamily="34" charset="0"/>
              </a:rPr>
              <a:t> structural_3 ;</a:t>
            </a: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t-EE" altLang="et-EE" sz="2000">
              <a:latin typeface="Arial" pitchFamily="34" charset="0"/>
            </a:endParaRPr>
          </a:p>
        </p:txBody>
      </p:sp>
      <p:sp>
        <p:nvSpPr>
          <p:cNvPr id="30725" name="Down Arrow 4"/>
          <p:cNvSpPr>
            <a:spLocks noChangeArrowheads="1"/>
          </p:cNvSpPr>
          <p:nvPr/>
        </p:nvSpPr>
        <p:spPr bwMode="auto">
          <a:xfrm>
            <a:off x="4060825" y="1020763"/>
            <a:ext cx="344488" cy="404812"/>
          </a:xfrm>
          <a:prstGeom prst="downArrow">
            <a:avLst>
              <a:gd name="adj1" fmla="val 50000"/>
              <a:gd name="adj2" fmla="val 50116"/>
            </a:avLst>
          </a:prstGeom>
          <a:solidFill>
            <a:schemeClr val="accent1"/>
          </a:solidFill>
          <a:ln w="9525" algn="ctr">
            <a:solidFill>
              <a:schemeClr val="tx1"/>
            </a:solidFill>
            <a:miter lim="800000"/>
            <a:headEnd/>
            <a:tailEnd/>
          </a:ln>
        </p:spPr>
        <p:txBody>
          <a:bodyPr wrap="none"/>
          <a:lstStyle/>
          <a:p>
            <a:pPr eaLnBrk="1" hangingPunct="1"/>
            <a:endParaRPr lang="et-EE" altLang="et-E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2643"/>
                                        </p:tgtEl>
                                        <p:attrNameLst>
                                          <p:attrName>style.visibility</p:attrName>
                                        </p:attrNameLst>
                                      </p:cBhvr>
                                      <p:to>
                                        <p:strVal val="visible"/>
                                      </p:to>
                                    </p:set>
                                    <p:animEffect transition="in" filter="blinds(horizontal)">
                                      <p:cBhvr>
                                        <p:cTn id="7" dur="500"/>
                                        <p:tgtEl>
                                          <p:spTgt spid="752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4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2"/>
          <p:cNvSpPr>
            <a:spLocks noGrp="1"/>
          </p:cNvSpPr>
          <p:nvPr>
            <p:ph type="sldNum" sz="quarter" idx="10"/>
          </p:nvPr>
        </p:nvSpPr>
        <p:spPr>
          <a:noFill/>
        </p:spPr>
        <p:txBody>
          <a:bodyPr/>
          <a:lstStyle/>
          <a:p>
            <a:fld id="{EAB1F052-B428-45A8-902B-302AD3DDF9B3}" type="slidenum">
              <a:rPr lang="en-US" altLang="et-EE" smtClean="0"/>
              <a:pPr/>
              <a:t>21</a:t>
            </a:fld>
            <a:endParaRPr lang="en-US" altLang="et-EE"/>
          </a:p>
        </p:txBody>
      </p:sp>
      <p:sp>
        <p:nvSpPr>
          <p:cNvPr id="752643" name="Rectangle 3"/>
          <p:cNvSpPr>
            <a:spLocks noChangeArrowheads="1"/>
          </p:cNvSpPr>
          <p:nvPr/>
        </p:nvSpPr>
        <p:spPr bwMode="auto">
          <a:xfrm>
            <a:off x="201613" y="1651000"/>
            <a:ext cx="8942387" cy="4714875"/>
          </a:xfrm>
          <a:prstGeom prst="rect">
            <a:avLst/>
          </a:prstGeom>
          <a:noFill/>
          <a:ln w="9525">
            <a:noFill/>
            <a:miter lim="800000"/>
            <a:headEnd/>
            <a:tailEnd/>
          </a:ln>
        </p:spPr>
        <p:txBody>
          <a:bodyPr/>
          <a:lstStyle/>
          <a:p>
            <a:pPr marL="533400" indent="-533400" eaLnBrk="1" hangingPunct="1">
              <a:spcBef>
                <a:spcPct val="5000"/>
              </a:spcBef>
              <a:buClr>
                <a:schemeClr val="folHlink"/>
              </a:buClr>
              <a:buSzPct val="75000"/>
            </a:pPr>
            <a:r>
              <a:rPr lang="et-EE" altLang="et-EE" sz="2000" dirty="0">
                <a:latin typeface="Arial" pitchFamily="34" charset="0"/>
              </a:rPr>
              <a:t>	Let us consider the following </a:t>
            </a:r>
            <a:r>
              <a:rPr lang="et-EE" altLang="et-EE" sz="2000" b="1" dirty="0">
                <a:latin typeface="Arial" pitchFamily="34" charset="0"/>
              </a:rPr>
              <a:t>example</a:t>
            </a:r>
            <a:r>
              <a:rPr lang="et-EE" altLang="et-EE" sz="2000" dirty="0">
                <a:latin typeface="Arial" pitchFamily="34" charset="0"/>
              </a:rPr>
              <a:t>. The configuration specification for u3 could be written as</a:t>
            </a:r>
          </a:p>
          <a:p>
            <a:pPr marL="533400" indent="-533400" eaLnBrk="1" hangingPunct="1">
              <a:spcBef>
                <a:spcPct val="5000"/>
              </a:spcBef>
              <a:buClr>
                <a:schemeClr val="folHlink"/>
              </a:buClr>
              <a:buSzPct val="75000"/>
            </a:pPr>
            <a:endParaRPr lang="en-US" altLang="et-EE" sz="2000" dirty="0">
              <a:latin typeface="Arial" pitchFamily="34" charset="0"/>
            </a:endParaRPr>
          </a:p>
          <a:p>
            <a:pPr marL="533400" indent="-533400" eaLnBrk="1" hangingPunct="1">
              <a:spcBef>
                <a:spcPct val="5000"/>
              </a:spcBef>
              <a:buClr>
                <a:schemeClr val="folHlink"/>
              </a:buClr>
              <a:buSzPct val="75000"/>
            </a:pPr>
            <a:r>
              <a:rPr lang="en-US" altLang="et-EE" sz="2000" b="1" dirty="0">
                <a:latin typeface="Arial" pitchFamily="34" charset="0"/>
              </a:rPr>
              <a:t>for</a:t>
            </a:r>
            <a:r>
              <a:rPr lang="en-US" altLang="et-EE" sz="2000" dirty="0">
                <a:latin typeface="Arial" pitchFamily="34" charset="0"/>
              </a:rPr>
              <a:t>  u3 : or_2 </a:t>
            </a:r>
            <a:r>
              <a:rPr lang="en-US" altLang="et-EE" sz="2000" b="1" dirty="0">
                <a:latin typeface="Arial" pitchFamily="34" charset="0"/>
              </a:rPr>
              <a:t>use entity </a:t>
            </a:r>
            <a:r>
              <a:rPr lang="en-US" altLang="et-EE" sz="2000" dirty="0">
                <a:latin typeface="Arial" pitchFamily="34" charset="0"/>
              </a:rPr>
              <a:t>work.</a:t>
            </a:r>
            <a:r>
              <a:rPr lang="et-EE" altLang="et-EE" sz="2000" dirty="0">
                <a:latin typeface="Arial" pitchFamily="34" charset="0"/>
              </a:rPr>
              <a:t>and</a:t>
            </a:r>
            <a:r>
              <a:rPr lang="en-US" altLang="et-EE" sz="2000" dirty="0">
                <a:latin typeface="Arial" pitchFamily="34" charset="0"/>
              </a:rPr>
              <a:t>_2</a:t>
            </a:r>
            <a:r>
              <a:rPr lang="en-US" altLang="et-EE" sz="2000" b="1" dirty="0">
                <a:latin typeface="Arial" pitchFamily="34" charset="0"/>
              </a:rPr>
              <a:t> </a:t>
            </a:r>
            <a:r>
              <a:rPr lang="en-US" altLang="et-EE" sz="2000" dirty="0">
                <a:latin typeface="Arial" pitchFamily="34" charset="0"/>
              </a:rPr>
              <a:t>(dataflow) ;</a:t>
            </a:r>
            <a:endParaRPr lang="et-EE" altLang="et-EE" sz="2000" dirty="0">
              <a:latin typeface="Arial" pitchFamily="34" charset="0"/>
            </a:endParaRPr>
          </a:p>
          <a:p>
            <a:pPr marL="533400" indent="-533400" eaLnBrk="1" hangingPunct="1">
              <a:spcBef>
                <a:spcPct val="5000"/>
              </a:spcBef>
              <a:buClr>
                <a:schemeClr val="folHlink"/>
              </a:buClr>
              <a:buSzPct val="75000"/>
            </a:pPr>
            <a:endParaRPr lang="en-US" altLang="et-EE" sz="2000" dirty="0">
              <a:latin typeface="Arial" pitchFamily="34" charset="0"/>
            </a:endParaRPr>
          </a:p>
          <a:p>
            <a:pPr marL="533400" indent="-533400" eaLnBrk="1" hangingPunct="1">
              <a:spcBef>
                <a:spcPct val="5000"/>
              </a:spcBef>
              <a:buClr>
                <a:schemeClr val="folHlink"/>
              </a:buClr>
              <a:buSzPct val="75000"/>
            </a:pPr>
            <a:r>
              <a:rPr lang="et-EE" altLang="et-EE" sz="2000" dirty="0">
                <a:latin typeface="Arial" pitchFamily="34" charset="0"/>
              </a:rPr>
              <a:t>	and no compilation error would occur. But, the function of the resulting combinationa circuit has been changed (the effect of using this configuration specificationis shown in next slide). </a:t>
            </a:r>
            <a:endParaRPr lang="en-US" altLang="et-EE" sz="2000" dirty="0">
              <a:latin typeface="Arial" pitchFamily="34" charset="0"/>
            </a:endParaRPr>
          </a:p>
          <a:p>
            <a:pPr marL="533400" indent="-533400" eaLnBrk="1" hangingPunct="1">
              <a:spcBef>
                <a:spcPct val="5000"/>
              </a:spcBef>
              <a:buClr>
                <a:schemeClr val="folHlink"/>
              </a:buClr>
              <a:buSzPct val="75000"/>
            </a:pPr>
            <a:endParaRPr lang="en-US" altLang="et-EE" sz="2000" dirty="0">
              <a:latin typeface="Arial" pitchFamily="34" charset="0"/>
            </a:endParaRPr>
          </a:p>
          <a:p>
            <a:pPr marL="533400" indent="-533400" eaLnBrk="1" hangingPunct="1">
              <a:spcBef>
                <a:spcPct val="5000"/>
              </a:spcBef>
              <a:buClr>
                <a:schemeClr val="folHlink"/>
              </a:buClr>
              <a:buSzPct val="75000"/>
            </a:pPr>
            <a:endParaRPr lang="en-US" altLang="et-EE" sz="2000" dirty="0">
              <a:latin typeface="Arial" pitchFamily="34" charset="0"/>
            </a:endParaRPr>
          </a:p>
          <a:p>
            <a:pPr marL="533400" indent="-533400" eaLnBrk="1" hangingPunct="1">
              <a:spcBef>
                <a:spcPct val="5000"/>
              </a:spcBef>
              <a:buClr>
                <a:schemeClr val="folHlink"/>
              </a:buClr>
              <a:buSzPct val="75000"/>
            </a:pPr>
            <a:endParaRPr lang="en-US" altLang="et-EE" sz="2000" dirty="0">
              <a:latin typeface="Arial" pitchFamily="34" charset="0"/>
            </a:endParaRPr>
          </a:p>
          <a:p>
            <a:pPr marL="533400" indent="-533400" eaLnBrk="1" hangingPunct="1">
              <a:spcBef>
                <a:spcPct val="5000"/>
              </a:spcBef>
              <a:buClr>
                <a:schemeClr val="folHlink"/>
              </a:buClr>
              <a:buSzPct val="75000"/>
            </a:pPr>
            <a:endParaRPr lang="en-US" altLang="et-EE" sz="2000" dirty="0">
              <a:latin typeface="Arial" pitchFamily="34" charset="0"/>
            </a:endParaRPr>
          </a:p>
          <a:p>
            <a:pPr marL="533400" indent="-533400" eaLnBrk="1" hangingPunct="1">
              <a:spcBef>
                <a:spcPct val="5000"/>
              </a:spcBef>
              <a:buClr>
                <a:schemeClr val="folHlink"/>
              </a:buClr>
              <a:buSzPct val="75000"/>
            </a:pPr>
            <a:endParaRPr lang="en-US" altLang="et-EE" sz="2000" dirty="0">
              <a:latin typeface="Arial" pitchFamily="34" charset="0"/>
            </a:endParaRPr>
          </a:p>
          <a:p>
            <a:pPr marL="533400" indent="-533400" eaLnBrk="1" hangingPunct="1">
              <a:spcBef>
                <a:spcPct val="5000"/>
              </a:spcBef>
              <a:buClr>
                <a:schemeClr val="folHlink"/>
              </a:buClr>
              <a:buSzPct val="75000"/>
            </a:pPr>
            <a:endParaRPr lang="en-US" altLang="et-EE" sz="2000" dirty="0">
              <a:latin typeface="Arial" pitchFamily="34" charset="0"/>
            </a:endParaRPr>
          </a:p>
          <a:p>
            <a:pPr marL="533400" indent="-533400" eaLnBrk="1" hangingPunct="1">
              <a:spcBef>
                <a:spcPct val="5000"/>
              </a:spcBef>
              <a:buClr>
                <a:schemeClr val="folHlink"/>
              </a:buClr>
              <a:buSzPct val="75000"/>
            </a:pPr>
            <a:endParaRPr lang="en-US" altLang="et-EE" sz="2000" dirty="0">
              <a:latin typeface="Arial" pitchFamily="34" charset="0"/>
            </a:endParaRPr>
          </a:p>
          <a:p>
            <a:pPr marL="533400" indent="-533400" eaLnBrk="1" hangingPunct="1">
              <a:spcBef>
                <a:spcPct val="5000"/>
              </a:spcBef>
              <a:buClr>
                <a:schemeClr val="folHlink"/>
              </a:buClr>
              <a:buSzPct val="75000"/>
            </a:pPr>
            <a:endParaRPr lang="et-EE" altLang="et-EE" sz="2000" dirty="0">
              <a:latin typeface="Arial" pitchFamily="34" charset="0"/>
            </a:endParaRPr>
          </a:p>
        </p:txBody>
      </p:sp>
      <p:sp>
        <p:nvSpPr>
          <p:cNvPr id="6" name="Rectangle 2"/>
          <p:cNvSpPr>
            <a:spLocks noGrp="1" noChangeArrowheads="1"/>
          </p:cNvSpPr>
          <p:nvPr>
            <p:ph type="title"/>
          </p:nvPr>
        </p:nvSpPr>
        <p:spPr>
          <a:xfrm>
            <a:off x="522288" y="344487"/>
            <a:ext cx="8621712" cy="646113"/>
          </a:xfrm>
        </p:spPr>
        <p:txBody>
          <a:bodyPr vert="horz" lIns="91440" tIns="45720" rIns="91440" bIns="45720" rtlCol="0" anchor="ctr">
            <a:noAutofit/>
          </a:bodyPr>
          <a:lstStyle/>
          <a:p>
            <a:pPr algn="r"/>
            <a:r>
              <a:rPr lang="en-US" altLang="et-EE" sz="3200" dirty="0">
                <a:solidFill>
                  <a:srgbClr val="A20000"/>
                </a:solidFill>
                <a:latin typeface="Comic Sans MS" panose="030F0702030302020204" pitchFamily="66" charset="0"/>
              </a:rPr>
              <a:t>and_2 </a:t>
            </a:r>
            <a:r>
              <a:rPr lang="en-US" altLang="et-EE" sz="3200" dirty="0" err="1">
                <a:solidFill>
                  <a:srgbClr val="A20000"/>
                </a:solidFill>
                <a:latin typeface="Comic Sans MS" panose="030F0702030302020204" pitchFamily="66" charset="0"/>
              </a:rPr>
              <a:t>desig</a:t>
            </a:r>
            <a:r>
              <a:rPr lang="en-US" altLang="et-EE" sz="3200" dirty="0">
                <a:solidFill>
                  <a:srgbClr val="A20000"/>
                </a:solidFill>
                <a:latin typeface="Comic Sans MS" panose="030F0702030302020204" pitchFamily="66" charset="0"/>
              </a:rPr>
              <a:t> entity bound to component instance u3 or_2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2643"/>
                                        </p:tgtEl>
                                        <p:attrNameLst>
                                          <p:attrName>style.visibility</p:attrName>
                                        </p:attrNameLst>
                                      </p:cBhvr>
                                      <p:to>
                                        <p:strVal val="visible"/>
                                      </p:to>
                                    </p:set>
                                    <p:animEffect transition="in" filter="blinds(horizontal)">
                                      <p:cBhvr>
                                        <p:cTn id="7" dur="500"/>
                                        <p:tgtEl>
                                          <p:spTgt spid="752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4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2"/>
          <p:cNvSpPr>
            <a:spLocks noGrp="1"/>
          </p:cNvSpPr>
          <p:nvPr>
            <p:ph type="sldNum" sz="quarter" idx="10"/>
          </p:nvPr>
        </p:nvSpPr>
        <p:spPr>
          <a:noFill/>
        </p:spPr>
        <p:txBody>
          <a:bodyPr/>
          <a:lstStyle/>
          <a:p>
            <a:fld id="{FF7E24A9-8D8E-4075-8C8F-27C725C88D69}" type="slidenum">
              <a:rPr lang="en-US" altLang="et-EE" smtClean="0"/>
              <a:pPr/>
              <a:t>22</a:t>
            </a:fld>
            <a:endParaRPr lang="en-US" altLang="et-EE"/>
          </a:p>
        </p:txBody>
      </p:sp>
      <p:sp>
        <p:nvSpPr>
          <p:cNvPr id="35843" name="Rectangle 2"/>
          <p:cNvSpPr>
            <a:spLocks noGrp="1" noChangeArrowheads="1"/>
          </p:cNvSpPr>
          <p:nvPr>
            <p:ph type="title"/>
          </p:nvPr>
        </p:nvSpPr>
        <p:spPr>
          <a:xfrm>
            <a:off x="522288" y="114300"/>
            <a:ext cx="8621712" cy="646113"/>
          </a:xfrm>
        </p:spPr>
        <p:txBody>
          <a:bodyPr vert="horz" lIns="91440" tIns="45720" rIns="91440" bIns="45720" rtlCol="0" anchor="ctr">
            <a:noAutofit/>
          </a:bodyPr>
          <a:lstStyle/>
          <a:p>
            <a:pPr algn="r"/>
            <a:r>
              <a:rPr lang="et-EE" altLang="et-EE" sz="3200">
                <a:solidFill>
                  <a:srgbClr val="A20000"/>
                </a:solidFill>
                <a:latin typeface="Comic Sans MS" panose="030F0702030302020204" pitchFamily="66" charset="0"/>
              </a:rPr>
              <a:t>Port maps in configuration specification</a:t>
            </a:r>
            <a:r>
              <a:rPr lang="en-US" altLang="et-EE" sz="3200">
                <a:solidFill>
                  <a:srgbClr val="A20000"/>
                </a:solidFill>
                <a:latin typeface="Comic Sans MS" panose="030F0702030302020204" pitchFamily="66" charset="0"/>
              </a:rPr>
              <a:t>  </a:t>
            </a:r>
          </a:p>
        </p:txBody>
      </p:sp>
      <p:sp>
        <p:nvSpPr>
          <p:cNvPr id="752643" name="Rectangle 3"/>
          <p:cNvSpPr>
            <a:spLocks noChangeArrowheads="1"/>
          </p:cNvSpPr>
          <p:nvPr/>
        </p:nvSpPr>
        <p:spPr bwMode="auto">
          <a:xfrm>
            <a:off x="201613" y="1449388"/>
            <a:ext cx="8942387" cy="4714875"/>
          </a:xfrm>
          <a:prstGeom prst="rect">
            <a:avLst/>
          </a:prstGeom>
          <a:noFill/>
          <a:ln w="9525">
            <a:noFill/>
            <a:miter lim="800000"/>
            <a:headEnd/>
            <a:tailEnd/>
          </a:ln>
        </p:spPr>
        <p:txBody>
          <a:bodyPr/>
          <a:lstStyle/>
          <a:p>
            <a:pPr marL="533400" indent="-533400" eaLnBrk="1" hangingPunct="1">
              <a:spcBef>
                <a:spcPct val="5000"/>
              </a:spcBef>
              <a:buClr>
                <a:schemeClr val="folHlink"/>
              </a:buClr>
              <a:buSzPct val="75000"/>
            </a:pPr>
            <a:r>
              <a:rPr lang="et-EE" altLang="et-EE" sz="2000">
                <a:latin typeface="Arial" pitchFamily="34" charset="0"/>
              </a:rPr>
              <a:t>	For example, assume that we did not have a design entity </a:t>
            </a:r>
            <a:r>
              <a:rPr lang="en-US" altLang="et-EE" sz="2000">
                <a:latin typeface="Arial" pitchFamily="34" charset="0"/>
              </a:rPr>
              <a:t>or</a:t>
            </a:r>
            <a:r>
              <a:rPr lang="et-EE" altLang="et-EE" sz="2000">
                <a:latin typeface="Arial" pitchFamily="34" charset="0"/>
              </a:rPr>
              <a:t>_</a:t>
            </a:r>
            <a:r>
              <a:rPr lang="en-US" altLang="et-EE" sz="2000">
                <a:latin typeface="Arial" pitchFamily="34" charset="0"/>
              </a:rPr>
              <a:t>2</a:t>
            </a:r>
            <a:r>
              <a:rPr lang="et-EE" altLang="et-EE" sz="2000">
                <a:latin typeface="Arial" pitchFamily="34" charset="0"/>
              </a:rPr>
              <a:t> to bind to component or_2, but we did have a three-input OR designentity in the </a:t>
            </a:r>
            <a:r>
              <a:rPr lang="et-EE" altLang="et-EE" sz="2000" i="1">
                <a:latin typeface="Arial" pitchFamily="34" charset="0"/>
              </a:rPr>
              <a:t>library parts </a:t>
            </a:r>
            <a:r>
              <a:rPr lang="et-EE" altLang="et-EE" sz="2000">
                <a:latin typeface="Arial" pitchFamily="34" charset="0"/>
              </a:rPr>
              <a:t>(full adder example). Assume that the entity declaration is</a:t>
            </a:r>
            <a:endParaRPr lang="en-US" altLang="et-EE" sz="2000">
              <a:latin typeface="Arial" pitchFamily="34" charset="0"/>
            </a:endParaRPr>
          </a:p>
          <a:p>
            <a:pPr marL="533400" indent="-533400" eaLnBrk="1" hangingPunct="1">
              <a:spcBef>
                <a:spcPct val="5000"/>
              </a:spcBef>
              <a:buClr>
                <a:schemeClr val="folHlink"/>
              </a:buClr>
              <a:buSzPct val="75000"/>
            </a:pPr>
            <a:endParaRPr lang="et-EE" altLang="et-EE" sz="2000">
              <a:latin typeface="Arial" pitchFamily="34" charset="0"/>
            </a:endParaRPr>
          </a:p>
          <a:p>
            <a:pPr marL="533400" indent="-533400" eaLnBrk="1" hangingPunct="1">
              <a:spcBef>
                <a:spcPct val="5000"/>
              </a:spcBef>
              <a:buClr>
                <a:schemeClr val="folHlink"/>
              </a:buClr>
              <a:buSzPct val="75000"/>
            </a:pPr>
            <a:r>
              <a:rPr lang="en-US" altLang="et-EE" sz="2000" b="1">
                <a:latin typeface="Arial" pitchFamily="34" charset="0"/>
              </a:rPr>
              <a:t>entity</a:t>
            </a:r>
            <a:r>
              <a:rPr lang="en-US" altLang="et-EE" sz="2000">
                <a:latin typeface="Arial" pitchFamily="34" charset="0"/>
              </a:rPr>
              <a:t> </a:t>
            </a:r>
            <a:r>
              <a:rPr lang="et-EE" altLang="et-EE" sz="2000">
                <a:latin typeface="Arial" pitchFamily="34" charset="0"/>
              </a:rPr>
              <a:t>or</a:t>
            </a:r>
            <a:r>
              <a:rPr lang="en-US" altLang="et-EE" sz="2000">
                <a:latin typeface="Arial" pitchFamily="34" charset="0"/>
              </a:rPr>
              <a:t>_</a:t>
            </a:r>
            <a:r>
              <a:rPr lang="et-EE" altLang="et-EE" sz="2000">
                <a:latin typeface="Arial" pitchFamily="34" charset="0"/>
              </a:rPr>
              <a:t>3 </a:t>
            </a:r>
            <a:r>
              <a:rPr lang="en-US" altLang="et-EE" sz="2000" b="1">
                <a:latin typeface="Arial" pitchFamily="34" charset="0"/>
              </a:rPr>
              <a:t>is</a:t>
            </a:r>
          </a:p>
          <a:p>
            <a:pPr marL="533400" indent="-533400" eaLnBrk="1" hangingPunct="1">
              <a:spcBef>
                <a:spcPct val="5000"/>
              </a:spcBef>
              <a:buClr>
                <a:schemeClr val="folHlink"/>
              </a:buClr>
              <a:buSzPct val="75000"/>
            </a:pPr>
            <a:r>
              <a:rPr lang="en-US" altLang="et-EE" sz="2000" b="1">
                <a:latin typeface="Arial" pitchFamily="34" charset="0"/>
              </a:rPr>
              <a:t>port</a:t>
            </a:r>
            <a:r>
              <a:rPr lang="en-US" altLang="et-EE" sz="2000">
                <a:latin typeface="Arial" pitchFamily="34" charset="0"/>
              </a:rPr>
              <a:t> (</a:t>
            </a:r>
            <a:r>
              <a:rPr lang="et-EE" altLang="et-EE" sz="2000">
                <a:latin typeface="Arial" pitchFamily="34" charset="0"/>
              </a:rPr>
              <a:t>inp1, inp2, inp3</a:t>
            </a:r>
            <a:r>
              <a:rPr lang="en-US" altLang="et-EE" sz="2000">
                <a:latin typeface="Arial" pitchFamily="34" charset="0"/>
              </a:rPr>
              <a:t> : </a:t>
            </a:r>
            <a:r>
              <a:rPr lang="en-US" altLang="et-EE" sz="2000" b="1">
                <a:latin typeface="Arial" pitchFamily="34" charset="0"/>
              </a:rPr>
              <a:t>in</a:t>
            </a:r>
            <a:r>
              <a:rPr lang="en-US" altLang="et-EE" sz="2000">
                <a:latin typeface="Arial" pitchFamily="34" charset="0"/>
              </a:rPr>
              <a:t> std_logic; </a:t>
            </a:r>
            <a:r>
              <a:rPr lang="et-EE" altLang="et-EE" sz="2000">
                <a:latin typeface="Arial" pitchFamily="34" charset="0"/>
              </a:rPr>
              <a:t>outp1</a:t>
            </a:r>
            <a:r>
              <a:rPr lang="en-US" altLang="et-EE" sz="2000">
                <a:latin typeface="Arial" pitchFamily="34" charset="0"/>
              </a:rPr>
              <a:t> : </a:t>
            </a:r>
            <a:r>
              <a:rPr lang="en-US" altLang="et-EE" sz="2000" b="1">
                <a:latin typeface="Arial" pitchFamily="34" charset="0"/>
              </a:rPr>
              <a:t>out</a:t>
            </a:r>
            <a:r>
              <a:rPr lang="en-US" altLang="et-EE" sz="2000">
                <a:latin typeface="Arial" pitchFamily="34" charset="0"/>
              </a:rPr>
              <a:t> std_logic) ;</a:t>
            </a:r>
          </a:p>
          <a:p>
            <a:pPr marL="533400" indent="-533400" eaLnBrk="1" hangingPunct="1">
              <a:spcBef>
                <a:spcPct val="5000"/>
              </a:spcBef>
              <a:buClr>
                <a:schemeClr val="folHlink"/>
              </a:buClr>
              <a:buSzPct val="75000"/>
            </a:pPr>
            <a:r>
              <a:rPr lang="en-US" altLang="et-EE" sz="2000" b="1">
                <a:latin typeface="Arial" pitchFamily="34" charset="0"/>
              </a:rPr>
              <a:t>end</a:t>
            </a:r>
            <a:r>
              <a:rPr lang="en-US" altLang="et-EE" sz="2000">
                <a:latin typeface="Arial" pitchFamily="34" charset="0"/>
              </a:rPr>
              <a:t> </a:t>
            </a:r>
            <a:r>
              <a:rPr lang="et-EE" altLang="et-EE" sz="2000">
                <a:latin typeface="Arial" pitchFamily="34" charset="0"/>
              </a:rPr>
              <a:t> or</a:t>
            </a:r>
            <a:r>
              <a:rPr lang="en-US" altLang="et-EE" sz="2000">
                <a:latin typeface="Arial" pitchFamily="34" charset="0"/>
              </a:rPr>
              <a:t>_</a:t>
            </a:r>
            <a:r>
              <a:rPr lang="et-EE" altLang="et-EE" sz="2000">
                <a:latin typeface="Arial" pitchFamily="34" charset="0"/>
              </a:rPr>
              <a:t>3</a:t>
            </a:r>
            <a:r>
              <a:rPr lang="en-US" altLang="et-EE" sz="2000">
                <a:latin typeface="Arial" pitchFamily="34" charset="0"/>
              </a:rPr>
              <a:t>;</a:t>
            </a:r>
          </a:p>
          <a:p>
            <a:pPr marL="533400" indent="-533400" eaLnBrk="1" hangingPunct="1">
              <a:spcBef>
                <a:spcPct val="5000"/>
              </a:spcBef>
              <a:buClr>
                <a:schemeClr val="folHlink"/>
              </a:buClr>
              <a:buSzPct val="75000"/>
            </a:pPr>
            <a:endParaRPr lang="et-EE" altLang="et-EE" sz="2000">
              <a:latin typeface="Arial" pitchFamily="34" charset="0"/>
            </a:endParaRPr>
          </a:p>
          <a:p>
            <a:pPr marL="533400" indent="-533400" eaLnBrk="1" hangingPunct="1">
              <a:spcBef>
                <a:spcPct val="5000"/>
              </a:spcBef>
              <a:buClr>
                <a:schemeClr val="folHlink"/>
              </a:buClr>
              <a:buSzPct val="75000"/>
            </a:pPr>
            <a:r>
              <a:rPr lang="et-EE" altLang="et-EE" sz="2000">
                <a:latin typeface="Arial" pitchFamily="34" charset="0"/>
              </a:rPr>
              <a:t>	We can change</a:t>
            </a:r>
            <a:r>
              <a:rPr lang="en-US" altLang="et-EE" sz="2000">
                <a:latin typeface="Arial" pitchFamily="34" charset="0"/>
              </a:rPr>
              <a:t> </a:t>
            </a:r>
            <a:r>
              <a:rPr lang="et-EE" altLang="et-EE" sz="2000">
                <a:latin typeface="Arial" pitchFamily="34" charset="0"/>
              </a:rPr>
              <a:t>the configuration specification for u3 to</a:t>
            </a: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r>
              <a:rPr lang="en-US" altLang="et-EE" sz="2000" b="1">
                <a:latin typeface="Arial" pitchFamily="34" charset="0"/>
              </a:rPr>
              <a:t>for</a:t>
            </a:r>
            <a:r>
              <a:rPr lang="en-US" altLang="et-EE" sz="2000">
                <a:latin typeface="Arial" pitchFamily="34" charset="0"/>
              </a:rPr>
              <a:t>  u3 : or_2 </a:t>
            </a:r>
            <a:r>
              <a:rPr lang="en-US" altLang="et-EE" sz="2000" b="1">
                <a:latin typeface="Arial" pitchFamily="34" charset="0"/>
              </a:rPr>
              <a:t>use entity </a:t>
            </a:r>
            <a:r>
              <a:rPr lang="et-EE" altLang="et-EE" sz="2000">
                <a:latin typeface="Arial" pitchFamily="34" charset="0"/>
              </a:rPr>
              <a:t>parts</a:t>
            </a:r>
            <a:r>
              <a:rPr lang="en-US" altLang="et-EE" sz="2000">
                <a:latin typeface="Arial" pitchFamily="34" charset="0"/>
              </a:rPr>
              <a:t>.</a:t>
            </a:r>
            <a:r>
              <a:rPr lang="et-EE" altLang="et-EE" sz="2000">
                <a:latin typeface="Arial" pitchFamily="34" charset="0"/>
              </a:rPr>
              <a:t>or</a:t>
            </a:r>
            <a:r>
              <a:rPr lang="en-US" altLang="et-EE" sz="2000">
                <a:latin typeface="Arial" pitchFamily="34" charset="0"/>
              </a:rPr>
              <a:t>_</a:t>
            </a:r>
            <a:r>
              <a:rPr lang="et-EE" altLang="et-EE" sz="2000">
                <a:latin typeface="Arial" pitchFamily="34" charset="0"/>
              </a:rPr>
              <a:t>3</a:t>
            </a:r>
            <a:r>
              <a:rPr lang="en-US" altLang="et-EE" sz="2000" b="1">
                <a:latin typeface="Arial" pitchFamily="34" charset="0"/>
              </a:rPr>
              <a:t> </a:t>
            </a:r>
            <a:r>
              <a:rPr lang="en-US" altLang="et-EE" sz="2000">
                <a:latin typeface="Arial" pitchFamily="34" charset="0"/>
              </a:rPr>
              <a:t>(dataflow) ;</a:t>
            </a:r>
            <a:endParaRPr lang="et-EE" altLang="et-EE" sz="2000">
              <a:latin typeface="Arial" pitchFamily="34" charset="0"/>
            </a:endParaRPr>
          </a:p>
          <a:p>
            <a:pPr marL="533400" indent="-533400" eaLnBrk="1" hangingPunct="1">
              <a:spcBef>
                <a:spcPct val="5000"/>
              </a:spcBef>
              <a:buClr>
                <a:schemeClr val="folHlink"/>
              </a:buClr>
              <a:buSzPct val="75000"/>
            </a:pPr>
            <a:r>
              <a:rPr lang="en-US" altLang="et-EE" sz="2000" b="1">
                <a:latin typeface="Arial" pitchFamily="34" charset="0"/>
              </a:rPr>
              <a:t>port map </a:t>
            </a:r>
            <a:r>
              <a:rPr lang="en-US" altLang="et-EE" sz="2000">
                <a:latin typeface="Arial" pitchFamily="34" charset="0"/>
              </a:rPr>
              <a:t>(in</a:t>
            </a:r>
            <a:r>
              <a:rPr lang="et-EE" altLang="et-EE" sz="2000">
                <a:latin typeface="Arial" pitchFamily="34" charset="0"/>
              </a:rPr>
              <a:t>p</a:t>
            </a:r>
            <a:r>
              <a:rPr lang="en-US" altLang="et-EE" sz="2000">
                <a:latin typeface="Arial" pitchFamily="34" charset="0"/>
              </a:rPr>
              <a:t>1 =&gt; </a:t>
            </a:r>
            <a:r>
              <a:rPr lang="et-EE" altLang="et-EE" sz="2000">
                <a:latin typeface="Arial" pitchFamily="34" charset="0"/>
              </a:rPr>
              <a:t>in1</a:t>
            </a:r>
            <a:r>
              <a:rPr lang="en-US" altLang="et-EE" sz="2000">
                <a:latin typeface="Arial" pitchFamily="34" charset="0"/>
              </a:rPr>
              <a:t>, in</a:t>
            </a:r>
            <a:r>
              <a:rPr lang="et-EE" altLang="et-EE" sz="2000">
                <a:latin typeface="Arial" pitchFamily="34" charset="0"/>
              </a:rPr>
              <a:t>p</a:t>
            </a:r>
            <a:r>
              <a:rPr lang="en-US" altLang="et-EE" sz="2000">
                <a:latin typeface="Arial" pitchFamily="34" charset="0"/>
              </a:rPr>
              <a:t>2 =&gt; </a:t>
            </a:r>
            <a:r>
              <a:rPr lang="et-EE" altLang="et-EE" sz="2000">
                <a:latin typeface="Arial" pitchFamily="34" charset="0"/>
              </a:rPr>
              <a:t>in2</a:t>
            </a:r>
            <a:r>
              <a:rPr lang="en-US" altLang="et-EE" sz="2000">
                <a:latin typeface="Arial" pitchFamily="34" charset="0"/>
              </a:rPr>
              <a:t>,</a:t>
            </a:r>
            <a:r>
              <a:rPr lang="et-EE" altLang="et-EE" sz="2000">
                <a:latin typeface="Arial" pitchFamily="34" charset="0"/>
              </a:rPr>
              <a:t> inp3 </a:t>
            </a:r>
            <a:r>
              <a:rPr lang="en-US" altLang="et-EE" sz="2000">
                <a:latin typeface="Arial" pitchFamily="34" charset="0"/>
              </a:rPr>
              <a:t>=&gt;</a:t>
            </a:r>
            <a:r>
              <a:rPr lang="et-EE" altLang="et-EE" sz="2000">
                <a:latin typeface="Arial" pitchFamily="34" charset="0"/>
              </a:rPr>
              <a:t> ´0´, </a:t>
            </a:r>
            <a:r>
              <a:rPr lang="en-US" altLang="et-EE" sz="2000">
                <a:latin typeface="Arial" pitchFamily="34" charset="0"/>
              </a:rPr>
              <a:t> out</a:t>
            </a:r>
            <a:r>
              <a:rPr lang="et-EE" altLang="et-EE" sz="2000">
                <a:latin typeface="Arial" pitchFamily="34" charset="0"/>
              </a:rPr>
              <a:t>p</a:t>
            </a:r>
            <a:r>
              <a:rPr lang="en-US" altLang="et-EE" sz="2000">
                <a:latin typeface="Arial" pitchFamily="34" charset="0"/>
              </a:rPr>
              <a:t>1 =&gt; </a:t>
            </a:r>
            <a:r>
              <a:rPr lang="et-EE" altLang="et-EE" sz="2000">
                <a:latin typeface="Arial" pitchFamily="34" charset="0"/>
              </a:rPr>
              <a:t>f</a:t>
            </a:r>
            <a:r>
              <a:rPr lang="en-US" altLang="et-EE" sz="2000">
                <a:latin typeface="Arial" pitchFamily="34" charset="0"/>
              </a:rPr>
              <a:t>) ;</a:t>
            </a:r>
            <a:endParaRPr lang="et-EE" altLang="et-EE" sz="2000">
              <a:latin typeface="Arial" pitchFamily="34" charset="0"/>
            </a:endParaRP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r>
              <a:rPr lang="et-EE" altLang="et-EE" sz="2000">
                <a:latin typeface="Arial" pitchFamily="34" charset="0"/>
              </a:rPr>
              <a:t>	</a:t>
            </a:r>
            <a:endParaRPr lang="en-US" altLang="et-EE" sz="2000">
              <a:latin typeface="Arial" pitchFamily="34" charset="0"/>
            </a:endParaRP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t-EE" altLang="et-EE" sz="200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2643"/>
                                        </p:tgtEl>
                                        <p:attrNameLst>
                                          <p:attrName>style.visibility</p:attrName>
                                        </p:attrNameLst>
                                      </p:cBhvr>
                                      <p:to>
                                        <p:strVal val="visible"/>
                                      </p:to>
                                    </p:set>
                                    <p:animEffect transition="in" filter="blinds(horizontal)">
                                      <p:cBhvr>
                                        <p:cTn id="7" dur="500"/>
                                        <p:tgtEl>
                                          <p:spTgt spid="752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4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2"/>
          <p:cNvSpPr>
            <a:spLocks noGrp="1"/>
          </p:cNvSpPr>
          <p:nvPr>
            <p:ph type="sldNum" sz="quarter" idx="10"/>
          </p:nvPr>
        </p:nvSpPr>
        <p:spPr>
          <a:noFill/>
        </p:spPr>
        <p:txBody>
          <a:bodyPr/>
          <a:lstStyle/>
          <a:p>
            <a:fld id="{5F2DB39B-A3F1-41A8-A975-8D8D5C37976A}" type="slidenum">
              <a:rPr lang="en-US" altLang="et-EE" smtClean="0"/>
              <a:pPr/>
              <a:t>23</a:t>
            </a:fld>
            <a:endParaRPr lang="en-US" altLang="et-EE"/>
          </a:p>
        </p:txBody>
      </p:sp>
      <p:pic>
        <p:nvPicPr>
          <p:cNvPr id="34820" name="Picture 4" descr="AAIJCUX0"/>
          <p:cNvPicPr>
            <a:picLocks noChangeAspect="1" noChangeArrowheads="1"/>
          </p:cNvPicPr>
          <p:nvPr/>
        </p:nvPicPr>
        <p:blipFill>
          <a:blip r:embed="rId3" cstate="print"/>
          <a:srcRect/>
          <a:stretch>
            <a:fillRect/>
          </a:stretch>
        </p:blipFill>
        <p:spPr bwMode="auto">
          <a:xfrm>
            <a:off x="1449388" y="1287463"/>
            <a:ext cx="6673850" cy="4884737"/>
          </a:xfrm>
          <a:prstGeom prst="rect">
            <a:avLst/>
          </a:prstGeom>
          <a:noFill/>
          <a:ln w="9525">
            <a:noFill/>
            <a:miter lim="800000"/>
            <a:headEnd/>
            <a:tailEnd/>
          </a:ln>
        </p:spPr>
      </p:pic>
      <p:sp>
        <p:nvSpPr>
          <p:cNvPr id="9" name="Rectangle 2"/>
          <p:cNvSpPr>
            <a:spLocks noGrp="1" noChangeArrowheads="1"/>
          </p:cNvSpPr>
          <p:nvPr>
            <p:ph type="title"/>
          </p:nvPr>
        </p:nvSpPr>
        <p:spPr>
          <a:xfrm>
            <a:off x="474663" y="573087"/>
            <a:ext cx="8562975" cy="646113"/>
          </a:xfrm>
        </p:spPr>
        <p:txBody>
          <a:bodyPr vert="horz" lIns="91440" tIns="45720" rIns="91440" bIns="45720" rtlCol="0" anchor="ctr">
            <a:noAutofit/>
          </a:bodyPr>
          <a:lstStyle/>
          <a:p>
            <a:pPr algn="r"/>
            <a:r>
              <a:rPr lang="en-US" altLang="et-EE" sz="3200" dirty="0">
                <a:solidFill>
                  <a:srgbClr val="A20000"/>
                </a:solidFill>
                <a:latin typeface="Comic Sans MS" panose="030F0702030302020204" pitchFamily="66" charset="0"/>
              </a:rPr>
              <a:t>or_3 </a:t>
            </a:r>
            <a:r>
              <a:rPr lang="en-US" altLang="et-EE" sz="3200" dirty="0" err="1">
                <a:solidFill>
                  <a:srgbClr val="A20000"/>
                </a:solidFill>
                <a:latin typeface="Comic Sans MS" panose="030F0702030302020204" pitchFamily="66" charset="0"/>
              </a:rPr>
              <a:t>desig</a:t>
            </a:r>
            <a:r>
              <a:rPr lang="en-US" altLang="et-EE" sz="3200" dirty="0">
                <a:solidFill>
                  <a:srgbClr val="A20000"/>
                </a:solidFill>
                <a:latin typeface="Comic Sans MS" panose="030F0702030302020204" pitchFamily="66" charset="0"/>
              </a:rPr>
              <a:t> entity bound to u3:or_2  </a:t>
            </a:r>
          </a:p>
        </p:txBody>
      </p:sp>
      <p:sp>
        <p:nvSpPr>
          <p:cNvPr id="10" name="Rectangle 2"/>
          <p:cNvSpPr txBox="1">
            <a:spLocks noChangeArrowheads="1"/>
          </p:cNvSpPr>
          <p:nvPr/>
        </p:nvSpPr>
        <p:spPr>
          <a:xfrm>
            <a:off x="522288" y="114300"/>
            <a:ext cx="8621712" cy="646113"/>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t-EE" altLang="et-EE" sz="3200" b="0" i="0" u="none" strike="noStrike" kern="1200" cap="none" spc="0" normalizeH="0" baseline="0" noProof="0" dirty="0">
                <a:ln>
                  <a:noFill/>
                </a:ln>
                <a:solidFill>
                  <a:srgbClr val="A20000"/>
                </a:solidFill>
                <a:effectLst/>
                <a:uLnTx/>
                <a:uFillTx/>
                <a:latin typeface="Comic Sans MS" panose="030F0702030302020204" pitchFamily="66" charset="0"/>
                <a:ea typeface="+mj-ea"/>
                <a:cs typeface="+mj-cs"/>
              </a:rPr>
              <a:t>Port maps in configuration specification</a:t>
            </a:r>
            <a:r>
              <a:rPr kumimoji="0" lang="en-US" altLang="et-EE" sz="3200" b="0" i="0" u="none" strike="noStrike" kern="1200" cap="none" spc="0" normalizeH="0" baseline="0" noProof="0" dirty="0">
                <a:ln>
                  <a:noFill/>
                </a:ln>
                <a:solidFill>
                  <a:srgbClr val="A20000"/>
                </a:solidFill>
                <a:effectLst/>
                <a:uLnTx/>
                <a:uFillTx/>
                <a:latin typeface="Comic Sans MS" panose="030F0702030302020204" pitchFamily="66" charset="0"/>
                <a:ea typeface="+mj-ea"/>
                <a:cs typeface="+mj-cs"/>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2"/>
          <p:cNvSpPr>
            <a:spLocks noGrp="1"/>
          </p:cNvSpPr>
          <p:nvPr>
            <p:ph type="sldNum" sz="quarter" idx="10"/>
          </p:nvPr>
        </p:nvSpPr>
        <p:spPr>
          <a:noFill/>
        </p:spPr>
        <p:txBody>
          <a:bodyPr/>
          <a:lstStyle/>
          <a:p>
            <a:fld id="{38FA0574-7901-48B9-B7E9-27C8901BC02C}" type="slidenum">
              <a:rPr lang="en-US" altLang="et-EE" smtClean="0"/>
              <a:pPr/>
              <a:t>24</a:t>
            </a:fld>
            <a:endParaRPr lang="en-US" altLang="et-EE"/>
          </a:p>
        </p:txBody>
      </p:sp>
      <p:sp>
        <p:nvSpPr>
          <p:cNvPr id="36867" name="Rectangle 2"/>
          <p:cNvSpPr>
            <a:spLocks noGrp="1" noChangeArrowheads="1"/>
          </p:cNvSpPr>
          <p:nvPr>
            <p:ph type="title"/>
          </p:nvPr>
        </p:nvSpPr>
        <p:spPr>
          <a:xfrm>
            <a:off x="522288" y="114300"/>
            <a:ext cx="8621712" cy="646113"/>
          </a:xfrm>
        </p:spPr>
        <p:txBody>
          <a:bodyPr vert="horz" lIns="91440" tIns="45720" rIns="91440" bIns="45720" rtlCol="0" anchor="ctr">
            <a:noAutofit/>
          </a:bodyPr>
          <a:lstStyle/>
          <a:p>
            <a:pPr algn="r"/>
            <a:r>
              <a:rPr lang="et-EE" altLang="et-EE" sz="3200">
                <a:solidFill>
                  <a:srgbClr val="A20000"/>
                </a:solidFill>
                <a:latin typeface="Comic Sans MS" panose="030F0702030302020204" pitchFamily="66" charset="0"/>
              </a:rPr>
              <a:t>Configuration declaration</a:t>
            </a:r>
            <a:r>
              <a:rPr lang="en-US" altLang="et-EE" sz="3200">
                <a:solidFill>
                  <a:srgbClr val="A20000"/>
                </a:solidFill>
                <a:latin typeface="Comic Sans MS" panose="030F0702030302020204" pitchFamily="66" charset="0"/>
              </a:rPr>
              <a:t> </a:t>
            </a:r>
          </a:p>
        </p:txBody>
      </p:sp>
      <p:sp>
        <p:nvSpPr>
          <p:cNvPr id="752643" name="Rectangle 3"/>
          <p:cNvSpPr>
            <a:spLocks noChangeArrowheads="1"/>
          </p:cNvSpPr>
          <p:nvPr/>
        </p:nvSpPr>
        <p:spPr bwMode="auto">
          <a:xfrm>
            <a:off x="201613" y="1449388"/>
            <a:ext cx="8485187" cy="4714875"/>
          </a:xfrm>
          <a:prstGeom prst="rect">
            <a:avLst/>
          </a:prstGeom>
          <a:noFill/>
          <a:ln w="9525">
            <a:noFill/>
            <a:miter lim="800000"/>
            <a:headEnd/>
            <a:tailEnd/>
          </a:ln>
        </p:spPr>
        <p:txBody>
          <a:bodyPr/>
          <a:lstStyle/>
          <a:p>
            <a:pPr eaLnBrk="1" hangingPunct="1">
              <a:defRPr/>
            </a:pPr>
            <a:r>
              <a:rPr lang="en-GB" sz="2000" dirty="0">
                <a:latin typeface="Arial" pitchFamily="34" charset="0"/>
                <a:cs typeface="Arial" pitchFamily="34" charset="0"/>
              </a:rPr>
              <a:t>Using configuration specifications is advantageous when</a:t>
            </a:r>
            <a:r>
              <a:rPr lang="et-EE" sz="2000" dirty="0">
                <a:latin typeface="Arial" pitchFamily="34" charset="0"/>
                <a:cs typeface="Arial" pitchFamily="34" charset="0"/>
              </a:rPr>
              <a:t> </a:t>
            </a:r>
            <a:r>
              <a:rPr lang="en-GB" sz="2000" dirty="0">
                <a:latin typeface="Arial" pitchFamily="34" charset="0"/>
                <a:cs typeface="Arial" pitchFamily="34" charset="0"/>
              </a:rPr>
              <a:t>we don’t intend to change our component-instance/design-entity bindings. Greater</a:t>
            </a:r>
            <a:r>
              <a:rPr lang="et-EE" sz="2000" dirty="0">
                <a:latin typeface="Arial" pitchFamily="34" charset="0"/>
                <a:cs typeface="Arial" pitchFamily="34" charset="0"/>
              </a:rPr>
              <a:t> </a:t>
            </a:r>
            <a:r>
              <a:rPr lang="en-GB" sz="2000" dirty="0">
                <a:latin typeface="Arial" pitchFamily="34" charset="0"/>
                <a:cs typeface="Arial" pitchFamily="34" charset="0"/>
              </a:rPr>
              <a:t>flexibility in specifying bindings can be achieved using a configuration declaration.</a:t>
            </a:r>
            <a:endParaRPr lang="et-EE" sz="2000" dirty="0">
              <a:latin typeface="Arial" pitchFamily="34" charset="0"/>
              <a:cs typeface="Arial" pitchFamily="34" charset="0"/>
            </a:endParaRPr>
          </a:p>
          <a:p>
            <a:pPr eaLnBrk="1" hangingPunct="1">
              <a:defRPr/>
            </a:pPr>
            <a:endParaRPr lang="en-GB" sz="2000" dirty="0">
              <a:latin typeface="Arial" pitchFamily="34" charset="0"/>
              <a:cs typeface="Arial" pitchFamily="34" charset="0"/>
            </a:endParaRPr>
          </a:p>
          <a:p>
            <a:pPr eaLnBrk="1" hangingPunct="1">
              <a:defRPr/>
            </a:pPr>
            <a:r>
              <a:rPr lang="en-GB" sz="2000" dirty="0">
                <a:latin typeface="Arial" pitchFamily="34" charset="0"/>
                <a:cs typeface="Arial" pitchFamily="34" charset="0"/>
              </a:rPr>
              <a:t>A configuration declaration is a design unit that allows bindings of architecture</a:t>
            </a:r>
            <a:r>
              <a:rPr lang="et-EE" sz="2000" dirty="0">
                <a:latin typeface="Arial" pitchFamily="34" charset="0"/>
                <a:cs typeface="Arial" pitchFamily="34" charset="0"/>
              </a:rPr>
              <a:t> </a:t>
            </a:r>
            <a:r>
              <a:rPr lang="en-GB" sz="2000" dirty="0">
                <a:latin typeface="Arial" pitchFamily="34" charset="0"/>
                <a:cs typeface="Arial" pitchFamily="34" charset="0"/>
              </a:rPr>
              <a:t>bodies to entity declarations, as well as bindings of components to design entities, to be</a:t>
            </a:r>
            <a:r>
              <a:rPr lang="et-EE" sz="2000" dirty="0">
                <a:latin typeface="Arial" pitchFamily="34" charset="0"/>
                <a:cs typeface="Arial" pitchFamily="34" charset="0"/>
              </a:rPr>
              <a:t> </a:t>
            </a:r>
            <a:r>
              <a:rPr lang="en-GB" sz="2000" dirty="0">
                <a:latin typeface="Arial" pitchFamily="34" charset="0"/>
                <a:cs typeface="Arial" pitchFamily="34" charset="0"/>
              </a:rPr>
              <a:t>specified. </a:t>
            </a:r>
            <a:endParaRPr lang="et-EE" sz="2000" dirty="0">
              <a:latin typeface="Arial" pitchFamily="34" charset="0"/>
              <a:cs typeface="Arial" pitchFamily="34" charset="0"/>
            </a:endParaRPr>
          </a:p>
          <a:p>
            <a:pPr eaLnBrk="1" hangingPunct="1">
              <a:defRPr/>
            </a:pPr>
            <a:endParaRPr lang="et-EE" sz="2000" dirty="0">
              <a:latin typeface="Arial" pitchFamily="34" charset="0"/>
              <a:cs typeface="Arial" pitchFamily="34" charset="0"/>
            </a:endParaRPr>
          </a:p>
          <a:p>
            <a:pPr eaLnBrk="1" hangingPunct="1">
              <a:defRPr/>
            </a:pPr>
            <a:r>
              <a:rPr lang="en-GB" sz="2000" dirty="0">
                <a:latin typeface="Arial" pitchFamily="34" charset="0"/>
                <a:cs typeface="Arial" pitchFamily="34" charset="0"/>
              </a:rPr>
              <a:t>Since a configuration declaration is a separate design unit, these bindings are</a:t>
            </a:r>
            <a:r>
              <a:rPr lang="et-EE" sz="2000" dirty="0">
                <a:latin typeface="Arial" pitchFamily="34" charset="0"/>
                <a:cs typeface="Arial" pitchFamily="34" charset="0"/>
              </a:rPr>
              <a:t> </a:t>
            </a:r>
            <a:r>
              <a:rPr lang="en-GB" sz="2000" dirty="0">
                <a:latin typeface="Arial" pitchFamily="34" charset="0"/>
                <a:cs typeface="Arial" pitchFamily="34" charset="0"/>
              </a:rPr>
              <a:t>specified outside of the architecture body.</a:t>
            </a:r>
            <a:endParaRPr lang="en-US" sz="2000" dirty="0">
              <a:latin typeface="Arial" pitchFamily="34" charset="0"/>
              <a:cs typeface="Arial" pitchFamily="34" charset="0"/>
            </a:endParaRPr>
          </a:p>
          <a:p>
            <a:pPr marL="533400" indent="-533400" eaLnBrk="1" hangingPunct="1">
              <a:spcBef>
                <a:spcPct val="5000"/>
              </a:spcBef>
              <a:buClr>
                <a:schemeClr val="folHlink"/>
              </a:buClr>
              <a:buSzPct val="75000"/>
              <a:defRPr/>
            </a:pPr>
            <a:r>
              <a:rPr lang="et-EE" sz="2000" dirty="0">
                <a:latin typeface="Arial" pitchFamily="34" charset="0"/>
              </a:rPr>
              <a:t>	</a:t>
            </a:r>
            <a:endParaRPr lang="en-US" sz="2000" dirty="0">
              <a:latin typeface="Arial" pitchFamily="34" charset="0"/>
            </a:endParaRPr>
          </a:p>
          <a:p>
            <a:pPr marL="533400" indent="-533400" eaLnBrk="1" hangingPunct="1">
              <a:spcBef>
                <a:spcPct val="5000"/>
              </a:spcBef>
              <a:buClr>
                <a:schemeClr val="folHlink"/>
              </a:buClr>
              <a:buSzPct val="75000"/>
              <a:defRPr/>
            </a:pPr>
            <a:endParaRPr lang="en-US" sz="2000" dirty="0">
              <a:latin typeface="Arial" pitchFamily="34" charset="0"/>
            </a:endParaRPr>
          </a:p>
          <a:p>
            <a:pPr marL="533400" indent="-533400" eaLnBrk="1" hangingPunct="1">
              <a:spcBef>
                <a:spcPct val="5000"/>
              </a:spcBef>
              <a:buClr>
                <a:schemeClr val="folHlink"/>
              </a:buClr>
              <a:buSzPct val="75000"/>
              <a:defRPr/>
            </a:pPr>
            <a:endParaRPr lang="en-US" sz="2000" dirty="0">
              <a:latin typeface="Arial" pitchFamily="34" charset="0"/>
            </a:endParaRPr>
          </a:p>
          <a:p>
            <a:pPr marL="533400" indent="-533400" eaLnBrk="1" hangingPunct="1">
              <a:spcBef>
                <a:spcPct val="5000"/>
              </a:spcBef>
              <a:buClr>
                <a:schemeClr val="folHlink"/>
              </a:buClr>
              <a:buSzPct val="75000"/>
              <a:defRPr/>
            </a:pPr>
            <a:endParaRPr lang="en-US" sz="2000" dirty="0">
              <a:latin typeface="Arial" pitchFamily="34" charset="0"/>
            </a:endParaRPr>
          </a:p>
          <a:p>
            <a:pPr marL="533400" indent="-533400" eaLnBrk="1" hangingPunct="1">
              <a:spcBef>
                <a:spcPct val="5000"/>
              </a:spcBef>
              <a:buClr>
                <a:schemeClr val="folHlink"/>
              </a:buClr>
              <a:buSzPct val="75000"/>
              <a:defRPr/>
            </a:pPr>
            <a:endParaRPr lang="en-US" sz="2000" dirty="0">
              <a:latin typeface="Arial" pitchFamily="34" charset="0"/>
            </a:endParaRPr>
          </a:p>
          <a:p>
            <a:pPr marL="533400" indent="-533400" eaLnBrk="1" hangingPunct="1">
              <a:spcBef>
                <a:spcPct val="5000"/>
              </a:spcBef>
              <a:buClr>
                <a:schemeClr val="folHlink"/>
              </a:buClr>
              <a:buSzPct val="75000"/>
              <a:defRPr/>
            </a:pPr>
            <a:endParaRPr lang="en-US" sz="2000" dirty="0">
              <a:latin typeface="Arial" pitchFamily="34" charset="0"/>
            </a:endParaRPr>
          </a:p>
          <a:p>
            <a:pPr marL="533400" indent="-533400" eaLnBrk="1" hangingPunct="1">
              <a:spcBef>
                <a:spcPct val="5000"/>
              </a:spcBef>
              <a:buClr>
                <a:schemeClr val="folHlink"/>
              </a:buClr>
              <a:buSzPct val="75000"/>
              <a:defRPr/>
            </a:pPr>
            <a:endParaRPr lang="en-US" sz="2000" dirty="0">
              <a:latin typeface="Arial" pitchFamily="34" charset="0"/>
            </a:endParaRPr>
          </a:p>
          <a:p>
            <a:pPr marL="533400" indent="-533400" eaLnBrk="1" hangingPunct="1">
              <a:spcBef>
                <a:spcPct val="5000"/>
              </a:spcBef>
              <a:buClr>
                <a:schemeClr val="folHlink"/>
              </a:buClr>
              <a:buSzPct val="75000"/>
              <a:defRPr/>
            </a:pPr>
            <a:endParaRPr lang="en-US" sz="2000" dirty="0">
              <a:latin typeface="Arial" pitchFamily="34" charset="0"/>
            </a:endParaRPr>
          </a:p>
          <a:p>
            <a:pPr marL="533400" indent="-533400" eaLnBrk="1" hangingPunct="1">
              <a:spcBef>
                <a:spcPct val="5000"/>
              </a:spcBef>
              <a:buClr>
                <a:schemeClr val="folHlink"/>
              </a:buClr>
              <a:buSzPct val="75000"/>
              <a:defRPr/>
            </a:pPr>
            <a:endParaRPr lang="et-EE" sz="2000" dirty="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2643"/>
                                        </p:tgtEl>
                                        <p:attrNameLst>
                                          <p:attrName>style.visibility</p:attrName>
                                        </p:attrNameLst>
                                      </p:cBhvr>
                                      <p:to>
                                        <p:strVal val="visible"/>
                                      </p:to>
                                    </p:set>
                                    <p:animEffect transition="in" filter="blinds(horizontal)">
                                      <p:cBhvr>
                                        <p:cTn id="7" dur="500"/>
                                        <p:tgtEl>
                                          <p:spTgt spid="752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4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2"/>
          <p:cNvSpPr>
            <a:spLocks noGrp="1"/>
          </p:cNvSpPr>
          <p:nvPr>
            <p:ph type="sldNum" sz="quarter" idx="10"/>
          </p:nvPr>
        </p:nvSpPr>
        <p:spPr>
          <a:noFill/>
        </p:spPr>
        <p:txBody>
          <a:bodyPr/>
          <a:lstStyle/>
          <a:p>
            <a:fld id="{6B6AD8DD-6B92-429D-95A2-4A9A8C21808E}" type="slidenum">
              <a:rPr lang="en-US" altLang="et-EE" smtClean="0"/>
              <a:pPr/>
              <a:t>25</a:t>
            </a:fld>
            <a:endParaRPr lang="en-US" altLang="et-EE"/>
          </a:p>
        </p:txBody>
      </p:sp>
      <p:sp>
        <p:nvSpPr>
          <p:cNvPr id="37891" name="Rectangle 2"/>
          <p:cNvSpPr>
            <a:spLocks noGrp="1" noChangeArrowheads="1"/>
          </p:cNvSpPr>
          <p:nvPr>
            <p:ph type="title"/>
          </p:nvPr>
        </p:nvSpPr>
        <p:spPr>
          <a:xfrm>
            <a:off x="522288" y="114300"/>
            <a:ext cx="8621712" cy="646113"/>
          </a:xfrm>
        </p:spPr>
        <p:txBody>
          <a:bodyPr vert="horz" lIns="91440" tIns="45720" rIns="91440" bIns="45720" rtlCol="0" anchor="ctr">
            <a:noAutofit/>
          </a:bodyPr>
          <a:lstStyle/>
          <a:p>
            <a:pPr algn="r"/>
            <a:r>
              <a:rPr lang="et-EE" altLang="et-EE" sz="3200">
                <a:solidFill>
                  <a:srgbClr val="A20000"/>
                </a:solidFill>
                <a:latin typeface="Comic Sans MS" panose="030F0702030302020204" pitchFamily="66" charset="0"/>
              </a:rPr>
              <a:t>Configuration declaration</a:t>
            </a:r>
            <a:r>
              <a:rPr lang="en-US" altLang="et-EE" sz="3200">
                <a:solidFill>
                  <a:srgbClr val="A20000"/>
                </a:solidFill>
                <a:latin typeface="Comic Sans MS" panose="030F0702030302020204" pitchFamily="66" charset="0"/>
              </a:rPr>
              <a:t> </a:t>
            </a:r>
            <a:r>
              <a:rPr lang="et-EE" altLang="et-EE" sz="3200">
                <a:solidFill>
                  <a:srgbClr val="A20000"/>
                </a:solidFill>
                <a:latin typeface="Comic Sans MS" panose="030F0702030302020204" pitchFamily="66" charset="0"/>
              </a:rPr>
              <a:t>for comb_ckt</a:t>
            </a:r>
            <a:endParaRPr lang="en-US" altLang="et-EE" sz="3200">
              <a:solidFill>
                <a:srgbClr val="A20000"/>
              </a:solidFill>
              <a:latin typeface="Comic Sans MS" panose="030F0702030302020204" pitchFamily="66" charset="0"/>
            </a:endParaRPr>
          </a:p>
        </p:txBody>
      </p:sp>
      <p:sp>
        <p:nvSpPr>
          <p:cNvPr id="752643" name="Rectangle 3"/>
          <p:cNvSpPr>
            <a:spLocks noChangeArrowheads="1"/>
          </p:cNvSpPr>
          <p:nvPr/>
        </p:nvSpPr>
        <p:spPr bwMode="auto">
          <a:xfrm>
            <a:off x="398463" y="1571625"/>
            <a:ext cx="8540750" cy="1419225"/>
          </a:xfrm>
          <a:prstGeom prst="rect">
            <a:avLst/>
          </a:prstGeom>
          <a:noFill/>
          <a:ln w="9525">
            <a:solidFill>
              <a:schemeClr val="tx1"/>
            </a:solidFill>
            <a:prstDash val="lgDash"/>
            <a:miter lim="800000"/>
            <a:headEnd/>
            <a:tailEnd/>
          </a:ln>
        </p:spPr>
        <p:txBody>
          <a:bodyPr/>
          <a:lstStyle/>
          <a:p>
            <a:pPr>
              <a:defRPr/>
            </a:pPr>
            <a:r>
              <a:rPr lang="en-GB" sz="2000" b="1" dirty="0"/>
              <a:t>configuration </a:t>
            </a:r>
            <a:r>
              <a:rPr lang="en-GB" sz="2000" dirty="0"/>
              <a:t>config1</a:t>
            </a:r>
            <a:r>
              <a:rPr lang="en-GB" sz="2000" b="1" dirty="0"/>
              <a:t> of </a:t>
            </a:r>
            <a:r>
              <a:rPr lang="en-GB" sz="2000" dirty="0" err="1"/>
              <a:t>comb_ckt</a:t>
            </a:r>
            <a:r>
              <a:rPr lang="en-GB" sz="2000" b="1" dirty="0"/>
              <a:t> is</a:t>
            </a:r>
          </a:p>
          <a:p>
            <a:pPr>
              <a:defRPr/>
            </a:pPr>
            <a:r>
              <a:rPr lang="en-GB" sz="2000" b="1" dirty="0"/>
              <a:t>	for </a:t>
            </a:r>
            <a:r>
              <a:rPr lang="en-GB" sz="2000" dirty="0"/>
              <a:t>dataflow 				</a:t>
            </a:r>
            <a:r>
              <a:rPr lang="en-GB" sz="2000" i="1" dirty="0"/>
              <a:t>--block configuration</a:t>
            </a:r>
          </a:p>
          <a:p>
            <a:pPr>
              <a:defRPr/>
            </a:pPr>
            <a:r>
              <a:rPr lang="en-GB" sz="2000" b="1" dirty="0"/>
              <a:t>	end for</a:t>
            </a:r>
            <a:r>
              <a:rPr lang="en-GB" sz="2000" dirty="0"/>
              <a:t>;</a:t>
            </a:r>
          </a:p>
          <a:p>
            <a:pPr>
              <a:defRPr/>
            </a:pPr>
            <a:r>
              <a:rPr lang="en-GB" sz="2000" b="1" dirty="0"/>
              <a:t>end </a:t>
            </a:r>
            <a:r>
              <a:rPr lang="en-GB" sz="2000" dirty="0"/>
              <a:t>config1; </a:t>
            </a:r>
            <a:r>
              <a:rPr lang="et-EE" sz="2000" dirty="0">
                <a:latin typeface="Arial" pitchFamily="34" charset="0"/>
                <a:cs typeface="Arial" pitchFamily="34" charset="0"/>
              </a:rPr>
              <a:t>	</a:t>
            </a:r>
            <a:endParaRPr lang="en-US" sz="2000" dirty="0">
              <a:latin typeface="Arial" pitchFamily="34" charset="0"/>
              <a:cs typeface="Arial" pitchFamily="34" charset="0"/>
            </a:endParaRPr>
          </a:p>
          <a:p>
            <a:pPr marL="533400" indent="-533400" eaLnBrk="1" hangingPunct="1">
              <a:spcBef>
                <a:spcPct val="5000"/>
              </a:spcBef>
              <a:buClr>
                <a:schemeClr val="folHlink"/>
              </a:buClr>
              <a:buSzPct val="75000"/>
              <a:defRPr/>
            </a:pPr>
            <a:endParaRPr lang="en-US" sz="2000" dirty="0">
              <a:latin typeface="Arial" pitchFamily="34" charset="0"/>
            </a:endParaRPr>
          </a:p>
          <a:p>
            <a:pPr marL="533400" indent="-533400" eaLnBrk="1" hangingPunct="1">
              <a:spcBef>
                <a:spcPct val="5000"/>
              </a:spcBef>
              <a:buClr>
                <a:schemeClr val="folHlink"/>
              </a:buClr>
              <a:buSzPct val="75000"/>
              <a:defRPr/>
            </a:pPr>
            <a:endParaRPr lang="en-US" sz="2000" dirty="0">
              <a:latin typeface="Arial" pitchFamily="34" charset="0"/>
            </a:endParaRPr>
          </a:p>
          <a:p>
            <a:pPr marL="533400" indent="-533400" eaLnBrk="1" hangingPunct="1">
              <a:spcBef>
                <a:spcPct val="5000"/>
              </a:spcBef>
              <a:buClr>
                <a:schemeClr val="folHlink"/>
              </a:buClr>
              <a:buSzPct val="75000"/>
              <a:defRPr/>
            </a:pPr>
            <a:endParaRPr lang="en-US" sz="2000" dirty="0">
              <a:latin typeface="Arial" pitchFamily="34" charset="0"/>
            </a:endParaRPr>
          </a:p>
          <a:p>
            <a:pPr marL="533400" indent="-533400" eaLnBrk="1" hangingPunct="1">
              <a:spcBef>
                <a:spcPct val="5000"/>
              </a:spcBef>
              <a:buClr>
                <a:schemeClr val="folHlink"/>
              </a:buClr>
              <a:buSzPct val="75000"/>
              <a:defRPr/>
            </a:pPr>
            <a:endParaRPr lang="en-US" sz="2000" dirty="0">
              <a:latin typeface="Arial" pitchFamily="34" charset="0"/>
            </a:endParaRPr>
          </a:p>
          <a:p>
            <a:pPr marL="533400" indent="-533400" eaLnBrk="1" hangingPunct="1">
              <a:spcBef>
                <a:spcPct val="5000"/>
              </a:spcBef>
              <a:buClr>
                <a:schemeClr val="folHlink"/>
              </a:buClr>
              <a:buSzPct val="75000"/>
              <a:defRPr/>
            </a:pPr>
            <a:endParaRPr lang="en-US" sz="2000" dirty="0">
              <a:latin typeface="Arial" pitchFamily="34" charset="0"/>
            </a:endParaRPr>
          </a:p>
          <a:p>
            <a:pPr marL="533400" indent="-533400" eaLnBrk="1" hangingPunct="1">
              <a:spcBef>
                <a:spcPct val="5000"/>
              </a:spcBef>
              <a:buClr>
                <a:schemeClr val="folHlink"/>
              </a:buClr>
              <a:buSzPct val="75000"/>
              <a:defRPr/>
            </a:pPr>
            <a:endParaRPr lang="en-US" sz="2000" dirty="0">
              <a:latin typeface="Arial" pitchFamily="34" charset="0"/>
            </a:endParaRPr>
          </a:p>
          <a:p>
            <a:pPr marL="533400" indent="-533400" eaLnBrk="1" hangingPunct="1">
              <a:spcBef>
                <a:spcPct val="5000"/>
              </a:spcBef>
              <a:buClr>
                <a:schemeClr val="folHlink"/>
              </a:buClr>
              <a:buSzPct val="75000"/>
              <a:defRPr/>
            </a:pPr>
            <a:endParaRPr lang="en-US" sz="2000" dirty="0">
              <a:latin typeface="Arial" pitchFamily="34" charset="0"/>
            </a:endParaRPr>
          </a:p>
          <a:p>
            <a:pPr marL="533400" indent="-533400" eaLnBrk="1" hangingPunct="1">
              <a:spcBef>
                <a:spcPct val="5000"/>
              </a:spcBef>
              <a:buClr>
                <a:schemeClr val="folHlink"/>
              </a:buClr>
              <a:buSzPct val="75000"/>
              <a:defRPr/>
            </a:pPr>
            <a:endParaRPr lang="et-EE" sz="2000" dirty="0">
              <a:latin typeface="Arial" pitchFamily="34" charset="0"/>
            </a:endParaRPr>
          </a:p>
        </p:txBody>
      </p:sp>
      <p:sp>
        <p:nvSpPr>
          <p:cNvPr id="37893" name="TextBox 4"/>
          <p:cNvSpPr txBox="1">
            <a:spLocks noChangeArrowheads="1"/>
          </p:cNvSpPr>
          <p:nvPr/>
        </p:nvSpPr>
        <p:spPr bwMode="auto">
          <a:xfrm>
            <a:off x="0" y="939800"/>
            <a:ext cx="9144000" cy="461963"/>
          </a:xfrm>
          <a:prstGeom prst="rect">
            <a:avLst/>
          </a:prstGeom>
          <a:noFill/>
          <a:ln w="9525">
            <a:noFill/>
            <a:miter lim="800000"/>
            <a:headEnd/>
            <a:tailEnd/>
          </a:ln>
        </p:spPr>
        <p:txBody>
          <a:bodyPr>
            <a:spAutoFit/>
          </a:bodyPr>
          <a:lstStyle/>
          <a:p>
            <a:r>
              <a:rPr lang="en-GB" sz="2400">
                <a:solidFill>
                  <a:srgbClr val="FF0000"/>
                </a:solidFill>
              </a:rPr>
              <a:t>Configuration declaration specifying architecture dataflow.</a:t>
            </a:r>
            <a:endParaRPr lang="en-GB" sz="2400">
              <a:solidFill>
                <a:srgbClr val="FF0000"/>
              </a:solidFill>
              <a:latin typeface="Arial" pitchFamily="34" charset="0"/>
              <a:cs typeface="Arial" pitchFamily="34" charset="0"/>
            </a:endParaRPr>
          </a:p>
        </p:txBody>
      </p:sp>
      <p:sp>
        <p:nvSpPr>
          <p:cNvPr id="37894" name="TextBox 5"/>
          <p:cNvSpPr txBox="1">
            <a:spLocks noChangeArrowheads="1"/>
          </p:cNvSpPr>
          <p:nvPr/>
        </p:nvSpPr>
        <p:spPr bwMode="auto">
          <a:xfrm>
            <a:off x="325438" y="3179763"/>
            <a:ext cx="8520112" cy="3476625"/>
          </a:xfrm>
          <a:prstGeom prst="rect">
            <a:avLst/>
          </a:prstGeom>
          <a:noFill/>
          <a:ln w="9525">
            <a:noFill/>
            <a:miter lim="800000"/>
            <a:headEnd/>
            <a:tailEnd/>
          </a:ln>
        </p:spPr>
        <p:txBody>
          <a:bodyPr>
            <a:spAutoFit/>
          </a:bodyPr>
          <a:lstStyle/>
          <a:p>
            <a:r>
              <a:rPr lang="en-GB" sz="2000"/>
              <a:t>The simplest use of a configuration declaration is to specify the binding of an architecture to a design entity when the architecture is not structural. Suppose that we had a second architecture for comb_ckt that was a dataflow architecture </a:t>
            </a:r>
            <a:r>
              <a:rPr lang="en-GB" sz="2000" b="1"/>
              <a:t>named</a:t>
            </a:r>
            <a:r>
              <a:rPr lang="en-GB" sz="2000"/>
              <a:t> dataflow. We now have two different architectures for design entity comb_ckt. If we simulated comb_ckt, by default, the most recently compiled architecture would be used. Suppose that we wanted to simulate comb_ckt using the dataflow architecture and it was not the most recently compiled. We could create a configuration declaration to specify that architecture dataflow be used.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2643"/>
                                        </p:tgtEl>
                                        <p:attrNameLst>
                                          <p:attrName>style.visibility</p:attrName>
                                        </p:attrNameLst>
                                      </p:cBhvr>
                                      <p:to>
                                        <p:strVal val="visible"/>
                                      </p:to>
                                    </p:set>
                                    <p:animEffect transition="in" filter="blinds(horizontal)">
                                      <p:cBhvr>
                                        <p:cTn id="7" dur="500"/>
                                        <p:tgtEl>
                                          <p:spTgt spid="752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4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2"/>
          <p:cNvSpPr>
            <a:spLocks noGrp="1"/>
          </p:cNvSpPr>
          <p:nvPr>
            <p:ph type="sldNum" sz="quarter" idx="10"/>
          </p:nvPr>
        </p:nvSpPr>
        <p:spPr>
          <a:noFill/>
        </p:spPr>
        <p:txBody>
          <a:bodyPr/>
          <a:lstStyle/>
          <a:p>
            <a:fld id="{8CE98BF4-D822-482E-A6A5-6D3D71B3E0DF}" type="slidenum">
              <a:rPr lang="en-US" altLang="et-EE" smtClean="0"/>
              <a:pPr/>
              <a:t>26</a:t>
            </a:fld>
            <a:endParaRPr lang="en-US" altLang="et-EE"/>
          </a:p>
        </p:txBody>
      </p:sp>
      <p:sp>
        <p:nvSpPr>
          <p:cNvPr id="38915" name="Rectangle 2"/>
          <p:cNvSpPr>
            <a:spLocks noGrp="1" noChangeArrowheads="1"/>
          </p:cNvSpPr>
          <p:nvPr>
            <p:ph type="title"/>
          </p:nvPr>
        </p:nvSpPr>
        <p:spPr>
          <a:xfrm>
            <a:off x="50800" y="36512"/>
            <a:ext cx="9093200" cy="954088"/>
          </a:xfrm>
        </p:spPr>
        <p:txBody>
          <a:bodyPr>
            <a:noAutofit/>
          </a:bodyPr>
          <a:lstStyle/>
          <a:p>
            <a:pPr algn="r" eaLnBrk="1" hangingPunct="1"/>
            <a:r>
              <a:rPr lang="et-EE" altLang="et-EE" sz="3200" dirty="0">
                <a:solidFill>
                  <a:srgbClr val="A20000"/>
                </a:solidFill>
                <a:latin typeface="Comic Sans MS" panose="030F0702030302020204" pitchFamily="66" charset="0"/>
              </a:rPr>
              <a:t>Con</a:t>
            </a:r>
            <a:r>
              <a:rPr lang="en-US" altLang="et-EE" sz="3200" dirty="0">
                <a:solidFill>
                  <a:srgbClr val="A20000"/>
                </a:solidFill>
                <a:latin typeface="Comic Sans MS" panose="030F0702030302020204" pitchFamily="66" charset="0"/>
              </a:rPr>
              <a:t>figuration</a:t>
            </a:r>
            <a:r>
              <a:rPr lang="et-EE" altLang="et-EE" sz="3200" dirty="0">
                <a:solidFill>
                  <a:srgbClr val="A20000"/>
                </a:solidFill>
                <a:latin typeface="Comic Sans MS" panose="030F0702030302020204" pitchFamily="66" charset="0"/>
              </a:rPr>
              <a:t> dec</a:t>
            </a:r>
            <a:r>
              <a:rPr lang="en-US" altLang="et-EE" sz="3200" dirty="0" err="1">
                <a:solidFill>
                  <a:srgbClr val="A20000"/>
                </a:solidFill>
                <a:latin typeface="Comic Sans MS" panose="030F0702030302020204" pitchFamily="66" charset="0"/>
              </a:rPr>
              <a:t>laration</a:t>
            </a:r>
            <a:r>
              <a:rPr lang="en-US" altLang="et-EE" sz="3200" dirty="0">
                <a:solidFill>
                  <a:srgbClr val="A20000"/>
                </a:solidFill>
                <a:latin typeface="Comic Sans MS" panose="030F0702030302020204" pitchFamily="66" charset="0"/>
              </a:rPr>
              <a:t> </a:t>
            </a:r>
            <a:r>
              <a:rPr lang="et-EE" altLang="et-EE" sz="3200" dirty="0">
                <a:solidFill>
                  <a:srgbClr val="A20000"/>
                </a:solidFill>
                <a:latin typeface="Comic Sans MS" panose="030F0702030302020204" pitchFamily="66" charset="0"/>
              </a:rPr>
              <a:t>for comb_ckt</a:t>
            </a:r>
            <a:r>
              <a:rPr lang="en-US" altLang="et-EE" sz="3200" dirty="0">
                <a:solidFill>
                  <a:srgbClr val="A20000"/>
                </a:solidFill>
                <a:latin typeface="Comic Sans MS" panose="030F0702030302020204" pitchFamily="66" charset="0"/>
              </a:rPr>
              <a:t> (component configurations) -1-</a:t>
            </a:r>
          </a:p>
        </p:txBody>
      </p:sp>
      <p:sp>
        <p:nvSpPr>
          <p:cNvPr id="752643" name="Rectangle 3"/>
          <p:cNvSpPr>
            <a:spLocks noChangeArrowheads="1"/>
          </p:cNvSpPr>
          <p:nvPr/>
        </p:nvSpPr>
        <p:spPr bwMode="auto">
          <a:xfrm>
            <a:off x="201613" y="962025"/>
            <a:ext cx="8942387" cy="4029075"/>
          </a:xfrm>
          <a:prstGeom prst="rect">
            <a:avLst/>
          </a:prstGeom>
          <a:noFill/>
          <a:ln w="9525">
            <a:noFill/>
            <a:miter lim="800000"/>
            <a:headEnd/>
            <a:tailEnd/>
          </a:ln>
        </p:spPr>
        <p:txBody>
          <a:bodyPr/>
          <a:lstStyle/>
          <a:p>
            <a:pPr eaLnBrk="1" hangingPunct="1">
              <a:defRPr/>
            </a:pPr>
            <a:r>
              <a:rPr lang="en-GB" sz="2000" b="1" dirty="0">
                <a:latin typeface="Arial" pitchFamily="34" charset="0"/>
                <a:cs typeface="Arial" pitchFamily="34" charset="0"/>
              </a:rPr>
              <a:t>configuration</a:t>
            </a:r>
            <a:r>
              <a:rPr lang="en-GB" sz="2000" dirty="0">
                <a:latin typeface="Arial" pitchFamily="34" charset="0"/>
                <a:cs typeface="Arial" pitchFamily="34" charset="0"/>
              </a:rPr>
              <a:t> config2 </a:t>
            </a:r>
            <a:r>
              <a:rPr lang="en-GB" sz="2000" b="1" dirty="0">
                <a:latin typeface="Arial" pitchFamily="34" charset="0"/>
                <a:cs typeface="Arial" pitchFamily="34" charset="0"/>
              </a:rPr>
              <a:t>of</a:t>
            </a:r>
            <a:r>
              <a:rPr lang="en-GB" sz="2000" dirty="0">
                <a:latin typeface="Arial" pitchFamily="34" charset="0"/>
                <a:cs typeface="Arial" pitchFamily="34" charset="0"/>
              </a:rPr>
              <a:t> </a:t>
            </a:r>
            <a:r>
              <a:rPr lang="en-GB" sz="2000" dirty="0" err="1">
                <a:latin typeface="Arial" pitchFamily="34" charset="0"/>
                <a:cs typeface="Arial" pitchFamily="34" charset="0"/>
              </a:rPr>
              <a:t>comb_ckt</a:t>
            </a:r>
            <a:r>
              <a:rPr lang="en-GB" sz="2000" dirty="0">
                <a:latin typeface="Arial" pitchFamily="34" charset="0"/>
                <a:cs typeface="Arial" pitchFamily="34" charset="0"/>
              </a:rPr>
              <a:t> </a:t>
            </a:r>
            <a:r>
              <a:rPr lang="en-GB" sz="2000" b="1" dirty="0">
                <a:latin typeface="Arial" pitchFamily="34" charset="0"/>
                <a:cs typeface="Arial" pitchFamily="34" charset="0"/>
              </a:rPr>
              <a:t>is</a:t>
            </a:r>
          </a:p>
          <a:p>
            <a:pPr eaLnBrk="1" hangingPunct="1">
              <a:defRPr/>
            </a:pPr>
            <a:r>
              <a:rPr lang="et-EE" sz="2000" dirty="0">
                <a:latin typeface="Arial" pitchFamily="34" charset="0"/>
                <a:cs typeface="Arial" pitchFamily="34" charset="0"/>
              </a:rPr>
              <a:t>	</a:t>
            </a:r>
            <a:r>
              <a:rPr lang="en-GB" sz="2000" b="1" dirty="0">
                <a:latin typeface="Arial" pitchFamily="34" charset="0"/>
                <a:cs typeface="Arial" pitchFamily="34" charset="0"/>
              </a:rPr>
              <a:t>for</a:t>
            </a:r>
            <a:r>
              <a:rPr lang="en-GB" sz="2000" dirty="0">
                <a:latin typeface="Arial" pitchFamily="34" charset="0"/>
                <a:cs typeface="Arial" pitchFamily="34" charset="0"/>
              </a:rPr>
              <a:t> structural_2 -- </a:t>
            </a:r>
            <a:r>
              <a:rPr lang="en-GB" sz="2000" i="1" dirty="0">
                <a:latin typeface="Arial" pitchFamily="34" charset="0"/>
                <a:cs typeface="Arial" pitchFamily="34" charset="0"/>
              </a:rPr>
              <a:t>block configuration</a:t>
            </a:r>
          </a:p>
          <a:p>
            <a:pPr eaLnBrk="1" hangingPunct="1">
              <a:defRPr/>
            </a:pPr>
            <a:r>
              <a:rPr lang="et-EE" sz="2000" dirty="0">
                <a:latin typeface="Arial" pitchFamily="34" charset="0"/>
                <a:cs typeface="Arial" pitchFamily="34" charset="0"/>
              </a:rPr>
              <a:t>		</a:t>
            </a:r>
            <a:r>
              <a:rPr lang="en-GB" sz="2000" b="1" dirty="0">
                <a:latin typeface="Arial" pitchFamily="34" charset="0"/>
                <a:cs typeface="Arial" pitchFamily="34" charset="0"/>
              </a:rPr>
              <a:t>for </a:t>
            </a:r>
            <a:r>
              <a:rPr lang="en-GB" sz="2000" dirty="0">
                <a:latin typeface="Arial" pitchFamily="34" charset="0"/>
                <a:cs typeface="Arial" pitchFamily="34" charset="0"/>
              </a:rPr>
              <a:t>u1 : and_2 -- </a:t>
            </a:r>
            <a:r>
              <a:rPr lang="en-GB" sz="2000" i="1" dirty="0">
                <a:latin typeface="Arial" pitchFamily="34" charset="0"/>
                <a:cs typeface="Arial" pitchFamily="34" charset="0"/>
              </a:rPr>
              <a:t>component configuration</a:t>
            </a:r>
          </a:p>
          <a:p>
            <a:pPr eaLnBrk="1" hangingPunct="1">
              <a:defRPr/>
            </a:pPr>
            <a:r>
              <a:rPr lang="et-EE" sz="2000" dirty="0">
                <a:latin typeface="Arial" pitchFamily="34" charset="0"/>
                <a:cs typeface="Arial" pitchFamily="34" charset="0"/>
              </a:rPr>
              <a:t>			</a:t>
            </a:r>
            <a:r>
              <a:rPr lang="en-GB" sz="2000" b="1" dirty="0">
                <a:latin typeface="Arial" pitchFamily="34" charset="0"/>
                <a:cs typeface="Arial" pitchFamily="34" charset="0"/>
              </a:rPr>
              <a:t>use entity </a:t>
            </a:r>
            <a:r>
              <a:rPr lang="en-GB" sz="2000" dirty="0">
                <a:latin typeface="Arial" pitchFamily="34" charset="0"/>
                <a:cs typeface="Arial" pitchFamily="34" charset="0"/>
              </a:rPr>
              <a:t>work.and_2(dataflow);</a:t>
            </a:r>
          </a:p>
          <a:p>
            <a:pPr eaLnBrk="1" hangingPunct="1">
              <a:defRPr/>
            </a:pPr>
            <a:r>
              <a:rPr lang="et-EE" sz="2000" dirty="0">
                <a:latin typeface="Arial" pitchFamily="34" charset="0"/>
                <a:cs typeface="Arial" pitchFamily="34" charset="0"/>
              </a:rPr>
              <a:t>		</a:t>
            </a:r>
            <a:r>
              <a:rPr lang="en-GB" sz="2000" b="1" dirty="0">
                <a:latin typeface="Arial" pitchFamily="34" charset="0"/>
                <a:cs typeface="Arial" pitchFamily="34" charset="0"/>
              </a:rPr>
              <a:t>end for</a:t>
            </a:r>
            <a:r>
              <a:rPr lang="en-GB" sz="2000" dirty="0">
                <a:latin typeface="Arial" pitchFamily="34" charset="0"/>
                <a:cs typeface="Arial" pitchFamily="34" charset="0"/>
              </a:rPr>
              <a:t>;</a:t>
            </a:r>
          </a:p>
          <a:p>
            <a:pPr eaLnBrk="1" hangingPunct="1">
              <a:defRPr/>
            </a:pPr>
            <a:r>
              <a:rPr lang="et-EE" sz="2000" dirty="0">
                <a:latin typeface="Arial" pitchFamily="34" charset="0"/>
                <a:cs typeface="Arial" pitchFamily="34" charset="0"/>
              </a:rPr>
              <a:t>		</a:t>
            </a:r>
            <a:r>
              <a:rPr lang="en-GB" sz="2000" b="1" dirty="0">
                <a:latin typeface="Arial" pitchFamily="34" charset="0"/>
                <a:cs typeface="Arial" pitchFamily="34" charset="0"/>
              </a:rPr>
              <a:t>for</a:t>
            </a:r>
            <a:r>
              <a:rPr lang="en-GB" sz="2000" dirty="0">
                <a:latin typeface="Arial" pitchFamily="34" charset="0"/>
                <a:cs typeface="Arial" pitchFamily="34" charset="0"/>
              </a:rPr>
              <a:t> u2 : and_2 -- </a:t>
            </a:r>
            <a:r>
              <a:rPr lang="en-GB" sz="2000" i="1" dirty="0">
                <a:latin typeface="Arial" pitchFamily="34" charset="0"/>
                <a:cs typeface="Arial" pitchFamily="34" charset="0"/>
              </a:rPr>
              <a:t>component configuration</a:t>
            </a:r>
          </a:p>
          <a:p>
            <a:pPr eaLnBrk="1" hangingPunct="1">
              <a:defRPr/>
            </a:pPr>
            <a:r>
              <a:rPr lang="et-EE" sz="2000" dirty="0">
                <a:latin typeface="Arial" pitchFamily="34" charset="0"/>
                <a:cs typeface="Arial" pitchFamily="34" charset="0"/>
              </a:rPr>
              <a:t>			</a:t>
            </a:r>
            <a:r>
              <a:rPr lang="en-GB" sz="2000" b="1" dirty="0">
                <a:latin typeface="Arial" pitchFamily="34" charset="0"/>
                <a:cs typeface="Arial" pitchFamily="34" charset="0"/>
              </a:rPr>
              <a:t>use entity </a:t>
            </a:r>
            <a:r>
              <a:rPr lang="en-GB" sz="2000" dirty="0">
                <a:latin typeface="Arial" pitchFamily="34" charset="0"/>
                <a:cs typeface="Arial" pitchFamily="34" charset="0"/>
              </a:rPr>
              <a:t>work.and_2(</a:t>
            </a:r>
            <a:r>
              <a:rPr lang="en-GB" sz="2000" dirty="0" err="1">
                <a:latin typeface="Arial" pitchFamily="34" charset="0"/>
                <a:cs typeface="Arial" pitchFamily="34" charset="0"/>
              </a:rPr>
              <a:t>behavioral</a:t>
            </a:r>
            <a:r>
              <a:rPr lang="en-GB" sz="2000" dirty="0">
                <a:latin typeface="Arial" pitchFamily="34" charset="0"/>
                <a:cs typeface="Arial" pitchFamily="34" charset="0"/>
              </a:rPr>
              <a:t>);</a:t>
            </a:r>
          </a:p>
          <a:p>
            <a:pPr eaLnBrk="1" hangingPunct="1">
              <a:defRPr/>
            </a:pPr>
            <a:r>
              <a:rPr lang="et-EE" sz="2000" dirty="0">
                <a:latin typeface="Arial" pitchFamily="34" charset="0"/>
                <a:cs typeface="Arial" pitchFamily="34" charset="0"/>
              </a:rPr>
              <a:t>		</a:t>
            </a:r>
            <a:r>
              <a:rPr lang="en-GB" sz="2000" b="1" dirty="0">
                <a:latin typeface="Arial" pitchFamily="34" charset="0"/>
                <a:cs typeface="Arial" pitchFamily="34" charset="0"/>
              </a:rPr>
              <a:t>end for</a:t>
            </a:r>
            <a:r>
              <a:rPr lang="en-GB" sz="2000" dirty="0">
                <a:latin typeface="Arial" pitchFamily="34" charset="0"/>
                <a:cs typeface="Arial" pitchFamily="34" charset="0"/>
              </a:rPr>
              <a:t>;</a:t>
            </a:r>
          </a:p>
          <a:p>
            <a:pPr eaLnBrk="1" hangingPunct="1">
              <a:defRPr/>
            </a:pPr>
            <a:r>
              <a:rPr lang="et-EE" sz="2000" dirty="0">
                <a:latin typeface="Arial" pitchFamily="34" charset="0"/>
                <a:cs typeface="Arial" pitchFamily="34" charset="0"/>
              </a:rPr>
              <a:t>		</a:t>
            </a:r>
            <a:r>
              <a:rPr lang="en-GB" sz="2000" b="1" dirty="0">
                <a:latin typeface="Arial" pitchFamily="34" charset="0"/>
                <a:cs typeface="Arial" pitchFamily="34" charset="0"/>
              </a:rPr>
              <a:t>for </a:t>
            </a:r>
            <a:r>
              <a:rPr lang="en-GB" sz="2000" dirty="0">
                <a:latin typeface="Arial" pitchFamily="34" charset="0"/>
                <a:cs typeface="Arial" pitchFamily="34" charset="0"/>
              </a:rPr>
              <a:t>u3 : or_2 -- </a:t>
            </a:r>
            <a:r>
              <a:rPr lang="en-GB" sz="2000" i="1" dirty="0">
                <a:latin typeface="Arial" pitchFamily="34" charset="0"/>
                <a:cs typeface="Arial" pitchFamily="34" charset="0"/>
              </a:rPr>
              <a:t>component configuration</a:t>
            </a:r>
          </a:p>
          <a:p>
            <a:pPr eaLnBrk="1" hangingPunct="1">
              <a:defRPr/>
            </a:pPr>
            <a:r>
              <a:rPr lang="et-EE" sz="2000" dirty="0">
                <a:latin typeface="Arial" pitchFamily="34" charset="0"/>
                <a:cs typeface="Arial" pitchFamily="34" charset="0"/>
              </a:rPr>
              <a:t>			</a:t>
            </a:r>
            <a:r>
              <a:rPr lang="en-GB" sz="2000" b="1" dirty="0">
                <a:latin typeface="Arial" pitchFamily="34" charset="0"/>
                <a:cs typeface="Arial" pitchFamily="34" charset="0"/>
              </a:rPr>
              <a:t>use entity </a:t>
            </a:r>
            <a:r>
              <a:rPr lang="en-GB" sz="2000" dirty="0">
                <a:latin typeface="Arial" pitchFamily="34" charset="0"/>
                <a:cs typeface="Arial" pitchFamily="34" charset="0"/>
              </a:rPr>
              <a:t>work.or_2(dataflow);</a:t>
            </a:r>
          </a:p>
          <a:p>
            <a:pPr eaLnBrk="1" hangingPunct="1">
              <a:defRPr/>
            </a:pPr>
            <a:r>
              <a:rPr lang="et-EE" sz="2000" dirty="0">
                <a:latin typeface="Arial" pitchFamily="34" charset="0"/>
                <a:cs typeface="Arial" pitchFamily="34" charset="0"/>
              </a:rPr>
              <a:t>		</a:t>
            </a:r>
            <a:r>
              <a:rPr lang="en-GB" sz="2000" b="1" dirty="0">
                <a:latin typeface="Arial" pitchFamily="34" charset="0"/>
                <a:cs typeface="Arial" pitchFamily="34" charset="0"/>
              </a:rPr>
              <a:t>end for</a:t>
            </a:r>
            <a:r>
              <a:rPr lang="en-GB" sz="2000" dirty="0">
                <a:latin typeface="Arial" pitchFamily="34" charset="0"/>
                <a:cs typeface="Arial" pitchFamily="34" charset="0"/>
              </a:rPr>
              <a:t>;</a:t>
            </a:r>
          </a:p>
          <a:p>
            <a:pPr eaLnBrk="1" hangingPunct="1">
              <a:defRPr/>
            </a:pPr>
            <a:r>
              <a:rPr lang="et-EE" sz="2000" dirty="0">
                <a:latin typeface="Arial" pitchFamily="34" charset="0"/>
                <a:cs typeface="Arial" pitchFamily="34" charset="0"/>
              </a:rPr>
              <a:t>	</a:t>
            </a:r>
            <a:r>
              <a:rPr lang="en-GB" sz="2000" b="1" dirty="0">
                <a:latin typeface="Arial" pitchFamily="34" charset="0"/>
                <a:cs typeface="Arial" pitchFamily="34" charset="0"/>
              </a:rPr>
              <a:t>end for</a:t>
            </a:r>
            <a:r>
              <a:rPr lang="en-GB" sz="2000" dirty="0">
                <a:latin typeface="Arial" pitchFamily="34" charset="0"/>
                <a:cs typeface="Arial" pitchFamily="34" charset="0"/>
              </a:rPr>
              <a:t>;</a:t>
            </a:r>
          </a:p>
          <a:p>
            <a:pPr eaLnBrk="1" hangingPunct="1">
              <a:defRPr/>
            </a:pPr>
            <a:r>
              <a:rPr lang="en-GB" sz="2000" b="1" dirty="0">
                <a:latin typeface="Arial" pitchFamily="34" charset="0"/>
                <a:cs typeface="Arial" pitchFamily="34" charset="0"/>
              </a:rPr>
              <a:t>end</a:t>
            </a:r>
            <a:r>
              <a:rPr lang="en-GB" sz="2000" dirty="0">
                <a:latin typeface="Arial" pitchFamily="34" charset="0"/>
                <a:cs typeface="Arial" pitchFamily="34" charset="0"/>
              </a:rPr>
              <a:t> config2;</a:t>
            </a:r>
            <a:r>
              <a:rPr lang="et-EE" sz="2000" dirty="0">
                <a:latin typeface="Arial" pitchFamily="34" charset="0"/>
                <a:cs typeface="Arial" pitchFamily="34" charset="0"/>
              </a:rPr>
              <a:t>	</a:t>
            </a:r>
            <a:endParaRPr lang="en-US" sz="2000" dirty="0">
              <a:latin typeface="Arial" pitchFamily="34" charset="0"/>
            </a:endParaRPr>
          </a:p>
          <a:p>
            <a:pPr marL="533400" indent="-533400" eaLnBrk="1" hangingPunct="1">
              <a:spcBef>
                <a:spcPct val="5000"/>
              </a:spcBef>
              <a:buClr>
                <a:schemeClr val="folHlink"/>
              </a:buClr>
              <a:buSzPct val="75000"/>
              <a:defRPr/>
            </a:pPr>
            <a:endParaRPr lang="en-US" sz="2000" dirty="0">
              <a:latin typeface="Arial" pitchFamily="34" charset="0"/>
            </a:endParaRPr>
          </a:p>
          <a:p>
            <a:pPr marL="533400" indent="-533400" eaLnBrk="1" hangingPunct="1">
              <a:spcBef>
                <a:spcPct val="5000"/>
              </a:spcBef>
              <a:buClr>
                <a:schemeClr val="folHlink"/>
              </a:buClr>
              <a:buSzPct val="75000"/>
              <a:defRPr/>
            </a:pPr>
            <a:endParaRPr lang="en-US" sz="2000" dirty="0">
              <a:latin typeface="Arial" pitchFamily="34" charset="0"/>
            </a:endParaRPr>
          </a:p>
          <a:p>
            <a:pPr marL="533400" indent="-533400" eaLnBrk="1" hangingPunct="1">
              <a:spcBef>
                <a:spcPct val="5000"/>
              </a:spcBef>
              <a:buClr>
                <a:schemeClr val="folHlink"/>
              </a:buClr>
              <a:buSzPct val="75000"/>
              <a:defRPr/>
            </a:pPr>
            <a:endParaRPr lang="en-US" sz="2000" dirty="0">
              <a:latin typeface="Arial" pitchFamily="34" charset="0"/>
            </a:endParaRPr>
          </a:p>
          <a:p>
            <a:pPr marL="533400" indent="-533400" eaLnBrk="1" hangingPunct="1">
              <a:spcBef>
                <a:spcPct val="5000"/>
              </a:spcBef>
              <a:buClr>
                <a:schemeClr val="folHlink"/>
              </a:buClr>
              <a:buSzPct val="75000"/>
              <a:defRPr/>
            </a:pPr>
            <a:endParaRPr lang="et-EE" sz="2000" dirty="0">
              <a:latin typeface="Arial" pitchFamily="34" charset="0"/>
            </a:endParaRPr>
          </a:p>
        </p:txBody>
      </p:sp>
      <p:sp>
        <p:nvSpPr>
          <p:cNvPr id="38917" name="TextBox 4"/>
          <p:cNvSpPr txBox="1">
            <a:spLocks noChangeArrowheads="1"/>
          </p:cNvSpPr>
          <p:nvPr/>
        </p:nvSpPr>
        <p:spPr bwMode="auto">
          <a:xfrm>
            <a:off x="273050" y="5016500"/>
            <a:ext cx="8870950" cy="1630363"/>
          </a:xfrm>
          <a:prstGeom prst="rect">
            <a:avLst/>
          </a:prstGeom>
          <a:noFill/>
          <a:ln w="9525">
            <a:noFill/>
            <a:miter lim="800000"/>
            <a:headEnd/>
            <a:tailEnd/>
          </a:ln>
        </p:spPr>
        <p:txBody>
          <a:bodyPr>
            <a:spAutoFit/>
          </a:bodyPr>
          <a:lstStyle/>
          <a:p>
            <a:r>
              <a:rPr lang="en-GB" sz="2000" dirty="0">
                <a:latin typeface="Arial" pitchFamily="34" charset="0"/>
                <a:cs typeface="Arial" pitchFamily="34" charset="0"/>
              </a:rPr>
              <a:t>To write a configuration declaration for design entity </a:t>
            </a:r>
            <a:r>
              <a:rPr lang="en-GB" sz="2000" dirty="0" err="1">
                <a:latin typeface="Arial" pitchFamily="34" charset="0"/>
                <a:cs typeface="Arial" pitchFamily="34" charset="0"/>
              </a:rPr>
              <a:t>comb_ckt</a:t>
            </a:r>
            <a:r>
              <a:rPr lang="en-GB" sz="2000" dirty="0">
                <a:latin typeface="Arial" pitchFamily="34" charset="0"/>
                <a:cs typeface="Arial" pitchFamily="34" charset="0"/>
              </a:rPr>
              <a:t> that uses architecture structural_2 (slide 15-16), we must not only specify the architecture, but also the bindings of components in the architecture to design entities. This is accomplished using </a:t>
            </a:r>
            <a:r>
              <a:rPr lang="en-GB" sz="2000" i="1" dirty="0">
                <a:latin typeface="Arial" pitchFamily="34" charset="0"/>
                <a:cs typeface="Arial" pitchFamily="34" charset="0"/>
              </a:rPr>
              <a:t>component configurations inside the configuration declaration.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2643"/>
                                        </p:tgtEl>
                                        <p:attrNameLst>
                                          <p:attrName>style.visibility</p:attrName>
                                        </p:attrNameLst>
                                      </p:cBhvr>
                                      <p:to>
                                        <p:strVal val="visible"/>
                                      </p:to>
                                    </p:set>
                                    <p:animEffect transition="in" filter="blinds(horizontal)">
                                      <p:cBhvr>
                                        <p:cTn id="7" dur="500"/>
                                        <p:tgtEl>
                                          <p:spTgt spid="752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4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2"/>
          <p:cNvSpPr>
            <a:spLocks noGrp="1"/>
          </p:cNvSpPr>
          <p:nvPr>
            <p:ph type="sldNum" sz="quarter" idx="10"/>
          </p:nvPr>
        </p:nvSpPr>
        <p:spPr>
          <a:noFill/>
        </p:spPr>
        <p:txBody>
          <a:bodyPr/>
          <a:lstStyle/>
          <a:p>
            <a:fld id="{C48A93CB-E8F0-47FE-8909-AC6501D6C51D}" type="slidenum">
              <a:rPr lang="en-US" altLang="et-EE" smtClean="0"/>
              <a:pPr/>
              <a:t>27</a:t>
            </a:fld>
            <a:endParaRPr lang="en-US" altLang="et-EE"/>
          </a:p>
        </p:txBody>
      </p:sp>
      <p:sp>
        <p:nvSpPr>
          <p:cNvPr id="39939" name="TextBox 4"/>
          <p:cNvSpPr txBox="1">
            <a:spLocks noChangeArrowheads="1"/>
          </p:cNvSpPr>
          <p:nvPr/>
        </p:nvSpPr>
        <p:spPr bwMode="auto">
          <a:xfrm>
            <a:off x="273050" y="1341438"/>
            <a:ext cx="8375650" cy="4524375"/>
          </a:xfrm>
          <a:prstGeom prst="rect">
            <a:avLst/>
          </a:prstGeom>
          <a:noFill/>
          <a:ln w="9525">
            <a:noFill/>
            <a:miter lim="800000"/>
            <a:headEnd/>
            <a:tailEnd/>
          </a:ln>
        </p:spPr>
        <p:txBody>
          <a:bodyPr>
            <a:spAutoFit/>
          </a:bodyPr>
          <a:lstStyle/>
          <a:p>
            <a:r>
              <a:rPr lang="en-GB" sz="2400" dirty="0">
                <a:latin typeface="Arial" pitchFamily="34" charset="0"/>
                <a:cs typeface="Arial" pitchFamily="34" charset="0"/>
              </a:rPr>
              <a:t>A component configuration inside of a component declaration allows us to configure the internal structure of the architecture of an entity to which a component is bound; a configuration specification does not allow this. The of a component configuration is like that of a configuration specification, except for the addition of the keywords </a:t>
            </a:r>
            <a:r>
              <a:rPr lang="en-GB" sz="2400" b="1" dirty="0">
                <a:latin typeface="Arial" pitchFamily="34" charset="0"/>
                <a:cs typeface="Arial" pitchFamily="34" charset="0"/>
              </a:rPr>
              <a:t>end </a:t>
            </a:r>
            <a:r>
              <a:rPr lang="en-GB" sz="2400" b="1" dirty="0" err="1">
                <a:latin typeface="Arial" pitchFamily="34" charset="0"/>
                <a:cs typeface="Arial" pitchFamily="34" charset="0"/>
              </a:rPr>
              <a:t>for.</a:t>
            </a:r>
            <a:r>
              <a:rPr lang="en-GB" sz="2400" dirty="0" err="1">
                <a:latin typeface="Arial" pitchFamily="34" charset="0"/>
                <a:cs typeface="Arial" pitchFamily="34" charset="0"/>
              </a:rPr>
              <a:t>The</a:t>
            </a:r>
            <a:r>
              <a:rPr lang="en-GB" sz="2400" dirty="0">
                <a:latin typeface="Arial" pitchFamily="34" charset="0"/>
                <a:cs typeface="Arial" pitchFamily="34" charset="0"/>
              </a:rPr>
              <a:t> architecture (slide 15</a:t>
            </a:r>
            <a:r>
              <a:rPr lang="et-EE" sz="2400" dirty="0">
                <a:latin typeface="Arial" pitchFamily="34" charset="0"/>
                <a:cs typeface="Arial" pitchFamily="34" charset="0"/>
              </a:rPr>
              <a:t>-16</a:t>
            </a:r>
            <a:r>
              <a:rPr lang="en-GB" sz="2400" dirty="0">
                <a:latin typeface="Arial" pitchFamily="34" charset="0"/>
                <a:cs typeface="Arial" pitchFamily="34" charset="0"/>
              </a:rPr>
              <a:t>) for structural_2 contained no configuration specifications, and its components were bound to design entities using default binding. Configuration declaration config2 explicitly configures this architecture to produce the same bindings that were produced using configuration specifications in slide </a:t>
            </a:r>
            <a:r>
              <a:rPr lang="et-EE" sz="2400" dirty="0">
                <a:latin typeface="Arial" pitchFamily="34" charset="0"/>
                <a:cs typeface="Arial" pitchFamily="34" charset="0"/>
              </a:rPr>
              <a:t>19</a:t>
            </a:r>
            <a:r>
              <a:rPr lang="en-GB" sz="2400" dirty="0">
                <a:latin typeface="Arial" pitchFamily="34" charset="0"/>
                <a:cs typeface="Arial" pitchFamily="34" charset="0"/>
              </a:rPr>
              <a:t>-</a:t>
            </a:r>
            <a:r>
              <a:rPr lang="et-EE" sz="2400" dirty="0">
                <a:latin typeface="Arial" pitchFamily="34" charset="0"/>
                <a:cs typeface="Arial" pitchFamily="34" charset="0"/>
              </a:rPr>
              <a:t>20</a:t>
            </a:r>
            <a:r>
              <a:rPr lang="en-GB" sz="2400" dirty="0">
                <a:latin typeface="Arial" pitchFamily="34" charset="0"/>
                <a:cs typeface="Arial" pitchFamily="34" charset="0"/>
              </a:rPr>
              <a:t>.</a:t>
            </a:r>
          </a:p>
        </p:txBody>
      </p:sp>
      <p:sp>
        <p:nvSpPr>
          <p:cNvPr id="39940" name="Rectangle 2"/>
          <p:cNvSpPr>
            <a:spLocks noGrp="1" noChangeArrowheads="1"/>
          </p:cNvSpPr>
          <p:nvPr>
            <p:ph type="title"/>
          </p:nvPr>
        </p:nvSpPr>
        <p:spPr>
          <a:xfrm>
            <a:off x="50800" y="236538"/>
            <a:ext cx="9093200" cy="523875"/>
          </a:xfrm>
        </p:spPr>
        <p:txBody>
          <a:bodyPr vert="horz" lIns="91440" tIns="45720" rIns="91440" bIns="45720" rtlCol="0" anchor="ctr">
            <a:noAutofit/>
          </a:bodyPr>
          <a:lstStyle/>
          <a:p>
            <a:pPr algn="r"/>
            <a:r>
              <a:rPr lang="et-EE" altLang="et-EE" sz="3200">
                <a:solidFill>
                  <a:srgbClr val="A20000"/>
                </a:solidFill>
                <a:latin typeface="Comic Sans MS" panose="030F0702030302020204" pitchFamily="66" charset="0"/>
              </a:rPr>
              <a:t>Con</a:t>
            </a:r>
            <a:r>
              <a:rPr lang="en-US" altLang="et-EE" sz="3200">
                <a:solidFill>
                  <a:srgbClr val="A20000"/>
                </a:solidFill>
                <a:latin typeface="Comic Sans MS" panose="030F0702030302020204" pitchFamily="66" charset="0"/>
              </a:rPr>
              <a:t>.</a:t>
            </a:r>
            <a:r>
              <a:rPr lang="et-EE" altLang="et-EE" sz="3200">
                <a:solidFill>
                  <a:srgbClr val="A20000"/>
                </a:solidFill>
                <a:latin typeface="Comic Sans MS" panose="030F0702030302020204" pitchFamily="66" charset="0"/>
              </a:rPr>
              <a:t> dec</a:t>
            </a:r>
            <a:r>
              <a:rPr lang="en-US" altLang="et-EE" sz="3200">
                <a:solidFill>
                  <a:srgbClr val="A20000"/>
                </a:solidFill>
                <a:latin typeface="Comic Sans MS" panose="030F0702030302020204" pitchFamily="66" charset="0"/>
              </a:rPr>
              <a:t>. </a:t>
            </a:r>
            <a:r>
              <a:rPr lang="et-EE" altLang="et-EE" sz="3200">
                <a:solidFill>
                  <a:srgbClr val="A20000"/>
                </a:solidFill>
                <a:latin typeface="Comic Sans MS" panose="030F0702030302020204" pitchFamily="66" charset="0"/>
              </a:rPr>
              <a:t>for comb_ckt</a:t>
            </a:r>
            <a:r>
              <a:rPr lang="en-US" altLang="et-EE" sz="3200">
                <a:solidFill>
                  <a:srgbClr val="A20000"/>
                </a:solidFill>
                <a:latin typeface="Comic Sans MS" panose="030F0702030302020204" pitchFamily="66" charset="0"/>
              </a:rPr>
              <a:t> (component configurations) -2-</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2"/>
          <p:cNvSpPr>
            <a:spLocks noGrp="1"/>
          </p:cNvSpPr>
          <p:nvPr>
            <p:ph type="sldNum" sz="quarter" idx="10"/>
          </p:nvPr>
        </p:nvSpPr>
        <p:spPr>
          <a:noFill/>
        </p:spPr>
        <p:txBody>
          <a:bodyPr/>
          <a:lstStyle/>
          <a:p>
            <a:fld id="{C48A93CB-E8F0-47FE-8909-AC6501D6C51D}" type="slidenum">
              <a:rPr lang="en-US" altLang="et-EE" smtClean="0"/>
              <a:pPr/>
              <a:t>28</a:t>
            </a:fld>
            <a:endParaRPr lang="en-US" altLang="et-EE"/>
          </a:p>
        </p:txBody>
      </p:sp>
      <p:sp>
        <p:nvSpPr>
          <p:cNvPr id="39939" name="TextBox 4"/>
          <p:cNvSpPr txBox="1">
            <a:spLocks noChangeArrowheads="1"/>
          </p:cNvSpPr>
          <p:nvPr/>
        </p:nvSpPr>
        <p:spPr bwMode="auto">
          <a:xfrm>
            <a:off x="273050" y="1341438"/>
            <a:ext cx="8375650" cy="1938992"/>
          </a:xfrm>
          <a:prstGeom prst="rect">
            <a:avLst/>
          </a:prstGeom>
          <a:noFill/>
          <a:ln w="9525">
            <a:noFill/>
            <a:miter lim="800000"/>
            <a:headEnd/>
            <a:tailEnd/>
          </a:ln>
        </p:spPr>
        <p:txBody>
          <a:bodyPr>
            <a:spAutoFit/>
          </a:bodyPr>
          <a:lstStyle/>
          <a:p>
            <a:r>
              <a:rPr lang="en-US" sz="2000" b="1" dirty="0">
                <a:latin typeface="Arial" pitchFamily="34" charset="0"/>
                <a:cs typeface="Arial" pitchFamily="34" charset="0"/>
              </a:rPr>
              <a:t>configuration </a:t>
            </a:r>
            <a:r>
              <a:rPr lang="en-US" sz="2000" dirty="0" err="1">
                <a:latin typeface="Arial" pitchFamily="34" charset="0"/>
                <a:cs typeface="Arial" pitchFamily="34" charset="0"/>
              </a:rPr>
              <a:t>functional_sim</a:t>
            </a:r>
            <a:r>
              <a:rPr lang="en-US" sz="2000" dirty="0">
                <a:latin typeface="Arial" pitchFamily="34" charset="0"/>
                <a:cs typeface="Arial" pitchFamily="34" charset="0"/>
              </a:rPr>
              <a:t> </a:t>
            </a:r>
            <a:r>
              <a:rPr lang="en-US" sz="2000" b="1" dirty="0">
                <a:latin typeface="Arial" pitchFamily="34" charset="0"/>
                <a:cs typeface="Arial" pitchFamily="34" charset="0"/>
              </a:rPr>
              <a:t>of</a:t>
            </a:r>
            <a:r>
              <a:rPr lang="en-US" sz="2000" dirty="0">
                <a:latin typeface="Arial" pitchFamily="34" charset="0"/>
                <a:cs typeface="Arial" pitchFamily="34" charset="0"/>
              </a:rPr>
              <a:t> testbench </a:t>
            </a:r>
            <a:r>
              <a:rPr lang="en-US" sz="2000" b="1" dirty="0">
                <a:latin typeface="Arial" pitchFamily="34" charset="0"/>
                <a:cs typeface="Arial" pitchFamily="34" charset="0"/>
              </a:rPr>
              <a:t>is</a:t>
            </a:r>
            <a:r>
              <a:rPr lang="en-US" sz="2000" dirty="0">
                <a:latin typeface="Arial" pitchFamily="34" charset="0"/>
                <a:cs typeface="Arial" pitchFamily="34" charset="0"/>
              </a:rPr>
              <a:t> </a:t>
            </a:r>
          </a:p>
          <a:p>
            <a:r>
              <a:rPr lang="en-US" sz="2000" dirty="0">
                <a:latin typeface="Arial" pitchFamily="34" charset="0"/>
                <a:cs typeface="Arial" pitchFamily="34" charset="0"/>
              </a:rPr>
              <a:t>        </a:t>
            </a:r>
            <a:r>
              <a:rPr lang="en-US" sz="2000" b="1" dirty="0">
                <a:latin typeface="Arial" pitchFamily="34" charset="0"/>
                <a:cs typeface="Arial" pitchFamily="34" charset="0"/>
              </a:rPr>
              <a:t>for</a:t>
            </a:r>
            <a:r>
              <a:rPr lang="en-US" sz="2000" dirty="0">
                <a:latin typeface="Arial" pitchFamily="34" charset="0"/>
                <a:cs typeface="Arial" pitchFamily="34" charset="0"/>
              </a:rPr>
              <a:t> behavior </a:t>
            </a:r>
          </a:p>
          <a:p>
            <a:r>
              <a:rPr lang="en-US" sz="2000" dirty="0">
                <a:latin typeface="Arial" pitchFamily="34" charset="0"/>
                <a:cs typeface="Arial" pitchFamily="34" charset="0"/>
              </a:rPr>
              <a:t>              </a:t>
            </a:r>
            <a:r>
              <a:rPr lang="en-US" sz="2000" b="1" dirty="0">
                <a:latin typeface="Arial" pitchFamily="34" charset="0"/>
                <a:cs typeface="Arial" pitchFamily="34" charset="0"/>
              </a:rPr>
              <a:t>for </a:t>
            </a:r>
            <a:r>
              <a:rPr lang="en-US" sz="2000" dirty="0">
                <a:latin typeface="Arial" pitchFamily="34" charset="0"/>
                <a:cs typeface="Arial" pitchFamily="34" charset="0"/>
              </a:rPr>
              <a:t>UUT : </a:t>
            </a:r>
            <a:r>
              <a:rPr lang="en-US" sz="2000" dirty="0" err="1">
                <a:latin typeface="Arial" pitchFamily="34" charset="0"/>
                <a:cs typeface="Arial" pitchFamily="34" charset="0"/>
              </a:rPr>
              <a:t>half_adder</a:t>
            </a:r>
            <a:r>
              <a:rPr lang="en-US" sz="2000" dirty="0">
                <a:latin typeface="Arial" pitchFamily="34" charset="0"/>
                <a:cs typeface="Arial" pitchFamily="34" charset="0"/>
              </a:rPr>
              <a:t> </a:t>
            </a:r>
            <a:r>
              <a:rPr lang="en-US" sz="2000" b="1" dirty="0">
                <a:latin typeface="Arial" pitchFamily="34" charset="0"/>
                <a:cs typeface="Arial" pitchFamily="34" charset="0"/>
              </a:rPr>
              <a:t>use entity </a:t>
            </a:r>
            <a:r>
              <a:rPr lang="en-US" sz="2000" dirty="0" err="1">
                <a:latin typeface="Arial" pitchFamily="34" charset="0"/>
                <a:cs typeface="Arial" pitchFamily="34" charset="0"/>
              </a:rPr>
              <a:t>work.half_adder</a:t>
            </a:r>
            <a:r>
              <a:rPr lang="en-US" sz="2000" dirty="0">
                <a:latin typeface="Arial" pitchFamily="34" charset="0"/>
                <a:cs typeface="Arial" pitchFamily="34" charset="0"/>
              </a:rPr>
              <a:t>(dataflow); </a:t>
            </a:r>
          </a:p>
          <a:p>
            <a:r>
              <a:rPr lang="en-US" sz="2000" dirty="0">
                <a:latin typeface="Arial" pitchFamily="34" charset="0"/>
                <a:cs typeface="Arial" pitchFamily="34" charset="0"/>
              </a:rPr>
              <a:t>              </a:t>
            </a:r>
            <a:r>
              <a:rPr lang="en-US" sz="2000" b="1" dirty="0">
                <a:latin typeface="Arial" pitchFamily="34" charset="0"/>
                <a:cs typeface="Arial" pitchFamily="34" charset="0"/>
              </a:rPr>
              <a:t>end for</a:t>
            </a:r>
            <a:r>
              <a:rPr lang="en-US" sz="2000" dirty="0">
                <a:latin typeface="Arial" pitchFamily="34" charset="0"/>
                <a:cs typeface="Arial" pitchFamily="34" charset="0"/>
              </a:rPr>
              <a:t>; </a:t>
            </a:r>
          </a:p>
          <a:p>
            <a:r>
              <a:rPr lang="en-US" sz="2000" dirty="0">
                <a:latin typeface="Arial" pitchFamily="34" charset="0"/>
                <a:cs typeface="Arial" pitchFamily="34" charset="0"/>
              </a:rPr>
              <a:t>        </a:t>
            </a:r>
            <a:r>
              <a:rPr lang="en-US" sz="2000" b="1" dirty="0">
                <a:latin typeface="Arial" pitchFamily="34" charset="0"/>
                <a:cs typeface="Arial" pitchFamily="34" charset="0"/>
              </a:rPr>
              <a:t>end for</a:t>
            </a:r>
            <a:r>
              <a:rPr lang="en-US" sz="2000" dirty="0">
                <a:latin typeface="Arial" pitchFamily="34" charset="0"/>
                <a:cs typeface="Arial" pitchFamily="34" charset="0"/>
              </a:rPr>
              <a:t>; </a:t>
            </a:r>
          </a:p>
          <a:p>
            <a:r>
              <a:rPr lang="en-US" sz="2000" b="1" dirty="0">
                <a:latin typeface="Arial" pitchFamily="34" charset="0"/>
                <a:cs typeface="Arial" pitchFamily="34" charset="0"/>
              </a:rPr>
              <a:t>end</a:t>
            </a:r>
            <a:r>
              <a:rPr lang="en-US" sz="2000" dirty="0">
                <a:latin typeface="Arial" pitchFamily="34" charset="0"/>
                <a:cs typeface="Arial" pitchFamily="34" charset="0"/>
              </a:rPr>
              <a:t> </a:t>
            </a:r>
            <a:r>
              <a:rPr lang="en-US" sz="2000" dirty="0" err="1">
                <a:latin typeface="Arial" pitchFamily="34" charset="0"/>
                <a:cs typeface="Arial" pitchFamily="34" charset="0"/>
              </a:rPr>
              <a:t>functional_sim</a:t>
            </a:r>
            <a:endParaRPr lang="en-GB" sz="2000" dirty="0">
              <a:latin typeface="Arial" pitchFamily="34" charset="0"/>
              <a:cs typeface="Arial" pitchFamily="34" charset="0"/>
            </a:endParaRPr>
          </a:p>
        </p:txBody>
      </p:sp>
      <p:sp>
        <p:nvSpPr>
          <p:cNvPr id="39940" name="Rectangle 2"/>
          <p:cNvSpPr>
            <a:spLocks noGrp="1" noChangeArrowheads="1"/>
          </p:cNvSpPr>
          <p:nvPr>
            <p:ph type="title"/>
          </p:nvPr>
        </p:nvSpPr>
        <p:spPr>
          <a:xfrm>
            <a:off x="50800" y="542925"/>
            <a:ext cx="9093200" cy="523875"/>
          </a:xfrm>
        </p:spPr>
        <p:txBody>
          <a:bodyPr vert="horz" lIns="91440" tIns="45720" rIns="91440" bIns="45720" rtlCol="0" anchor="ctr">
            <a:noAutofit/>
          </a:bodyPr>
          <a:lstStyle/>
          <a:p>
            <a:pPr algn="r"/>
            <a:r>
              <a:rPr lang="en-US" altLang="et-EE" sz="3200" dirty="0">
                <a:solidFill>
                  <a:srgbClr val="A20000"/>
                </a:solidFill>
                <a:latin typeface="Comic Sans MS" panose="030F0702030302020204" pitchFamily="66" charset="0"/>
              </a:rPr>
              <a:t>Configuration declaration for a functional simulation of a half adder.</a:t>
            </a:r>
            <a:br>
              <a:rPr lang="en-US" altLang="et-EE" sz="3200" dirty="0">
                <a:solidFill>
                  <a:srgbClr val="A20000"/>
                </a:solidFill>
                <a:latin typeface="Comic Sans MS" panose="030F0702030302020204" pitchFamily="66" charset="0"/>
              </a:rPr>
            </a:br>
            <a:endParaRPr lang="en-US" altLang="et-EE" sz="3200" dirty="0">
              <a:solidFill>
                <a:srgbClr val="A20000"/>
              </a:solidFill>
              <a:latin typeface="Comic Sans MS" panose="030F0702030302020204" pitchFamily="66" charset="0"/>
            </a:endParaRPr>
          </a:p>
        </p:txBody>
      </p:sp>
    </p:spTree>
    <p:extLst>
      <p:ext uri="{BB962C8B-B14F-4D97-AF65-F5344CB8AC3E}">
        <p14:creationId xmlns:p14="http://schemas.microsoft.com/office/powerpoint/2010/main" val="18866687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2"/>
          <p:cNvSpPr>
            <a:spLocks noGrp="1"/>
          </p:cNvSpPr>
          <p:nvPr>
            <p:ph type="sldNum" sz="quarter" idx="10"/>
          </p:nvPr>
        </p:nvSpPr>
        <p:spPr>
          <a:noFill/>
        </p:spPr>
        <p:txBody>
          <a:bodyPr/>
          <a:lstStyle/>
          <a:p>
            <a:fld id="{C48A93CB-E8F0-47FE-8909-AC6501D6C51D}" type="slidenum">
              <a:rPr lang="en-US" altLang="et-EE" smtClean="0"/>
              <a:pPr/>
              <a:t>29</a:t>
            </a:fld>
            <a:endParaRPr lang="en-US" altLang="et-EE"/>
          </a:p>
        </p:txBody>
      </p:sp>
      <p:sp>
        <p:nvSpPr>
          <p:cNvPr id="39939" name="TextBox 4"/>
          <p:cNvSpPr txBox="1">
            <a:spLocks noChangeArrowheads="1"/>
          </p:cNvSpPr>
          <p:nvPr/>
        </p:nvSpPr>
        <p:spPr bwMode="auto">
          <a:xfrm>
            <a:off x="273050" y="1341438"/>
            <a:ext cx="8375650" cy="3785652"/>
          </a:xfrm>
          <a:prstGeom prst="rect">
            <a:avLst/>
          </a:prstGeom>
          <a:noFill/>
          <a:ln w="9525">
            <a:noFill/>
            <a:miter lim="800000"/>
            <a:headEnd/>
            <a:tailEnd/>
          </a:ln>
        </p:spPr>
        <p:txBody>
          <a:bodyPr>
            <a:spAutoFit/>
          </a:bodyPr>
          <a:lstStyle/>
          <a:p>
            <a:r>
              <a:rPr lang="en-US" sz="2400" dirty="0">
                <a:latin typeface="Arial" pitchFamily="34" charset="0"/>
                <a:cs typeface="Arial" pitchFamily="34" charset="0"/>
              </a:rPr>
              <a:t>When we compile the half-adder description, we get the design entity half_ adder(dataflow). We can write a configuration declaration named functional_ sim for design entity testbench that binds the instance UUT of component </a:t>
            </a:r>
            <a:r>
              <a:rPr lang="en-US" sz="2400" dirty="0" err="1">
                <a:latin typeface="Arial" pitchFamily="34" charset="0"/>
                <a:cs typeface="Arial" pitchFamily="34" charset="0"/>
              </a:rPr>
              <a:t>half_adder</a:t>
            </a:r>
            <a:r>
              <a:rPr lang="en-US" sz="2400" dirty="0">
                <a:latin typeface="Arial" pitchFamily="34" charset="0"/>
                <a:cs typeface="Arial" pitchFamily="34" charset="0"/>
              </a:rPr>
              <a:t> to design entity </a:t>
            </a:r>
            <a:r>
              <a:rPr lang="en-US" sz="2400" dirty="0" err="1">
                <a:latin typeface="Arial" pitchFamily="34" charset="0"/>
                <a:cs typeface="Arial" pitchFamily="34" charset="0"/>
              </a:rPr>
              <a:t>half_adder</a:t>
            </a:r>
            <a:r>
              <a:rPr lang="en-US" sz="2400" dirty="0">
                <a:latin typeface="Arial" pitchFamily="34" charset="0"/>
                <a:cs typeface="Arial" pitchFamily="34" charset="0"/>
              </a:rPr>
              <a:t>(dataflow). We can then simulate configuration declaration </a:t>
            </a:r>
            <a:r>
              <a:rPr lang="en-US" sz="2400" dirty="0" err="1">
                <a:latin typeface="Arial" pitchFamily="34" charset="0"/>
                <a:cs typeface="Arial" pitchFamily="34" charset="0"/>
              </a:rPr>
              <a:t>functional_sim</a:t>
            </a:r>
            <a:r>
              <a:rPr lang="en-US" sz="2400" dirty="0">
                <a:latin typeface="Arial" pitchFamily="34" charset="0"/>
                <a:cs typeface="Arial" pitchFamily="34" charset="0"/>
              </a:rPr>
              <a:t> to perform a functional simulation. Note that, when using a configuration declaration to simulate the UUT, we are not actually simulating the testbench, but rather the configuration declaration for </a:t>
            </a:r>
            <a:r>
              <a:rPr lang="en-US" sz="2400">
                <a:latin typeface="Arial" pitchFamily="34" charset="0"/>
                <a:cs typeface="Arial" pitchFamily="34" charset="0"/>
              </a:rPr>
              <a:t>the testbench.</a:t>
            </a:r>
            <a:endParaRPr lang="en-GB" sz="2400" dirty="0">
              <a:latin typeface="Arial" pitchFamily="34" charset="0"/>
              <a:cs typeface="Arial" pitchFamily="34" charset="0"/>
            </a:endParaRPr>
          </a:p>
        </p:txBody>
      </p:sp>
      <p:sp>
        <p:nvSpPr>
          <p:cNvPr id="39940" name="Rectangle 2"/>
          <p:cNvSpPr>
            <a:spLocks noGrp="1" noChangeArrowheads="1"/>
          </p:cNvSpPr>
          <p:nvPr>
            <p:ph type="title"/>
          </p:nvPr>
        </p:nvSpPr>
        <p:spPr>
          <a:xfrm>
            <a:off x="50800" y="236538"/>
            <a:ext cx="9093200" cy="523875"/>
          </a:xfrm>
        </p:spPr>
        <p:txBody>
          <a:bodyPr vert="horz" lIns="91440" tIns="45720" rIns="91440" bIns="45720" rtlCol="0" anchor="ctr">
            <a:noAutofit/>
          </a:bodyPr>
          <a:lstStyle/>
          <a:p>
            <a:pPr algn="r"/>
            <a:r>
              <a:rPr lang="en-US" altLang="et-EE" sz="3200" dirty="0">
                <a:solidFill>
                  <a:srgbClr val="A20000"/>
                </a:solidFill>
                <a:latin typeface="Comic Sans MS" panose="030F0702030302020204" pitchFamily="66" charset="0"/>
              </a:rPr>
              <a:t>Configuration for functional simulation</a:t>
            </a:r>
          </a:p>
        </p:txBody>
      </p:sp>
    </p:spTree>
    <p:extLst>
      <p:ext uri="{BB962C8B-B14F-4D97-AF65-F5344CB8AC3E}">
        <p14:creationId xmlns:p14="http://schemas.microsoft.com/office/powerpoint/2010/main" val="3353387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2"/>
          <p:cNvSpPr>
            <a:spLocks noGrp="1"/>
          </p:cNvSpPr>
          <p:nvPr>
            <p:ph type="sldNum" sz="quarter" idx="10"/>
          </p:nvPr>
        </p:nvSpPr>
        <p:spPr>
          <a:noFill/>
        </p:spPr>
        <p:txBody>
          <a:bodyPr/>
          <a:lstStyle/>
          <a:p>
            <a:fld id="{7F28ACF9-71AA-4B07-A357-F3B0A7F09E60}" type="slidenum">
              <a:rPr lang="en-US" altLang="et-EE" smtClean="0"/>
              <a:pPr/>
              <a:t>3</a:t>
            </a:fld>
            <a:endParaRPr lang="en-US" altLang="et-EE"/>
          </a:p>
        </p:txBody>
      </p:sp>
      <p:sp>
        <p:nvSpPr>
          <p:cNvPr id="9219" name="Rectangle 2"/>
          <p:cNvSpPr>
            <a:spLocks noGrp="1" noChangeArrowheads="1"/>
          </p:cNvSpPr>
          <p:nvPr>
            <p:ph type="title"/>
          </p:nvPr>
        </p:nvSpPr>
        <p:spPr>
          <a:xfrm>
            <a:off x="331788" y="114300"/>
            <a:ext cx="8693150" cy="646113"/>
          </a:xfrm>
        </p:spPr>
        <p:txBody>
          <a:bodyPr vert="horz" lIns="91440" tIns="45720" rIns="91440" bIns="45720" rtlCol="0" anchor="ctr">
            <a:noAutofit/>
          </a:bodyPr>
          <a:lstStyle/>
          <a:p>
            <a:pPr algn="r"/>
            <a:r>
              <a:rPr lang="en-US" altLang="et-EE" sz="3200">
                <a:solidFill>
                  <a:srgbClr val="A20000"/>
                </a:solidFill>
                <a:latin typeface="Comic Sans MS" panose="030F0702030302020204" pitchFamily="66" charset="0"/>
              </a:rPr>
              <a:t>Design libraries</a:t>
            </a:r>
          </a:p>
        </p:txBody>
      </p:sp>
      <p:sp>
        <p:nvSpPr>
          <p:cNvPr id="752643" name="Rectangle 3"/>
          <p:cNvSpPr>
            <a:spLocks noChangeArrowheads="1"/>
          </p:cNvSpPr>
          <p:nvPr/>
        </p:nvSpPr>
        <p:spPr bwMode="auto">
          <a:xfrm>
            <a:off x="65088" y="1235075"/>
            <a:ext cx="8199437" cy="4654550"/>
          </a:xfrm>
          <a:prstGeom prst="rect">
            <a:avLst/>
          </a:prstGeom>
          <a:noFill/>
          <a:ln w="9525">
            <a:noFill/>
            <a:miter lim="800000"/>
            <a:headEnd/>
            <a:tailEnd/>
          </a:ln>
        </p:spPr>
        <p:txBody>
          <a:bodyPr/>
          <a:lstStyle/>
          <a:p>
            <a:pPr marL="533400" indent="-533400" eaLnBrk="1" hangingPunct="1">
              <a:spcBef>
                <a:spcPct val="5000"/>
              </a:spcBef>
              <a:buClr>
                <a:schemeClr val="folHlink"/>
              </a:buClr>
              <a:buSzPct val="75000"/>
            </a:pPr>
            <a:r>
              <a:rPr lang="en-US" altLang="et-EE" sz="2000">
                <a:latin typeface="Arial" pitchFamily="34" charset="0"/>
              </a:rPr>
              <a:t>	A simulator can only simulate programs that have been successfully compiled and stored in a library.</a:t>
            </a:r>
          </a:p>
          <a:p>
            <a:pPr marL="533400" indent="-533400" eaLnBrk="1" hangingPunct="1">
              <a:spcBef>
                <a:spcPct val="5000"/>
              </a:spcBef>
              <a:buClr>
                <a:schemeClr val="folHlink"/>
              </a:buClr>
              <a:buSzPct val="75000"/>
            </a:pPr>
            <a:r>
              <a:rPr lang="en-US" altLang="et-EE" sz="2000">
                <a:latin typeface="Arial" pitchFamily="34" charset="0"/>
              </a:rPr>
              <a:t>	</a:t>
            </a:r>
          </a:p>
          <a:p>
            <a:pPr marL="533400" indent="-533400" eaLnBrk="1" hangingPunct="1">
              <a:spcBef>
                <a:spcPct val="5000"/>
              </a:spcBef>
              <a:buClr>
                <a:schemeClr val="folHlink"/>
              </a:buClr>
              <a:buSzPct val="75000"/>
            </a:pPr>
            <a:r>
              <a:rPr lang="en-US" altLang="et-EE" sz="2000">
                <a:latin typeface="Arial" pitchFamily="34" charset="0"/>
              </a:rPr>
              <a:t>	A </a:t>
            </a:r>
            <a:r>
              <a:rPr lang="en-US" altLang="et-EE" sz="2000" i="1">
                <a:latin typeface="Arial" pitchFamily="34" charset="0"/>
              </a:rPr>
              <a:t>design library</a:t>
            </a:r>
            <a:r>
              <a:rPr lang="en-US" altLang="et-EE" sz="2000">
                <a:latin typeface="Arial" pitchFamily="34" charset="0"/>
              </a:rPr>
              <a:t> is a </a:t>
            </a:r>
            <a:r>
              <a:rPr lang="en-US" altLang="et-EE" sz="2000" b="1">
                <a:latin typeface="Arial" pitchFamily="34" charset="0"/>
              </a:rPr>
              <a:t>logical</a:t>
            </a:r>
            <a:r>
              <a:rPr lang="en-US" altLang="et-EE" sz="2000">
                <a:latin typeface="Arial" pitchFamily="34" charset="0"/>
              </a:rPr>
              <a:t> storage area in the host computer environment for compiled design units (</a:t>
            </a:r>
            <a:r>
              <a:rPr lang="en-US" altLang="et-EE" sz="2000" i="1">
                <a:latin typeface="Arial" pitchFamily="34" charset="0"/>
              </a:rPr>
              <a:t>library units</a:t>
            </a:r>
            <a:r>
              <a:rPr lang="en-US" altLang="et-EE" sz="2000">
                <a:latin typeface="Arial" pitchFamily="34" charset="0"/>
              </a:rPr>
              <a:t>)</a:t>
            </a: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r>
              <a:rPr lang="en-US" altLang="et-EE" sz="2000">
                <a:latin typeface="Arial" pitchFamily="34" charset="0"/>
              </a:rPr>
              <a:t>	A design library is identified by its </a:t>
            </a:r>
            <a:r>
              <a:rPr lang="en-US" altLang="et-EE" sz="2000" i="1">
                <a:latin typeface="Arial" pitchFamily="34" charset="0"/>
              </a:rPr>
              <a:t>logical name</a:t>
            </a:r>
            <a:r>
              <a:rPr lang="en-US" altLang="et-EE" sz="2000">
                <a:latin typeface="Arial" pitchFamily="34" charset="0"/>
              </a:rPr>
              <a:t>.</a:t>
            </a: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r>
              <a:rPr lang="en-US" altLang="et-EE" sz="2000">
                <a:latin typeface="Arial" pitchFamily="34" charset="0"/>
              </a:rPr>
              <a:t>	There are two kinds of design libraries: working library and resource library</a:t>
            </a: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t-EE" altLang="et-EE" sz="200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2643"/>
                                        </p:tgtEl>
                                        <p:attrNameLst>
                                          <p:attrName>style.visibility</p:attrName>
                                        </p:attrNameLst>
                                      </p:cBhvr>
                                      <p:to>
                                        <p:strVal val="visible"/>
                                      </p:to>
                                    </p:set>
                                    <p:animEffect transition="in" filter="blinds(horizontal)">
                                      <p:cBhvr>
                                        <p:cTn id="7" dur="500"/>
                                        <p:tgtEl>
                                          <p:spTgt spid="752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4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2"/>
          <p:cNvSpPr>
            <a:spLocks noGrp="1"/>
          </p:cNvSpPr>
          <p:nvPr>
            <p:ph type="sldNum" sz="quarter" idx="10"/>
          </p:nvPr>
        </p:nvSpPr>
        <p:spPr>
          <a:noFill/>
        </p:spPr>
        <p:txBody>
          <a:bodyPr/>
          <a:lstStyle/>
          <a:p>
            <a:fld id="{9577453B-ED01-4E94-BF84-5B676B5808BB}" type="slidenum">
              <a:rPr lang="en-US" altLang="et-EE" smtClean="0"/>
              <a:pPr/>
              <a:t>30</a:t>
            </a:fld>
            <a:endParaRPr lang="en-US" altLang="et-EE"/>
          </a:p>
        </p:txBody>
      </p:sp>
      <p:sp>
        <p:nvSpPr>
          <p:cNvPr id="40963" name="Rectangle 2"/>
          <p:cNvSpPr>
            <a:spLocks noGrp="1" noChangeArrowheads="1"/>
          </p:cNvSpPr>
          <p:nvPr>
            <p:ph type="title"/>
          </p:nvPr>
        </p:nvSpPr>
        <p:spPr>
          <a:xfrm>
            <a:off x="277813" y="119063"/>
            <a:ext cx="8556625" cy="641350"/>
          </a:xfrm>
        </p:spPr>
        <p:txBody>
          <a:bodyPr vert="horz" lIns="91440" tIns="45720" rIns="91440" bIns="45720" rtlCol="0" anchor="ctr">
            <a:noAutofit/>
          </a:bodyPr>
          <a:lstStyle/>
          <a:p>
            <a:pPr algn="r"/>
            <a:r>
              <a:rPr lang="en-US" altLang="et-EE" sz="3200">
                <a:solidFill>
                  <a:srgbClr val="A20000"/>
                </a:solidFill>
                <a:latin typeface="Comic Sans MS" panose="030F0702030302020204" pitchFamily="66" charset="0"/>
              </a:rPr>
              <a:t>Generate statement</a:t>
            </a:r>
          </a:p>
        </p:txBody>
      </p:sp>
      <p:sp>
        <p:nvSpPr>
          <p:cNvPr id="36868" name="Rectangle 3"/>
          <p:cNvSpPr>
            <a:spLocks noChangeArrowheads="1"/>
          </p:cNvSpPr>
          <p:nvPr/>
        </p:nvSpPr>
        <p:spPr bwMode="auto">
          <a:xfrm>
            <a:off x="430213" y="1077913"/>
            <a:ext cx="8382000" cy="2200275"/>
          </a:xfrm>
          <a:prstGeom prst="rect">
            <a:avLst/>
          </a:prstGeom>
          <a:noFill/>
          <a:ln w="9525">
            <a:noFill/>
            <a:miter lim="800000"/>
            <a:headEnd/>
            <a:tailEnd/>
          </a:ln>
        </p:spPr>
        <p:txBody>
          <a:bodyPr/>
          <a:lstStyle/>
          <a:p>
            <a:pPr>
              <a:defRPr/>
            </a:pPr>
            <a:r>
              <a:rPr lang="en-GB" sz="2400" dirty="0">
                <a:latin typeface="+mn-lt"/>
              </a:rPr>
              <a:t>A generate statement is a </a:t>
            </a:r>
            <a:r>
              <a:rPr lang="en-GB" sz="2400" b="1" dirty="0">
                <a:latin typeface="+mn-lt"/>
              </a:rPr>
              <a:t>concurrent</a:t>
            </a:r>
            <a:r>
              <a:rPr lang="en-GB" sz="2400" dirty="0">
                <a:latin typeface="+mn-lt"/>
              </a:rPr>
              <a:t> statement that allows us to specify the replication of </a:t>
            </a:r>
            <a:r>
              <a:rPr lang="en-GB" sz="2400" b="1" dirty="0">
                <a:latin typeface="+mn-lt"/>
              </a:rPr>
              <a:t>concurrent</a:t>
            </a:r>
            <a:r>
              <a:rPr lang="en-GB" sz="2400" dirty="0">
                <a:latin typeface="+mn-lt"/>
              </a:rPr>
              <a:t> statements. If a concurrent statement that is to be replicated is a component instantiation statement, then we have a concise way of describing the repeated instantiation of a component.</a:t>
            </a:r>
            <a:endParaRPr lang="en-US" altLang="et-EE" sz="2400" dirty="0">
              <a:solidFill>
                <a:srgbClr val="C00000"/>
              </a:solidFill>
              <a:latin typeface="+mn-lt"/>
            </a:endParaRPr>
          </a:p>
        </p:txBody>
      </p:sp>
      <p:pic>
        <p:nvPicPr>
          <p:cNvPr id="40965" name="Picture 4" descr="Picture 1"/>
          <p:cNvPicPr>
            <a:picLocks noChangeAspect="1" noChangeArrowheads="1"/>
          </p:cNvPicPr>
          <p:nvPr/>
        </p:nvPicPr>
        <p:blipFill>
          <a:blip r:embed="rId2" cstate="print"/>
          <a:srcRect/>
          <a:stretch>
            <a:fillRect/>
          </a:stretch>
        </p:blipFill>
        <p:spPr bwMode="auto">
          <a:xfrm>
            <a:off x="639763" y="3235325"/>
            <a:ext cx="7831137" cy="2651125"/>
          </a:xfrm>
          <a:prstGeom prst="rect">
            <a:avLst/>
          </a:prstGeom>
          <a:noFill/>
          <a:ln w="9525">
            <a:noFill/>
            <a:miter lim="800000"/>
            <a:headEnd/>
            <a:tailEnd/>
          </a:ln>
        </p:spPr>
      </p:pic>
      <p:sp>
        <p:nvSpPr>
          <p:cNvPr id="7" name="TextBox 6"/>
          <p:cNvSpPr txBox="1"/>
          <p:nvPr/>
        </p:nvSpPr>
        <p:spPr>
          <a:xfrm>
            <a:off x="1449388" y="6096000"/>
            <a:ext cx="5230812" cy="461963"/>
          </a:xfrm>
          <a:prstGeom prst="rect">
            <a:avLst/>
          </a:prstGeom>
          <a:noFill/>
        </p:spPr>
        <p:txBody>
          <a:bodyPr>
            <a:spAutoFit/>
          </a:bodyPr>
          <a:lstStyle/>
          <a:p>
            <a:pPr>
              <a:defRPr/>
            </a:pPr>
            <a:r>
              <a:rPr lang="en-GB" sz="2400" dirty="0">
                <a:solidFill>
                  <a:srgbClr val="FF0000"/>
                </a:solidFill>
              </a:rPr>
              <a:t>Syntax for a generate statement</a:t>
            </a:r>
            <a:endParaRPr lang="en-GB" sz="2400" dirty="0">
              <a:solidFill>
                <a:srgbClr val="FF0000"/>
              </a:solidFill>
              <a:latin typeface="+mn-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2"/>
          <p:cNvSpPr>
            <a:spLocks noGrp="1"/>
          </p:cNvSpPr>
          <p:nvPr>
            <p:ph type="sldNum" sz="quarter" idx="10"/>
          </p:nvPr>
        </p:nvSpPr>
        <p:spPr>
          <a:noFill/>
        </p:spPr>
        <p:txBody>
          <a:bodyPr/>
          <a:lstStyle/>
          <a:p>
            <a:fld id="{6226FB31-B404-4EEB-BDBE-8F4F840464D4}" type="slidenum">
              <a:rPr lang="en-US" altLang="et-EE" smtClean="0"/>
              <a:pPr/>
              <a:t>31</a:t>
            </a:fld>
            <a:endParaRPr lang="en-US" altLang="et-EE"/>
          </a:p>
        </p:txBody>
      </p:sp>
      <p:sp>
        <p:nvSpPr>
          <p:cNvPr id="41987" name="Rectangle 2"/>
          <p:cNvSpPr>
            <a:spLocks noGrp="1" noChangeArrowheads="1"/>
          </p:cNvSpPr>
          <p:nvPr>
            <p:ph type="title"/>
          </p:nvPr>
        </p:nvSpPr>
        <p:spPr>
          <a:xfrm>
            <a:off x="277813" y="119063"/>
            <a:ext cx="8556625" cy="641350"/>
          </a:xfrm>
        </p:spPr>
        <p:txBody>
          <a:bodyPr vert="horz" lIns="91440" tIns="45720" rIns="91440" bIns="45720" rtlCol="0" anchor="ctr">
            <a:noAutofit/>
          </a:bodyPr>
          <a:lstStyle/>
          <a:p>
            <a:pPr algn="r"/>
            <a:r>
              <a:rPr lang="en-US" altLang="et-EE" sz="3200">
                <a:solidFill>
                  <a:srgbClr val="A20000"/>
                </a:solidFill>
                <a:latin typeface="Comic Sans MS" panose="030F0702030302020204" pitchFamily="66" charset="0"/>
              </a:rPr>
              <a:t>Generate statement (example)</a:t>
            </a:r>
          </a:p>
        </p:txBody>
      </p:sp>
      <p:sp>
        <p:nvSpPr>
          <p:cNvPr id="41988" name="Rectangle 3"/>
          <p:cNvSpPr>
            <a:spLocks noChangeArrowheads="1"/>
          </p:cNvSpPr>
          <p:nvPr/>
        </p:nvSpPr>
        <p:spPr bwMode="auto">
          <a:xfrm>
            <a:off x="363538" y="5451475"/>
            <a:ext cx="8382000" cy="881063"/>
          </a:xfrm>
          <a:prstGeom prst="rect">
            <a:avLst/>
          </a:prstGeom>
          <a:noFill/>
          <a:ln w="9525">
            <a:noFill/>
            <a:miter lim="800000"/>
            <a:headEnd/>
            <a:tailEnd/>
          </a:ln>
        </p:spPr>
        <p:txBody>
          <a:bodyPr/>
          <a:lstStyle/>
          <a:p>
            <a:pPr marL="342900" indent="-342900" eaLnBrk="1" hangingPunct="1">
              <a:spcBef>
                <a:spcPct val="20000"/>
              </a:spcBef>
              <a:buClr>
                <a:schemeClr val="folHlink"/>
              </a:buClr>
              <a:buSzPct val="75000"/>
              <a:buFont typeface="Wingdings" pitchFamily="2" charset="2"/>
              <a:buNone/>
            </a:pPr>
            <a:r>
              <a:rPr lang="et-EE" altLang="et-EE" sz="2400">
                <a:latin typeface="Arial" pitchFamily="34" charset="0"/>
              </a:rPr>
              <a:t>	</a:t>
            </a:r>
            <a:r>
              <a:rPr lang="en-GB" sz="2400">
                <a:solidFill>
                  <a:srgbClr val="C00000"/>
                </a:solidFill>
              </a:rPr>
              <a:t>Assume that we have compiled this D flip-flop description to the working library.</a:t>
            </a:r>
            <a:endParaRPr lang="en-US" altLang="et-EE" sz="2400">
              <a:solidFill>
                <a:srgbClr val="C00000"/>
              </a:solidFill>
              <a:latin typeface="Arial" pitchFamily="34" charset="0"/>
            </a:endParaRPr>
          </a:p>
        </p:txBody>
      </p:sp>
      <p:sp>
        <p:nvSpPr>
          <p:cNvPr id="41989" name="Rectangle 3"/>
          <p:cNvSpPr>
            <a:spLocks noChangeArrowheads="1"/>
          </p:cNvSpPr>
          <p:nvPr/>
        </p:nvSpPr>
        <p:spPr bwMode="auto">
          <a:xfrm>
            <a:off x="906463" y="1150938"/>
            <a:ext cx="7151687" cy="4044950"/>
          </a:xfrm>
          <a:prstGeom prst="rect">
            <a:avLst/>
          </a:prstGeom>
          <a:noFill/>
          <a:ln w="9525">
            <a:solidFill>
              <a:schemeClr val="tx1"/>
            </a:solidFill>
            <a:prstDash val="dash"/>
            <a:miter lim="800000"/>
            <a:headEnd/>
            <a:tailEnd/>
          </a:ln>
        </p:spPr>
        <p:txBody>
          <a:bodyPr/>
          <a:lstStyle/>
          <a:p>
            <a:r>
              <a:rPr lang="en-GB" sz="2400" b="1">
                <a:latin typeface="Arial" pitchFamily="34" charset="0"/>
                <a:cs typeface="Arial" pitchFamily="34" charset="0"/>
              </a:rPr>
              <a:t>entity </a:t>
            </a:r>
            <a:r>
              <a:rPr lang="en-GB" sz="2400">
                <a:latin typeface="Arial" pitchFamily="34" charset="0"/>
                <a:cs typeface="Arial" pitchFamily="34" charset="0"/>
              </a:rPr>
              <a:t>d_ff_pe</a:t>
            </a:r>
            <a:r>
              <a:rPr lang="en-GB" sz="2400" b="1">
                <a:latin typeface="Arial" pitchFamily="34" charset="0"/>
                <a:cs typeface="Arial" pitchFamily="34" charset="0"/>
              </a:rPr>
              <a:t> is </a:t>
            </a:r>
          </a:p>
          <a:p>
            <a:r>
              <a:rPr lang="en-GB" sz="2400" b="1">
                <a:latin typeface="Arial" pitchFamily="34" charset="0"/>
                <a:cs typeface="Arial" pitchFamily="34" charset="0"/>
              </a:rPr>
              <a:t>	port </a:t>
            </a:r>
            <a:r>
              <a:rPr lang="en-GB" sz="2400">
                <a:latin typeface="Arial" pitchFamily="34" charset="0"/>
                <a:cs typeface="Arial" pitchFamily="34" charset="0"/>
              </a:rPr>
              <a:t>(d, clk: </a:t>
            </a:r>
            <a:r>
              <a:rPr lang="en-GB" sz="2400" b="1">
                <a:latin typeface="Arial" pitchFamily="34" charset="0"/>
                <a:cs typeface="Arial" pitchFamily="34" charset="0"/>
              </a:rPr>
              <a:t>in </a:t>
            </a:r>
            <a:r>
              <a:rPr lang="en-GB" sz="2400">
                <a:latin typeface="Arial" pitchFamily="34" charset="0"/>
                <a:cs typeface="Arial" pitchFamily="34" charset="0"/>
              </a:rPr>
              <a:t>std_logic; q: </a:t>
            </a:r>
            <a:r>
              <a:rPr lang="en-GB" sz="2400" b="1">
                <a:latin typeface="Arial" pitchFamily="34" charset="0"/>
                <a:cs typeface="Arial" pitchFamily="34" charset="0"/>
              </a:rPr>
              <a:t>out </a:t>
            </a:r>
            <a:r>
              <a:rPr lang="en-GB" sz="2400">
                <a:latin typeface="Arial" pitchFamily="34" charset="0"/>
                <a:cs typeface="Arial" pitchFamily="34" charset="0"/>
              </a:rPr>
              <a:t>std_logic;</a:t>
            </a:r>
          </a:p>
          <a:p>
            <a:r>
              <a:rPr lang="en-GB" sz="2400" b="1">
                <a:latin typeface="Arial" pitchFamily="34" charset="0"/>
                <a:cs typeface="Arial" pitchFamily="34" charset="0"/>
              </a:rPr>
              <a:t>end </a:t>
            </a:r>
            <a:r>
              <a:rPr lang="en-GB" sz="2400">
                <a:latin typeface="Arial" pitchFamily="34" charset="0"/>
                <a:cs typeface="Arial" pitchFamily="34" charset="0"/>
              </a:rPr>
              <a:t>d_ff_pe;</a:t>
            </a:r>
          </a:p>
          <a:p>
            <a:r>
              <a:rPr lang="en-GB" sz="2400" b="1">
                <a:latin typeface="Arial" pitchFamily="34" charset="0"/>
                <a:cs typeface="Arial" pitchFamily="34" charset="0"/>
              </a:rPr>
              <a:t>architecture </a:t>
            </a:r>
            <a:r>
              <a:rPr lang="en-GB" sz="2400">
                <a:latin typeface="Arial" pitchFamily="34" charset="0"/>
                <a:cs typeface="Arial" pitchFamily="34" charset="0"/>
              </a:rPr>
              <a:t>behavioral </a:t>
            </a:r>
            <a:r>
              <a:rPr lang="en-GB" sz="2400" b="1">
                <a:latin typeface="Arial" pitchFamily="34" charset="0"/>
                <a:cs typeface="Arial" pitchFamily="34" charset="0"/>
              </a:rPr>
              <a:t>of </a:t>
            </a:r>
            <a:r>
              <a:rPr lang="en-GB" sz="2400">
                <a:latin typeface="Arial" pitchFamily="34" charset="0"/>
                <a:cs typeface="Arial" pitchFamily="34" charset="0"/>
              </a:rPr>
              <a:t>d_ff_pe</a:t>
            </a:r>
            <a:r>
              <a:rPr lang="en-GB" sz="2400" b="1">
                <a:latin typeface="Arial" pitchFamily="34" charset="0"/>
                <a:cs typeface="Arial" pitchFamily="34" charset="0"/>
              </a:rPr>
              <a:t> is</a:t>
            </a:r>
          </a:p>
          <a:p>
            <a:r>
              <a:rPr lang="en-GB" sz="2400" b="1">
                <a:latin typeface="Arial" pitchFamily="34" charset="0"/>
                <a:cs typeface="Arial" pitchFamily="34" charset="0"/>
              </a:rPr>
              <a:t>	begin</a:t>
            </a:r>
          </a:p>
          <a:p>
            <a:r>
              <a:rPr lang="en-GB" sz="2400" b="1">
                <a:latin typeface="Arial" pitchFamily="34" charset="0"/>
                <a:cs typeface="Arial" pitchFamily="34" charset="0"/>
              </a:rPr>
              <a:t>	process </a:t>
            </a:r>
            <a:r>
              <a:rPr lang="en-GB" sz="2400">
                <a:latin typeface="Arial" pitchFamily="34" charset="0"/>
                <a:cs typeface="Arial" pitchFamily="34" charset="0"/>
              </a:rPr>
              <a:t>(clk)</a:t>
            </a:r>
          </a:p>
          <a:p>
            <a:r>
              <a:rPr lang="en-GB" sz="2400" b="1">
                <a:latin typeface="Arial" pitchFamily="34" charset="0"/>
                <a:cs typeface="Arial" pitchFamily="34" charset="0"/>
              </a:rPr>
              <a:t>		begin</a:t>
            </a:r>
          </a:p>
          <a:p>
            <a:r>
              <a:rPr lang="en-GB" sz="2400" b="1">
                <a:latin typeface="Arial" pitchFamily="34" charset="0"/>
                <a:cs typeface="Arial" pitchFamily="34" charset="0"/>
              </a:rPr>
              <a:t>		if </a:t>
            </a:r>
            <a:r>
              <a:rPr lang="en-GB" sz="2400">
                <a:latin typeface="Arial" pitchFamily="34" charset="0"/>
                <a:cs typeface="Arial" pitchFamily="34" charset="0"/>
              </a:rPr>
              <a:t>clk'event</a:t>
            </a:r>
            <a:r>
              <a:rPr lang="en-GB" sz="2400" b="1">
                <a:latin typeface="Arial" pitchFamily="34" charset="0"/>
                <a:cs typeface="Arial" pitchFamily="34" charset="0"/>
              </a:rPr>
              <a:t> and </a:t>
            </a:r>
            <a:r>
              <a:rPr lang="en-GB" sz="2400">
                <a:latin typeface="Arial" pitchFamily="34" charset="0"/>
                <a:cs typeface="Arial" pitchFamily="34" charset="0"/>
              </a:rPr>
              <a:t>clk = '1' </a:t>
            </a:r>
            <a:r>
              <a:rPr lang="en-GB" sz="2400" b="1">
                <a:latin typeface="Arial" pitchFamily="34" charset="0"/>
                <a:cs typeface="Arial" pitchFamily="34" charset="0"/>
              </a:rPr>
              <a:t>then </a:t>
            </a:r>
            <a:r>
              <a:rPr lang="en-GB" sz="2400">
                <a:latin typeface="Arial" pitchFamily="34" charset="0"/>
                <a:cs typeface="Arial" pitchFamily="34" charset="0"/>
              </a:rPr>
              <a:t>q &lt;= d;</a:t>
            </a:r>
          </a:p>
          <a:p>
            <a:r>
              <a:rPr lang="en-GB" sz="2400" b="1">
                <a:latin typeface="Arial" pitchFamily="34" charset="0"/>
                <a:cs typeface="Arial" pitchFamily="34" charset="0"/>
              </a:rPr>
              <a:t>		end if</a:t>
            </a:r>
            <a:r>
              <a:rPr lang="en-GB" sz="2400">
                <a:latin typeface="Arial" pitchFamily="34" charset="0"/>
                <a:cs typeface="Arial" pitchFamily="34" charset="0"/>
              </a:rPr>
              <a:t>;</a:t>
            </a:r>
          </a:p>
          <a:p>
            <a:r>
              <a:rPr lang="en-GB" sz="2400" b="1">
                <a:latin typeface="Arial" pitchFamily="34" charset="0"/>
                <a:cs typeface="Arial" pitchFamily="34" charset="0"/>
              </a:rPr>
              <a:t>	end process</a:t>
            </a:r>
            <a:r>
              <a:rPr lang="en-GB" sz="2400">
                <a:latin typeface="Arial" pitchFamily="34" charset="0"/>
                <a:cs typeface="Arial" pitchFamily="34" charset="0"/>
              </a:rPr>
              <a:t>;</a:t>
            </a:r>
          </a:p>
          <a:p>
            <a:r>
              <a:rPr lang="en-GB" sz="2400" b="1">
                <a:latin typeface="Arial" pitchFamily="34" charset="0"/>
                <a:cs typeface="Arial" pitchFamily="34" charset="0"/>
              </a:rPr>
              <a:t>end </a:t>
            </a:r>
            <a:r>
              <a:rPr lang="en-GB" sz="2400">
                <a:latin typeface="Arial" pitchFamily="34" charset="0"/>
                <a:cs typeface="Arial" pitchFamily="34" charset="0"/>
              </a:rPr>
              <a:t>behavioral;</a:t>
            </a:r>
            <a:endParaRPr lang="en-US" altLang="et-EE" sz="2400">
              <a:latin typeface="Arial" pitchFamily="34" charset="0"/>
              <a:cs typeface="Arial"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2"/>
          <p:cNvSpPr>
            <a:spLocks noGrp="1"/>
          </p:cNvSpPr>
          <p:nvPr>
            <p:ph type="sldNum" sz="quarter" idx="10"/>
          </p:nvPr>
        </p:nvSpPr>
        <p:spPr>
          <a:noFill/>
        </p:spPr>
        <p:txBody>
          <a:bodyPr/>
          <a:lstStyle/>
          <a:p>
            <a:fld id="{8AAF56ED-B2E7-41AF-AB16-16A12CDAFCE3}" type="slidenum">
              <a:rPr lang="en-US" altLang="et-EE" smtClean="0"/>
              <a:pPr/>
              <a:t>32</a:t>
            </a:fld>
            <a:endParaRPr lang="en-US" altLang="et-EE"/>
          </a:p>
        </p:txBody>
      </p:sp>
      <p:sp>
        <p:nvSpPr>
          <p:cNvPr id="43011" name="Rectangle 2"/>
          <p:cNvSpPr>
            <a:spLocks noGrp="1" noChangeArrowheads="1"/>
          </p:cNvSpPr>
          <p:nvPr>
            <p:ph type="title"/>
          </p:nvPr>
        </p:nvSpPr>
        <p:spPr>
          <a:xfrm>
            <a:off x="179388" y="-133351"/>
            <a:ext cx="8964612" cy="1200151"/>
          </a:xfrm>
        </p:spPr>
        <p:txBody>
          <a:bodyPr>
            <a:normAutofit/>
          </a:bodyPr>
          <a:lstStyle/>
          <a:p>
            <a:pPr algn="r"/>
            <a:r>
              <a:rPr lang="en-US" altLang="et-EE" sz="3200" dirty="0">
                <a:solidFill>
                  <a:srgbClr val="A20000"/>
                </a:solidFill>
                <a:latin typeface="Comic Sans MS" panose="030F0702030302020204" pitchFamily="66" charset="0"/>
              </a:rPr>
              <a:t>Serial-in parallel-out 4-bit right-shift register</a:t>
            </a:r>
          </a:p>
        </p:txBody>
      </p:sp>
      <p:sp>
        <p:nvSpPr>
          <p:cNvPr id="38916" name="Rectangle 3"/>
          <p:cNvSpPr>
            <a:spLocks noChangeArrowheads="1"/>
          </p:cNvSpPr>
          <p:nvPr/>
        </p:nvSpPr>
        <p:spPr bwMode="auto">
          <a:xfrm>
            <a:off x="153988" y="1843088"/>
            <a:ext cx="8853487" cy="881062"/>
          </a:xfrm>
          <a:prstGeom prst="rect">
            <a:avLst/>
          </a:prstGeom>
          <a:noFill/>
          <a:ln w="9525">
            <a:noFill/>
            <a:miter lim="800000"/>
            <a:headEnd/>
            <a:tailEnd/>
          </a:ln>
        </p:spPr>
        <p:txBody>
          <a:bodyPr/>
          <a:lstStyle/>
          <a:p>
            <a:pPr>
              <a:defRPr/>
            </a:pPr>
            <a:r>
              <a:rPr lang="en-GB" sz="2000" b="1" dirty="0">
                <a:latin typeface="+mn-lt"/>
              </a:rPr>
              <a:t>entity is</a:t>
            </a:r>
          </a:p>
          <a:p>
            <a:pPr>
              <a:defRPr/>
            </a:pPr>
            <a:r>
              <a:rPr lang="en-GB" sz="2000" b="1" dirty="0">
                <a:latin typeface="+mn-lt"/>
              </a:rPr>
              <a:t>port </a:t>
            </a:r>
            <a:r>
              <a:rPr lang="en-GB" sz="2000" dirty="0">
                <a:latin typeface="+mn-lt"/>
              </a:rPr>
              <a:t>(</a:t>
            </a:r>
            <a:r>
              <a:rPr lang="en-GB" sz="2000" dirty="0" err="1">
                <a:latin typeface="+mn-lt"/>
              </a:rPr>
              <a:t>si</a:t>
            </a:r>
            <a:r>
              <a:rPr lang="en-GB" sz="2000" dirty="0">
                <a:latin typeface="+mn-lt"/>
              </a:rPr>
              <a:t> : </a:t>
            </a:r>
            <a:r>
              <a:rPr lang="en-GB" sz="2000" b="1" dirty="0">
                <a:latin typeface="+mn-lt"/>
              </a:rPr>
              <a:t>in </a:t>
            </a:r>
            <a:r>
              <a:rPr lang="en-GB" sz="2000" dirty="0" err="1">
                <a:latin typeface="+mn-lt"/>
              </a:rPr>
              <a:t>std_logic</a:t>
            </a:r>
            <a:r>
              <a:rPr lang="en-GB" sz="2000" dirty="0">
                <a:latin typeface="+mn-lt"/>
              </a:rPr>
              <a:t>; </a:t>
            </a:r>
            <a:r>
              <a:rPr lang="en-GB" sz="2000" dirty="0" err="1">
                <a:latin typeface="+mn-lt"/>
              </a:rPr>
              <a:t>clr_bar</a:t>
            </a:r>
            <a:r>
              <a:rPr lang="en-GB" sz="2000" dirty="0">
                <a:latin typeface="+mn-lt"/>
              </a:rPr>
              <a:t> : </a:t>
            </a:r>
            <a:r>
              <a:rPr lang="en-GB" sz="2000" b="1" dirty="0">
                <a:latin typeface="+mn-lt"/>
              </a:rPr>
              <a:t>in </a:t>
            </a:r>
            <a:r>
              <a:rPr lang="en-GB" sz="2000" dirty="0" err="1">
                <a:latin typeface="+mn-lt"/>
              </a:rPr>
              <a:t>std_logic</a:t>
            </a:r>
            <a:r>
              <a:rPr lang="en-GB" sz="2000" dirty="0">
                <a:latin typeface="+mn-lt"/>
              </a:rPr>
              <a:t>; </a:t>
            </a:r>
            <a:r>
              <a:rPr lang="en-GB" sz="2000" dirty="0" err="1">
                <a:latin typeface="+mn-lt"/>
              </a:rPr>
              <a:t>clk</a:t>
            </a:r>
            <a:r>
              <a:rPr lang="en-GB" sz="2000" dirty="0">
                <a:latin typeface="+mn-lt"/>
              </a:rPr>
              <a:t> : </a:t>
            </a:r>
            <a:r>
              <a:rPr lang="en-GB" sz="2000" b="1" dirty="0">
                <a:latin typeface="+mn-lt"/>
              </a:rPr>
              <a:t>in </a:t>
            </a:r>
            <a:r>
              <a:rPr lang="en-GB" sz="2000" dirty="0" err="1">
                <a:latin typeface="+mn-lt"/>
              </a:rPr>
              <a:t>std_logic</a:t>
            </a:r>
            <a:r>
              <a:rPr lang="en-GB" sz="2000" dirty="0">
                <a:latin typeface="+mn-lt"/>
              </a:rPr>
              <a:t>;</a:t>
            </a:r>
          </a:p>
          <a:p>
            <a:pPr>
              <a:defRPr/>
            </a:pPr>
            <a:r>
              <a:rPr lang="en-GB" sz="2000" dirty="0">
                <a:latin typeface="+mn-lt"/>
              </a:rPr>
              <a:t>	</a:t>
            </a:r>
            <a:r>
              <a:rPr lang="en-GB" sz="2000" dirty="0" err="1">
                <a:latin typeface="+mn-lt"/>
              </a:rPr>
              <a:t>qout</a:t>
            </a:r>
            <a:r>
              <a:rPr lang="en-GB" sz="2000" dirty="0">
                <a:latin typeface="+mn-lt"/>
              </a:rPr>
              <a:t> : </a:t>
            </a:r>
            <a:r>
              <a:rPr lang="en-GB" sz="2000" b="1" dirty="0">
                <a:latin typeface="+mn-lt"/>
              </a:rPr>
              <a:t>out </a:t>
            </a:r>
            <a:r>
              <a:rPr lang="en-GB" sz="2000" dirty="0" err="1">
                <a:latin typeface="+mn-lt"/>
              </a:rPr>
              <a:t>std_logic_vector</a:t>
            </a:r>
            <a:r>
              <a:rPr lang="en-GB" sz="2000" dirty="0">
                <a:latin typeface="+mn-lt"/>
              </a:rPr>
              <a:t> (3</a:t>
            </a:r>
            <a:r>
              <a:rPr lang="en-GB" sz="2000" b="1" dirty="0">
                <a:latin typeface="+mn-lt"/>
              </a:rPr>
              <a:t> </a:t>
            </a:r>
            <a:r>
              <a:rPr lang="en-GB" sz="2000" b="1" dirty="0" err="1">
                <a:latin typeface="+mn-lt"/>
              </a:rPr>
              <a:t>downto</a:t>
            </a:r>
            <a:r>
              <a:rPr lang="en-GB" sz="2000" b="1" dirty="0">
                <a:latin typeface="+mn-lt"/>
              </a:rPr>
              <a:t> </a:t>
            </a:r>
            <a:r>
              <a:rPr lang="en-GB" sz="2000" dirty="0">
                <a:latin typeface="+mn-lt"/>
              </a:rPr>
              <a:t>0));</a:t>
            </a:r>
          </a:p>
          <a:p>
            <a:pPr>
              <a:defRPr/>
            </a:pPr>
            <a:r>
              <a:rPr lang="en-GB" sz="2000" b="1" dirty="0">
                <a:latin typeface="+mn-lt"/>
              </a:rPr>
              <a:t>end </a:t>
            </a:r>
            <a:r>
              <a:rPr lang="en-GB" sz="2000" dirty="0" err="1">
                <a:latin typeface="+mn-lt"/>
              </a:rPr>
              <a:t>shift_reg_gen</a:t>
            </a:r>
            <a:r>
              <a:rPr lang="en-GB" sz="2000" dirty="0">
                <a:latin typeface="+mn-lt"/>
              </a:rPr>
              <a:t>;</a:t>
            </a:r>
          </a:p>
          <a:p>
            <a:pPr>
              <a:defRPr/>
            </a:pPr>
            <a:r>
              <a:rPr lang="en-GB" sz="2000" b="1" dirty="0">
                <a:latin typeface="+mn-lt"/>
              </a:rPr>
              <a:t>architecture </a:t>
            </a:r>
            <a:r>
              <a:rPr lang="en-GB" sz="2000" dirty="0">
                <a:latin typeface="+mn-lt"/>
              </a:rPr>
              <a:t>structural</a:t>
            </a:r>
            <a:r>
              <a:rPr lang="en-GB" sz="2000" b="1" dirty="0">
                <a:latin typeface="+mn-lt"/>
              </a:rPr>
              <a:t> of </a:t>
            </a:r>
            <a:r>
              <a:rPr lang="en-GB" sz="2000" dirty="0" err="1">
                <a:latin typeface="+mn-lt"/>
              </a:rPr>
              <a:t>shift_reg_gen</a:t>
            </a:r>
            <a:r>
              <a:rPr lang="en-GB" sz="2000" b="1" dirty="0">
                <a:latin typeface="+mn-lt"/>
              </a:rPr>
              <a:t> is</a:t>
            </a:r>
          </a:p>
          <a:p>
            <a:pPr>
              <a:defRPr/>
            </a:pPr>
            <a:r>
              <a:rPr lang="en-GB" sz="2000" b="1" dirty="0">
                <a:latin typeface="+mn-lt"/>
              </a:rPr>
              <a:t>	signal </a:t>
            </a:r>
            <a:r>
              <a:rPr lang="en-GB" sz="2000" dirty="0">
                <a:latin typeface="+mn-lt"/>
              </a:rPr>
              <a:t>s: </a:t>
            </a:r>
            <a:r>
              <a:rPr lang="en-GB" sz="2000" dirty="0" err="1">
                <a:latin typeface="+mn-lt"/>
              </a:rPr>
              <a:t>std_logic_vector</a:t>
            </a:r>
            <a:r>
              <a:rPr lang="en-GB" sz="2000" dirty="0">
                <a:latin typeface="+mn-lt"/>
              </a:rPr>
              <a:t> (4 </a:t>
            </a:r>
            <a:r>
              <a:rPr lang="en-GB" sz="2000" b="1" dirty="0" err="1">
                <a:latin typeface="+mn-lt"/>
              </a:rPr>
              <a:t>downto</a:t>
            </a:r>
            <a:r>
              <a:rPr lang="en-GB" sz="2000" b="1" dirty="0">
                <a:latin typeface="+mn-lt"/>
              </a:rPr>
              <a:t> </a:t>
            </a:r>
            <a:r>
              <a:rPr lang="en-GB" sz="2000" dirty="0">
                <a:latin typeface="+mn-lt"/>
              </a:rPr>
              <a:t>0);</a:t>
            </a:r>
          </a:p>
          <a:p>
            <a:pPr>
              <a:defRPr/>
            </a:pPr>
            <a:r>
              <a:rPr lang="en-GB" sz="2000" b="1" dirty="0">
                <a:latin typeface="+mn-lt"/>
              </a:rPr>
              <a:t>begin</a:t>
            </a:r>
          </a:p>
          <a:p>
            <a:pPr>
              <a:defRPr/>
            </a:pPr>
            <a:r>
              <a:rPr lang="en-GB" sz="2000" dirty="0">
                <a:latin typeface="+mn-lt"/>
              </a:rPr>
              <a:t>	stages: </a:t>
            </a:r>
            <a:r>
              <a:rPr lang="en-GB" sz="2000" b="1" dirty="0">
                <a:latin typeface="+mn-lt"/>
              </a:rPr>
              <a:t>for </a:t>
            </a:r>
            <a:r>
              <a:rPr lang="en-GB" sz="2000" dirty="0" err="1">
                <a:latin typeface="+mn-lt"/>
              </a:rPr>
              <a:t>i</a:t>
            </a:r>
            <a:r>
              <a:rPr lang="en-GB" sz="2000" dirty="0">
                <a:latin typeface="+mn-lt"/>
              </a:rPr>
              <a:t> </a:t>
            </a:r>
            <a:r>
              <a:rPr lang="en-GB" sz="2000" b="1" dirty="0">
                <a:latin typeface="+mn-lt"/>
              </a:rPr>
              <a:t>in </a:t>
            </a:r>
            <a:r>
              <a:rPr lang="en-GB" sz="2000" dirty="0">
                <a:latin typeface="+mn-lt"/>
              </a:rPr>
              <a:t>3 </a:t>
            </a:r>
            <a:r>
              <a:rPr lang="en-GB" sz="2000" b="1" dirty="0" err="1">
                <a:latin typeface="+mn-lt"/>
              </a:rPr>
              <a:t>downto</a:t>
            </a:r>
            <a:r>
              <a:rPr lang="en-GB" sz="2000" b="1" dirty="0">
                <a:latin typeface="+mn-lt"/>
              </a:rPr>
              <a:t> </a:t>
            </a:r>
            <a:r>
              <a:rPr lang="en-GB" sz="2000" dirty="0">
                <a:latin typeface="+mn-lt"/>
              </a:rPr>
              <a:t>0</a:t>
            </a:r>
            <a:r>
              <a:rPr lang="en-GB" sz="2000" b="1" dirty="0">
                <a:latin typeface="+mn-lt"/>
              </a:rPr>
              <a:t> generate</a:t>
            </a:r>
          </a:p>
          <a:p>
            <a:pPr>
              <a:defRPr/>
            </a:pPr>
            <a:r>
              <a:rPr lang="en-GB" sz="2000" b="1" dirty="0">
                <a:latin typeface="+mn-lt"/>
              </a:rPr>
              <a:t>	begin</a:t>
            </a:r>
          </a:p>
          <a:p>
            <a:pPr>
              <a:defRPr/>
            </a:pPr>
            <a:r>
              <a:rPr lang="en-GB" sz="2000" dirty="0">
                <a:latin typeface="+mn-lt"/>
              </a:rPr>
              <a:t>	stage: </a:t>
            </a:r>
            <a:r>
              <a:rPr lang="en-GB" sz="2000" b="1" dirty="0">
                <a:latin typeface="+mn-lt"/>
              </a:rPr>
              <a:t>entity </a:t>
            </a:r>
            <a:r>
              <a:rPr lang="en-GB" sz="2000" dirty="0" err="1">
                <a:latin typeface="+mn-lt"/>
              </a:rPr>
              <a:t>dff_stage</a:t>
            </a:r>
            <a:r>
              <a:rPr lang="en-GB" sz="2000" b="1" dirty="0">
                <a:latin typeface="+mn-lt"/>
              </a:rPr>
              <a:t> port map </a:t>
            </a:r>
            <a:r>
              <a:rPr lang="en-GB" sz="2000" dirty="0">
                <a:latin typeface="+mn-lt"/>
              </a:rPr>
              <a:t>(d =&gt; s(</a:t>
            </a:r>
            <a:r>
              <a:rPr lang="en-GB" sz="2000" dirty="0" err="1">
                <a:latin typeface="+mn-lt"/>
              </a:rPr>
              <a:t>i</a:t>
            </a:r>
            <a:r>
              <a:rPr lang="en-GB" sz="2000" dirty="0">
                <a:latin typeface="+mn-lt"/>
              </a:rPr>
              <a:t> + 1), </a:t>
            </a:r>
            <a:r>
              <a:rPr lang="en-GB" sz="2000" dirty="0" err="1">
                <a:latin typeface="+mn-lt"/>
              </a:rPr>
              <a:t>clr_bar</a:t>
            </a:r>
            <a:r>
              <a:rPr lang="en-GB" sz="2000" dirty="0">
                <a:latin typeface="+mn-lt"/>
              </a:rPr>
              <a:t> =&gt; </a:t>
            </a:r>
            <a:r>
              <a:rPr lang="en-GB" sz="2000" dirty="0" err="1">
                <a:latin typeface="+mn-lt"/>
              </a:rPr>
              <a:t>clr_bar</a:t>
            </a:r>
            <a:r>
              <a:rPr lang="en-GB" sz="2000" dirty="0">
                <a:latin typeface="+mn-lt"/>
              </a:rPr>
              <a:t>,</a:t>
            </a:r>
          </a:p>
          <a:p>
            <a:pPr>
              <a:defRPr/>
            </a:pPr>
            <a:r>
              <a:rPr lang="en-GB" sz="2000" dirty="0">
                <a:latin typeface="+mn-lt"/>
              </a:rPr>
              <a:t>		</a:t>
            </a:r>
            <a:r>
              <a:rPr lang="en-GB" sz="2000" dirty="0" err="1">
                <a:latin typeface="+mn-lt"/>
              </a:rPr>
              <a:t>clk</a:t>
            </a:r>
            <a:r>
              <a:rPr lang="en-GB" sz="2000" dirty="0">
                <a:latin typeface="+mn-lt"/>
              </a:rPr>
              <a:t> =&gt; </a:t>
            </a:r>
            <a:r>
              <a:rPr lang="en-GB" sz="2000" dirty="0" err="1">
                <a:latin typeface="+mn-lt"/>
              </a:rPr>
              <a:t>clk</a:t>
            </a:r>
            <a:r>
              <a:rPr lang="en-GB" sz="2000" dirty="0">
                <a:latin typeface="+mn-lt"/>
              </a:rPr>
              <a:t>, q =&gt; s(</a:t>
            </a:r>
            <a:r>
              <a:rPr lang="en-GB" sz="2000" dirty="0" err="1">
                <a:latin typeface="+mn-lt"/>
              </a:rPr>
              <a:t>i</a:t>
            </a:r>
            <a:r>
              <a:rPr lang="en-GB" sz="2000" dirty="0">
                <a:latin typeface="+mn-lt"/>
              </a:rPr>
              <a:t>));</a:t>
            </a:r>
          </a:p>
          <a:p>
            <a:pPr>
              <a:defRPr/>
            </a:pPr>
            <a:r>
              <a:rPr lang="en-GB" sz="2000" b="1" dirty="0">
                <a:latin typeface="+mn-lt"/>
              </a:rPr>
              <a:t>	end generate;</a:t>
            </a:r>
          </a:p>
          <a:p>
            <a:pPr>
              <a:defRPr/>
            </a:pPr>
            <a:r>
              <a:rPr lang="en-GB" sz="2000" dirty="0">
                <a:latin typeface="+mn-lt"/>
              </a:rPr>
              <a:t>s(4) &lt;= </a:t>
            </a:r>
            <a:r>
              <a:rPr lang="en-GB" sz="2000" dirty="0" err="1">
                <a:latin typeface="+mn-lt"/>
              </a:rPr>
              <a:t>si</a:t>
            </a:r>
            <a:r>
              <a:rPr lang="en-GB" sz="2000" dirty="0">
                <a:latin typeface="+mn-lt"/>
              </a:rPr>
              <a:t>;</a:t>
            </a:r>
          </a:p>
          <a:p>
            <a:pPr>
              <a:defRPr/>
            </a:pPr>
            <a:r>
              <a:rPr lang="en-GB" sz="2000" dirty="0" err="1">
                <a:latin typeface="+mn-lt"/>
              </a:rPr>
              <a:t>qout</a:t>
            </a:r>
            <a:r>
              <a:rPr lang="en-GB" sz="2000" dirty="0">
                <a:latin typeface="+mn-lt"/>
              </a:rPr>
              <a:t> &lt;= s(3 </a:t>
            </a:r>
            <a:r>
              <a:rPr lang="en-GB" sz="2000" b="1" dirty="0" err="1">
                <a:latin typeface="+mn-lt"/>
              </a:rPr>
              <a:t>downto</a:t>
            </a:r>
            <a:r>
              <a:rPr lang="en-GB" sz="2000" b="1" dirty="0">
                <a:latin typeface="+mn-lt"/>
              </a:rPr>
              <a:t> </a:t>
            </a:r>
            <a:r>
              <a:rPr lang="en-GB" sz="2000" dirty="0">
                <a:latin typeface="+mn-lt"/>
              </a:rPr>
              <a:t>0);</a:t>
            </a:r>
          </a:p>
          <a:p>
            <a:pPr>
              <a:defRPr/>
            </a:pPr>
            <a:r>
              <a:rPr lang="en-GB" sz="2000" b="1" dirty="0">
                <a:latin typeface="+mn-lt"/>
              </a:rPr>
              <a:t>end </a:t>
            </a:r>
            <a:r>
              <a:rPr lang="en-GB" sz="2000" dirty="0">
                <a:latin typeface="+mn-lt"/>
                <a:cs typeface="Arial" pitchFamily="34" charset="0"/>
              </a:rPr>
              <a:t>structural;</a:t>
            </a:r>
            <a:endParaRPr lang="en-US" altLang="et-EE" sz="2000" dirty="0">
              <a:latin typeface="+mn-lt"/>
              <a:cs typeface="Arial" pitchFamily="34" charset="0"/>
            </a:endParaRPr>
          </a:p>
        </p:txBody>
      </p:sp>
      <p:sp>
        <p:nvSpPr>
          <p:cNvPr id="43013" name="TextBox 4"/>
          <p:cNvSpPr txBox="1">
            <a:spLocks noChangeArrowheads="1"/>
          </p:cNvSpPr>
          <p:nvPr/>
        </p:nvSpPr>
        <p:spPr bwMode="auto">
          <a:xfrm>
            <a:off x="609600" y="914400"/>
            <a:ext cx="7108825" cy="708025"/>
          </a:xfrm>
          <a:prstGeom prst="rect">
            <a:avLst/>
          </a:prstGeom>
          <a:noFill/>
          <a:ln w="6350">
            <a:solidFill>
              <a:schemeClr val="tx1"/>
            </a:solidFill>
            <a:prstDash val="lgDash"/>
            <a:miter lim="800000"/>
            <a:headEnd/>
            <a:tailEnd/>
          </a:ln>
        </p:spPr>
        <p:txBody>
          <a:bodyPr>
            <a:spAutoFit/>
          </a:bodyPr>
          <a:lstStyle/>
          <a:p>
            <a:r>
              <a:rPr lang="en-GB" sz="2000">
                <a:solidFill>
                  <a:srgbClr val="FF0000"/>
                </a:solidFill>
              </a:rPr>
              <a:t>A 4-bit shift register described using an iterative generate statement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2"/>
          <p:cNvSpPr>
            <a:spLocks noGrp="1"/>
          </p:cNvSpPr>
          <p:nvPr>
            <p:ph type="sldNum" sz="quarter" idx="10"/>
          </p:nvPr>
        </p:nvSpPr>
        <p:spPr>
          <a:noFill/>
        </p:spPr>
        <p:txBody>
          <a:bodyPr/>
          <a:lstStyle/>
          <a:p>
            <a:fld id="{FDAB9378-D4C6-410F-B7AE-0603818A9F9B}" type="slidenum">
              <a:rPr lang="en-US" altLang="et-EE" smtClean="0"/>
              <a:pPr/>
              <a:t>33</a:t>
            </a:fld>
            <a:endParaRPr lang="en-US" altLang="et-EE"/>
          </a:p>
        </p:txBody>
      </p:sp>
      <p:sp>
        <p:nvSpPr>
          <p:cNvPr id="38916" name="Rectangle 3"/>
          <p:cNvSpPr>
            <a:spLocks noChangeArrowheads="1"/>
          </p:cNvSpPr>
          <p:nvPr/>
        </p:nvSpPr>
        <p:spPr bwMode="auto">
          <a:xfrm>
            <a:off x="153988" y="1884363"/>
            <a:ext cx="8853487" cy="881062"/>
          </a:xfrm>
          <a:prstGeom prst="rect">
            <a:avLst/>
          </a:prstGeom>
          <a:noFill/>
          <a:ln w="9525">
            <a:noFill/>
            <a:miter lim="800000"/>
            <a:headEnd/>
            <a:tailEnd/>
          </a:ln>
        </p:spPr>
        <p:txBody>
          <a:bodyPr/>
          <a:lstStyle/>
          <a:p>
            <a:pPr>
              <a:defRPr/>
            </a:pPr>
            <a:r>
              <a:rPr lang="en-GB" sz="2400" dirty="0">
                <a:latin typeface="+mn-lt"/>
              </a:rPr>
              <a:t>The discrete range of the generate statement is from 3 down to 0. The component instantiation statement inside the generate statement generates the four instances of the D flip-flop.</a:t>
            </a:r>
          </a:p>
          <a:p>
            <a:pPr>
              <a:defRPr/>
            </a:pPr>
            <a:r>
              <a:rPr lang="en-GB" sz="2400" dirty="0">
                <a:latin typeface="+mn-lt"/>
              </a:rPr>
              <a:t>The connection of the serial input </a:t>
            </a:r>
            <a:r>
              <a:rPr lang="en-GB" sz="2400" dirty="0" err="1">
                <a:latin typeface="+mn-lt"/>
              </a:rPr>
              <a:t>si</a:t>
            </a:r>
            <a:r>
              <a:rPr lang="en-GB" sz="2400" dirty="0">
                <a:latin typeface="+mn-lt"/>
              </a:rPr>
              <a:t> to the D input of the leftmost flip-flop is made by the concurrent statement </a:t>
            </a:r>
          </a:p>
          <a:p>
            <a:pPr>
              <a:defRPr/>
            </a:pPr>
            <a:r>
              <a:rPr lang="en-GB" sz="2400" dirty="0">
                <a:latin typeface="+mn-lt"/>
              </a:rPr>
              <a:t>	s(4) &lt;= </a:t>
            </a:r>
            <a:r>
              <a:rPr lang="en-GB" sz="2400" dirty="0" err="1">
                <a:latin typeface="+mn-lt"/>
              </a:rPr>
              <a:t>si</a:t>
            </a:r>
            <a:r>
              <a:rPr lang="en-GB" sz="2400" dirty="0">
                <a:latin typeface="+mn-lt"/>
              </a:rPr>
              <a:t>; </a:t>
            </a:r>
          </a:p>
          <a:p>
            <a:pPr>
              <a:defRPr/>
            </a:pPr>
            <a:r>
              <a:rPr lang="en-GB" sz="2400" dirty="0">
                <a:latin typeface="+mn-lt"/>
              </a:rPr>
              <a:t>which is outside of the generate statement. The connection of the D flip-flop outputs to the output port </a:t>
            </a:r>
            <a:r>
              <a:rPr lang="en-GB" sz="2400" dirty="0" err="1">
                <a:latin typeface="+mn-lt"/>
              </a:rPr>
              <a:t>qout</a:t>
            </a:r>
            <a:r>
              <a:rPr lang="en-GB" sz="2400" dirty="0">
                <a:latin typeface="+mn-lt"/>
              </a:rPr>
              <a:t> is made by the concurrent statement</a:t>
            </a:r>
          </a:p>
          <a:p>
            <a:pPr>
              <a:defRPr/>
            </a:pPr>
            <a:r>
              <a:rPr lang="en-GB" sz="2400" dirty="0">
                <a:latin typeface="+mn-lt"/>
              </a:rPr>
              <a:t>	</a:t>
            </a:r>
            <a:r>
              <a:rPr lang="en-GB" sz="2400" dirty="0" err="1">
                <a:latin typeface="+mn-lt"/>
              </a:rPr>
              <a:t>qout</a:t>
            </a:r>
            <a:r>
              <a:rPr lang="en-GB" sz="2400" dirty="0">
                <a:latin typeface="+mn-lt"/>
              </a:rPr>
              <a:t> &lt;= s(3 </a:t>
            </a:r>
            <a:r>
              <a:rPr lang="en-GB" sz="2400" b="1" dirty="0" err="1">
                <a:latin typeface="+mn-lt"/>
              </a:rPr>
              <a:t>downto</a:t>
            </a:r>
            <a:r>
              <a:rPr lang="en-GB" sz="2400" b="1" dirty="0">
                <a:latin typeface="+mn-lt"/>
              </a:rPr>
              <a:t> 0);</a:t>
            </a:r>
          </a:p>
          <a:p>
            <a:pPr>
              <a:defRPr/>
            </a:pPr>
            <a:r>
              <a:rPr lang="en-GB" sz="2400" dirty="0">
                <a:latin typeface="+mn-lt"/>
              </a:rPr>
              <a:t>which is also outside of the generate statement.</a:t>
            </a:r>
            <a:endParaRPr lang="en-US" altLang="et-EE" sz="2400" dirty="0">
              <a:latin typeface="+mn-lt"/>
              <a:cs typeface="Arial" pitchFamily="34" charset="0"/>
            </a:endParaRPr>
          </a:p>
        </p:txBody>
      </p:sp>
      <p:sp>
        <p:nvSpPr>
          <p:cNvPr id="44036" name="Rectangle 2"/>
          <p:cNvSpPr>
            <a:spLocks noGrp="1" noChangeArrowheads="1"/>
          </p:cNvSpPr>
          <p:nvPr>
            <p:ph type="title"/>
          </p:nvPr>
        </p:nvSpPr>
        <p:spPr>
          <a:xfrm>
            <a:off x="179388" y="19049"/>
            <a:ext cx="8964612" cy="1200151"/>
          </a:xfrm>
        </p:spPr>
        <p:txBody>
          <a:bodyPr>
            <a:normAutofit/>
          </a:bodyPr>
          <a:lstStyle/>
          <a:p>
            <a:pPr algn="r"/>
            <a:r>
              <a:rPr lang="en-US" altLang="et-EE" sz="3200" dirty="0">
                <a:solidFill>
                  <a:srgbClr val="A20000"/>
                </a:solidFill>
                <a:latin typeface="Comic Sans MS" panose="030F0702030302020204" pitchFamily="66" charset="0"/>
              </a:rPr>
              <a:t>Serial-in parallel-out 4-bit right-shift register</a:t>
            </a:r>
          </a:p>
        </p:txBody>
      </p:sp>
      <p:sp>
        <p:nvSpPr>
          <p:cNvPr id="44037" name="TextBox 8"/>
          <p:cNvSpPr txBox="1">
            <a:spLocks noChangeArrowheads="1"/>
          </p:cNvSpPr>
          <p:nvPr/>
        </p:nvSpPr>
        <p:spPr bwMode="auto">
          <a:xfrm>
            <a:off x="457200" y="1120775"/>
            <a:ext cx="7108825" cy="708025"/>
          </a:xfrm>
          <a:prstGeom prst="rect">
            <a:avLst/>
          </a:prstGeom>
          <a:noFill/>
          <a:ln w="9525">
            <a:solidFill>
              <a:schemeClr val="tx1"/>
            </a:solidFill>
            <a:prstDash val="lgDash"/>
            <a:miter lim="800000"/>
            <a:headEnd/>
            <a:tailEnd/>
          </a:ln>
        </p:spPr>
        <p:txBody>
          <a:bodyPr>
            <a:spAutoFit/>
          </a:bodyPr>
          <a:lstStyle/>
          <a:p>
            <a:r>
              <a:rPr lang="en-GB" sz="2000">
                <a:solidFill>
                  <a:srgbClr val="FF0000"/>
                </a:solidFill>
              </a:rPr>
              <a:t>A 4-bit shift register described using an iterative generate statement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2"/>
          <p:cNvSpPr>
            <a:spLocks noGrp="1"/>
          </p:cNvSpPr>
          <p:nvPr>
            <p:ph type="sldNum" sz="quarter" idx="10"/>
          </p:nvPr>
        </p:nvSpPr>
        <p:spPr>
          <a:noFill/>
        </p:spPr>
        <p:txBody>
          <a:bodyPr/>
          <a:lstStyle/>
          <a:p>
            <a:fld id="{14FAC7D5-17C8-4E33-AC26-8B7D36D544AD}" type="slidenum">
              <a:rPr lang="en-US" altLang="et-EE" smtClean="0"/>
              <a:pPr/>
              <a:t>34</a:t>
            </a:fld>
            <a:endParaRPr lang="en-US" altLang="et-EE"/>
          </a:p>
        </p:txBody>
      </p:sp>
      <p:sp>
        <p:nvSpPr>
          <p:cNvPr id="45059" name="Rectangle 2"/>
          <p:cNvSpPr>
            <a:spLocks noGrp="1" noChangeArrowheads="1"/>
          </p:cNvSpPr>
          <p:nvPr>
            <p:ph type="title"/>
          </p:nvPr>
        </p:nvSpPr>
        <p:spPr>
          <a:xfrm>
            <a:off x="179388" y="254000"/>
            <a:ext cx="8964612" cy="584200"/>
          </a:xfrm>
        </p:spPr>
        <p:txBody>
          <a:bodyPr>
            <a:noAutofit/>
          </a:bodyPr>
          <a:lstStyle/>
          <a:p>
            <a:pPr algn="r"/>
            <a:r>
              <a:rPr lang="en-GB" altLang="et-EE" sz="3200" dirty="0">
                <a:solidFill>
                  <a:srgbClr val="A20000"/>
                </a:solidFill>
                <a:latin typeface="Comic Sans MS" panose="030F0702030302020204" pitchFamily="66" charset="0"/>
              </a:rPr>
              <a:t>Alternative architecture body for the shift register</a:t>
            </a:r>
            <a:endParaRPr lang="en-US" altLang="et-EE" sz="3200" dirty="0">
              <a:solidFill>
                <a:srgbClr val="A20000"/>
              </a:solidFill>
              <a:latin typeface="Comic Sans MS" panose="030F0702030302020204" pitchFamily="66" charset="0"/>
            </a:endParaRPr>
          </a:p>
        </p:txBody>
      </p:sp>
      <p:sp>
        <p:nvSpPr>
          <p:cNvPr id="38916" name="Rectangle 3"/>
          <p:cNvSpPr>
            <a:spLocks noChangeArrowheads="1"/>
          </p:cNvSpPr>
          <p:nvPr/>
        </p:nvSpPr>
        <p:spPr bwMode="auto">
          <a:xfrm>
            <a:off x="269875" y="1076325"/>
            <a:ext cx="8486775" cy="5621338"/>
          </a:xfrm>
          <a:prstGeom prst="rect">
            <a:avLst/>
          </a:prstGeom>
          <a:noFill/>
          <a:ln w="9525">
            <a:noFill/>
            <a:miter lim="800000"/>
            <a:headEnd/>
            <a:tailEnd/>
          </a:ln>
        </p:spPr>
        <p:txBody>
          <a:bodyPr/>
          <a:lstStyle/>
          <a:p>
            <a:pPr>
              <a:defRPr/>
            </a:pPr>
            <a:r>
              <a:rPr lang="en-GB" sz="2000" b="1" dirty="0">
                <a:latin typeface="+mn-lt"/>
              </a:rPr>
              <a:t>architecture </a:t>
            </a:r>
            <a:r>
              <a:rPr lang="en-GB" sz="2000" dirty="0">
                <a:latin typeface="+mn-lt"/>
              </a:rPr>
              <a:t>structural2</a:t>
            </a:r>
            <a:r>
              <a:rPr lang="en-GB" sz="2000" b="1" dirty="0">
                <a:latin typeface="+mn-lt"/>
              </a:rPr>
              <a:t> of </a:t>
            </a:r>
            <a:r>
              <a:rPr lang="en-GB" sz="2000" dirty="0" err="1">
                <a:latin typeface="+mn-lt"/>
              </a:rPr>
              <a:t>shift_reg_gen</a:t>
            </a:r>
            <a:r>
              <a:rPr lang="en-GB" sz="2000" b="1" dirty="0">
                <a:latin typeface="+mn-lt"/>
              </a:rPr>
              <a:t> is</a:t>
            </a:r>
          </a:p>
          <a:p>
            <a:pPr>
              <a:defRPr/>
            </a:pPr>
            <a:r>
              <a:rPr lang="en-GB" sz="2000" b="1" dirty="0">
                <a:latin typeface="+mn-lt"/>
              </a:rPr>
              <a:t>	signal </a:t>
            </a:r>
            <a:r>
              <a:rPr lang="en-GB" sz="2000" dirty="0">
                <a:latin typeface="+mn-lt"/>
              </a:rPr>
              <a:t>s: </a:t>
            </a:r>
            <a:r>
              <a:rPr lang="en-GB" sz="2000" dirty="0" err="1">
                <a:latin typeface="+mn-lt"/>
              </a:rPr>
              <a:t>std_logic_vector</a:t>
            </a:r>
            <a:r>
              <a:rPr lang="en-GB" sz="2000" dirty="0">
                <a:latin typeface="+mn-lt"/>
              </a:rPr>
              <a:t>(3 </a:t>
            </a:r>
            <a:r>
              <a:rPr lang="en-GB" sz="2000" b="1" dirty="0" err="1">
                <a:latin typeface="+mn-lt"/>
              </a:rPr>
              <a:t>downto</a:t>
            </a:r>
            <a:r>
              <a:rPr lang="en-GB" sz="2000" b="1" dirty="0">
                <a:latin typeface="+mn-lt"/>
              </a:rPr>
              <a:t> </a:t>
            </a:r>
            <a:r>
              <a:rPr lang="en-GB" sz="2000" dirty="0">
                <a:latin typeface="+mn-lt"/>
              </a:rPr>
              <a:t>0);</a:t>
            </a:r>
          </a:p>
          <a:p>
            <a:pPr>
              <a:defRPr/>
            </a:pPr>
            <a:r>
              <a:rPr lang="en-GB" sz="2000" b="1" dirty="0">
                <a:latin typeface="+mn-lt"/>
              </a:rPr>
              <a:t>begin</a:t>
            </a:r>
          </a:p>
          <a:p>
            <a:pPr>
              <a:defRPr/>
            </a:pPr>
            <a:r>
              <a:rPr lang="en-GB" sz="2000" dirty="0">
                <a:latin typeface="+mn-lt"/>
              </a:rPr>
              <a:t>	stages: </a:t>
            </a:r>
            <a:r>
              <a:rPr lang="en-GB" sz="2000" b="1" dirty="0">
                <a:latin typeface="+mn-lt"/>
              </a:rPr>
              <a:t>for </a:t>
            </a:r>
            <a:r>
              <a:rPr lang="en-GB" sz="2000" dirty="0" err="1">
                <a:latin typeface="+mn-lt"/>
              </a:rPr>
              <a:t>i</a:t>
            </a:r>
            <a:r>
              <a:rPr lang="en-GB" sz="2000" b="1" dirty="0">
                <a:latin typeface="+mn-lt"/>
              </a:rPr>
              <a:t> in </a:t>
            </a:r>
            <a:r>
              <a:rPr lang="en-GB" sz="2000" dirty="0">
                <a:latin typeface="+mn-lt"/>
              </a:rPr>
              <a:t>3</a:t>
            </a:r>
            <a:r>
              <a:rPr lang="en-GB" sz="2000" b="1" dirty="0">
                <a:latin typeface="+mn-lt"/>
              </a:rPr>
              <a:t> </a:t>
            </a:r>
            <a:r>
              <a:rPr lang="en-GB" sz="2000" b="1" dirty="0" err="1">
                <a:latin typeface="+mn-lt"/>
              </a:rPr>
              <a:t>downto</a:t>
            </a:r>
            <a:r>
              <a:rPr lang="en-GB" sz="2000" b="1" dirty="0">
                <a:latin typeface="+mn-lt"/>
              </a:rPr>
              <a:t> </a:t>
            </a:r>
            <a:r>
              <a:rPr lang="en-GB" sz="2000" dirty="0">
                <a:latin typeface="+mn-lt"/>
              </a:rPr>
              <a:t>0</a:t>
            </a:r>
            <a:r>
              <a:rPr lang="en-GB" sz="2000" b="1" dirty="0">
                <a:latin typeface="+mn-lt"/>
              </a:rPr>
              <a:t> generate</a:t>
            </a:r>
          </a:p>
          <a:p>
            <a:pPr>
              <a:defRPr/>
            </a:pPr>
            <a:r>
              <a:rPr lang="en-GB" sz="2000" b="1" dirty="0">
                <a:latin typeface="+mn-lt"/>
              </a:rPr>
              <a:t>	begin</a:t>
            </a:r>
          </a:p>
          <a:p>
            <a:pPr>
              <a:defRPr/>
            </a:pPr>
            <a:r>
              <a:rPr lang="en-GB" sz="2000" dirty="0">
                <a:latin typeface="+mn-lt"/>
              </a:rPr>
              <a:t>	</a:t>
            </a:r>
            <a:r>
              <a:rPr lang="en-GB" sz="2000" dirty="0" err="1">
                <a:latin typeface="+mn-lt"/>
              </a:rPr>
              <a:t>lstage</a:t>
            </a:r>
            <a:r>
              <a:rPr lang="en-GB" sz="2000" dirty="0">
                <a:latin typeface="+mn-lt"/>
              </a:rPr>
              <a:t>: </a:t>
            </a:r>
            <a:r>
              <a:rPr lang="en-GB" sz="2000" b="1" dirty="0">
                <a:latin typeface="+mn-lt"/>
              </a:rPr>
              <a:t>if </a:t>
            </a:r>
            <a:r>
              <a:rPr lang="en-GB" sz="2000" dirty="0" err="1">
                <a:latin typeface="+mn-lt"/>
              </a:rPr>
              <a:t>i</a:t>
            </a:r>
            <a:r>
              <a:rPr lang="en-GB" sz="2000" dirty="0">
                <a:latin typeface="+mn-lt"/>
              </a:rPr>
              <a:t> = 3 </a:t>
            </a:r>
            <a:r>
              <a:rPr lang="en-GB" sz="2000" b="1" dirty="0">
                <a:latin typeface="+mn-lt"/>
              </a:rPr>
              <a:t>generate</a:t>
            </a:r>
          </a:p>
          <a:p>
            <a:pPr>
              <a:defRPr/>
            </a:pPr>
            <a:r>
              <a:rPr lang="en-GB" sz="2000" b="1" dirty="0">
                <a:latin typeface="+mn-lt"/>
              </a:rPr>
              <a:t>		begin</a:t>
            </a:r>
          </a:p>
          <a:p>
            <a:pPr>
              <a:defRPr/>
            </a:pPr>
            <a:r>
              <a:rPr lang="en-GB" sz="2000" dirty="0">
                <a:latin typeface="+mn-lt"/>
              </a:rPr>
              <a:t>		stage: </a:t>
            </a:r>
            <a:r>
              <a:rPr lang="en-GB" sz="2000" b="1" dirty="0">
                <a:latin typeface="+mn-lt"/>
              </a:rPr>
              <a:t>entity </a:t>
            </a:r>
            <a:r>
              <a:rPr lang="en-GB" sz="2000" dirty="0" err="1">
                <a:latin typeface="+mn-lt"/>
              </a:rPr>
              <a:t>dff_stage</a:t>
            </a:r>
            <a:r>
              <a:rPr lang="en-GB" sz="2000" dirty="0">
                <a:latin typeface="+mn-lt"/>
              </a:rPr>
              <a:t> </a:t>
            </a:r>
            <a:r>
              <a:rPr lang="en-GB" sz="2000" b="1" dirty="0">
                <a:latin typeface="+mn-lt"/>
              </a:rPr>
              <a:t>port map </a:t>
            </a:r>
            <a:r>
              <a:rPr lang="en-GB" sz="2000" dirty="0">
                <a:latin typeface="+mn-lt"/>
              </a:rPr>
              <a:t>(d =&gt; </a:t>
            </a:r>
            <a:r>
              <a:rPr lang="en-GB" sz="2000" dirty="0" err="1">
                <a:latin typeface="+mn-lt"/>
              </a:rPr>
              <a:t>si</a:t>
            </a:r>
            <a:r>
              <a:rPr lang="en-GB" sz="2000" dirty="0">
                <a:latin typeface="+mn-lt"/>
              </a:rPr>
              <a:t>,</a:t>
            </a:r>
          </a:p>
          <a:p>
            <a:pPr>
              <a:defRPr/>
            </a:pPr>
            <a:r>
              <a:rPr lang="en-GB" sz="2000" dirty="0">
                <a:latin typeface="+mn-lt"/>
              </a:rPr>
              <a:t>		</a:t>
            </a:r>
            <a:r>
              <a:rPr lang="en-GB" sz="2000" dirty="0" err="1">
                <a:latin typeface="+mn-lt"/>
              </a:rPr>
              <a:t>clr_bar</a:t>
            </a:r>
            <a:r>
              <a:rPr lang="en-GB" sz="2000" dirty="0">
                <a:latin typeface="+mn-lt"/>
              </a:rPr>
              <a:t> =&gt; </a:t>
            </a:r>
            <a:r>
              <a:rPr lang="en-GB" sz="2000" dirty="0" err="1">
                <a:latin typeface="+mn-lt"/>
              </a:rPr>
              <a:t>clr_bar</a:t>
            </a:r>
            <a:r>
              <a:rPr lang="en-GB" sz="2000" dirty="0">
                <a:latin typeface="+mn-lt"/>
              </a:rPr>
              <a:t>, </a:t>
            </a:r>
            <a:r>
              <a:rPr lang="en-GB" sz="2000" dirty="0" err="1">
                <a:latin typeface="+mn-lt"/>
              </a:rPr>
              <a:t>clk</a:t>
            </a:r>
            <a:r>
              <a:rPr lang="en-GB" sz="2000" dirty="0">
                <a:latin typeface="+mn-lt"/>
              </a:rPr>
              <a:t> =&gt; </a:t>
            </a:r>
            <a:r>
              <a:rPr lang="en-GB" sz="2000" dirty="0" err="1">
                <a:latin typeface="+mn-lt"/>
              </a:rPr>
              <a:t>clk</a:t>
            </a:r>
            <a:r>
              <a:rPr lang="en-GB" sz="2000" dirty="0">
                <a:latin typeface="+mn-lt"/>
              </a:rPr>
              <a:t>, q =&gt; s(3));</a:t>
            </a:r>
          </a:p>
          <a:p>
            <a:pPr>
              <a:defRPr/>
            </a:pPr>
            <a:r>
              <a:rPr lang="en-GB" sz="2000" b="1" dirty="0">
                <a:latin typeface="+mn-lt"/>
              </a:rPr>
              <a:t>	end generate;</a:t>
            </a:r>
          </a:p>
          <a:p>
            <a:pPr>
              <a:defRPr/>
            </a:pPr>
            <a:r>
              <a:rPr lang="en-GB" sz="2000" dirty="0">
                <a:latin typeface="+mn-lt"/>
              </a:rPr>
              <a:t>	</a:t>
            </a:r>
            <a:r>
              <a:rPr lang="en-GB" sz="2000" dirty="0" err="1">
                <a:latin typeface="+mn-lt"/>
              </a:rPr>
              <a:t>ostages</a:t>
            </a:r>
            <a:r>
              <a:rPr lang="en-GB" sz="2000" dirty="0">
                <a:latin typeface="+mn-lt"/>
              </a:rPr>
              <a:t>: </a:t>
            </a:r>
            <a:r>
              <a:rPr lang="en-GB" sz="2000" b="1" dirty="0">
                <a:latin typeface="+mn-lt"/>
              </a:rPr>
              <a:t>if </a:t>
            </a:r>
            <a:r>
              <a:rPr lang="en-GB" sz="2000" dirty="0" err="1">
                <a:latin typeface="+mn-lt"/>
              </a:rPr>
              <a:t>i</a:t>
            </a:r>
            <a:r>
              <a:rPr lang="en-GB" sz="2000" dirty="0">
                <a:latin typeface="+mn-lt"/>
              </a:rPr>
              <a:t> /= 3 </a:t>
            </a:r>
            <a:r>
              <a:rPr lang="en-GB" sz="2000" b="1" dirty="0">
                <a:latin typeface="+mn-lt"/>
              </a:rPr>
              <a:t>generate</a:t>
            </a:r>
          </a:p>
          <a:p>
            <a:pPr>
              <a:defRPr/>
            </a:pPr>
            <a:r>
              <a:rPr lang="en-GB" sz="2000" b="1" dirty="0">
                <a:latin typeface="+mn-lt"/>
              </a:rPr>
              <a:t>		begin</a:t>
            </a:r>
          </a:p>
          <a:p>
            <a:pPr>
              <a:defRPr/>
            </a:pPr>
            <a:r>
              <a:rPr lang="en-GB" sz="2000" dirty="0">
                <a:latin typeface="+mn-lt"/>
              </a:rPr>
              <a:t>		stage: </a:t>
            </a:r>
            <a:r>
              <a:rPr lang="en-GB" sz="2000" b="1" dirty="0">
                <a:latin typeface="+mn-lt"/>
              </a:rPr>
              <a:t>entity </a:t>
            </a:r>
            <a:r>
              <a:rPr lang="en-GB" sz="2000" dirty="0" err="1">
                <a:latin typeface="+mn-lt"/>
              </a:rPr>
              <a:t>dff_stage</a:t>
            </a:r>
            <a:r>
              <a:rPr lang="en-GB" sz="2000" b="1" dirty="0">
                <a:latin typeface="+mn-lt"/>
              </a:rPr>
              <a:t> port map </a:t>
            </a:r>
            <a:r>
              <a:rPr lang="en-GB" sz="2000" dirty="0">
                <a:latin typeface="+mn-lt"/>
              </a:rPr>
              <a:t>(d =&gt; s(</a:t>
            </a:r>
            <a:r>
              <a:rPr lang="en-GB" sz="2000" dirty="0" err="1">
                <a:latin typeface="+mn-lt"/>
              </a:rPr>
              <a:t>i</a:t>
            </a:r>
            <a:r>
              <a:rPr lang="en-GB" sz="2000" dirty="0">
                <a:latin typeface="+mn-lt"/>
              </a:rPr>
              <a:t> + 1),</a:t>
            </a:r>
          </a:p>
          <a:p>
            <a:pPr>
              <a:defRPr/>
            </a:pPr>
            <a:r>
              <a:rPr lang="en-GB" sz="2000" dirty="0">
                <a:latin typeface="+mn-lt"/>
              </a:rPr>
              <a:t>		</a:t>
            </a:r>
            <a:r>
              <a:rPr lang="en-GB" sz="2000" dirty="0" err="1">
                <a:latin typeface="+mn-lt"/>
              </a:rPr>
              <a:t>clr_bar</a:t>
            </a:r>
            <a:r>
              <a:rPr lang="en-GB" sz="2000" dirty="0">
                <a:latin typeface="+mn-lt"/>
              </a:rPr>
              <a:t> =&gt; </a:t>
            </a:r>
            <a:r>
              <a:rPr lang="en-GB" sz="2000" dirty="0" err="1">
                <a:latin typeface="+mn-lt"/>
              </a:rPr>
              <a:t>clr_bar</a:t>
            </a:r>
            <a:r>
              <a:rPr lang="en-GB" sz="2000" dirty="0">
                <a:latin typeface="+mn-lt"/>
              </a:rPr>
              <a:t>, </a:t>
            </a:r>
            <a:r>
              <a:rPr lang="en-GB" sz="2000" dirty="0" err="1">
                <a:latin typeface="+mn-lt"/>
              </a:rPr>
              <a:t>clk</a:t>
            </a:r>
            <a:r>
              <a:rPr lang="en-GB" sz="2000" dirty="0">
                <a:latin typeface="+mn-lt"/>
              </a:rPr>
              <a:t> =&gt; </a:t>
            </a:r>
            <a:r>
              <a:rPr lang="en-GB" sz="2000" dirty="0" err="1">
                <a:latin typeface="+mn-lt"/>
              </a:rPr>
              <a:t>clk</a:t>
            </a:r>
            <a:r>
              <a:rPr lang="en-GB" sz="2000" dirty="0">
                <a:latin typeface="+mn-lt"/>
              </a:rPr>
              <a:t>, q =&gt; s(</a:t>
            </a:r>
            <a:r>
              <a:rPr lang="en-GB" sz="2000" dirty="0" err="1">
                <a:latin typeface="+mn-lt"/>
              </a:rPr>
              <a:t>i</a:t>
            </a:r>
            <a:r>
              <a:rPr lang="en-GB" sz="2000" dirty="0">
                <a:latin typeface="+mn-lt"/>
              </a:rPr>
              <a:t>));</a:t>
            </a:r>
          </a:p>
          <a:p>
            <a:pPr>
              <a:defRPr/>
            </a:pPr>
            <a:r>
              <a:rPr lang="en-GB" sz="2000" b="1" dirty="0">
                <a:latin typeface="+mn-lt"/>
              </a:rPr>
              <a:t>	end generate;</a:t>
            </a:r>
          </a:p>
          <a:p>
            <a:pPr>
              <a:defRPr/>
            </a:pPr>
            <a:r>
              <a:rPr lang="en-GB" sz="2000" b="1" dirty="0">
                <a:latin typeface="+mn-lt"/>
              </a:rPr>
              <a:t>	end generate;</a:t>
            </a:r>
          </a:p>
          <a:p>
            <a:pPr>
              <a:defRPr/>
            </a:pPr>
            <a:r>
              <a:rPr lang="en-GB" sz="2000" dirty="0">
                <a:latin typeface="+mn-lt"/>
              </a:rPr>
              <a:t>	</a:t>
            </a:r>
            <a:r>
              <a:rPr lang="en-GB" sz="2000" dirty="0" err="1">
                <a:latin typeface="+mn-lt"/>
              </a:rPr>
              <a:t>qout</a:t>
            </a:r>
            <a:r>
              <a:rPr lang="en-GB" sz="2000" dirty="0">
                <a:latin typeface="+mn-lt"/>
              </a:rPr>
              <a:t> &lt;= s(3 </a:t>
            </a:r>
            <a:r>
              <a:rPr lang="en-GB" sz="2000" b="1" dirty="0" err="1">
                <a:latin typeface="+mn-lt"/>
              </a:rPr>
              <a:t>downto</a:t>
            </a:r>
            <a:r>
              <a:rPr lang="en-GB" sz="2000" b="1" dirty="0">
                <a:latin typeface="+mn-lt"/>
              </a:rPr>
              <a:t> </a:t>
            </a:r>
            <a:r>
              <a:rPr lang="en-GB" sz="2000" dirty="0">
                <a:latin typeface="+mn-lt"/>
              </a:rPr>
              <a:t>0);</a:t>
            </a:r>
          </a:p>
          <a:p>
            <a:pPr>
              <a:defRPr/>
            </a:pPr>
            <a:r>
              <a:rPr lang="en-GB" sz="2000" b="1" dirty="0">
                <a:latin typeface="+mn-lt"/>
              </a:rPr>
              <a:t>end </a:t>
            </a:r>
            <a:r>
              <a:rPr lang="en-GB" sz="2000" dirty="0">
                <a:latin typeface="+mn-lt"/>
              </a:rPr>
              <a:t>structural2;</a:t>
            </a:r>
            <a:endParaRPr lang="en-US" altLang="et-EE" sz="2000" dirty="0">
              <a:latin typeface="+mn-lt"/>
              <a:cs typeface="Arial"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2"/>
          <p:cNvSpPr>
            <a:spLocks noGrp="1"/>
          </p:cNvSpPr>
          <p:nvPr>
            <p:ph type="sldNum" sz="quarter" idx="10"/>
          </p:nvPr>
        </p:nvSpPr>
        <p:spPr>
          <a:noFill/>
        </p:spPr>
        <p:txBody>
          <a:bodyPr/>
          <a:lstStyle/>
          <a:p>
            <a:fld id="{673181FD-D13C-44D9-8936-1081915DF6F2}" type="slidenum">
              <a:rPr lang="en-US" altLang="et-EE" smtClean="0"/>
              <a:pPr/>
              <a:t>35</a:t>
            </a:fld>
            <a:endParaRPr lang="en-US" altLang="et-EE"/>
          </a:p>
        </p:txBody>
      </p:sp>
      <p:sp>
        <p:nvSpPr>
          <p:cNvPr id="46083" name="Rectangle 2"/>
          <p:cNvSpPr>
            <a:spLocks noGrp="1" noChangeArrowheads="1"/>
          </p:cNvSpPr>
          <p:nvPr>
            <p:ph type="title"/>
          </p:nvPr>
        </p:nvSpPr>
        <p:spPr>
          <a:xfrm>
            <a:off x="179388" y="304800"/>
            <a:ext cx="8964612" cy="584200"/>
          </a:xfrm>
        </p:spPr>
        <p:txBody>
          <a:bodyPr vert="horz" lIns="91440" tIns="45720" rIns="91440" bIns="45720" rtlCol="0" anchor="ctr">
            <a:noAutofit/>
          </a:bodyPr>
          <a:lstStyle/>
          <a:p>
            <a:pPr algn="r"/>
            <a:r>
              <a:rPr lang="en-GB" altLang="et-EE" sz="3200">
                <a:solidFill>
                  <a:srgbClr val="A20000"/>
                </a:solidFill>
                <a:latin typeface="Comic Sans MS" panose="030F0702030302020204" pitchFamily="66" charset="0"/>
              </a:rPr>
              <a:t>Alternative architecture body for the shift register</a:t>
            </a:r>
            <a:endParaRPr lang="en-US" altLang="et-EE" sz="3200">
              <a:solidFill>
                <a:srgbClr val="A20000"/>
              </a:solidFill>
              <a:latin typeface="Comic Sans MS" panose="030F0702030302020204" pitchFamily="66" charset="0"/>
            </a:endParaRPr>
          </a:p>
        </p:txBody>
      </p:sp>
      <p:sp>
        <p:nvSpPr>
          <p:cNvPr id="38916" name="Rectangle 3"/>
          <p:cNvSpPr>
            <a:spLocks noChangeArrowheads="1"/>
          </p:cNvSpPr>
          <p:nvPr/>
        </p:nvSpPr>
        <p:spPr bwMode="auto">
          <a:xfrm>
            <a:off x="269875" y="1117600"/>
            <a:ext cx="8380413" cy="5068888"/>
          </a:xfrm>
          <a:prstGeom prst="rect">
            <a:avLst/>
          </a:prstGeom>
          <a:noFill/>
          <a:ln w="9525">
            <a:noFill/>
            <a:miter lim="800000"/>
            <a:headEnd/>
            <a:tailEnd/>
          </a:ln>
        </p:spPr>
        <p:txBody>
          <a:bodyPr/>
          <a:lstStyle/>
          <a:p>
            <a:pPr>
              <a:defRPr/>
            </a:pPr>
            <a:r>
              <a:rPr lang="en-GB" sz="2400" dirty="0">
                <a:latin typeface="+mn-lt"/>
              </a:rPr>
              <a:t>In the architecture body an iterative generate statement </a:t>
            </a:r>
            <a:r>
              <a:rPr lang="en-GB" sz="2400" dirty="0" err="1">
                <a:latin typeface="+mn-lt"/>
              </a:rPr>
              <a:t>labeled</a:t>
            </a:r>
            <a:r>
              <a:rPr lang="en-GB" sz="2400" dirty="0">
                <a:latin typeface="+mn-lt"/>
              </a:rPr>
              <a:t> stages sequences through the values of its generate parameter. Nested inside this generate statement are the two conditional generate statements. </a:t>
            </a:r>
            <a:endParaRPr lang="en-GB" sz="2400">
              <a:latin typeface="+mn-lt"/>
            </a:endParaRPr>
          </a:p>
          <a:p>
            <a:pPr>
              <a:defRPr/>
            </a:pPr>
            <a:r>
              <a:rPr lang="en-GB" sz="2400">
                <a:latin typeface="+mn-lt"/>
              </a:rPr>
              <a:t>The </a:t>
            </a:r>
            <a:r>
              <a:rPr lang="en-GB" sz="2400" dirty="0">
                <a:latin typeface="+mn-lt"/>
              </a:rPr>
              <a:t>first conditional statement, </a:t>
            </a:r>
            <a:r>
              <a:rPr lang="en-GB" sz="2400" dirty="0" err="1">
                <a:latin typeface="+mn-lt"/>
              </a:rPr>
              <a:t>labeled</a:t>
            </a:r>
            <a:r>
              <a:rPr lang="en-GB" sz="2400" dirty="0">
                <a:latin typeface="+mn-lt"/>
              </a:rPr>
              <a:t> </a:t>
            </a:r>
            <a:r>
              <a:rPr lang="en-GB" sz="2400" i="1" dirty="0" err="1">
                <a:latin typeface="+mn-lt"/>
              </a:rPr>
              <a:t>lstage</a:t>
            </a:r>
            <a:r>
              <a:rPr lang="en-GB" sz="2400" dirty="0">
                <a:latin typeface="+mn-lt"/>
              </a:rPr>
              <a:t>, has the condition  </a:t>
            </a:r>
            <a:r>
              <a:rPr lang="en-GB" sz="2400" dirty="0" err="1">
                <a:latin typeface="+mn-lt"/>
              </a:rPr>
              <a:t>i</a:t>
            </a:r>
            <a:r>
              <a:rPr lang="en-GB" sz="2400" dirty="0">
                <a:latin typeface="+mn-lt"/>
              </a:rPr>
              <a:t> = 3. When the generate parameter is equal to 3, this conditional generate statement produces the instantiation of the leftmost stage of the shift register. </a:t>
            </a:r>
          </a:p>
          <a:p>
            <a:pPr>
              <a:defRPr/>
            </a:pPr>
            <a:r>
              <a:rPr lang="en-GB" sz="2400" dirty="0">
                <a:latin typeface="+mn-lt"/>
              </a:rPr>
              <a:t>The second conditional statement, </a:t>
            </a:r>
            <a:r>
              <a:rPr lang="en-GB" sz="2400" dirty="0" err="1">
                <a:latin typeface="+mn-lt"/>
              </a:rPr>
              <a:t>labeled</a:t>
            </a:r>
            <a:r>
              <a:rPr lang="en-GB" sz="2400" dirty="0">
                <a:latin typeface="+mn-lt"/>
              </a:rPr>
              <a:t> </a:t>
            </a:r>
            <a:r>
              <a:rPr lang="en-GB" sz="2400" i="1" dirty="0" err="1">
                <a:latin typeface="+mn-lt"/>
              </a:rPr>
              <a:t>ostage</a:t>
            </a:r>
            <a:r>
              <a:rPr lang="en-GB" sz="2400" dirty="0">
                <a:latin typeface="+mn-lt"/>
              </a:rPr>
              <a:t>, has the condition </a:t>
            </a:r>
            <a:r>
              <a:rPr lang="en-GB" sz="2400" dirty="0" err="1">
                <a:latin typeface="+mn-lt"/>
              </a:rPr>
              <a:t>i</a:t>
            </a:r>
            <a:r>
              <a:rPr lang="en-GB" sz="2400" dirty="0">
                <a:latin typeface="+mn-lt"/>
              </a:rPr>
              <a:t>/= 3. When the generate parameter is not equal to 3, this conditional generate statement produces the instantiation of the other three stages of the shift register.</a:t>
            </a:r>
            <a:endParaRPr lang="en-US" altLang="et-EE" sz="2400" dirty="0">
              <a:latin typeface="+mn-lt"/>
              <a:cs typeface="Arial"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2"/>
          <p:cNvSpPr>
            <a:spLocks noGrp="1"/>
          </p:cNvSpPr>
          <p:nvPr>
            <p:ph type="sldNum" sz="quarter" idx="10"/>
          </p:nvPr>
        </p:nvSpPr>
        <p:spPr>
          <a:noFill/>
        </p:spPr>
        <p:txBody>
          <a:bodyPr/>
          <a:lstStyle/>
          <a:p>
            <a:fld id="{ECECA233-A4A8-4DC8-9E2E-DCC86A80F46F}" type="slidenum">
              <a:rPr lang="en-US" altLang="et-EE" smtClean="0"/>
              <a:pPr/>
              <a:t>36</a:t>
            </a:fld>
            <a:endParaRPr lang="en-US" altLang="et-EE"/>
          </a:p>
        </p:txBody>
      </p:sp>
      <p:sp>
        <p:nvSpPr>
          <p:cNvPr id="47107" name="Rectangle 2"/>
          <p:cNvSpPr>
            <a:spLocks noGrp="1" noChangeArrowheads="1"/>
          </p:cNvSpPr>
          <p:nvPr>
            <p:ph type="title"/>
          </p:nvPr>
        </p:nvSpPr>
        <p:spPr>
          <a:xfrm>
            <a:off x="179388" y="19049"/>
            <a:ext cx="8964612" cy="1200151"/>
          </a:xfrm>
        </p:spPr>
        <p:txBody>
          <a:bodyPr vert="horz" lIns="91440" tIns="45720" rIns="91440" bIns="45720" rtlCol="0" anchor="ctr">
            <a:noAutofit/>
          </a:bodyPr>
          <a:lstStyle/>
          <a:p>
            <a:pPr algn="r"/>
            <a:r>
              <a:rPr lang="en-US" altLang="et-EE" sz="3200">
                <a:solidFill>
                  <a:srgbClr val="A20000"/>
                </a:solidFill>
                <a:latin typeface="Comic Sans MS" panose="030F0702030302020204" pitchFamily="66" charset="0"/>
              </a:rPr>
              <a:t>Serial-in parallel-out 4-bit right-shift register</a:t>
            </a:r>
          </a:p>
        </p:txBody>
      </p:sp>
      <p:sp>
        <p:nvSpPr>
          <p:cNvPr id="47108" name="Rectangle 3"/>
          <p:cNvSpPr>
            <a:spLocks noChangeArrowheads="1"/>
          </p:cNvSpPr>
          <p:nvPr/>
        </p:nvSpPr>
        <p:spPr bwMode="auto">
          <a:xfrm>
            <a:off x="561975" y="1027113"/>
            <a:ext cx="5610225" cy="546100"/>
          </a:xfrm>
          <a:prstGeom prst="rect">
            <a:avLst/>
          </a:prstGeom>
          <a:noFill/>
          <a:ln w="6350">
            <a:solidFill>
              <a:schemeClr val="tx1"/>
            </a:solidFill>
            <a:miter lim="800000"/>
            <a:headEnd/>
            <a:tailEnd/>
          </a:ln>
        </p:spPr>
        <p:txBody>
          <a:bodyPr/>
          <a:lstStyle/>
          <a:p>
            <a:pPr marL="342900" indent="-342900" eaLnBrk="1" hangingPunct="1">
              <a:spcBef>
                <a:spcPct val="20000"/>
              </a:spcBef>
              <a:buClr>
                <a:schemeClr val="folHlink"/>
              </a:buClr>
              <a:buSzPct val="75000"/>
              <a:buFont typeface="Wingdings" pitchFamily="2" charset="2"/>
              <a:buNone/>
            </a:pPr>
            <a:r>
              <a:rPr lang="et-EE" altLang="et-EE" sz="2400" dirty="0">
                <a:latin typeface="Arial" pitchFamily="34" charset="0"/>
              </a:rPr>
              <a:t>	</a:t>
            </a:r>
            <a:r>
              <a:rPr lang="en-GB" sz="2400" dirty="0">
                <a:solidFill>
                  <a:srgbClr val="FF0000"/>
                </a:solidFill>
              </a:rPr>
              <a:t>Logic synthesized for 4-bit shift register</a:t>
            </a:r>
            <a:endParaRPr lang="en-US" altLang="et-EE" sz="2400" dirty="0">
              <a:solidFill>
                <a:srgbClr val="FF0000"/>
              </a:solidFill>
              <a:latin typeface="Arial" pitchFamily="34" charset="0"/>
            </a:endParaRPr>
          </a:p>
        </p:txBody>
      </p:sp>
      <p:pic>
        <p:nvPicPr>
          <p:cNvPr id="47109" name="Picture 4" descr="AAIJCVH0"/>
          <p:cNvPicPr>
            <a:picLocks noChangeAspect="1" noChangeArrowheads="1"/>
          </p:cNvPicPr>
          <p:nvPr/>
        </p:nvPicPr>
        <p:blipFill>
          <a:blip r:embed="rId2" cstate="print"/>
          <a:srcRect/>
          <a:stretch>
            <a:fillRect/>
          </a:stretch>
        </p:blipFill>
        <p:spPr bwMode="auto">
          <a:xfrm>
            <a:off x="66675" y="2106612"/>
            <a:ext cx="8980488" cy="200818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2"/>
          <p:cNvSpPr>
            <a:spLocks noGrp="1"/>
          </p:cNvSpPr>
          <p:nvPr>
            <p:ph type="sldNum" sz="quarter" idx="10"/>
          </p:nvPr>
        </p:nvSpPr>
        <p:spPr>
          <a:noFill/>
        </p:spPr>
        <p:txBody>
          <a:bodyPr/>
          <a:lstStyle/>
          <a:p>
            <a:fld id="{598E9273-BCAA-4ED1-A652-2E70E93F5251}" type="slidenum">
              <a:rPr lang="en-US" altLang="et-EE" smtClean="0"/>
              <a:pPr/>
              <a:t>4</a:t>
            </a:fld>
            <a:endParaRPr lang="en-US" altLang="et-EE"/>
          </a:p>
        </p:txBody>
      </p:sp>
      <p:sp>
        <p:nvSpPr>
          <p:cNvPr id="10243" name="Rectangle 2"/>
          <p:cNvSpPr>
            <a:spLocks noGrp="1" noChangeArrowheads="1"/>
          </p:cNvSpPr>
          <p:nvPr>
            <p:ph type="title"/>
          </p:nvPr>
        </p:nvSpPr>
        <p:spPr>
          <a:xfrm>
            <a:off x="331788" y="114300"/>
            <a:ext cx="8693150" cy="646113"/>
          </a:xfrm>
        </p:spPr>
        <p:txBody>
          <a:bodyPr vert="horz" lIns="91440" tIns="45720" rIns="91440" bIns="45720" rtlCol="0" anchor="ctr">
            <a:noAutofit/>
          </a:bodyPr>
          <a:lstStyle/>
          <a:p>
            <a:pPr algn="r"/>
            <a:r>
              <a:rPr lang="en-US" altLang="et-EE" sz="3200">
                <a:solidFill>
                  <a:srgbClr val="A20000"/>
                </a:solidFill>
                <a:latin typeface="Comic Sans MS" panose="030F0702030302020204" pitchFamily="66" charset="0"/>
              </a:rPr>
              <a:t>Design libraries</a:t>
            </a:r>
          </a:p>
        </p:txBody>
      </p:sp>
      <p:sp>
        <p:nvSpPr>
          <p:cNvPr id="752643" name="Rectangle 3"/>
          <p:cNvSpPr>
            <a:spLocks noChangeArrowheads="1"/>
          </p:cNvSpPr>
          <p:nvPr/>
        </p:nvSpPr>
        <p:spPr bwMode="auto">
          <a:xfrm>
            <a:off x="65088" y="1092200"/>
            <a:ext cx="8199437" cy="4656138"/>
          </a:xfrm>
          <a:prstGeom prst="rect">
            <a:avLst/>
          </a:prstGeom>
          <a:noFill/>
          <a:ln w="9525">
            <a:noFill/>
            <a:miter lim="800000"/>
            <a:headEnd/>
            <a:tailEnd/>
          </a:ln>
        </p:spPr>
        <p:txBody>
          <a:bodyPr/>
          <a:lstStyle/>
          <a:p>
            <a:pPr marL="533400" indent="-533400" eaLnBrk="1" hangingPunct="1">
              <a:spcBef>
                <a:spcPct val="5000"/>
              </a:spcBef>
              <a:buClr>
                <a:schemeClr val="folHlink"/>
              </a:buClr>
              <a:buSzPct val="75000"/>
            </a:pPr>
            <a:r>
              <a:rPr lang="en-US" altLang="et-EE" sz="2000">
                <a:latin typeface="Arial" pitchFamily="34" charset="0"/>
              </a:rPr>
              <a:t>	All VHDL compilers come with the library STD included. This built-in library is provided by standard IEEE Std 1076.</a:t>
            </a:r>
          </a:p>
          <a:p>
            <a:pPr marL="533400" indent="-533400" eaLnBrk="1" hangingPunct="1">
              <a:spcBef>
                <a:spcPct val="5000"/>
              </a:spcBef>
              <a:buClr>
                <a:schemeClr val="folHlink"/>
              </a:buClr>
              <a:buSzPct val="75000"/>
            </a:pPr>
            <a:r>
              <a:rPr lang="en-US" altLang="et-EE" sz="2000">
                <a:latin typeface="Arial" pitchFamily="34" charset="0"/>
              </a:rPr>
              <a:t>	Library STD contains two packages: STANDARD and TEXTIO.</a:t>
            </a:r>
          </a:p>
          <a:p>
            <a:pPr marL="533400" indent="-533400" eaLnBrk="1" hangingPunct="1">
              <a:spcBef>
                <a:spcPct val="5000"/>
              </a:spcBef>
              <a:buClr>
                <a:schemeClr val="folHlink"/>
              </a:buClr>
              <a:buSzPct val="75000"/>
            </a:pPr>
            <a:r>
              <a:rPr lang="en-US" altLang="et-EE" sz="2000">
                <a:latin typeface="Arial" pitchFamily="34" charset="0"/>
              </a:rPr>
              <a:t>	</a:t>
            </a:r>
          </a:p>
          <a:p>
            <a:pPr marL="533400" indent="-533400" eaLnBrk="1" hangingPunct="1">
              <a:spcBef>
                <a:spcPct val="5000"/>
              </a:spcBef>
              <a:buClr>
                <a:schemeClr val="folHlink"/>
              </a:buClr>
              <a:buSzPct val="75000"/>
            </a:pPr>
            <a:r>
              <a:rPr lang="en-US" altLang="et-EE" sz="2000">
                <a:latin typeface="Arial" pitchFamily="34" charset="0"/>
              </a:rPr>
              <a:t>	VHDL compilers also include the library IEEE. </a:t>
            </a:r>
          </a:p>
          <a:p>
            <a:pPr marL="533400" indent="-533400" eaLnBrk="1" hangingPunct="1">
              <a:spcBef>
                <a:spcPct val="5000"/>
              </a:spcBef>
              <a:buClr>
                <a:schemeClr val="folHlink"/>
              </a:buClr>
              <a:buSzPct val="75000"/>
            </a:pPr>
            <a:r>
              <a:rPr lang="en-US" altLang="et-EE" sz="2000">
                <a:latin typeface="Arial" pitchFamily="34" charset="0"/>
              </a:rPr>
              <a:t>	This library contains packages defined by VHDL’s supporting standards, such as packages STD_LOGIC_1164. </a:t>
            </a: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r>
              <a:rPr lang="en-US" altLang="et-EE" sz="2000">
                <a:latin typeface="Arial" pitchFamily="34" charset="0"/>
              </a:rPr>
              <a:t>	Of course, we can write our own packages and place them in libraries that we create – </a:t>
            </a:r>
            <a:r>
              <a:rPr lang="en-US" altLang="et-EE" sz="2000" i="1">
                <a:latin typeface="Arial" pitchFamily="34" charset="0"/>
              </a:rPr>
              <a:t>user-defined libraries</a:t>
            </a:r>
            <a:r>
              <a:rPr lang="en-US" altLang="et-EE" sz="2000">
                <a:latin typeface="Arial" pitchFamily="34" charset="0"/>
              </a:rPr>
              <a:t>. </a:t>
            </a: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r>
              <a:rPr lang="en-US" altLang="et-EE" sz="2000">
                <a:latin typeface="Arial" pitchFamily="34" charset="0"/>
              </a:rPr>
              <a:t>	Third-party intellectual property provides sell libraries containing complex design entities that we can use as modules.</a:t>
            </a: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r>
              <a:rPr lang="en-US" altLang="et-EE" sz="2000">
                <a:latin typeface="Arial" pitchFamily="34" charset="0"/>
              </a:rPr>
              <a:t>	PLD vendor libraries</a:t>
            </a:r>
          </a:p>
          <a:p>
            <a:pPr marL="533400" indent="-533400" eaLnBrk="1" hangingPunct="1">
              <a:spcBef>
                <a:spcPct val="5000"/>
              </a:spcBef>
              <a:buClr>
                <a:schemeClr val="folHlink"/>
              </a:buClr>
              <a:buSzPct val="75000"/>
            </a:pPr>
            <a:r>
              <a:rPr lang="en-US" altLang="et-EE" sz="2000">
                <a:latin typeface="Arial" pitchFamily="34" charset="0"/>
              </a:rPr>
              <a:t>	</a:t>
            </a:r>
            <a:r>
              <a:rPr lang="et-EE" altLang="et-EE" sz="2000">
                <a:latin typeface="Arial" pitchFamily="34" charset="0"/>
              </a:rPr>
              <a:t>(</a:t>
            </a:r>
            <a:r>
              <a:rPr lang="en-US" altLang="et-EE" sz="2000">
                <a:latin typeface="Arial" pitchFamily="34" charset="0"/>
              </a:rPr>
              <a:t>Source code for the architecture bodies and package bodies is usually not provided</a:t>
            </a:r>
            <a:r>
              <a:rPr lang="et-EE" altLang="et-EE" sz="2000">
                <a:latin typeface="Arial" pitchFamily="34" charset="0"/>
              </a:rPr>
              <a:t>)</a:t>
            </a:r>
            <a:endParaRPr lang="en-US" altLang="et-EE" sz="2000">
              <a:latin typeface="Arial" pitchFamily="34" charset="0"/>
            </a:endParaRP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t-EE" altLang="et-EE" sz="200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2643"/>
                                        </p:tgtEl>
                                        <p:attrNameLst>
                                          <p:attrName>style.visibility</p:attrName>
                                        </p:attrNameLst>
                                      </p:cBhvr>
                                      <p:to>
                                        <p:strVal val="visible"/>
                                      </p:to>
                                    </p:set>
                                    <p:animEffect transition="in" filter="blinds(horizontal)">
                                      <p:cBhvr>
                                        <p:cTn id="7" dur="500"/>
                                        <p:tgtEl>
                                          <p:spTgt spid="752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2"/>
          <p:cNvSpPr>
            <a:spLocks noGrp="1"/>
          </p:cNvSpPr>
          <p:nvPr>
            <p:ph type="sldNum" sz="quarter" idx="10"/>
          </p:nvPr>
        </p:nvSpPr>
        <p:spPr>
          <a:noFill/>
        </p:spPr>
        <p:txBody>
          <a:bodyPr/>
          <a:lstStyle/>
          <a:p>
            <a:fld id="{F2930D68-11B6-4114-A439-607F3FAA9FDC}" type="slidenum">
              <a:rPr lang="en-US" altLang="et-EE" smtClean="0"/>
              <a:pPr/>
              <a:t>5</a:t>
            </a:fld>
            <a:endParaRPr lang="en-US" altLang="et-EE"/>
          </a:p>
        </p:txBody>
      </p:sp>
      <p:sp>
        <p:nvSpPr>
          <p:cNvPr id="11267" name="Rectangle 2"/>
          <p:cNvSpPr>
            <a:spLocks noGrp="1" noChangeArrowheads="1"/>
          </p:cNvSpPr>
          <p:nvPr>
            <p:ph type="title"/>
          </p:nvPr>
        </p:nvSpPr>
        <p:spPr>
          <a:xfrm>
            <a:off x="331788" y="114300"/>
            <a:ext cx="8693150" cy="646113"/>
          </a:xfrm>
        </p:spPr>
        <p:txBody>
          <a:bodyPr vert="horz" lIns="91440" tIns="45720" rIns="91440" bIns="45720" rtlCol="0" anchor="ctr">
            <a:noAutofit/>
          </a:bodyPr>
          <a:lstStyle/>
          <a:p>
            <a:pPr algn="r"/>
            <a:r>
              <a:rPr lang="en-US" altLang="et-EE" sz="3200">
                <a:solidFill>
                  <a:srgbClr val="A20000"/>
                </a:solidFill>
                <a:latin typeface="Comic Sans MS" panose="030F0702030302020204" pitchFamily="66" charset="0"/>
              </a:rPr>
              <a:t> Using library units</a:t>
            </a:r>
          </a:p>
        </p:txBody>
      </p:sp>
      <p:sp>
        <p:nvSpPr>
          <p:cNvPr id="752643" name="Rectangle 3"/>
          <p:cNvSpPr>
            <a:spLocks noChangeArrowheads="1"/>
          </p:cNvSpPr>
          <p:nvPr/>
        </p:nvSpPr>
        <p:spPr bwMode="auto">
          <a:xfrm>
            <a:off x="65088" y="1092200"/>
            <a:ext cx="9078912" cy="4656138"/>
          </a:xfrm>
          <a:prstGeom prst="rect">
            <a:avLst/>
          </a:prstGeom>
          <a:noFill/>
          <a:ln>
            <a:noFill/>
          </a:ln>
          <a:extLst/>
        </p:spPr>
        <p:txBody>
          <a:bodyPr/>
          <a:lstStyle>
            <a:lvl1pPr marL="533400" indent="-533400" eaLnBrk="0" hangingPunct="0">
              <a:defRPr sz="4000">
                <a:solidFill>
                  <a:schemeClr val="tx1"/>
                </a:solidFill>
                <a:latin typeface="Verdana" pitchFamily="34" charset="0"/>
              </a:defRPr>
            </a:lvl1pPr>
            <a:lvl2pPr marL="990600" indent="-533400" eaLnBrk="0" hangingPunct="0">
              <a:defRPr sz="4000">
                <a:solidFill>
                  <a:schemeClr val="tx1"/>
                </a:solidFill>
                <a:latin typeface="Verdana" pitchFamily="34" charset="0"/>
              </a:defRPr>
            </a:lvl2pPr>
            <a:lvl3pPr marL="1143000" indent="-228600" eaLnBrk="0" hangingPunct="0">
              <a:defRPr sz="4000">
                <a:solidFill>
                  <a:schemeClr val="tx1"/>
                </a:solidFill>
                <a:latin typeface="Verdana" pitchFamily="34" charset="0"/>
              </a:defRPr>
            </a:lvl3pPr>
            <a:lvl4pPr marL="1600200" indent="-228600" eaLnBrk="0" hangingPunct="0">
              <a:defRPr sz="4000">
                <a:solidFill>
                  <a:schemeClr val="tx1"/>
                </a:solidFill>
                <a:latin typeface="Verdana" pitchFamily="34" charset="0"/>
              </a:defRPr>
            </a:lvl4pPr>
            <a:lvl5pPr marL="2057400" indent="-228600" eaLnBrk="0" hangingPunct="0">
              <a:defRPr sz="4000">
                <a:solidFill>
                  <a:schemeClr val="tx1"/>
                </a:solidFill>
                <a:latin typeface="Verdana" pitchFamily="34" charset="0"/>
              </a:defRPr>
            </a:lvl5pPr>
            <a:lvl6pPr marL="2514600" indent="-228600" eaLnBrk="0" fontAlgn="base" hangingPunct="0">
              <a:spcBef>
                <a:spcPct val="0"/>
              </a:spcBef>
              <a:spcAft>
                <a:spcPct val="0"/>
              </a:spcAft>
              <a:defRPr sz="4000">
                <a:solidFill>
                  <a:schemeClr val="tx1"/>
                </a:solidFill>
                <a:latin typeface="Verdana" pitchFamily="34" charset="0"/>
              </a:defRPr>
            </a:lvl6pPr>
            <a:lvl7pPr marL="2971800" indent="-228600" eaLnBrk="0" fontAlgn="base" hangingPunct="0">
              <a:spcBef>
                <a:spcPct val="0"/>
              </a:spcBef>
              <a:spcAft>
                <a:spcPct val="0"/>
              </a:spcAft>
              <a:defRPr sz="4000">
                <a:solidFill>
                  <a:schemeClr val="tx1"/>
                </a:solidFill>
                <a:latin typeface="Verdana" pitchFamily="34" charset="0"/>
              </a:defRPr>
            </a:lvl7pPr>
            <a:lvl8pPr marL="3429000" indent="-228600" eaLnBrk="0" fontAlgn="base" hangingPunct="0">
              <a:spcBef>
                <a:spcPct val="0"/>
              </a:spcBef>
              <a:spcAft>
                <a:spcPct val="0"/>
              </a:spcAft>
              <a:defRPr sz="4000">
                <a:solidFill>
                  <a:schemeClr val="tx1"/>
                </a:solidFill>
                <a:latin typeface="Verdana" pitchFamily="34" charset="0"/>
              </a:defRPr>
            </a:lvl8pPr>
            <a:lvl9pPr marL="3886200" indent="-228600" eaLnBrk="0" fontAlgn="base" hangingPunct="0">
              <a:spcBef>
                <a:spcPct val="0"/>
              </a:spcBef>
              <a:spcAft>
                <a:spcPct val="0"/>
              </a:spcAft>
              <a:defRPr sz="4000">
                <a:solidFill>
                  <a:schemeClr val="tx1"/>
                </a:solidFill>
                <a:latin typeface="Verdana" pitchFamily="34" charset="0"/>
              </a:defRPr>
            </a:lvl9pPr>
          </a:lstStyle>
          <a:p>
            <a:pPr eaLnBrk="1" hangingPunct="1">
              <a:spcBef>
                <a:spcPct val="5000"/>
              </a:spcBef>
              <a:buClr>
                <a:schemeClr val="folHlink"/>
              </a:buClr>
              <a:buSzPct val="75000"/>
              <a:defRPr/>
            </a:pPr>
            <a:r>
              <a:rPr lang="en-US" altLang="et-EE" sz="2000" dirty="0">
                <a:latin typeface="Arial" pitchFamily="34" charset="0"/>
              </a:rPr>
              <a:t>	Implicit context clause: </a:t>
            </a:r>
          </a:p>
          <a:p>
            <a:pPr eaLnBrk="1" hangingPunct="1">
              <a:spcBef>
                <a:spcPct val="5000"/>
              </a:spcBef>
              <a:buClr>
                <a:schemeClr val="folHlink"/>
              </a:buClr>
              <a:buSzPct val="75000"/>
              <a:defRPr/>
            </a:pPr>
            <a:r>
              <a:rPr lang="en-US" altLang="et-EE" sz="2000" dirty="0">
                <a:latin typeface="Arial" pitchFamily="34" charset="0"/>
              </a:rPr>
              <a:t>	Every library unit is assumed to be preceded by the implicit context clause </a:t>
            </a:r>
          </a:p>
          <a:p>
            <a:pPr eaLnBrk="1" hangingPunct="1">
              <a:spcBef>
                <a:spcPct val="5000"/>
              </a:spcBef>
              <a:buClr>
                <a:schemeClr val="folHlink"/>
              </a:buClr>
              <a:buSzPct val="75000"/>
              <a:defRPr/>
            </a:pPr>
            <a:r>
              <a:rPr lang="en-US" altLang="et-EE" sz="2000" dirty="0">
                <a:latin typeface="Arial" pitchFamily="34" charset="0"/>
              </a:rPr>
              <a:t>		</a:t>
            </a:r>
            <a:r>
              <a:rPr lang="en-US" altLang="et-EE" sz="2000" b="1" dirty="0">
                <a:latin typeface="Arial" pitchFamily="34" charset="0"/>
              </a:rPr>
              <a:t>library</a:t>
            </a:r>
            <a:r>
              <a:rPr lang="en-US" altLang="et-EE" sz="2000" dirty="0">
                <a:latin typeface="Arial" pitchFamily="34" charset="0"/>
              </a:rPr>
              <a:t> </a:t>
            </a:r>
            <a:r>
              <a:rPr lang="en-US" altLang="et-EE" sz="2000" dirty="0" err="1">
                <a:latin typeface="Arial" pitchFamily="34" charset="0"/>
              </a:rPr>
              <a:t>std</a:t>
            </a:r>
            <a:r>
              <a:rPr lang="en-US" altLang="et-EE" sz="2000" dirty="0">
                <a:latin typeface="Arial" pitchFamily="34" charset="0"/>
              </a:rPr>
              <a:t>, work ;</a:t>
            </a:r>
          </a:p>
          <a:p>
            <a:pPr eaLnBrk="1" hangingPunct="1">
              <a:spcBef>
                <a:spcPct val="5000"/>
              </a:spcBef>
              <a:buClr>
                <a:schemeClr val="folHlink"/>
              </a:buClr>
              <a:buSzPct val="75000"/>
              <a:defRPr/>
            </a:pPr>
            <a:r>
              <a:rPr lang="en-US" altLang="et-EE" sz="2000" dirty="0">
                <a:latin typeface="Arial" pitchFamily="34" charset="0"/>
              </a:rPr>
              <a:t>		</a:t>
            </a:r>
            <a:r>
              <a:rPr lang="en-US" altLang="et-EE" sz="2000" b="1" dirty="0">
                <a:latin typeface="Arial" pitchFamily="34" charset="0"/>
              </a:rPr>
              <a:t>use</a:t>
            </a:r>
            <a:r>
              <a:rPr lang="en-US" altLang="et-EE" sz="2000" dirty="0">
                <a:latin typeface="Arial" pitchFamily="34" charset="0"/>
              </a:rPr>
              <a:t> </a:t>
            </a:r>
            <a:r>
              <a:rPr lang="en-US" altLang="et-EE" sz="2000" dirty="0" err="1">
                <a:latin typeface="Arial" pitchFamily="34" charset="0"/>
              </a:rPr>
              <a:t>std.standard.</a:t>
            </a:r>
            <a:r>
              <a:rPr lang="en-US" altLang="et-EE" sz="2000" b="1" dirty="0" err="1">
                <a:latin typeface="Arial" pitchFamily="34" charset="0"/>
              </a:rPr>
              <a:t>all</a:t>
            </a:r>
            <a:r>
              <a:rPr lang="en-US" altLang="et-EE" sz="2000" dirty="0">
                <a:latin typeface="Arial" pitchFamily="34" charset="0"/>
              </a:rPr>
              <a:t> ;</a:t>
            </a:r>
          </a:p>
          <a:p>
            <a:pPr eaLnBrk="1" hangingPunct="1">
              <a:spcBef>
                <a:spcPct val="5000"/>
              </a:spcBef>
              <a:buClr>
                <a:schemeClr val="folHlink"/>
              </a:buClr>
              <a:buSzPct val="75000"/>
              <a:defRPr/>
            </a:pPr>
            <a:endParaRPr lang="en-US" altLang="et-EE" sz="2000" dirty="0">
              <a:latin typeface="Arial" pitchFamily="34" charset="0"/>
            </a:endParaRPr>
          </a:p>
          <a:p>
            <a:pPr eaLnBrk="1" hangingPunct="1">
              <a:spcBef>
                <a:spcPct val="5000"/>
              </a:spcBef>
              <a:buClr>
                <a:schemeClr val="folHlink"/>
              </a:buClr>
              <a:buSzPct val="75000"/>
              <a:defRPr/>
            </a:pPr>
            <a:r>
              <a:rPr lang="en-US" altLang="et-EE" sz="2000" dirty="0">
                <a:latin typeface="Arial" pitchFamily="34" charset="0"/>
              </a:rPr>
              <a:t>	Rules:</a:t>
            </a:r>
          </a:p>
          <a:p>
            <a:pPr lvl="1" eaLnBrk="1" hangingPunct="1">
              <a:spcBef>
                <a:spcPct val="5000"/>
              </a:spcBef>
              <a:buClr>
                <a:schemeClr val="folHlink"/>
              </a:buClr>
              <a:buSzPct val="75000"/>
              <a:buFont typeface="Arial" pitchFamily="34" charset="0"/>
              <a:buAutoNum type="arabicPeriod"/>
              <a:defRPr/>
            </a:pPr>
            <a:r>
              <a:rPr lang="en-US" altLang="et-EE" sz="2000" dirty="0">
                <a:latin typeface="Arial" pitchFamily="34" charset="0"/>
              </a:rPr>
              <a:t>A primary unit whose name is referenced within a given design unit must be compiled prior to compiling the given design unit.</a:t>
            </a:r>
          </a:p>
          <a:p>
            <a:pPr lvl="1" eaLnBrk="1" hangingPunct="1">
              <a:spcBef>
                <a:spcPct val="5000"/>
              </a:spcBef>
              <a:buClr>
                <a:schemeClr val="folHlink"/>
              </a:buClr>
              <a:buSzPct val="75000"/>
              <a:buFont typeface="Arial" pitchFamily="34" charset="0"/>
              <a:buAutoNum type="arabicPeriod"/>
              <a:defRPr/>
            </a:pPr>
            <a:r>
              <a:rPr lang="en-US" altLang="et-EE" sz="2000" dirty="0">
                <a:latin typeface="Arial" pitchFamily="34" charset="0"/>
              </a:rPr>
              <a:t>A primary unit must be compiled prior to compiling any associated secondary units.</a:t>
            </a:r>
            <a:endParaRPr lang="et-EE" altLang="et-EE" sz="2000" dirty="0">
              <a:latin typeface="Arial" pitchFamily="34" charset="0"/>
            </a:endParaRPr>
          </a:p>
          <a:p>
            <a:pPr marL="457200" lvl="1" indent="0" eaLnBrk="1" hangingPunct="1">
              <a:spcBef>
                <a:spcPct val="5000"/>
              </a:spcBef>
              <a:buClr>
                <a:schemeClr val="folHlink"/>
              </a:buClr>
              <a:buSzPct val="75000"/>
              <a:defRPr/>
            </a:pPr>
            <a:endParaRPr lang="en-US" altLang="et-EE" sz="1200" dirty="0">
              <a:latin typeface="Arial" pitchFamily="34" charset="0"/>
            </a:endParaRPr>
          </a:p>
          <a:p>
            <a:pPr>
              <a:buFont typeface="Wingdings" panose="05000000000000000000" pitchFamily="2" charset="2"/>
              <a:buChar char="Ø"/>
              <a:defRPr/>
            </a:pPr>
            <a:r>
              <a:rPr lang="en-US" sz="2000" dirty="0"/>
              <a:t>User written packages and other design units can be</a:t>
            </a:r>
            <a:r>
              <a:rPr lang="et-EE" sz="2000" dirty="0"/>
              <a:t> </a:t>
            </a:r>
            <a:r>
              <a:rPr lang="en-US" sz="2000" dirty="0"/>
              <a:t>precompiled and placed in a</a:t>
            </a:r>
            <a:r>
              <a:rPr lang="et-EE" sz="2000" dirty="0"/>
              <a:t> </a:t>
            </a:r>
            <a:r>
              <a:rPr lang="en-US" sz="2000" dirty="0"/>
              <a:t>resource library. Design entities in a resource library can be used as modules by</a:t>
            </a:r>
            <a:r>
              <a:rPr lang="et-EE" sz="2000" dirty="0"/>
              <a:t> </a:t>
            </a:r>
            <a:r>
              <a:rPr lang="en-US" sz="2000" dirty="0"/>
              <a:t>design entities in a design file. The appropriate context clauses for any resource</a:t>
            </a:r>
            <a:r>
              <a:rPr lang="et-EE" sz="2000" dirty="0"/>
              <a:t> </a:t>
            </a:r>
            <a:r>
              <a:rPr lang="en-US" sz="2000" dirty="0"/>
              <a:t>libraries used must be included prior to each library unit in a design file.</a:t>
            </a:r>
            <a:endParaRPr lang="et-EE" altLang="et-EE" sz="2000" dirty="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2643"/>
                                        </p:tgtEl>
                                        <p:attrNameLst>
                                          <p:attrName>style.visibility</p:attrName>
                                        </p:attrNameLst>
                                      </p:cBhvr>
                                      <p:to>
                                        <p:strVal val="visible"/>
                                      </p:to>
                                    </p:set>
                                    <p:animEffect transition="in" filter="blinds(horizontal)">
                                      <p:cBhvr>
                                        <p:cTn id="7" dur="500"/>
                                        <p:tgtEl>
                                          <p:spTgt spid="752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2"/>
          <p:cNvSpPr>
            <a:spLocks noGrp="1"/>
          </p:cNvSpPr>
          <p:nvPr>
            <p:ph type="sldNum" sz="quarter" idx="10"/>
          </p:nvPr>
        </p:nvSpPr>
        <p:spPr>
          <a:noFill/>
        </p:spPr>
        <p:txBody>
          <a:bodyPr/>
          <a:lstStyle/>
          <a:p>
            <a:fld id="{059CB1C4-682D-444F-86D2-04287776733C}" type="slidenum">
              <a:rPr lang="en-US" altLang="et-EE" smtClean="0"/>
              <a:pPr/>
              <a:t>6</a:t>
            </a:fld>
            <a:endParaRPr lang="en-US" altLang="et-EE"/>
          </a:p>
        </p:txBody>
      </p:sp>
      <p:sp>
        <p:nvSpPr>
          <p:cNvPr id="12291" name="Rectangle 2"/>
          <p:cNvSpPr>
            <a:spLocks noGrp="1" noChangeArrowheads="1"/>
          </p:cNvSpPr>
          <p:nvPr>
            <p:ph type="title"/>
          </p:nvPr>
        </p:nvSpPr>
        <p:spPr>
          <a:xfrm>
            <a:off x="331788" y="114300"/>
            <a:ext cx="8693150" cy="646113"/>
          </a:xfrm>
        </p:spPr>
        <p:txBody>
          <a:bodyPr vert="horz" lIns="91440" tIns="45720" rIns="91440" bIns="45720" rtlCol="0" anchor="ctr">
            <a:noAutofit/>
          </a:bodyPr>
          <a:lstStyle/>
          <a:p>
            <a:pPr algn="r"/>
            <a:r>
              <a:rPr lang="en-US" altLang="et-EE" sz="3200">
                <a:solidFill>
                  <a:srgbClr val="A20000"/>
                </a:solidFill>
                <a:latin typeface="Comic Sans MS" panose="030F0702030302020204" pitchFamily="66" charset="0"/>
              </a:rPr>
              <a:t>Design file and design units</a:t>
            </a:r>
          </a:p>
        </p:txBody>
      </p:sp>
      <p:sp>
        <p:nvSpPr>
          <p:cNvPr id="752643" name="Rectangle 3"/>
          <p:cNvSpPr>
            <a:spLocks noChangeArrowheads="1"/>
          </p:cNvSpPr>
          <p:nvPr/>
        </p:nvSpPr>
        <p:spPr bwMode="auto">
          <a:xfrm>
            <a:off x="65088" y="1235075"/>
            <a:ext cx="8199437" cy="4654550"/>
          </a:xfrm>
          <a:prstGeom prst="rect">
            <a:avLst/>
          </a:prstGeom>
          <a:noFill/>
          <a:ln w="9525">
            <a:noFill/>
            <a:miter lim="800000"/>
            <a:headEnd/>
            <a:tailEnd/>
          </a:ln>
        </p:spPr>
        <p:txBody>
          <a:bodyPr/>
          <a:lstStyle/>
          <a:p>
            <a:pPr marL="533400" indent="-533400" eaLnBrk="1" hangingPunct="1">
              <a:spcBef>
                <a:spcPct val="5000"/>
              </a:spcBef>
              <a:buClr>
                <a:schemeClr val="folHlink"/>
              </a:buClr>
              <a:buSzPct val="75000"/>
            </a:pPr>
            <a:r>
              <a:rPr lang="en-US" altLang="et-EE" sz="2000">
                <a:latin typeface="Arial" pitchFamily="34" charset="0"/>
              </a:rPr>
              <a:t>	A </a:t>
            </a:r>
            <a:r>
              <a:rPr lang="en-US" altLang="et-EE" sz="2000" i="1">
                <a:latin typeface="Arial" pitchFamily="34" charset="0"/>
              </a:rPr>
              <a:t>design unit </a:t>
            </a:r>
            <a:r>
              <a:rPr lang="en-US" altLang="et-EE" sz="2000">
                <a:latin typeface="Arial" pitchFamily="34" charset="0"/>
              </a:rPr>
              <a:t>is a VHDL construct  that can be construct that can be independently compiled and stored in a design library. Design units provide modularity for the design management of complex systems.</a:t>
            </a:r>
          </a:p>
          <a:p>
            <a:pPr marL="533400" indent="-533400" eaLnBrk="1" hangingPunct="1">
              <a:spcBef>
                <a:spcPct val="5000"/>
              </a:spcBef>
              <a:buClr>
                <a:schemeClr val="folHlink"/>
              </a:buClr>
              <a:buSzPct val="75000"/>
            </a:pPr>
            <a:r>
              <a:rPr lang="en-US" altLang="et-EE" sz="2000">
                <a:latin typeface="Arial" pitchFamily="34" charset="0"/>
              </a:rPr>
              <a:t>	</a:t>
            </a:r>
          </a:p>
          <a:p>
            <a:pPr marL="533400" indent="-533400" eaLnBrk="1" hangingPunct="1">
              <a:spcBef>
                <a:spcPct val="5000"/>
              </a:spcBef>
              <a:buClr>
                <a:schemeClr val="folHlink"/>
              </a:buClr>
              <a:buSzPct val="75000"/>
            </a:pPr>
            <a:r>
              <a:rPr lang="en-US" altLang="et-EE" sz="2000">
                <a:latin typeface="Arial" pitchFamily="34" charset="0"/>
              </a:rPr>
              <a:t>	A </a:t>
            </a:r>
            <a:r>
              <a:rPr lang="en-US" altLang="et-EE" sz="2000" i="1">
                <a:latin typeface="Arial" pitchFamily="34" charset="0"/>
              </a:rPr>
              <a:t>design file</a:t>
            </a:r>
            <a:r>
              <a:rPr lang="en-US" altLang="et-EE" sz="2000">
                <a:latin typeface="Arial" pitchFamily="34" charset="0"/>
              </a:rPr>
              <a:t> is a source file containing one or more design units.  A</a:t>
            </a:r>
            <a:r>
              <a:rPr lang="en-US" altLang="et-EE" sz="2000" i="1">
                <a:latin typeface="Arial" pitchFamily="34" charset="0"/>
              </a:rPr>
              <a:t> design file is the input to a VHDL compiler</a:t>
            </a:r>
            <a:r>
              <a:rPr lang="en-US" altLang="et-EE" sz="2000">
                <a:latin typeface="Arial" pitchFamily="34" charset="0"/>
              </a:rPr>
              <a:t>. </a:t>
            </a:r>
            <a:r>
              <a:rPr lang="en-US" altLang="et-EE" sz="2000" b="1">
                <a:latin typeface="Arial" pitchFamily="34" charset="0"/>
              </a:rPr>
              <a:t>Design units in a design file are compiled in the same order as their textual order in the file</a:t>
            </a:r>
            <a:r>
              <a:rPr lang="en-US" altLang="et-EE" sz="2000">
                <a:latin typeface="Arial" pitchFamily="34" charset="0"/>
              </a:rPr>
              <a:t>.</a:t>
            </a: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r>
              <a:rPr lang="en-US" altLang="et-EE" sz="2000">
                <a:latin typeface="Arial" pitchFamily="34" charset="0"/>
              </a:rPr>
              <a:t>	Using separate files allows separate compilation and verification of each design entity.</a:t>
            </a:r>
          </a:p>
          <a:p>
            <a:pPr marL="533400" indent="-533400" eaLnBrk="1" hangingPunct="1">
              <a:spcBef>
                <a:spcPct val="5000"/>
              </a:spcBef>
              <a:buClr>
                <a:schemeClr val="folHlink"/>
              </a:buClr>
              <a:buSzPct val="75000"/>
            </a:pPr>
            <a:endParaRPr lang="en-US" altLang="et-EE" sz="2000">
              <a:latin typeface="Arial" pitchFamily="34" charset="0"/>
            </a:endParaRPr>
          </a:p>
          <a:p>
            <a:pPr marL="533400" indent="-533400" eaLnBrk="1" hangingPunct="1">
              <a:spcBef>
                <a:spcPct val="5000"/>
              </a:spcBef>
              <a:buClr>
                <a:schemeClr val="folHlink"/>
              </a:buClr>
              <a:buSzPct val="75000"/>
            </a:pPr>
            <a:endParaRPr lang="et-EE" altLang="et-EE" sz="200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2643"/>
                                        </p:tgtEl>
                                        <p:attrNameLst>
                                          <p:attrName>style.visibility</p:attrName>
                                        </p:attrNameLst>
                                      </p:cBhvr>
                                      <p:to>
                                        <p:strVal val="visible"/>
                                      </p:to>
                                    </p:set>
                                    <p:animEffect transition="in" filter="blinds(horizontal)">
                                      <p:cBhvr>
                                        <p:cTn id="7" dur="500"/>
                                        <p:tgtEl>
                                          <p:spTgt spid="752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2"/>
          <p:cNvSpPr>
            <a:spLocks noGrp="1"/>
          </p:cNvSpPr>
          <p:nvPr>
            <p:ph type="sldNum" sz="quarter" idx="10"/>
          </p:nvPr>
        </p:nvSpPr>
        <p:spPr>
          <a:noFill/>
        </p:spPr>
        <p:txBody>
          <a:bodyPr/>
          <a:lstStyle/>
          <a:p>
            <a:fld id="{B9C7C300-C520-47E7-A7FE-592B4A6AE266}" type="slidenum">
              <a:rPr lang="en-US" altLang="et-EE" smtClean="0"/>
              <a:pPr/>
              <a:t>7</a:t>
            </a:fld>
            <a:endParaRPr lang="en-US" altLang="et-EE"/>
          </a:p>
        </p:txBody>
      </p:sp>
      <p:sp>
        <p:nvSpPr>
          <p:cNvPr id="16387" name="Rectangle 2"/>
          <p:cNvSpPr>
            <a:spLocks noGrp="1" noChangeArrowheads="1"/>
          </p:cNvSpPr>
          <p:nvPr>
            <p:ph type="title"/>
          </p:nvPr>
        </p:nvSpPr>
        <p:spPr>
          <a:xfrm>
            <a:off x="331788" y="114300"/>
            <a:ext cx="8693150" cy="646113"/>
          </a:xfrm>
        </p:spPr>
        <p:txBody>
          <a:bodyPr vert="horz" lIns="91440" tIns="45720" rIns="91440" bIns="45720" rtlCol="0" anchor="ctr">
            <a:noAutofit/>
          </a:bodyPr>
          <a:lstStyle/>
          <a:p>
            <a:pPr algn="r"/>
            <a:r>
              <a:rPr lang="en-US" altLang="et-EE" sz="3200">
                <a:solidFill>
                  <a:srgbClr val="A20000"/>
                </a:solidFill>
                <a:latin typeface="Comic Sans MS" panose="030F0702030302020204" pitchFamily="66" charset="0"/>
              </a:rPr>
              <a:t> Direct and indirect instantiation </a:t>
            </a:r>
          </a:p>
        </p:txBody>
      </p:sp>
      <p:sp>
        <p:nvSpPr>
          <p:cNvPr id="752643" name="Rectangle 3"/>
          <p:cNvSpPr>
            <a:spLocks noChangeArrowheads="1"/>
          </p:cNvSpPr>
          <p:nvPr/>
        </p:nvSpPr>
        <p:spPr bwMode="auto">
          <a:xfrm>
            <a:off x="0" y="3657600"/>
            <a:ext cx="9013825" cy="3016250"/>
          </a:xfrm>
          <a:prstGeom prst="rect">
            <a:avLst/>
          </a:prstGeom>
          <a:noFill/>
          <a:ln w="9525">
            <a:noFill/>
            <a:miter lim="800000"/>
            <a:headEnd/>
            <a:tailEnd/>
          </a:ln>
        </p:spPr>
        <p:txBody>
          <a:bodyPr/>
          <a:lstStyle/>
          <a:p>
            <a:pPr marL="533400" indent="-533400"/>
            <a:r>
              <a:rPr lang="et-EE" altLang="et-EE" sz="2000"/>
              <a:t>	</a:t>
            </a:r>
            <a:r>
              <a:rPr lang="en-US" altLang="et-EE" sz="2000"/>
              <a:t>The syntax provides two forms for a component</a:t>
            </a:r>
            <a:r>
              <a:rPr lang="et-EE" altLang="et-EE" sz="2000"/>
              <a:t> </a:t>
            </a:r>
            <a:r>
              <a:rPr lang="en-US" altLang="et-EE" sz="2000"/>
              <a:t>instantiation</a:t>
            </a:r>
            <a:r>
              <a:rPr lang="et-EE" altLang="et-EE" sz="2000"/>
              <a:t> </a:t>
            </a:r>
            <a:r>
              <a:rPr lang="en-US" altLang="et-EE" sz="2000"/>
              <a:t>statement</a:t>
            </a:r>
            <a:r>
              <a:rPr lang="et-EE" altLang="et-EE" sz="2000"/>
              <a:t>:</a:t>
            </a:r>
            <a:endParaRPr lang="et-EE" altLang="et-EE" sz="1000"/>
          </a:p>
          <a:p>
            <a:pPr marL="533400" indent="-533400"/>
            <a:r>
              <a:rPr lang="en-US" altLang="et-EE" sz="1000"/>
              <a:t> </a:t>
            </a:r>
            <a:endParaRPr lang="et-EE" altLang="et-EE" sz="1000"/>
          </a:p>
          <a:p>
            <a:pPr marL="533400" indent="-533400"/>
            <a:r>
              <a:rPr lang="et-EE" altLang="et-EE" sz="2000"/>
              <a:t>	1) </a:t>
            </a:r>
            <a:r>
              <a:rPr lang="et-EE" altLang="et-EE" sz="2000" b="1"/>
              <a:t>D</a:t>
            </a:r>
            <a:r>
              <a:rPr lang="en-US" altLang="et-EE" sz="2000" b="1"/>
              <a:t>irect instantiation </a:t>
            </a:r>
            <a:r>
              <a:rPr lang="en-US" altLang="et-EE" sz="2000"/>
              <a:t>of a design entity. </a:t>
            </a:r>
            <a:endParaRPr lang="et-EE" altLang="et-EE" sz="2000"/>
          </a:p>
          <a:p>
            <a:pPr marL="533400" indent="-533400"/>
            <a:endParaRPr lang="et-EE" altLang="et-EE" sz="1000"/>
          </a:p>
          <a:p>
            <a:pPr marL="533400" indent="-533400"/>
            <a:r>
              <a:rPr lang="et-EE" altLang="et-EE" sz="2000"/>
              <a:t>	2) </a:t>
            </a:r>
            <a:r>
              <a:rPr lang="et-EE" altLang="et-EE" sz="2000" b="1"/>
              <a:t>I</a:t>
            </a:r>
            <a:r>
              <a:rPr lang="en-US" altLang="et-EE" sz="2000" b="1"/>
              <a:t>ndirect instantiation</a:t>
            </a:r>
            <a:r>
              <a:rPr lang="en-US" altLang="et-EE" sz="2000"/>
              <a:t>. Indirect instantiation instantiates a component,</a:t>
            </a:r>
            <a:r>
              <a:rPr lang="et-EE" altLang="et-EE" sz="2000"/>
              <a:t> </a:t>
            </a:r>
            <a:r>
              <a:rPr lang="en-US" altLang="et-EE" sz="2000"/>
              <a:t>which serves as a placeholder for a design entity rather than directly instantiating a</a:t>
            </a:r>
            <a:r>
              <a:rPr lang="et-EE" altLang="et-EE" sz="2000"/>
              <a:t> </a:t>
            </a:r>
            <a:r>
              <a:rPr lang="en-US" altLang="et-EE" sz="2000"/>
              <a:t>design entity. The binding of each component to an actual design entity is then accomplished</a:t>
            </a:r>
            <a:r>
              <a:rPr lang="et-EE" altLang="et-EE" sz="2000"/>
              <a:t> </a:t>
            </a:r>
            <a:r>
              <a:rPr lang="en-US" altLang="et-EE" sz="2000"/>
              <a:t>using either default binding or an explicit binding indication.</a:t>
            </a:r>
            <a:endParaRPr lang="et-EE" altLang="et-EE" sz="2000">
              <a:latin typeface="Arial" pitchFamily="34" charset="0"/>
            </a:endParaRPr>
          </a:p>
        </p:txBody>
      </p:sp>
      <p:sp>
        <p:nvSpPr>
          <p:cNvPr id="16389" name="TextBox 1"/>
          <p:cNvSpPr txBox="1">
            <a:spLocks noChangeArrowheads="1"/>
          </p:cNvSpPr>
          <p:nvPr/>
        </p:nvSpPr>
        <p:spPr bwMode="auto">
          <a:xfrm>
            <a:off x="433388" y="914400"/>
            <a:ext cx="8478837" cy="708025"/>
          </a:xfrm>
          <a:prstGeom prst="rect">
            <a:avLst/>
          </a:prstGeom>
          <a:noFill/>
          <a:ln w="9525">
            <a:noFill/>
            <a:miter lim="800000"/>
            <a:headEnd/>
            <a:tailEnd/>
          </a:ln>
        </p:spPr>
        <p:txBody>
          <a:bodyPr>
            <a:spAutoFit/>
          </a:bodyPr>
          <a:lstStyle/>
          <a:p>
            <a:pPr eaLnBrk="1" hangingPunct="1"/>
            <a:r>
              <a:rPr lang="en-US" altLang="et-EE" sz="2000"/>
              <a:t>In a structural style description, component instantiation statements are used to</a:t>
            </a:r>
            <a:r>
              <a:rPr lang="et-EE" altLang="et-EE" sz="2000"/>
              <a:t> </a:t>
            </a:r>
            <a:r>
              <a:rPr lang="en-US" altLang="et-EE" sz="2000"/>
              <a:t>create an instance of each design entity.</a:t>
            </a:r>
            <a:endParaRPr lang="et-EE" altLang="et-EE" sz="2000"/>
          </a:p>
        </p:txBody>
      </p:sp>
      <p:pic>
        <p:nvPicPr>
          <p:cNvPr id="16390" name="Picture 1027" descr="Picture 1"/>
          <p:cNvPicPr>
            <a:picLocks noChangeAspect="1" noChangeArrowheads="1"/>
          </p:cNvPicPr>
          <p:nvPr/>
        </p:nvPicPr>
        <p:blipFill>
          <a:blip r:embed="rId3" cstate="print"/>
          <a:srcRect/>
          <a:stretch>
            <a:fillRect/>
          </a:stretch>
        </p:blipFill>
        <p:spPr bwMode="auto">
          <a:xfrm>
            <a:off x="0" y="1622425"/>
            <a:ext cx="9144000" cy="19748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2643"/>
                                        </p:tgtEl>
                                        <p:attrNameLst>
                                          <p:attrName>style.visibility</p:attrName>
                                        </p:attrNameLst>
                                      </p:cBhvr>
                                      <p:to>
                                        <p:strVal val="visible"/>
                                      </p:to>
                                    </p:set>
                                    <p:animEffect transition="in" filter="blinds(horizontal)">
                                      <p:cBhvr>
                                        <p:cTn id="7" dur="500"/>
                                        <p:tgtEl>
                                          <p:spTgt spid="752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2"/>
          <p:cNvSpPr>
            <a:spLocks noGrp="1"/>
          </p:cNvSpPr>
          <p:nvPr>
            <p:ph type="sldNum" sz="quarter" idx="10"/>
          </p:nvPr>
        </p:nvSpPr>
        <p:spPr>
          <a:noFill/>
        </p:spPr>
        <p:txBody>
          <a:bodyPr/>
          <a:lstStyle/>
          <a:p>
            <a:fld id="{791D27C5-E5A1-4328-AF30-BBC678A83737}" type="slidenum">
              <a:rPr lang="en-US" altLang="et-EE" smtClean="0"/>
              <a:pPr/>
              <a:t>8</a:t>
            </a:fld>
            <a:endParaRPr lang="en-US" altLang="et-EE"/>
          </a:p>
        </p:txBody>
      </p:sp>
      <p:sp>
        <p:nvSpPr>
          <p:cNvPr id="17411" name="Rectangle 2"/>
          <p:cNvSpPr>
            <a:spLocks noGrp="1" noChangeArrowheads="1"/>
          </p:cNvSpPr>
          <p:nvPr>
            <p:ph type="title"/>
          </p:nvPr>
        </p:nvSpPr>
        <p:spPr>
          <a:xfrm>
            <a:off x="331788" y="114300"/>
            <a:ext cx="8693150" cy="646113"/>
          </a:xfrm>
        </p:spPr>
        <p:txBody>
          <a:bodyPr vert="horz" lIns="91440" tIns="45720" rIns="91440" bIns="45720" rtlCol="0" anchor="ctr">
            <a:noAutofit/>
          </a:bodyPr>
          <a:lstStyle/>
          <a:p>
            <a:pPr algn="r"/>
            <a:r>
              <a:rPr lang="en-US" altLang="et-EE" sz="3200">
                <a:solidFill>
                  <a:srgbClr val="A20000"/>
                </a:solidFill>
                <a:latin typeface="Comic Sans MS" panose="030F0702030302020204" pitchFamily="66" charset="0"/>
              </a:rPr>
              <a:t> Direct instantiation of design entities </a:t>
            </a:r>
          </a:p>
        </p:txBody>
      </p:sp>
      <p:sp>
        <p:nvSpPr>
          <p:cNvPr id="752643" name="Rectangle 3"/>
          <p:cNvSpPr>
            <a:spLocks noChangeArrowheads="1"/>
          </p:cNvSpPr>
          <p:nvPr/>
        </p:nvSpPr>
        <p:spPr bwMode="auto">
          <a:xfrm>
            <a:off x="439738" y="1092200"/>
            <a:ext cx="7824787" cy="4656138"/>
          </a:xfrm>
          <a:prstGeom prst="rect">
            <a:avLst/>
          </a:prstGeom>
          <a:noFill/>
          <a:ln w="9525">
            <a:noFill/>
            <a:miter lim="800000"/>
            <a:headEnd/>
            <a:tailEnd/>
          </a:ln>
        </p:spPr>
        <p:txBody>
          <a:bodyPr/>
          <a:lstStyle/>
          <a:p>
            <a:pPr marL="533400" indent="-533400" eaLnBrk="1" hangingPunct="1">
              <a:spcBef>
                <a:spcPct val="5000"/>
              </a:spcBef>
              <a:buClr>
                <a:schemeClr val="folHlink"/>
              </a:buClr>
              <a:buSzPct val="75000"/>
            </a:pPr>
            <a:r>
              <a:rPr lang="en-US" altLang="et-EE" sz="2000">
                <a:latin typeface="Arial" pitchFamily="34" charset="0"/>
              </a:rPr>
              <a:t>	Consider a following example. Assume that we have created separate design files for each of the following entity declarations and architecture bodies and compiled them into our working library in the order listed:</a:t>
            </a:r>
            <a:endParaRPr lang="et-EE" altLang="et-EE" sz="2000">
              <a:latin typeface="Arial" pitchFamily="34" charset="0"/>
            </a:endParaRPr>
          </a:p>
          <a:p>
            <a:pPr marL="533400" indent="-533400" eaLnBrk="1" hangingPunct="1">
              <a:spcBef>
                <a:spcPct val="5000"/>
              </a:spcBef>
              <a:buClr>
                <a:schemeClr val="folHlink"/>
              </a:buClr>
              <a:buSzPct val="75000"/>
            </a:pPr>
            <a:r>
              <a:rPr lang="en-US" altLang="et-EE" sz="2000">
                <a:latin typeface="Arial" pitchFamily="34" charset="0"/>
              </a:rPr>
              <a:t> </a:t>
            </a:r>
          </a:p>
          <a:p>
            <a:pPr marL="533400" indent="-533400" eaLnBrk="1" hangingPunct="1">
              <a:spcBef>
                <a:spcPct val="5000"/>
              </a:spcBef>
              <a:buClr>
                <a:schemeClr val="folHlink"/>
              </a:buClr>
              <a:buSzPct val="75000"/>
              <a:buFont typeface="Arial" pitchFamily="34" charset="0"/>
              <a:buChar char="•"/>
            </a:pPr>
            <a:r>
              <a:rPr lang="en-US" altLang="et-EE" sz="2000">
                <a:latin typeface="Arial" pitchFamily="34" charset="0"/>
              </a:rPr>
              <a:t>Entity </a:t>
            </a:r>
            <a:r>
              <a:rPr lang="en-US" altLang="et-EE" sz="2000">
                <a:solidFill>
                  <a:srgbClr val="C00000"/>
                </a:solidFill>
                <a:latin typeface="Arial" pitchFamily="34" charset="0"/>
              </a:rPr>
              <a:t>and_2</a:t>
            </a:r>
          </a:p>
          <a:p>
            <a:pPr marL="533400" indent="-533400" eaLnBrk="1" hangingPunct="1">
              <a:spcBef>
                <a:spcPct val="5000"/>
              </a:spcBef>
              <a:buClr>
                <a:schemeClr val="folHlink"/>
              </a:buClr>
              <a:buSzPct val="75000"/>
              <a:buFont typeface="Arial" pitchFamily="34" charset="0"/>
              <a:buChar char="•"/>
            </a:pPr>
            <a:r>
              <a:rPr lang="en-US" altLang="et-EE" sz="2000">
                <a:latin typeface="Arial" pitchFamily="34" charset="0"/>
              </a:rPr>
              <a:t>Architecture </a:t>
            </a:r>
            <a:r>
              <a:rPr lang="en-US" altLang="et-EE" sz="2000">
                <a:solidFill>
                  <a:srgbClr val="C00000"/>
                </a:solidFill>
                <a:latin typeface="Arial" pitchFamily="34" charset="0"/>
              </a:rPr>
              <a:t>dataflow of and_2</a:t>
            </a:r>
          </a:p>
          <a:p>
            <a:pPr marL="533400" indent="-533400" eaLnBrk="1" hangingPunct="1">
              <a:spcBef>
                <a:spcPct val="5000"/>
              </a:spcBef>
              <a:buClr>
                <a:schemeClr val="folHlink"/>
              </a:buClr>
              <a:buSzPct val="75000"/>
              <a:buFont typeface="Arial" pitchFamily="34" charset="0"/>
              <a:buChar char="•"/>
            </a:pPr>
            <a:r>
              <a:rPr lang="en-US" altLang="et-EE" sz="2000">
                <a:latin typeface="Arial" pitchFamily="34" charset="0"/>
              </a:rPr>
              <a:t>Architecture </a:t>
            </a:r>
            <a:r>
              <a:rPr lang="en-US" altLang="et-EE" sz="2000">
                <a:solidFill>
                  <a:srgbClr val="C00000"/>
                </a:solidFill>
                <a:latin typeface="Arial" pitchFamily="34" charset="0"/>
              </a:rPr>
              <a:t>behavioral of and_2</a:t>
            </a:r>
          </a:p>
          <a:p>
            <a:pPr marL="533400" indent="-533400" eaLnBrk="1" hangingPunct="1">
              <a:spcBef>
                <a:spcPct val="5000"/>
              </a:spcBef>
              <a:buClr>
                <a:schemeClr val="folHlink"/>
              </a:buClr>
              <a:buSzPct val="75000"/>
              <a:buFont typeface="Arial" pitchFamily="34" charset="0"/>
              <a:buChar char="•"/>
            </a:pPr>
            <a:r>
              <a:rPr lang="en-US" altLang="et-EE" sz="2000">
                <a:latin typeface="Arial" pitchFamily="34" charset="0"/>
              </a:rPr>
              <a:t>Entity </a:t>
            </a:r>
            <a:r>
              <a:rPr lang="en-US" altLang="et-EE" sz="2000">
                <a:solidFill>
                  <a:srgbClr val="C00000"/>
                </a:solidFill>
                <a:latin typeface="Arial" pitchFamily="34" charset="0"/>
              </a:rPr>
              <a:t>or_2</a:t>
            </a:r>
          </a:p>
          <a:p>
            <a:pPr marL="533400" indent="-533400" eaLnBrk="1" hangingPunct="1">
              <a:spcBef>
                <a:spcPct val="5000"/>
              </a:spcBef>
              <a:buClr>
                <a:schemeClr val="folHlink"/>
              </a:buClr>
              <a:buSzPct val="75000"/>
              <a:buFont typeface="Arial" pitchFamily="34" charset="0"/>
              <a:buChar char="•"/>
            </a:pPr>
            <a:r>
              <a:rPr lang="en-US" altLang="et-EE" sz="2000">
                <a:latin typeface="Arial" pitchFamily="34" charset="0"/>
              </a:rPr>
              <a:t>Architecture </a:t>
            </a:r>
            <a:r>
              <a:rPr lang="en-US" altLang="et-EE" sz="2000">
                <a:solidFill>
                  <a:srgbClr val="C00000"/>
                </a:solidFill>
                <a:latin typeface="Arial" pitchFamily="34" charset="0"/>
              </a:rPr>
              <a:t>dataflow of or_2</a:t>
            </a:r>
          </a:p>
          <a:p>
            <a:pPr marL="533400" indent="-533400" eaLnBrk="1" hangingPunct="1">
              <a:spcBef>
                <a:spcPct val="5000"/>
              </a:spcBef>
              <a:buClr>
                <a:schemeClr val="folHlink"/>
              </a:buClr>
              <a:buSzPct val="75000"/>
            </a:pPr>
            <a:r>
              <a:rPr lang="en-US" altLang="et-EE" sz="2000">
                <a:latin typeface="Arial" pitchFamily="34" charset="0"/>
              </a:rPr>
              <a:t>	</a:t>
            </a:r>
          </a:p>
          <a:p>
            <a:pPr marL="533400" indent="-533400" eaLnBrk="1" hangingPunct="1">
              <a:spcBef>
                <a:spcPct val="5000"/>
              </a:spcBef>
              <a:buClr>
                <a:schemeClr val="folHlink"/>
              </a:buClr>
              <a:buSzPct val="75000"/>
            </a:pPr>
            <a:r>
              <a:rPr lang="en-US" altLang="et-EE" sz="2000">
                <a:latin typeface="Arial" pitchFamily="34" charset="0"/>
              </a:rPr>
              <a:t>	We now want to use these entity in a structural style description of the simple combinational circuit (next slide)</a:t>
            </a:r>
            <a:endParaRPr lang="et-EE" altLang="et-EE" sz="2000">
              <a:latin typeface="Arial" pitchFamily="34" charset="0"/>
            </a:endParaRPr>
          </a:p>
        </p:txBody>
      </p:sp>
      <p:sp>
        <p:nvSpPr>
          <p:cNvPr id="17413" name="Down Arrow 1"/>
          <p:cNvSpPr>
            <a:spLocks noChangeArrowheads="1"/>
          </p:cNvSpPr>
          <p:nvPr/>
        </p:nvSpPr>
        <p:spPr bwMode="auto">
          <a:xfrm>
            <a:off x="5949950" y="2743200"/>
            <a:ext cx="368300" cy="1543050"/>
          </a:xfrm>
          <a:prstGeom prst="downArrow">
            <a:avLst>
              <a:gd name="adj1" fmla="val 50000"/>
              <a:gd name="adj2" fmla="val 49946"/>
            </a:avLst>
          </a:prstGeom>
          <a:solidFill>
            <a:srgbClr val="FFFFCC"/>
          </a:solidFill>
          <a:ln w="9525" algn="ctr">
            <a:solidFill>
              <a:schemeClr val="tx1"/>
            </a:solidFill>
            <a:miter lim="800000"/>
            <a:headEnd/>
            <a:tailEnd/>
          </a:ln>
        </p:spPr>
        <p:txBody>
          <a:bodyPr wrap="none"/>
          <a:lstStyle/>
          <a:p>
            <a:pPr eaLnBrk="1" hangingPunct="1"/>
            <a:endParaRPr lang="et-EE" altLang="et-EE"/>
          </a:p>
        </p:txBody>
      </p:sp>
      <p:sp>
        <p:nvSpPr>
          <p:cNvPr id="17414" name="TextBox 2"/>
          <p:cNvSpPr txBox="1">
            <a:spLocks noChangeArrowheads="1"/>
          </p:cNvSpPr>
          <p:nvPr/>
        </p:nvSpPr>
        <p:spPr bwMode="auto">
          <a:xfrm>
            <a:off x="6591300" y="3160713"/>
            <a:ext cx="2173288" cy="708025"/>
          </a:xfrm>
          <a:prstGeom prst="rect">
            <a:avLst/>
          </a:prstGeom>
          <a:solidFill>
            <a:srgbClr val="FFFFCC"/>
          </a:solidFill>
          <a:ln w="9525">
            <a:noFill/>
            <a:miter lim="800000"/>
            <a:headEnd/>
            <a:tailEnd/>
          </a:ln>
        </p:spPr>
        <p:txBody>
          <a:bodyPr>
            <a:spAutoFit/>
          </a:bodyPr>
          <a:lstStyle/>
          <a:p>
            <a:pPr eaLnBrk="1" hangingPunct="1"/>
            <a:r>
              <a:rPr lang="et-EE" altLang="et-EE" sz="2000"/>
              <a:t>The order of compilation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2643"/>
                                        </p:tgtEl>
                                        <p:attrNameLst>
                                          <p:attrName>style.visibility</p:attrName>
                                        </p:attrNameLst>
                                      </p:cBhvr>
                                      <p:to>
                                        <p:strVal val="visible"/>
                                      </p:to>
                                    </p:set>
                                    <p:animEffect transition="in" filter="blinds(horizontal)">
                                      <p:cBhvr>
                                        <p:cTn id="7" dur="500"/>
                                        <p:tgtEl>
                                          <p:spTgt spid="752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4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2"/>
          <p:cNvSpPr>
            <a:spLocks noGrp="1"/>
          </p:cNvSpPr>
          <p:nvPr>
            <p:ph type="sldNum" sz="quarter" idx="10"/>
          </p:nvPr>
        </p:nvSpPr>
        <p:spPr>
          <a:noFill/>
        </p:spPr>
        <p:txBody>
          <a:bodyPr/>
          <a:lstStyle/>
          <a:p>
            <a:fld id="{269E58E7-7280-4568-A9E6-36B54672929D}" type="slidenum">
              <a:rPr lang="en-US" altLang="et-EE" smtClean="0"/>
              <a:pPr/>
              <a:t>9</a:t>
            </a:fld>
            <a:endParaRPr lang="en-US" altLang="et-EE"/>
          </a:p>
        </p:txBody>
      </p:sp>
      <p:sp>
        <p:nvSpPr>
          <p:cNvPr id="18435" name="Rectangle 2"/>
          <p:cNvSpPr>
            <a:spLocks noGrp="1" noChangeArrowheads="1"/>
          </p:cNvSpPr>
          <p:nvPr>
            <p:ph type="title"/>
          </p:nvPr>
        </p:nvSpPr>
        <p:spPr>
          <a:xfrm>
            <a:off x="209550" y="330200"/>
            <a:ext cx="8677275" cy="584200"/>
          </a:xfrm>
        </p:spPr>
        <p:txBody>
          <a:bodyPr vert="horz" lIns="91440" tIns="45720" rIns="91440" bIns="45720" rtlCol="0" anchor="ctr">
            <a:noAutofit/>
          </a:bodyPr>
          <a:lstStyle/>
          <a:p>
            <a:pPr algn="r"/>
            <a:r>
              <a:rPr lang="en-US" altLang="et-EE" sz="3200">
                <a:solidFill>
                  <a:srgbClr val="A20000"/>
                </a:solidFill>
                <a:latin typeface="Comic Sans MS" panose="030F0702030302020204" pitchFamily="66" charset="0"/>
              </a:rPr>
              <a:t>Logic diagram of an example circuit comb_ckt</a:t>
            </a:r>
          </a:p>
        </p:txBody>
      </p:sp>
      <p:pic>
        <p:nvPicPr>
          <p:cNvPr id="18436" name="Picture 6"/>
          <p:cNvPicPr>
            <a:picLocks noChangeAspect="1" noChangeArrowheads="1"/>
          </p:cNvPicPr>
          <p:nvPr/>
        </p:nvPicPr>
        <p:blipFill>
          <a:blip r:embed="rId3" cstate="print"/>
          <a:srcRect/>
          <a:stretch>
            <a:fillRect/>
          </a:stretch>
        </p:blipFill>
        <p:spPr bwMode="auto">
          <a:xfrm>
            <a:off x="1269683" y="1117601"/>
            <a:ext cx="6226492" cy="4444999"/>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5800</TotalTime>
  <Words>1588</Words>
  <Application>Microsoft Office PowerPoint</Application>
  <PresentationFormat>On-screen Show (4:3)</PresentationFormat>
  <Paragraphs>443</Paragraphs>
  <Slides>36</Slides>
  <Notes>29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36</vt:i4>
      </vt:variant>
    </vt:vector>
  </HeadingPairs>
  <TitlesOfParts>
    <vt:vector size="45" baseType="lpstr">
      <vt:lpstr>Arial</vt:lpstr>
      <vt:lpstr>Calibri</vt:lpstr>
      <vt:lpstr>Comic Sans MS</vt:lpstr>
      <vt:lpstr>Tahoma</vt:lpstr>
      <vt:lpstr>Verdana</vt:lpstr>
      <vt:lpstr>Wingdings</vt:lpstr>
      <vt:lpstr>Office Theme</vt:lpstr>
      <vt:lpstr>Custom Design</vt:lpstr>
      <vt:lpstr>1_Custom Design</vt:lpstr>
      <vt:lpstr>IAS 0600   Digital Systems Design</vt:lpstr>
      <vt:lpstr>Design file and design units</vt:lpstr>
      <vt:lpstr>Design libraries</vt:lpstr>
      <vt:lpstr>Design libraries</vt:lpstr>
      <vt:lpstr> Using library units</vt:lpstr>
      <vt:lpstr>Design file and design units</vt:lpstr>
      <vt:lpstr> Direct and indirect instantiation </vt:lpstr>
      <vt:lpstr> Direct instantiation of design entities </vt:lpstr>
      <vt:lpstr>Logic diagram of an example circuit comb_ckt</vt:lpstr>
      <vt:lpstr>Direct instantiation of design entities </vt:lpstr>
      <vt:lpstr>Default binding rules </vt:lpstr>
      <vt:lpstr>Components and indirect instantiation </vt:lpstr>
      <vt:lpstr>Interconnection of components </vt:lpstr>
      <vt:lpstr>Interconnection of entities via components </vt:lpstr>
      <vt:lpstr>Indirect instantiation of design entities  -1- </vt:lpstr>
      <vt:lpstr>Indirect instantiation of design entities  -2- </vt:lpstr>
      <vt:lpstr>Default binding rules of design entities to components    </vt:lpstr>
      <vt:lpstr>Components and configuration specification </vt:lpstr>
      <vt:lpstr>Components and configuration specification </vt:lpstr>
      <vt:lpstr>Components and configuration specification </vt:lpstr>
      <vt:lpstr>and_2 desig entity bound to component instance u3 or_2  </vt:lpstr>
      <vt:lpstr>Port maps in configuration specification  </vt:lpstr>
      <vt:lpstr>or_3 desig entity bound to u3:or_2  </vt:lpstr>
      <vt:lpstr>Configuration declaration </vt:lpstr>
      <vt:lpstr>Configuration declaration for comb_ckt</vt:lpstr>
      <vt:lpstr>Configuration declaration for comb_ckt (component configurations) -1-</vt:lpstr>
      <vt:lpstr>Con. dec. for comb_ckt (component configurations) -2-</vt:lpstr>
      <vt:lpstr>Configuration declaration for a functional simulation of a half adder. </vt:lpstr>
      <vt:lpstr>Configuration for functional simulation</vt:lpstr>
      <vt:lpstr>Generate statement</vt:lpstr>
      <vt:lpstr>Generate statement (example)</vt:lpstr>
      <vt:lpstr>Serial-in parallel-out 4-bit right-shift register</vt:lpstr>
      <vt:lpstr>Serial-in parallel-out 4-bit right-shift register</vt:lpstr>
      <vt:lpstr>Alternative architecture body for the shift register</vt:lpstr>
      <vt:lpstr>Alternative architecture body for the shift register</vt:lpstr>
      <vt:lpstr>Serial-in parallel-out 4-bit right-shift register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Alexander Sudnitson</dc:creator>
  <cp:lastModifiedBy>Alex</cp:lastModifiedBy>
  <cp:revision>45</cp:revision>
  <cp:lastPrinted>2016-09-14T09:40:43Z</cp:lastPrinted>
  <dcterms:created xsi:type="dcterms:W3CDTF">2006-08-16T00:00:00Z</dcterms:created>
  <dcterms:modified xsi:type="dcterms:W3CDTF">2019-01-19T21:28:48Z</dcterms:modified>
</cp:coreProperties>
</file>