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61" r:id="rId3"/>
    <p:sldId id="309" r:id="rId4"/>
    <p:sldId id="310" r:id="rId5"/>
    <p:sldId id="314" r:id="rId6"/>
    <p:sldId id="315" r:id="rId7"/>
    <p:sldId id="312" r:id="rId8"/>
    <p:sldId id="341" r:id="rId9"/>
    <p:sldId id="342" r:id="rId10"/>
    <p:sldId id="305" r:id="rId11"/>
    <p:sldId id="266" r:id="rId12"/>
    <p:sldId id="264" r:id="rId13"/>
    <p:sldId id="339" r:id="rId14"/>
    <p:sldId id="263" r:id="rId15"/>
    <p:sldId id="319" r:id="rId16"/>
    <p:sldId id="316" r:id="rId17"/>
    <p:sldId id="348" r:id="rId18"/>
    <p:sldId id="317" r:id="rId19"/>
    <p:sldId id="320" r:id="rId20"/>
    <p:sldId id="321" r:id="rId21"/>
    <p:sldId id="322" r:id="rId22"/>
    <p:sldId id="324" r:id="rId23"/>
    <p:sldId id="323" r:id="rId24"/>
    <p:sldId id="326" r:id="rId25"/>
    <p:sldId id="281" r:id="rId26"/>
    <p:sldId id="325" r:id="rId27"/>
    <p:sldId id="327" r:id="rId28"/>
    <p:sldId id="329" r:id="rId29"/>
    <p:sldId id="330" r:id="rId30"/>
    <p:sldId id="331" r:id="rId31"/>
    <p:sldId id="332" r:id="rId32"/>
    <p:sldId id="328" r:id="rId33"/>
    <p:sldId id="343" r:id="rId34"/>
    <p:sldId id="333" r:id="rId35"/>
    <p:sldId id="334" r:id="rId36"/>
    <p:sldId id="335" r:id="rId37"/>
    <p:sldId id="336" r:id="rId38"/>
    <p:sldId id="337" r:id="rId3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00"/>
    <a:srgbClr val="FFFFCC"/>
    <a:srgbClr val="679CA7"/>
    <a:srgbClr val="00CC99"/>
    <a:srgbClr val="920000"/>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37" autoAdjust="0"/>
  </p:normalViewPr>
  <p:slideViewPr>
    <p:cSldViewPr>
      <p:cViewPr varScale="1">
        <p:scale>
          <a:sx n="85" d="100"/>
          <a:sy n="85" d="100"/>
        </p:scale>
        <p:origin x="79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2280" cy="466231"/>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sz="quarter" idx="1"/>
          </p:nvPr>
        </p:nvSpPr>
        <p:spPr>
          <a:xfrm>
            <a:off x="3884120" y="0"/>
            <a:ext cx="2972280" cy="466231"/>
          </a:xfrm>
          <a:prstGeom prst="rect">
            <a:avLst/>
          </a:prstGeom>
        </p:spPr>
        <p:txBody>
          <a:bodyPr vert="horz" lIns="91440" tIns="45720" rIns="91440" bIns="45720" rtlCol="0"/>
          <a:lstStyle>
            <a:lvl1pPr algn="r">
              <a:defRPr sz="1200"/>
            </a:lvl1pPr>
          </a:lstStyle>
          <a:p>
            <a:fld id="{AF0A4471-CC3E-4CC6-9AA1-ED0B2A3632CA}" type="datetimeFigureOut">
              <a:rPr lang="et-EE" smtClean="0"/>
              <a:pPr/>
              <a:t>03.02.2020</a:t>
            </a:fld>
            <a:endParaRPr lang="et-EE"/>
          </a:p>
        </p:txBody>
      </p:sp>
      <p:sp>
        <p:nvSpPr>
          <p:cNvPr id="4" name="Footer Placeholder 3"/>
          <p:cNvSpPr>
            <a:spLocks noGrp="1"/>
          </p:cNvSpPr>
          <p:nvPr>
            <p:ph type="ftr" sz="quarter" idx="2"/>
          </p:nvPr>
        </p:nvSpPr>
        <p:spPr>
          <a:xfrm>
            <a:off x="0" y="8830170"/>
            <a:ext cx="2972280" cy="466231"/>
          </a:xfrm>
          <a:prstGeom prst="rect">
            <a:avLst/>
          </a:prstGeom>
        </p:spPr>
        <p:txBody>
          <a:bodyPr vert="horz" lIns="91440" tIns="45720" rIns="91440" bIns="45720" rtlCol="0" anchor="b"/>
          <a:lstStyle>
            <a:lvl1pPr algn="l">
              <a:defRPr sz="1200"/>
            </a:lvl1pPr>
          </a:lstStyle>
          <a:p>
            <a:endParaRPr lang="et-EE"/>
          </a:p>
        </p:txBody>
      </p:sp>
      <p:sp>
        <p:nvSpPr>
          <p:cNvPr id="5" name="Slide Number Placeholder 4"/>
          <p:cNvSpPr>
            <a:spLocks noGrp="1"/>
          </p:cNvSpPr>
          <p:nvPr>
            <p:ph type="sldNum" sz="quarter" idx="3"/>
          </p:nvPr>
        </p:nvSpPr>
        <p:spPr>
          <a:xfrm>
            <a:off x="3884120" y="8830170"/>
            <a:ext cx="2972280" cy="466231"/>
          </a:xfrm>
          <a:prstGeom prst="rect">
            <a:avLst/>
          </a:prstGeom>
        </p:spPr>
        <p:txBody>
          <a:bodyPr vert="horz" lIns="91440" tIns="45720" rIns="91440" bIns="45720" rtlCol="0" anchor="b"/>
          <a:lstStyle>
            <a:lvl1pPr algn="r">
              <a:defRPr sz="1200"/>
            </a:lvl1pPr>
          </a:lstStyle>
          <a:p>
            <a:fld id="{729E15FD-3B14-426A-A66F-29A9E85863AF}" type="slidenum">
              <a:rPr lang="et-EE" smtClean="0"/>
              <a:pPr/>
              <a:t>‹#›</a:t>
            </a:fld>
            <a:endParaRPr lang="et-EE"/>
          </a:p>
        </p:txBody>
      </p:sp>
    </p:spTree>
    <p:extLst>
      <p:ext uri="{BB962C8B-B14F-4D97-AF65-F5344CB8AC3E}">
        <p14:creationId xmlns:p14="http://schemas.microsoft.com/office/powerpoint/2010/main" val="3820187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800" cy="466434"/>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idx="1"/>
          </p:nvPr>
        </p:nvSpPr>
        <p:spPr>
          <a:xfrm>
            <a:off x="3884613" y="1"/>
            <a:ext cx="2971800" cy="466434"/>
          </a:xfrm>
          <a:prstGeom prst="rect">
            <a:avLst/>
          </a:prstGeom>
        </p:spPr>
        <p:txBody>
          <a:bodyPr vert="horz" lIns="91440" tIns="45720" rIns="91440" bIns="45720" rtlCol="0"/>
          <a:lstStyle>
            <a:lvl1pPr algn="r">
              <a:defRPr sz="1200"/>
            </a:lvl1pPr>
          </a:lstStyle>
          <a:p>
            <a:fld id="{77E30F32-E286-4464-8807-F59DCC984029}" type="datetimeFigureOut">
              <a:rPr lang="et-EE" smtClean="0"/>
              <a:pPr/>
              <a:t>03.02.2020</a:t>
            </a:fld>
            <a:endParaRPr lang="et-EE"/>
          </a:p>
        </p:txBody>
      </p:sp>
      <p:sp>
        <p:nvSpPr>
          <p:cNvPr id="4" name="Slide Image Placeholder 3"/>
          <p:cNvSpPr>
            <a:spLocks noGrp="1" noRot="1" noChangeAspect="1"/>
          </p:cNvSpPr>
          <p:nvPr>
            <p:ph type="sldImg" idx="2"/>
          </p:nvPr>
        </p:nvSpPr>
        <p:spPr>
          <a:xfrm>
            <a:off x="1336675" y="1162050"/>
            <a:ext cx="4184650" cy="3138488"/>
          </a:xfrm>
          <a:prstGeom prst="rect">
            <a:avLst/>
          </a:prstGeom>
          <a:noFill/>
          <a:ln w="12700">
            <a:solidFill>
              <a:prstClr val="black"/>
            </a:solidFill>
          </a:ln>
        </p:spPr>
        <p:txBody>
          <a:bodyPr vert="horz" lIns="91440" tIns="45720" rIns="91440" bIns="45720" rtlCol="0" anchor="ctr"/>
          <a:lstStyle/>
          <a:p>
            <a:endParaRPr lang="et-EE"/>
          </a:p>
        </p:txBody>
      </p:sp>
      <p:sp>
        <p:nvSpPr>
          <p:cNvPr id="5" name="Notes Placeholder 4"/>
          <p:cNvSpPr>
            <a:spLocks noGrp="1"/>
          </p:cNvSpPr>
          <p:nvPr>
            <p:ph type="body" sz="quarter" idx="3"/>
          </p:nvPr>
        </p:nvSpPr>
        <p:spPr>
          <a:xfrm>
            <a:off x="685801" y="4473893"/>
            <a:ext cx="5486400" cy="366045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6" name="Footer Placeholder 5"/>
          <p:cNvSpPr>
            <a:spLocks noGrp="1"/>
          </p:cNvSpPr>
          <p:nvPr>
            <p:ph type="ftr" sz="quarter" idx="4"/>
          </p:nvPr>
        </p:nvSpPr>
        <p:spPr>
          <a:xfrm>
            <a:off x="1" y="8829967"/>
            <a:ext cx="2971800" cy="466434"/>
          </a:xfrm>
          <a:prstGeom prst="rect">
            <a:avLst/>
          </a:prstGeom>
        </p:spPr>
        <p:txBody>
          <a:bodyPr vert="horz" lIns="91440" tIns="45720" rIns="91440" bIns="45720" rtlCol="0" anchor="b"/>
          <a:lstStyle>
            <a:lvl1pPr algn="l">
              <a:defRPr sz="1200"/>
            </a:lvl1pPr>
          </a:lstStyle>
          <a:p>
            <a:endParaRPr lang="et-EE"/>
          </a:p>
        </p:txBody>
      </p:sp>
      <p:sp>
        <p:nvSpPr>
          <p:cNvPr id="7" name="Slide Number Placeholder 6"/>
          <p:cNvSpPr>
            <a:spLocks noGrp="1"/>
          </p:cNvSpPr>
          <p:nvPr>
            <p:ph type="sldNum" sz="quarter" idx="5"/>
          </p:nvPr>
        </p:nvSpPr>
        <p:spPr>
          <a:xfrm>
            <a:off x="3884613" y="8829967"/>
            <a:ext cx="2971800" cy="466434"/>
          </a:xfrm>
          <a:prstGeom prst="rect">
            <a:avLst/>
          </a:prstGeom>
        </p:spPr>
        <p:txBody>
          <a:bodyPr vert="horz" lIns="91440" tIns="45720" rIns="91440" bIns="45720" rtlCol="0" anchor="b"/>
          <a:lstStyle>
            <a:lvl1pPr algn="r">
              <a:defRPr sz="1200"/>
            </a:lvl1pPr>
          </a:lstStyle>
          <a:p>
            <a:fld id="{B7EE22FA-1C40-4716-84FF-861F85D48D74}" type="slidenum">
              <a:rPr lang="et-EE" smtClean="0"/>
              <a:pPr/>
              <a:t>‹#›</a:t>
            </a:fld>
            <a:endParaRPr lang="et-EE"/>
          </a:p>
        </p:txBody>
      </p:sp>
    </p:spTree>
    <p:extLst>
      <p:ext uri="{BB962C8B-B14F-4D97-AF65-F5344CB8AC3E}">
        <p14:creationId xmlns:p14="http://schemas.microsoft.com/office/powerpoint/2010/main" val="231795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B7EE22FA-1C40-4716-84FF-861F85D48D74}" type="slidenum">
              <a:rPr lang="et-EE" smtClean="0"/>
              <a:pPr/>
              <a:t>1</a:t>
            </a:fld>
            <a:endParaRPr lang="et-EE"/>
          </a:p>
        </p:txBody>
      </p:sp>
    </p:spTree>
    <p:extLst>
      <p:ext uri="{BB962C8B-B14F-4D97-AF65-F5344CB8AC3E}">
        <p14:creationId xmlns:p14="http://schemas.microsoft.com/office/powerpoint/2010/main" val="351337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17</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18</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19</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sldNum" sz="quarter" idx="5"/>
          </p:nvPr>
        </p:nvSpPr>
        <p:spPr>
          <a:noFill/>
        </p:spPr>
        <p:txBody>
          <a:bodyPr/>
          <a:lstStyle/>
          <a:p>
            <a:fld id="{8AAE4678-DBE9-4B5A-A9E8-FD051DD849CB}" type="slidenum">
              <a:rPr lang="en-US" altLang="et-EE" smtClean="0"/>
              <a:pPr/>
              <a:t>28</a:t>
            </a:fld>
            <a:endParaRPr lang="en-US" altLang="et-EE"/>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815789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sldNum" sz="quarter" idx="5"/>
          </p:nvPr>
        </p:nvSpPr>
        <p:spPr>
          <a:noFill/>
        </p:spPr>
        <p:txBody>
          <a:bodyPr/>
          <a:lstStyle/>
          <a:p>
            <a:fld id="{C69E85FD-AD75-4220-9778-8A8049618499}" type="slidenum">
              <a:rPr lang="en-US" altLang="et-EE" smtClean="0"/>
              <a:pPr/>
              <a:t>29</a:t>
            </a:fld>
            <a:endParaRPr lang="en-US" altLang="et-EE"/>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481624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p:spPr>
        <p:txBody>
          <a:bodyPr/>
          <a:lstStyle/>
          <a:p>
            <a:fld id="{863631B2-F57B-4FCC-A1E7-C4EC50FC5479}" type="slidenum">
              <a:rPr lang="en-US" altLang="et-EE" smtClean="0"/>
              <a:pPr/>
              <a:t>30</a:t>
            </a:fld>
            <a:endParaRPr lang="en-US" altLang="et-EE"/>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2230826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sldNum" sz="quarter" idx="5"/>
          </p:nvPr>
        </p:nvSpPr>
        <p:spPr>
          <a:noFill/>
        </p:spPr>
        <p:txBody>
          <a:bodyPr/>
          <a:lstStyle/>
          <a:p>
            <a:fld id="{D3A97D57-34D0-4A8C-9BFD-413E4E1C9583}" type="slidenum">
              <a:rPr lang="en-US" altLang="et-EE" smtClean="0"/>
              <a:pPr/>
              <a:t>31</a:t>
            </a:fld>
            <a:endParaRPr lang="en-US" altLang="et-EE"/>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422998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2</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3</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4</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5</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6</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7</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10</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16</a:t>
            </a:fld>
            <a:endParaRPr lang="et-EE"/>
          </a:p>
        </p:txBody>
      </p:sp>
    </p:spTree>
    <p:extLst>
      <p:ext uri="{BB962C8B-B14F-4D97-AF65-F5344CB8AC3E}">
        <p14:creationId xmlns:p14="http://schemas.microsoft.com/office/powerpoint/2010/main" val="2140600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F42D88-944D-4D92-80F2-259D2D61A067}"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B51950-8063-42F4-BAEE-8C31EFBCD27F}"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28147-D461-4DCB-9D73-09A437BC65FB}"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E0E5FB-2332-4B76-86E2-0B8DBED68B0E}"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58D63-383F-42E0-8B0B-C51CF748378B}"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BAE4D-E53B-4B53-ADE8-3DB6929AA986}" type="datetime1">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F0B3F-1148-4F2F-B48E-C07C9643DF95}" type="datetime1">
              <a:rPr lang="en-US" smtClean="0"/>
              <a:pPr/>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F0189-05DF-4E59-BC7F-8DC97F11CD05}" type="datetime1">
              <a:rPr lang="en-US" smtClean="0"/>
              <a:pPr/>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412DE-4550-4010-B08B-4F3E7FC14D49}" type="datetime1">
              <a:rPr lang="en-US" smtClean="0"/>
              <a:pPr/>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96BBD-9EE4-4698-8D21-EED7A6EFF915}" type="datetime1">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0B2CE-EB30-4285-89BD-D73CF4D2B5A8}" type="datetime1">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EF9B7-511C-4349-8DBC-7B2D96A864E4}" type="datetime1">
              <a:rPr lang="en-US" smtClean="0"/>
              <a:pPr/>
              <a:t>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5400"/>
            <a:ext cx="9144000" cy="1470025"/>
          </a:xfrm>
        </p:spPr>
        <p:txBody>
          <a:bodyPr>
            <a:normAutofit fontScale="90000"/>
          </a:bodyPr>
          <a:lstStyle/>
          <a:p>
            <a:r>
              <a:rPr lang="et-EE" sz="4900" dirty="0">
                <a:solidFill>
                  <a:srgbClr val="920000"/>
                </a:solidFill>
                <a:latin typeface="Comic Sans MS" panose="030F0702030302020204" pitchFamily="66" charset="0"/>
              </a:rPr>
              <a:t>Introduction </a:t>
            </a:r>
            <a:br>
              <a:rPr lang="en-US" sz="4900" dirty="0">
                <a:solidFill>
                  <a:srgbClr val="920000"/>
                </a:solidFill>
                <a:latin typeface="Comic Sans MS" panose="030F0702030302020204" pitchFamily="66" charset="0"/>
              </a:rPr>
            </a:br>
            <a:r>
              <a:rPr lang="et-EE" sz="4900" dirty="0">
                <a:solidFill>
                  <a:srgbClr val="920000"/>
                </a:solidFill>
                <a:latin typeface="Comic Sans MS" panose="030F0702030302020204" pitchFamily="66" charset="0"/>
              </a:rPr>
              <a:t>to</a:t>
            </a:r>
            <a:r>
              <a:rPr lang="en-US" sz="4900" dirty="0">
                <a:solidFill>
                  <a:srgbClr val="920000"/>
                </a:solidFill>
                <a:latin typeface="Comic Sans MS" panose="030F0702030302020204" pitchFamily="66" charset="0"/>
              </a:rPr>
              <a:t> digital system design with</a:t>
            </a:r>
            <a:r>
              <a:rPr lang="et-EE" sz="4900" dirty="0">
                <a:solidFill>
                  <a:srgbClr val="920000"/>
                </a:solidFill>
                <a:latin typeface="Comic Sans MS" panose="030F0702030302020204" pitchFamily="66" charset="0"/>
              </a:rPr>
              <a:t> VHDL</a:t>
            </a:r>
            <a:br>
              <a:rPr lang="et-EE" sz="4900" dirty="0">
                <a:solidFill>
                  <a:srgbClr val="920000"/>
                </a:solidFill>
                <a:latin typeface="Comic Sans MS" panose="030F0702030302020204" pitchFamily="66" charset="0"/>
              </a:rPr>
            </a:br>
            <a:endParaRPr lang="en-GB" sz="4000" dirty="0">
              <a:solidFill>
                <a:srgbClr val="920000"/>
              </a:solidFill>
              <a:latin typeface="Comic Sans MS" panose="030F0702030302020204" pitchFamily="66" charset="0"/>
            </a:endParaRPr>
          </a:p>
        </p:txBody>
      </p:sp>
      <p:sp>
        <p:nvSpPr>
          <p:cNvPr id="3" name="Subtitle 2"/>
          <p:cNvSpPr>
            <a:spLocks noGrp="1"/>
          </p:cNvSpPr>
          <p:nvPr>
            <p:ph type="subTitle" idx="1"/>
          </p:nvPr>
        </p:nvSpPr>
        <p:spPr>
          <a:xfrm>
            <a:off x="2133600" y="4572000"/>
            <a:ext cx="6400800" cy="1295400"/>
          </a:xfrm>
        </p:spPr>
        <p:txBody>
          <a:bodyPr>
            <a:normAutofit/>
          </a:bodyPr>
          <a:lstStyle/>
          <a:p>
            <a:pPr algn="r"/>
            <a:r>
              <a:rPr lang="en-US" altLang="et-EE" dirty="0">
                <a:solidFill>
                  <a:srgbClr val="003365"/>
                </a:solidFill>
              </a:rPr>
              <a:t>IAX 0600</a:t>
            </a:r>
            <a:br>
              <a:rPr lang="en-US" altLang="et-EE" dirty="0">
                <a:solidFill>
                  <a:srgbClr val="000000"/>
                </a:solidFill>
              </a:rPr>
            </a:br>
            <a:r>
              <a:rPr lang="et-EE" altLang="et-EE" dirty="0">
                <a:solidFill>
                  <a:srgbClr val="003365"/>
                </a:solidFill>
              </a:rPr>
              <a:t>Digital Systems Design</a:t>
            </a:r>
            <a:endParaRPr lang="en-GB" dirty="0">
              <a:solidFill>
                <a:srgbClr val="003365"/>
              </a:solidFill>
            </a:endParaRPr>
          </a:p>
        </p:txBody>
      </p:sp>
      <p:grpSp>
        <p:nvGrpSpPr>
          <p:cNvPr id="4" name="Group 12"/>
          <p:cNvGrpSpPr>
            <a:grpSpLocks/>
          </p:cNvGrpSpPr>
          <p:nvPr/>
        </p:nvGrpSpPr>
        <p:grpSpPr bwMode="auto">
          <a:xfrm>
            <a:off x="5334000" y="6172200"/>
            <a:ext cx="3109913" cy="512763"/>
            <a:chOff x="3744" y="3888"/>
            <a:chExt cx="1627" cy="323"/>
          </a:xfrm>
        </p:grpSpPr>
        <p:pic>
          <p:nvPicPr>
            <p:cNvPr id="5" name="Picture 13" descr="TTU_logo_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 y="3888"/>
              <a:ext cx="28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3744" y="3888"/>
              <a:ext cx="129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Alexander Sudnitson</a:t>
              </a:r>
            </a:p>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Tallinn University of Technology</a:t>
              </a:r>
              <a:endParaRPr lang="en-US" altLang="et-EE" sz="2000" i="1" dirty="0">
                <a:solidFill>
                  <a:srgbClr val="387876"/>
                </a:solidFill>
                <a:latin typeface="Tahoma" panose="020B0604030504040204" pitchFamily="34" charset="0"/>
              </a:endParaRP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10</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pPr algn="r" eaLnBrk="1" hangingPunct="1"/>
            <a:r>
              <a:rPr lang="en-US" altLang="et-EE" sz="3200" dirty="0">
                <a:solidFill>
                  <a:srgbClr val="A20000"/>
                </a:solidFill>
                <a:latin typeface="Comic Sans MS" panose="030F0702030302020204" pitchFamily="66" charset="0"/>
              </a:rPr>
              <a:t>Brief History of VHDL</a:t>
            </a:r>
          </a:p>
        </p:txBody>
      </p:sp>
      <p:sp>
        <p:nvSpPr>
          <p:cNvPr id="30724" name="Text Box 13"/>
          <p:cNvSpPr txBox="1">
            <a:spLocks noChangeArrowheads="1"/>
          </p:cNvSpPr>
          <p:nvPr/>
        </p:nvSpPr>
        <p:spPr bwMode="auto">
          <a:xfrm>
            <a:off x="381000" y="1676400"/>
            <a:ext cx="8251825" cy="1200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r>
              <a:rPr lang="en-US" altLang="et-EE" sz="2400" dirty="0"/>
              <a:t>VHDL is an </a:t>
            </a:r>
            <a:r>
              <a:rPr lang="pl-PL" altLang="et-EE" sz="2400" dirty="0"/>
              <a:t>i</a:t>
            </a:r>
            <a:r>
              <a:rPr lang="en-US" altLang="et-EE" sz="2400" dirty="0" err="1"/>
              <a:t>ndustry</a:t>
            </a:r>
            <a:r>
              <a:rPr lang="en-US" altLang="et-EE" sz="2400" dirty="0"/>
              <a:t> standard</a:t>
            </a:r>
            <a:r>
              <a:rPr lang="pl-PL" altLang="et-EE" sz="2400" dirty="0"/>
              <a:t> </a:t>
            </a:r>
            <a:r>
              <a:rPr lang="en-US" altLang="et-EE" sz="2400" dirty="0"/>
              <a:t>hardware description language that is widely used for specifying, modeling, designing, an simulating  </a:t>
            </a:r>
            <a:r>
              <a:rPr lang="pl-PL" altLang="et-EE" sz="2400" dirty="0"/>
              <a:t>d</a:t>
            </a:r>
            <a:r>
              <a:rPr lang="en-US" altLang="et-EE" sz="2400" dirty="0" err="1"/>
              <a:t>igital</a:t>
            </a:r>
            <a:r>
              <a:rPr lang="en-US" altLang="et-EE" sz="2400" dirty="0"/>
              <a:t> systems.</a:t>
            </a:r>
          </a:p>
        </p:txBody>
      </p:sp>
      <p:sp>
        <p:nvSpPr>
          <p:cNvPr id="30726" name="Text Box 15"/>
          <p:cNvSpPr txBox="1">
            <a:spLocks noChangeArrowheads="1"/>
          </p:cNvSpPr>
          <p:nvPr/>
        </p:nvSpPr>
        <p:spPr bwMode="auto">
          <a:xfrm>
            <a:off x="381000" y="762000"/>
            <a:ext cx="8291512" cy="8302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0000"/>
              <a:buFont typeface="Wingdings" panose="05000000000000000000" pitchFamily="2" charset="2"/>
              <a:buNone/>
            </a:pPr>
            <a:r>
              <a:rPr lang="en-US" altLang="et-EE" sz="2400" b="1" dirty="0"/>
              <a:t>VHDL</a:t>
            </a:r>
            <a:r>
              <a:rPr lang="en-US" altLang="et-EE" sz="2400" dirty="0"/>
              <a:t> is an acronym for </a:t>
            </a:r>
            <a:r>
              <a:rPr lang="en-US" altLang="et-EE" sz="2400" b="1" dirty="0"/>
              <a:t>V</a:t>
            </a:r>
            <a:r>
              <a:rPr lang="en-US" altLang="et-EE" sz="2400" dirty="0"/>
              <a:t>HSIC (Very High Speed Integrated Circuit) </a:t>
            </a:r>
            <a:r>
              <a:rPr lang="en-US" altLang="et-EE" sz="2400" b="1" dirty="0"/>
              <a:t>H</a:t>
            </a:r>
            <a:r>
              <a:rPr lang="en-US" altLang="et-EE" sz="2400" dirty="0"/>
              <a:t>ardware </a:t>
            </a:r>
            <a:r>
              <a:rPr lang="en-US" altLang="et-EE" sz="2400" b="1" dirty="0"/>
              <a:t>D</a:t>
            </a:r>
            <a:r>
              <a:rPr lang="en-US" altLang="et-EE" sz="2400" dirty="0"/>
              <a:t>escription </a:t>
            </a:r>
            <a:r>
              <a:rPr lang="en-US" altLang="et-EE" sz="2400" b="1" dirty="0"/>
              <a:t>L</a:t>
            </a:r>
            <a:r>
              <a:rPr lang="en-US" altLang="et-EE" sz="2400" dirty="0"/>
              <a:t>anguage.</a:t>
            </a:r>
          </a:p>
        </p:txBody>
      </p:sp>
      <p:sp>
        <p:nvSpPr>
          <p:cNvPr id="30727" name="Text Box 16"/>
          <p:cNvSpPr txBox="1">
            <a:spLocks noChangeArrowheads="1"/>
          </p:cNvSpPr>
          <p:nvPr/>
        </p:nvSpPr>
        <p:spPr bwMode="auto">
          <a:xfrm>
            <a:off x="381000" y="3124200"/>
            <a:ext cx="8305800" cy="12003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000">
                <a:solidFill>
                  <a:schemeClr val="tx1"/>
                </a:solidFill>
                <a:latin typeface="Verdana" panose="020B0604030504040204" pitchFamily="34" charset="0"/>
              </a:defRPr>
            </a:lvl1pPr>
            <a:lvl2pPr eaLnBrk="0" hangingPunct="0">
              <a:defRPr sz="4000">
                <a:solidFill>
                  <a:schemeClr val="tx1"/>
                </a:solidFill>
                <a:latin typeface="Verdana" panose="020B0604030504040204" pitchFamily="34" charset="0"/>
              </a:defRPr>
            </a:lvl2pPr>
            <a:lvl3pPr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400" dirty="0"/>
              <a:t>VHDL has its origins in a research project funded in the early 1980s by the U.S. Department of </a:t>
            </a:r>
            <a:r>
              <a:rPr lang="en-GB" sz="2400" dirty="0" err="1"/>
              <a:t>Defense</a:t>
            </a:r>
            <a:r>
              <a:rPr lang="en-GB" sz="2400" dirty="0"/>
              <a:t> (</a:t>
            </a:r>
            <a:r>
              <a:rPr lang="en-GB" sz="2400" dirty="0" err="1"/>
              <a:t>DoD</a:t>
            </a:r>
            <a:r>
              <a:rPr lang="en-GB" sz="2400" dirty="0"/>
              <a:t>).</a:t>
            </a:r>
            <a:endParaRPr lang="en-US" altLang="et-EE" sz="2400" dirty="0">
              <a:solidFill>
                <a:srgbClr val="002060"/>
              </a:solidFill>
            </a:endParaRPr>
          </a:p>
        </p:txBody>
      </p:sp>
      <p:sp>
        <p:nvSpPr>
          <p:cNvPr id="8" name="Text Box 16"/>
          <p:cNvSpPr txBox="1">
            <a:spLocks noChangeArrowheads="1"/>
          </p:cNvSpPr>
          <p:nvPr/>
        </p:nvSpPr>
        <p:spPr bwMode="auto">
          <a:xfrm>
            <a:off x="381000" y="4461808"/>
            <a:ext cx="8305800" cy="19389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000">
                <a:solidFill>
                  <a:schemeClr val="tx1"/>
                </a:solidFill>
                <a:latin typeface="Verdana" panose="020B0604030504040204" pitchFamily="34" charset="0"/>
              </a:defRPr>
            </a:lvl1pPr>
            <a:lvl2pPr eaLnBrk="0" hangingPunct="0">
              <a:defRPr sz="4000">
                <a:solidFill>
                  <a:schemeClr val="tx1"/>
                </a:solidFill>
                <a:latin typeface="Verdana" panose="020B0604030504040204" pitchFamily="34" charset="0"/>
              </a:defRPr>
            </a:lvl2pPr>
            <a:lvl3pPr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400" dirty="0"/>
              <a:t>A modified version of the original VHDL became IEEE Std 1076-1987. “Std” is the IEEE’s abbreviation for “Standard.” The standard’s number is 1076. The number following the hyphen is the date that the standard was issued or revised.</a:t>
            </a:r>
            <a:endParaRPr lang="en-US" altLang="et-EE" sz="2400" dirty="0">
              <a:solidFill>
                <a:srgbClr val="002060"/>
              </a:solidFill>
            </a:endParaRPr>
          </a:p>
        </p:txBody>
      </p:sp>
    </p:spTree>
    <p:extLst>
      <p:ext uri="{BB962C8B-B14F-4D97-AF65-F5344CB8AC3E}">
        <p14:creationId xmlns:p14="http://schemas.microsoft.com/office/powerpoint/2010/main" val="2182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blinds(horizontal)">
                                      <p:cBhvr>
                                        <p:cTn id="7" dur="500"/>
                                        <p:tgtEl>
                                          <p:spTgt spid="307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linds(horizontal)">
                                      <p:cBhvr>
                                        <p:cTn id="12" dur="500"/>
                                        <p:tgtEl>
                                          <p:spTgt spid="307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7"/>
                                        </p:tgtEl>
                                        <p:attrNameLst>
                                          <p:attrName>style.visibility</p:attrName>
                                        </p:attrNameLst>
                                      </p:cBhvr>
                                      <p:to>
                                        <p:strVal val="visible"/>
                                      </p:to>
                                    </p:set>
                                    <p:animEffect transition="in" filter="blinds(horizontal)">
                                      <p:cBhvr>
                                        <p:cTn id="17" dur="500"/>
                                        <p:tgtEl>
                                          <p:spTgt spid="307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6" grpId="0" animBg="1"/>
      <p:bldP spid="3072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11</a:t>
            </a:fld>
            <a:endParaRPr lang="en-US" altLang="et-EE" sz="1400" dirty="0"/>
          </a:p>
        </p:txBody>
      </p:sp>
      <p:sp>
        <p:nvSpPr>
          <p:cNvPr id="30723" name="Rectangle 9"/>
          <p:cNvSpPr>
            <a:spLocks noGrp="1" noChangeArrowheads="1"/>
          </p:cNvSpPr>
          <p:nvPr>
            <p:ph type="title"/>
          </p:nvPr>
        </p:nvSpPr>
        <p:spPr>
          <a:xfrm>
            <a:off x="457200" y="119063"/>
            <a:ext cx="8424863" cy="641350"/>
          </a:xfrm>
        </p:spPr>
        <p:txBody>
          <a:bodyPr anchor="ctr">
            <a:noAutofit/>
          </a:bodyPr>
          <a:lstStyle/>
          <a:p>
            <a:pPr algn="r"/>
            <a:r>
              <a:rPr lang="en-US" altLang="et-EE" sz="3200" dirty="0">
                <a:solidFill>
                  <a:srgbClr val="A20000"/>
                </a:solidFill>
                <a:latin typeface="Comic Sans MS" panose="030F0702030302020204" pitchFamily="66" charset="0"/>
              </a:rPr>
              <a:t>VHDL for Synthesis (vs. for Simulation)</a:t>
            </a:r>
          </a:p>
        </p:txBody>
      </p:sp>
      <p:sp>
        <p:nvSpPr>
          <p:cNvPr id="30725" name="Text Box 14"/>
          <p:cNvSpPr txBox="1">
            <a:spLocks noChangeArrowheads="1"/>
          </p:cNvSpPr>
          <p:nvPr/>
        </p:nvSpPr>
        <p:spPr bwMode="auto">
          <a:xfrm>
            <a:off x="609600" y="5562600"/>
            <a:ext cx="7837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r>
              <a:rPr lang="et-EE" altLang="et-EE" sz="2400" dirty="0"/>
              <a:t>The last</a:t>
            </a:r>
            <a:r>
              <a:rPr lang="en-US" altLang="et-EE" sz="2400" dirty="0"/>
              <a:t> revision of this standard was issued in 2008</a:t>
            </a:r>
            <a:r>
              <a:rPr lang="et-EE" altLang="et-EE" sz="2400" dirty="0"/>
              <a:t> (</a:t>
            </a:r>
            <a:r>
              <a:rPr lang="et-EE" sz="2400" i="1" dirty="0">
                <a:solidFill>
                  <a:srgbClr val="0070C0"/>
                </a:solidFill>
              </a:rPr>
              <a:t>IEEE 1076-2008</a:t>
            </a:r>
            <a:r>
              <a:rPr lang="et-EE" sz="2400" dirty="0"/>
              <a:t>)</a:t>
            </a:r>
            <a:r>
              <a:rPr lang="en-US" altLang="et-EE" sz="2400" dirty="0"/>
              <a:t>.</a:t>
            </a:r>
          </a:p>
        </p:txBody>
      </p:sp>
      <p:sp>
        <p:nvSpPr>
          <p:cNvPr id="30727" name="Text Box 16"/>
          <p:cNvSpPr txBox="1">
            <a:spLocks noChangeArrowheads="1"/>
          </p:cNvSpPr>
          <p:nvPr/>
        </p:nvSpPr>
        <p:spPr bwMode="auto">
          <a:xfrm>
            <a:off x="533400" y="2286000"/>
            <a:ext cx="78374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eaLnBrk="0" hangingPunct="0">
              <a:defRPr sz="4000">
                <a:solidFill>
                  <a:schemeClr val="tx1"/>
                </a:solidFill>
                <a:latin typeface="Verdana" panose="020B0604030504040204" pitchFamily="34" charset="0"/>
              </a:defRPr>
            </a:lvl2pPr>
            <a:lvl3pPr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Aft>
                <a:spcPts val="1200"/>
              </a:spcAft>
            </a:pPr>
            <a:r>
              <a:rPr lang="en-US" altLang="et-EE" sz="2400" dirty="0"/>
              <a:t>In 1999, the IEEE issued </a:t>
            </a:r>
            <a:r>
              <a:rPr lang="en-US" altLang="et-EE" sz="2400" i="1" dirty="0"/>
              <a:t> </a:t>
            </a:r>
            <a:r>
              <a:rPr lang="en-US" altLang="et-EE" sz="2400" i="1" dirty="0">
                <a:solidFill>
                  <a:srgbClr val="0070C0"/>
                </a:solidFill>
              </a:rPr>
              <a:t>IEEE </a:t>
            </a:r>
            <a:r>
              <a:rPr lang="en-US" altLang="et-EE" sz="2400" i="1" dirty="0" err="1">
                <a:solidFill>
                  <a:srgbClr val="0070C0"/>
                </a:solidFill>
              </a:rPr>
              <a:t>Std</a:t>
            </a:r>
            <a:r>
              <a:rPr lang="en-US" altLang="et-EE" sz="2400" i="1" dirty="0">
                <a:solidFill>
                  <a:srgbClr val="0070C0"/>
                </a:solidFill>
              </a:rPr>
              <a:t> 1076.6-1999</a:t>
            </a:r>
            <a:r>
              <a:rPr lang="en-US" altLang="et-EE" sz="2400" i="1" dirty="0"/>
              <a:t>, IEEE Standard for VHDL Register Transfer Level (RTL) Synthesis.</a:t>
            </a:r>
            <a:r>
              <a:rPr lang="en-US" altLang="et-EE" sz="2400" dirty="0"/>
              <a:t> This standard described a subset of IEEE </a:t>
            </a:r>
            <a:r>
              <a:rPr lang="en-US" altLang="et-EE" sz="2400" dirty="0" err="1"/>
              <a:t>Std</a:t>
            </a:r>
            <a:r>
              <a:rPr lang="en-US" altLang="et-EE" sz="2400" dirty="0"/>
              <a:t> 1076 suitable for RTL synthesis. It also described the syntax and semantics of this subset with regard to synthesis.</a:t>
            </a:r>
            <a:r>
              <a:rPr lang="et-EE" altLang="et-EE" sz="2400" dirty="0"/>
              <a:t> </a:t>
            </a:r>
            <a:r>
              <a:rPr lang="en-US" altLang="et-EE" sz="2400" dirty="0"/>
              <a:t>IEEE 1076.6 defines a subset of the language that is considered the official synthesis subset.</a:t>
            </a:r>
          </a:p>
        </p:txBody>
      </p:sp>
      <p:sp>
        <p:nvSpPr>
          <p:cNvPr id="8" name="Text Box 13"/>
          <p:cNvSpPr txBox="1">
            <a:spLocks noChangeArrowheads="1"/>
          </p:cNvSpPr>
          <p:nvPr/>
        </p:nvSpPr>
        <p:spPr bwMode="auto">
          <a:xfrm>
            <a:off x="444500" y="838200"/>
            <a:ext cx="8470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r>
              <a:rPr lang="en-US" altLang="et-EE" sz="2400" dirty="0"/>
              <a:t>VHDL was originally developed as a language for describing digital systems for the purpose of documentation and simulation, but not for synthesis.</a:t>
            </a:r>
          </a:p>
        </p:txBody>
      </p:sp>
    </p:spTree>
    <p:extLst>
      <p:ext uri="{BB962C8B-B14F-4D97-AF65-F5344CB8AC3E}">
        <p14:creationId xmlns:p14="http://schemas.microsoft.com/office/powerpoint/2010/main" val="5332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blinds(horizontal)">
                                      <p:cBhvr>
                                        <p:cTn id="12" dur="500"/>
                                        <p:tgtEl>
                                          <p:spTgt spid="307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blinds(horizontal)">
                                      <p:cBhvr>
                                        <p:cTn id="17"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A769827C-398E-4519-B423-1ABE74DBBFE2}" type="slidenum">
              <a:rPr lang="en-US" altLang="et-EE" sz="1400"/>
              <a:pPr eaLnBrk="1" hangingPunct="1"/>
              <a:t>12</a:t>
            </a:fld>
            <a:endParaRPr lang="en-US" altLang="et-EE" sz="1400"/>
          </a:p>
        </p:txBody>
      </p:sp>
      <p:sp>
        <p:nvSpPr>
          <p:cNvPr id="187395" name="Cloud"/>
          <p:cNvSpPr>
            <a:spLocks noChangeAspect="1" noEditPoints="1" noChangeArrowheads="1"/>
          </p:cNvSpPr>
          <p:nvPr/>
        </p:nvSpPr>
        <p:spPr bwMode="auto">
          <a:xfrm>
            <a:off x="2191732" y="2346075"/>
            <a:ext cx="5809268" cy="4283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lstStyle/>
          <a:p>
            <a:pPr eaLnBrk="0" hangingPunct="0">
              <a:spcBef>
                <a:spcPct val="20000"/>
              </a:spcBef>
              <a:buClr>
                <a:srgbClr val="000000"/>
              </a:buClr>
              <a:defRPr/>
            </a:pPr>
            <a:endParaRPr kumimoji="1" lang="pl-PL" sz="1800" b="1">
              <a:latin typeface="Arial" charset="0"/>
            </a:endParaRPr>
          </a:p>
        </p:txBody>
      </p:sp>
      <p:sp>
        <p:nvSpPr>
          <p:cNvPr id="187396" name="Cloud"/>
          <p:cNvSpPr>
            <a:spLocks noChangeAspect="1" noEditPoints="1" noChangeArrowheads="1"/>
          </p:cNvSpPr>
          <p:nvPr/>
        </p:nvSpPr>
        <p:spPr bwMode="auto">
          <a:xfrm>
            <a:off x="2328421" y="2472676"/>
            <a:ext cx="5604235" cy="405122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marL="1143000" indent="-228600" eaLnBrk="0" hangingPunct="0">
              <a:spcBef>
                <a:spcPct val="20000"/>
              </a:spcBef>
              <a:buClr>
                <a:srgbClr val="000000"/>
              </a:buClr>
              <a:defRPr/>
            </a:pPr>
            <a:endParaRPr kumimoji="1" lang="pl-PL" sz="1600">
              <a:solidFill>
                <a:srgbClr val="CCCCFF"/>
              </a:solidFill>
              <a:latin typeface="Arial" charset="0"/>
            </a:endParaRPr>
          </a:p>
        </p:txBody>
      </p:sp>
      <p:sp>
        <p:nvSpPr>
          <p:cNvPr id="187397" name="Cloud"/>
          <p:cNvSpPr>
            <a:spLocks noChangeAspect="1" noEditPoints="1" noChangeArrowheads="1"/>
          </p:cNvSpPr>
          <p:nvPr/>
        </p:nvSpPr>
        <p:spPr bwMode="auto">
          <a:xfrm>
            <a:off x="3034645" y="3302175"/>
            <a:ext cx="4419600" cy="298962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pPr algn="ctr">
              <a:spcBef>
                <a:spcPct val="50000"/>
              </a:spcBef>
              <a:defRPr/>
            </a:pPr>
            <a:endParaRPr lang="en-US" sz="1800">
              <a:latin typeface="Arial Narrow" pitchFamily="34" charset="0"/>
            </a:endParaRPr>
          </a:p>
        </p:txBody>
      </p:sp>
      <p:sp>
        <p:nvSpPr>
          <p:cNvPr id="33798" name="Text Box 6"/>
          <p:cNvSpPr txBox="1">
            <a:spLocks noChangeArrowheads="1"/>
          </p:cNvSpPr>
          <p:nvPr/>
        </p:nvSpPr>
        <p:spPr bwMode="auto">
          <a:xfrm>
            <a:off x="1371600" y="2266950"/>
            <a:ext cx="26739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a:spcBef>
                <a:spcPct val="50000"/>
              </a:spcBef>
              <a:buClr>
                <a:srgbClr val="000000"/>
              </a:buClr>
            </a:pPr>
            <a:r>
              <a:rPr kumimoji="1" lang="en-US" altLang="et-EE" sz="2000" b="1" dirty="0">
                <a:latin typeface="Arial" panose="020B0604020202020204" pitchFamily="34" charset="0"/>
              </a:rPr>
              <a:t>VHDL for Specification</a:t>
            </a:r>
          </a:p>
        </p:txBody>
      </p:sp>
      <p:sp>
        <p:nvSpPr>
          <p:cNvPr id="33799" name="Text Box 7"/>
          <p:cNvSpPr txBox="1">
            <a:spLocks noChangeArrowheads="1"/>
          </p:cNvSpPr>
          <p:nvPr/>
        </p:nvSpPr>
        <p:spPr bwMode="auto">
          <a:xfrm>
            <a:off x="3216897" y="2915779"/>
            <a:ext cx="24347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a:spcBef>
                <a:spcPct val="50000"/>
              </a:spcBef>
              <a:buClr>
                <a:srgbClr val="000000"/>
              </a:buClr>
            </a:pPr>
            <a:r>
              <a:rPr kumimoji="1" lang="en-US" altLang="et-EE" sz="2000" b="1" dirty="0">
                <a:latin typeface="Arial" panose="020B0604020202020204" pitchFamily="34" charset="0"/>
              </a:rPr>
              <a:t>VHDL for Simulation</a:t>
            </a:r>
          </a:p>
        </p:txBody>
      </p:sp>
      <p:sp>
        <p:nvSpPr>
          <p:cNvPr id="33800" name="Text Box 8"/>
          <p:cNvSpPr txBox="1">
            <a:spLocks noChangeArrowheads="1"/>
          </p:cNvSpPr>
          <p:nvPr/>
        </p:nvSpPr>
        <p:spPr bwMode="auto">
          <a:xfrm>
            <a:off x="4686300" y="3807967"/>
            <a:ext cx="24262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a:spcBef>
                <a:spcPct val="50000"/>
              </a:spcBef>
              <a:buClr>
                <a:srgbClr val="000000"/>
              </a:buClr>
            </a:pPr>
            <a:r>
              <a:rPr kumimoji="1" lang="en-US" altLang="et-EE" sz="2000" b="1" dirty="0">
                <a:latin typeface="Arial" panose="020B0604020202020204" pitchFamily="34" charset="0"/>
              </a:rPr>
              <a:t>VHDL for Synthesis</a:t>
            </a:r>
          </a:p>
        </p:txBody>
      </p:sp>
      <p:sp>
        <p:nvSpPr>
          <p:cNvPr id="33801" name="Rectangle 9"/>
          <p:cNvSpPr>
            <a:spLocks noGrp="1" noChangeArrowheads="1"/>
          </p:cNvSpPr>
          <p:nvPr>
            <p:ph type="title"/>
          </p:nvPr>
        </p:nvSpPr>
        <p:spPr>
          <a:xfrm>
            <a:off x="76201" y="334962"/>
            <a:ext cx="8839199" cy="579438"/>
          </a:xfrm>
        </p:spPr>
        <p:txBody>
          <a:bodyPr anchor="ctr">
            <a:noAutofit/>
          </a:bodyPr>
          <a:lstStyle/>
          <a:p>
            <a:pPr algn="r" eaLnBrk="1" hangingPunct="1"/>
            <a:r>
              <a:rPr lang="en-US" altLang="et-EE" sz="3200" dirty="0">
                <a:solidFill>
                  <a:srgbClr val="A20000"/>
                </a:solidFill>
                <a:latin typeface="Comic Sans MS" panose="030F0702030302020204" pitchFamily="66" charset="0"/>
              </a:rPr>
              <a:t>VHDL </a:t>
            </a:r>
            <a:r>
              <a:rPr lang="et-EE" altLang="et-EE" sz="3200" dirty="0">
                <a:solidFill>
                  <a:srgbClr val="A20000"/>
                </a:solidFill>
                <a:latin typeface="Comic Sans MS" panose="030F0702030302020204" pitchFamily="66" charset="0"/>
              </a:rPr>
              <a:t>for specification, simulation, and synthesis</a:t>
            </a:r>
            <a:endParaRPr lang="en-US" altLang="et-EE" sz="3200" dirty="0">
              <a:solidFill>
                <a:srgbClr val="A20000"/>
              </a:solidFill>
              <a:latin typeface="Comic Sans MS" panose="030F0702030302020204" pitchFamily="66" charset="0"/>
            </a:endParaRPr>
          </a:p>
        </p:txBody>
      </p:sp>
      <p:sp>
        <p:nvSpPr>
          <p:cNvPr id="11" name="Text Box 13"/>
          <p:cNvSpPr txBox="1">
            <a:spLocks noChangeArrowheads="1"/>
          </p:cNvSpPr>
          <p:nvPr/>
        </p:nvSpPr>
        <p:spPr bwMode="auto">
          <a:xfrm>
            <a:off x="609600" y="1178004"/>
            <a:ext cx="82518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200" dirty="0">
                <a:latin typeface="Arial" pitchFamily="34" charset="0"/>
                <a:cs typeface="Arial" pitchFamily="34" charset="0"/>
              </a:rPr>
              <a:t>Some</a:t>
            </a:r>
            <a:r>
              <a:rPr lang="en-GB" sz="2200" dirty="0"/>
              <a:t> VHDL constructs are not synthesizable. Therefore, it is possible to write a VHDL description that can be simulated, but not synthesized.</a:t>
            </a:r>
          </a:p>
        </p:txBody>
      </p:sp>
    </p:spTree>
    <p:extLst>
      <p:ext uri="{BB962C8B-B14F-4D97-AF65-F5344CB8AC3E}">
        <p14:creationId xmlns:p14="http://schemas.microsoft.com/office/powerpoint/2010/main" val="20827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blinds(horizontal)">
                                      <p:cBhvr>
                                        <p:cTn id="12" dur="500"/>
                                        <p:tgtEl>
                                          <p:spTgt spid="3379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7395"/>
                                        </p:tgtEl>
                                        <p:attrNameLst>
                                          <p:attrName>style.visibility</p:attrName>
                                        </p:attrNameLst>
                                      </p:cBhvr>
                                      <p:to>
                                        <p:strVal val="visible"/>
                                      </p:to>
                                    </p:set>
                                    <p:animEffect transition="in" filter="blinds(horizontal)">
                                      <p:cBhvr>
                                        <p:cTn id="15" dur="500"/>
                                        <p:tgtEl>
                                          <p:spTgt spid="18739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9"/>
                                        </p:tgtEl>
                                        <p:attrNameLst>
                                          <p:attrName>style.visibility</p:attrName>
                                        </p:attrNameLst>
                                      </p:cBhvr>
                                      <p:to>
                                        <p:strVal val="visible"/>
                                      </p:to>
                                    </p:set>
                                    <p:animEffect transition="in" filter="blinds(horizontal)">
                                      <p:cBhvr>
                                        <p:cTn id="20" dur="500"/>
                                        <p:tgtEl>
                                          <p:spTgt spid="3379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7396"/>
                                        </p:tgtEl>
                                        <p:attrNameLst>
                                          <p:attrName>style.visibility</p:attrName>
                                        </p:attrNameLst>
                                      </p:cBhvr>
                                      <p:to>
                                        <p:strVal val="visible"/>
                                      </p:to>
                                    </p:set>
                                    <p:animEffect transition="in" filter="blinds(horizontal)">
                                      <p:cBhvr>
                                        <p:cTn id="23" dur="500"/>
                                        <p:tgtEl>
                                          <p:spTgt spid="18739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800"/>
                                        </p:tgtEl>
                                        <p:attrNameLst>
                                          <p:attrName>style.visibility</p:attrName>
                                        </p:attrNameLst>
                                      </p:cBhvr>
                                      <p:to>
                                        <p:strVal val="visible"/>
                                      </p:to>
                                    </p:set>
                                    <p:animEffect transition="in" filter="blinds(horizontal)">
                                      <p:cBhvr>
                                        <p:cTn id="28" dur="500"/>
                                        <p:tgtEl>
                                          <p:spTgt spid="3380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7397"/>
                                        </p:tgtEl>
                                        <p:attrNameLst>
                                          <p:attrName>style.visibility</p:attrName>
                                        </p:attrNameLst>
                                      </p:cBhvr>
                                      <p:to>
                                        <p:strVal val="visible"/>
                                      </p:to>
                                    </p:set>
                                    <p:animEffect transition="in" filter="blinds(horizontal)">
                                      <p:cBhvr>
                                        <p:cTn id="31" dur="500"/>
                                        <p:tgtEl>
                                          <p:spTgt spid="187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nimBg="1"/>
      <p:bldP spid="187396" grpId="0" animBg="1"/>
      <p:bldP spid="187397" grpId="0" animBg="1"/>
      <p:bldP spid="33798" grpId="0"/>
      <p:bldP spid="33799" grpId="0"/>
      <p:bldP spid="3380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A769827C-398E-4519-B423-1ABE74DBBFE2}" type="slidenum">
              <a:rPr lang="en-US" altLang="et-EE" sz="1400"/>
              <a:pPr eaLnBrk="1" hangingPunct="1"/>
              <a:t>13</a:t>
            </a:fld>
            <a:endParaRPr lang="en-US" altLang="et-EE" sz="1400"/>
          </a:p>
        </p:txBody>
      </p:sp>
      <p:sp>
        <p:nvSpPr>
          <p:cNvPr id="33801" name="Rectangle 9"/>
          <p:cNvSpPr>
            <a:spLocks noGrp="1" noChangeArrowheads="1"/>
          </p:cNvSpPr>
          <p:nvPr>
            <p:ph type="title"/>
          </p:nvPr>
        </p:nvSpPr>
        <p:spPr>
          <a:xfrm>
            <a:off x="76201" y="334962"/>
            <a:ext cx="8762999" cy="579438"/>
          </a:xfrm>
        </p:spPr>
        <p:txBody>
          <a:bodyPr anchor="ctr">
            <a:noAutofit/>
          </a:bodyPr>
          <a:lstStyle/>
          <a:p>
            <a:pPr algn="r" eaLnBrk="1" hangingPunct="1"/>
            <a:r>
              <a:rPr lang="en-US" altLang="et-EE" sz="3200" dirty="0">
                <a:solidFill>
                  <a:srgbClr val="A20000"/>
                </a:solidFill>
                <a:latin typeface="Comic Sans MS" panose="030F0702030302020204" pitchFamily="66" charset="0"/>
              </a:rPr>
              <a:t>VHDL </a:t>
            </a:r>
            <a:r>
              <a:rPr lang="et-EE" altLang="et-EE" sz="3200" dirty="0">
                <a:solidFill>
                  <a:srgbClr val="A20000"/>
                </a:solidFill>
                <a:latin typeface="Comic Sans MS" panose="030F0702030302020204" pitchFamily="66" charset="0"/>
              </a:rPr>
              <a:t>for s</a:t>
            </a:r>
            <a:r>
              <a:rPr lang="en-US" altLang="et-EE" sz="3200" dirty="0" err="1">
                <a:solidFill>
                  <a:srgbClr val="A20000"/>
                </a:solidFill>
                <a:latin typeface="Comic Sans MS" panose="030F0702030302020204" pitchFamily="66" charset="0"/>
              </a:rPr>
              <a:t>imulation</a:t>
            </a:r>
            <a:endParaRPr lang="en-US" altLang="et-EE" sz="3200" dirty="0">
              <a:solidFill>
                <a:srgbClr val="A20000"/>
              </a:solidFill>
              <a:latin typeface="Comic Sans MS" panose="030F0702030302020204" pitchFamily="66" charset="0"/>
            </a:endParaRPr>
          </a:p>
        </p:txBody>
      </p:sp>
      <p:sp>
        <p:nvSpPr>
          <p:cNvPr id="11" name="Text Box 13"/>
          <p:cNvSpPr txBox="1">
            <a:spLocks noChangeArrowheads="1"/>
          </p:cNvSpPr>
          <p:nvPr/>
        </p:nvSpPr>
        <p:spPr bwMode="auto">
          <a:xfrm>
            <a:off x="609601" y="1220450"/>
            <a:ext cx="8077199" cy="14465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200" dirty="0">
                <a:latin typeface="Arial" pitchFamily="34" charset="0"/>
                <a:cs typeface="Arial" pitchFamily="34" charset="0"/>
              </a:rPr>
              <a:t>The document that defines the precise syntax and simulation semantics of VHDL is the IEEE Standard VHDL Language Reference Manual (LRM). Revised versions of this standard are dated 1993, 2000, 2002, and 2008. </a:t>
            </a:r>
            <a:endParaRPr lang="en-US" altLang="et-EE" sz="2200" dirty="0">
              <a:latin typeface="Arial" pitchFamily="34" charset="0"/>
              <a:cs typeface="Arial" pitchFamily="34" charset="0"/>
            </a:endParaRPr>
          </a:p>
        </p:txBody>
      </p:sp>
      <p:sp>
        <p:nvSpPr>
          <p:cNvPr id="12" name="Text Box 13"/>
          <p:cNvSpPr txBox="1">
            <a:spLocks noChangeArrowheads="1"/>
          </p:cNvSpPr>
          <p:nvPr/>
        </p:nvSpPr>
        <p:spPr bwMode="auto">
          <a:xfrm>
            <a:off x="609600" y="2895600"/>
            <a:ext cx="8077200" cy="212365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r>
              <a:rPr lang="en-GB" sz="2200" dirty="0" err="1">
                <a:latin typeface="Arial" pitchFamily="34" charset="0"/>
                <a:cs typeface="Arial" pitchFamily="34" charset="0"/>
              </a:rPr>
              <a:t>Testbenches</a:t>
            </a:r>
            <a:r>
              <a:rPr lang="en-GB" sz="2200" dirty="0">
                <a:latin typeface="Arial" pitchFamily="34" charset="0"/>
                <a:cs typeface="Arial" pitchFamily="34" charset="0"/>
              </a:rPr>
              <a:t> are written to apply stimulus to a UUT and to verify the UUT’s output values during simulation. </a:t>
            </a:r>
            <a:r>
              <a:rPr lang="en-GB" sz="2200" dirty="0" err="1">
                <a:latin typeface="Arial" pitchFamily="34" charset="0"/>
                <a:cs typeface="Arial" pitchFamily="34" charset="0"/>
              </a:rPr>
              <a:t>Testbenches</a:t>
            </a:r>
            <a:r>
              <a:rPr lang="en-GB" sz="2200" dirty="0">
                <a:latin typeface="Arial" pitchFamily="34" charset="0"/>
                <a:cs typeface="Arial" pitchFamily="34" charset="0"/>
              </a:rPr>
              <a:t> are not synthesized. Accordingly, there are no constraints on which VHDL constructs we can use in a </a:t>
            </a:r>
            <a:r>
              <a:rPr lang="en-GB" sz="2200" dirty="0" err="1">
                <a:latin typeface="Arial" pitchFamily="34" charset="0"/>
                <a:cs typeface="Arial" pitchFamily="34" charset="0"/>
              </a:rPr>
              <a:t>testbench</a:t>
            </a:r>
            <a:r>
              <a:rPr lang="en-GB" sz="2200" dirty="0">
                <a:latin typeface="Arial" pitchFamily="34" charset="0"/>
                <a:cs typeface="Arial" pitchFamily="34" charset="0"/>
              </a:rPr>
              <a:t>. </a:t>
            </a:r>
          </a:p>
          <a:p>
            <a:r>
              <a:rPr lang="en-GB" sz="2200" dirty="0">
                <a:latin typeface="Arial" pitchFamily="34" charset="0"/>
                <a:cs typeface="Arial" pitchFamily="34" charset="0"/>
              </a:rPr>
              <a:t>They should be capable of being simulated on any IEEE Std 1076-1993 or later compliant VHDL simulator.</a:t>
            </a:r>
            <a:endParaRPr lang="en-US" altLang="et-EE" sz="2200" dirty="0">
              <a:latin typeface="Arial" pitchFamily="34" charset="0"/>
              <a:cs typeface="Arial" pitchFamily="34" charset="0"/>
            </a:endParaRPr>
          </a:p>
        </p:txBody>
      </p:sp>
    </p:spTree>
    <p:extLst>
      <p:ext uri="{BB962C8B-B14F-4D97-AF65-F5344CB8AC3E}">
        <p14:creationId xmlns:p14="http://schemas.microsoft.com/office/powerpoint/2010/main" val="20827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14</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eaLnBrk="1" hangingPunct="1"/>
            <a:r>
              <a:rPr lang="en-US" altLang="et-EE" sz="3200" dirty="0">
                <a:solidFill>
                  <a:srgbClr val="A20000"/>
                </a:solidFill>
                <a:latin typeface="Comic Sans MS" panose="030F0702030302020204" pitchFamily="66" charset="0"/>
              </a:rPr>
              <a:t>VHDL vs. Verilog</a:t>
            </a: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graphicFrame>
        <p:nvGraphicFramePr>
          <p:cNvPr id="677923" name="Group 35"/>
          <p:cNvGraphicFramePr>
            <a:graphicFrameLocks noGrp="1"/>
          </p:cNvGraphicFramePr>
          <p:nvPr/>
        </p:nvGraphicFramePr>
        <p:xfrm>
          <a:off x="1219200" y="1276350"/>
          <a:ext cx="7086600" cy="3324364"/>
        </p:xfrm>
        <a:graphic>
          <a:graphicData uri="http://schemas.openxmlformats.org/drawingml/2006/table">
            <a:tbl>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82280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Government Developed</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Commercially Developed</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694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a:t>
                      </a:r>
                      <a:r>
                        <a:rPr kumimoji="0" lang="et-EE" sz="2400" b="1" i="0" u="none" strike="noStrike" cap="none" normalizeH="0" baseline="0">
                          <a:ln>
                            <a:noFill/>
                          </a:ln>
                          <a:solidFill>
                            <a:schemeClr val="tx1"/>
                          </a:solidFill>
                          <a:effectLst/>
                          <a:latin typeface="Arial" pitchFamily="34" charset="0"/>
                        </a:rPr>
                        <a:t>da</a:t>
                      </a:r>
                      <a:r>
                        <a:rPr kumimoji="0" lang="en-US" sz="2400" b="0" i="0" u="none" strike="noStrike" cap="none" normalizeH="0" baseline="0">
                          <a:ln>
                            <a:noFill/>
                          </a:ln>
                          <a:solidFill>
                            <a:schemeClr val="tx1"/>
                          </a:solidFill>
                          <a:effectLst/>
                          <a:latin typeface="Arial" pitchFamily="34" charset="0"/>
                        </a:rPr>
                        <a:t> based</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C based</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76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Strongly Type Cast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Mildly Type Cast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694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Difficult to learn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Ea</a:t>
                      </a:r>
                      <a:r>
                        <a:rPr kumimoji="0" lang="pl-PL" sz="2400" b="0" i="0" u="none" strike="noStrike" cap="none" normalizeH="0" baseline="0">
                          <a:ln>
                            <a:noFill/>
                          </a:ln>
                          <a:solidFill>
                            <a:schemeClr val="tx1"/>
                          </a:solidFill>
                          <a:effectLst/>
                          <a:latin typeface="Arial" pitchFamily="34" charset="0"/>
                        </a:rPr>
                        <a:t>sier</a:t>
                      </a:r>
                      <a:r>
                        <a:rPr kumimoji="0" lang="en-US" sz="2400" b="0" i="0" u="none" strike="noStrike" cap="none" normalizeH="0" baseline="0">
                          <a:ln>
                            <a:noFill/>
                          </a:ln>
                          <a:solidFill>
                            <a:schemeClr val="tx1"/>
                          </a:solidFill>
                          <a:effectLst/>
                          <a:latin typeface="Arial" pitchFamily="34" charset="0"/>
                        </a:rPr>
                        <a:t> to Learn</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376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More Powerful</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Less Powerful</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793" name="Text Box 36"/>
          <p:cNvSpPr txBox="1">
            <a:spLocks noChangeArrowheads="1"/>
          </p:cNvSpPr>
          <p:nvPr/>
        </p:nvSpPr>
        <p:spPr bwMode="auto">
          <a:xfrm>
            <a:off x="2573338" y="4818063"/>
            <a:ext cx="5137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50000"/>
              </a:spcBef>
            </a:pPr>
            <a:r>
              <a:rPr lang="pl-PL" altLang="et-EE" sz="2400">
                <a:latin typeface="Arial" panose="020B0604020202020204" pitchFamily="34" charset="0"/>
              </a:rPr>
              <a:t>Features of VHDL and Verilog</a:t>
            </a:r>
            <a:r>
              <a:rPr lang="et-EE" altLang="et-EE" sz="2400">
                <a:latin typeface="Arial" panose="020B0604020202020204" pitchFamily="34" charset="0"/>
              </a:rPr>
              <a:t>:</a:t>
            </a:r>
            <a:endParaRPr lang="en-US" altLang="et-EE" sz="2400">
              <a:latin typeface="Arial" panose="020B0604020202020204" pitchFamily="34" charset="0"/>
            </a:endParaRPr>
          </a:p>
          <a:p>
            <a:pPr eaLnBrk="1" hangingPunct="1">
              <a:buFont typeface="Wingdings" panose="05000000000000000000" pitchFamily="2" charset="2"/>
              <a:buChar char="Ø"/>
            </a:pPr>
            <a:r>
              <a:rPr lang="et-EE" altLang="et-EE" sz="2400">
                <a:latin typeface="Arial" panose="020B0604020202020204" pitchFamily="34" charset="0"/>
              </a:rPr>
              <a:t>t</a:t>
            </a:r>
            <a:r>
              <a:rPr lang="pl-PL" altLang="et-EE" sz="2400">
                <a:latin typeface="Arial" panose="020B0604020202020204" pitchFamily="34" charset="0"/>
              </a:rPr>
              <a:t>echnology/vendor independent</a:t>
            </a:r>
          </a:p>
          <a:p>
            <a:pPr eaLnBrk="1" hangingPunct="1">
              <a:buFont typeface="Wingdings" panose="05000000000000000000" pitchFamily="2" charset="2"/>
              <a:buChar char="Ø"/>
            </a:pPr>
            <a:r>
              <a:rPr lang="et-EE" altLang="et-EE" sz="2400">
                <a:latin typeface="Arial" panose="020B0604020202020204" pitchFamily="34" charset="0"/>
              </a:rPr>
              <a:t>p</a:t>
            </a:r>
            <a:r>
              <a:rPr lang="pl-PL" altLang="et-EE" sz="2400">
                <a:latin typeface="Arial" panose="020B0604020202020204" pitchFamily="34" charset="0"/>
              </a:rPr>
              <a:t>ortable</a:t>
            </a:r>
          </a:p>
          <a:p>
            <a:pPr eaLnBrk="1" hangingPunct="1">
              <a:buFont typeface="Wingdings" panose="05000000000000000000" pitchFamily="2" charset="2"/>
              <a:buChar char="Ø"/>
            </a:pPr>
            <a:r>
              <a:rPr lang="et-EE" altLang="et-EE" sz="2400">
                <a:latin typeface="Arial" panose="020B0604020202020204" pitchFamily="34" charset="0"/>
              </a:rPr>
              <a:t>r</a:t>
            </a:r>
            <a:r>
              <a:rPr lang="pl-PL" altLang="et-EE" sz="2400">
                <a:latin typeface="Arial" panose="020B0604020202020204" pitchFamily="34" charset="0"/>
              </a:rPr>
              <a:t>eusable</a:t>
            </a:r>
            <a:endParaRPr lang="en-US" altLang="et-EE" sz="2400">
              <a:latin typeface="Arial" panose="020B0604020202020204" pitchFamily="34" charset="0"/>
            </a:endParaRPr>
          </a:p>
        </p:txBody>
      </p:sp>
    </p:spTree>
    <p:extLst>
      <p:ext uri="{BB962C8B-B14F-4D97-AF65-F5344CB8AC3E}">
        <p14:creationId xmlns:p14="http://schemas.microsoft.com/office/powerpoint/2010/main" val="400202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3" name="Title 1"/>
          <p:cNvSpPr txBox="1">
            <a:spLocks/>
          </p:cNvSpPr>
          <p:nvPr/>
        </p:nvSpPr>
        <p:spPr>
          <a:xfrm>
            <a:off x="0" y="4114800"/>
            <a:ext cx="9144000" cy="1470025"/>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5300" dirty="0">
                <a:solidFill>
                  <a:srgbClr val="920000"/>
                </a:solidFill>
                <a:latin typeface="Comic Sans MS" panose="030F0702030302020204" pitchFamily="66" charset="0"/>
                <a:ea typeface="+mj-ea"/>
                <a:cs typeface="+mj-cs"/>
              </a:rPr>
              <a:t>VHDL/PLD design methodology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5300" dirty="0">
                <a:solidFill>
                  <a:srgbClr val="920000"/>
                </a:solidFill>
                <a:latin typeface="Comic Sans MS" panose="030F0702030302020204" pitchFamily="66" charset="0"/>
                <a:ea typeface="+mj-ea"/>
                <a:cs typeface="+mj-cs"/>
              </a:rPr>
              <a:t>and design automation tools</a:t>
            </a:r>
            <a:br>
              <a:rPr kumimoji="0" lang="et-EE" sz="4900" b="0" i="0" u="none" strike="noStrike" kern="1200" cap="none" spc="0" normalizeH="0" baseline="0" noProof="0" dirty="0">
                <a:ln>
                  <a:noFill/>
                </a:ln>
                <a:solidFill>
                  <a:srgbClr val="920000"/>
                </a:solidFill>
                <a:effectLst/>
                <a:uLnTx/>
                <a:uFillTx/>
                <a:latin typeface="Comic Sans MS" panose="030F0702030302020204" pitchFamily="66" charset="0"/>
                <a:ea typeface="+mj-ea"/>
                <a:cs typeface="+mj-cs"/>
              </a:rPr>
            </a:br>
            <a:endParaRPr kumimoji="0" lang="en-GB" sz="4000" b="0" i="0" u="none" strike="noStrike" kern="1200" cap="none" spc="0" normalizeH="0" baseline="0" noProof="0" dirty="0">
              <a:ln>
                <a:noFill/>
              </a:ln>
              <a:solidFill>
                <a:srgbClr val="920000"/>
              </a:solidFill>
              <a:effectLst/>
              <a:uLnTx/>
              <a:uFillTx/>
              <a:latin typeface="Comic Sans MS" panose="030F0702030302020204" pitchFamily="66" charset="0"/>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16</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pPr algn="r"/>
            <a:r>
              <a:rPr lang="en-GB" altLang="et-EE" sz="3200" b="1" dirty="0">
                <a:solidFill>
                  <a:srgbClr val="A20000"/>
                </a:solidFill>
                <a:latin typeface="Comic Sans MS" panose="030F0702030302020204" pitchFamily="66" charset="0"/>
              </a:rPr>
              <a:t>VHDL / PLD (FPGA) Design Flow</a:t>
            </a:r>
            <a:endParaRPr lang="en-US" altLang="et-EE" sz="3200" b="1" dirty="0">
              <a:solidFill>
                <a:srgbClr val="A20000"/>
              </a:solidFill>
              <a:latin typeface="Comic Sans MS" panose="030F0702030302020204" pitchFamily="66" charset="0"/>
            </a:endParaRPr>
          </a:p>
        </p:txBody>
      </p:sp>
      <p:pic>
        <p:nvPicPr>
          <p:cNvPr id="39" name="Picture 77" descr="AAIJCKX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0"/>
            <a:ext cx="9067800" cy="56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8"/>
          <p:cNvSpPr txBox="1">
            <a:spLocks noChangeArrowheads="1"/>
          </p:cNvSpPr>
          <p:nvPr/>
        </p:nvSpPr>
        <p:spPr bwMode="auto">
          <a:xfrm>
            <a:off x="5854700" y="5435600"/>
            <a:ext cx="2794000" cy="830263"/>
          </a:xfrm>
          <a:prstGeom prst="rect">
            <a:avLst/>
          </a:prstGeom>
          <a:solidFill>
            <a:srgbClr val="FFFFCC"/>
          </a:solidFill>
          <a:ln>
            <a:noFill/>
          </a:ln>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r>
              <a:rPr lang="en-US" altLang="et-EE" sz="2400" dirty="0"/>
              <a:t>In our course</a:t>
            </a:r>
          </a:p>
          <a:p>
            <a:pPr eaLnBrk="1" hangingPunct="1"/>
            <a:r>
              <a:rPr lang="en-US" altLang="et-EE" sz="2400" dirty="0"/>
              <a:t>PLD </a:t>
            </a:r>
            <a:r>
              <a:rPr lang="en-US" altLang="et-EE" sz="2400" dirty="0">
                <a:sym typeface="Wingdings" pitchFamily="2" charset="2"/>
              </a:rPr>
              <a:t> </a:t>
            </a:r>
            <a:r>
              <a:rPr lang="en-US" altLang="et-EE" sz="2400" dirty="0"/>
              <a:t>FPGA</a:t>
            </a:r>
            <a:endParaRPr lang="en-GB" altLang="et-EE" sz="2400" dirty="0"/>
          </a:p>
        </p:txBody>
      </p:sp>
    </p:spTree>
    <p:extLst>
      <p:ext uri="{BB962C8B-B14F-4D97-AF65-F5344CB8AC3E}">
        <p14:creationId xmlns:p14="http://schemas.microsoft.com/office/powerpoint/2010/main" val="218224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17</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pPr algn="r"/>
            <a:r>
              <a:rPr lang="en-US" altLang="et-EE" sz="3200" b="1" dirty="0" err="1">
                <a:solidFill>
                  <a:srgbClr val="A20000"/>
                </a:solidFill>
                <a:latin typeface="Comic Sans MS" panose="030F0702030302020204" pitchFamily="66" charset="0"/>
              </a:rPr>
              <a:t>Vivado</a:t>
            </a:r>
            <a:r>
              <a:rPr lang="en-US" altLang="et-EE" sz="3200" b="1" dirty="0">
                <a:solidFill>
                  <a:srgbClr val="A20000"/>
                </a:solidFill>
                <a:latin typeface="Comic Sans MS" panose="030F0702030302020204" pitchFamily="66" charset="0"/>
              </a:rPr>
              <a:t> typical design flow</a:t>
            </a:r>
          </a:p>
        </p:txBody>
      </p:sp>
      <p:pic>
        <p:nvPicPr>
          <p:cNvPr id="1028" name="Picture 4"/>
          <p:cNvPicPr>
            <a:picLocks noChangeAspect="1" noChangeArrowheads="1"/>
          </p:cNvPicPr>
          <p:nvPr/>
        </p:nvPicPr>
        <p:blipFill>
          <a:blip r:embed="rId3" cstate="print"/>
          <a:srcRect/>
          <a:stretch>
            <a:fillRect/>
          </a:stretch>
        </p:blipFill>
        <p:spPr bwMode="auto">
          <a:xfrm>
            <a:off x="242887" y="947729"/>
            <a:ext cx="8649098" cy="5529271"/>
          </a:xfrm>
          <a:prstGeom prst="rect">
            <a:avLst/>
          </a:prstGeom>
          <a:noFill/>
          <a:ln w="9525">
            <a:noFill/>
            <a:miter lim="800000"/>
            <a:headEnd/>
            <a:tailEnd/>
          </a:ln>
        </p:spPr>
      </p:pic>
    </p:spTree>
    <p:extLst>
      <p:ext uri="{BB962C8B-B14F-4D97-AF65-F5344CB8AC3E}">
        <p14:creationId xmlns:p14="http://schemas.microsoft.com/office/powerpoint/2010/main" val="218224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18</a:t>
            </a:fld>
            <a:endParaRPr lang="en-US" altLang="et-EE" sz="1400" dirty="0"/>
          </a:p>
        </p:txBody>
      </p:sp>
      <p:sp>
        <p:nvSpPr>
          <p:cNvPr id="30723" name="Rectangle 9"/>
          <p:cNvSpPr>
            <a:spLocks noGrp="1" noChangeArrowheads="1"/>
          </p:cNvSpPr>
          <p:nvPr>
            <p:ph type="title"/>
          </p:nvPr>
        </p:nvSpPr>
        <p:spPr>
          <a:xfrm>
            <a:off x="152400" y="196850"/>
            <a:ext cx="8729663" cy="641350"/>
          </a:xfrm>
        </p:spPr>
        <p:txBody>
          <a:bodyPr anchor="ctr">
            <a:noAutofit/>
          </a:bodyPr>
          <a:lstStyle/>
          <a:p>
            <a:pPr algn="r"/>
            <a:r>
              <a:rPr lang="en-US" altLang="et-EE" sz="3200" b="1" dirty="0">
                <a:solidFill>
                  <a:srgbClr val="A20000"/>
                </a:solidFill>
                <a:latin typeface="Comic Sans MS" panose="030F0702030302020204" pitchFamily="66" charset="0"/>
              </a:rPr>
              <a:t>The VHDL/FPGA design methodology uses</a:t>
            </a:r>
          </a:p>
        </p:txBody>
      </p:sp>
      <p:sp>
        <p:nvSpPr>
          <p:cNvPr id="37" name="TextBox 36"/>
          <p:cNvSpPr txBox="1"/>
          <p:nvPr/>
        </p:nvSpPr>
        <p:spPr>
          <a:xfrm>
            <a:off x="609600" y="1066800"/>
            <a:ext cx="8001000" cy="4154984"/>
          </a:xfrm>
          <a:prstGeom prst="rect">
            <a:avLst/>
          </a:prstGeom>
          <a:noFill/>
        </p:spPr>
        <p:txBody>
          <a:bodyPr wrap="square" rtlCol="0">
            <a:spAutoFit/>
          </a:bodyPr>
          <a:lstStyle/>
          <a:p>
            <a:pPr>
              <a:buFont typeface="Wingdings" pitchFamily="2" charset="2"/>
              <a:buChar char="Ø"/>
            </a:pPr>
            <a:r>
              <a:rPr lang="en-GB" sz="2400" dirty="0">
                <a:latin typeface="Arial" pitchFamily="34" charset="0"/>
                <a:cs typeface="Arial" pitchFamily="34" charset="0"/>
              </a:rPr>
              <a:t>VHDL to describe both the system being designed and the </a:t>
            </a:r>
            <a:r>
              <a:rPr lang="en-GB" sz="2400" dirty="0" err="1">
                <a:latin typeface="Arial" pitchFamily="34" charset="0"/>
                <a:cs typeface="Arial" pitchFamily="34" charset="0"/>
              </a:rPr>
              <a:t>testbench</a:t>
            </a:r>
            <a:r>
              <a:rPr lang="en-GB" sz="2400" dirty="0">
                <a:latin typeface="Arial" pitchFamily="34" charset="0"/>
                <a:cs typeface="Arial" pitchFamily="34" charset="0"/>
              </a:rPr>
              <a:t> used to verify the design</a:t>
            </a:r>
          </a:p>
          <a:p>
            <a:pPr>
              <a:buFont typeface="Wingdings" pitchFamily="2" charset="2"/>
              <a:buChar char="Ø"/>
            </a:pPr>
            <a:r>
              <a:rPr lang="en-GB" sz="2400" dirty="0">
                <a:latin typeface="Arial" pitchFamily="34" charset="0"/>
                <a:cs typeface="Arial" pitchFamily="34" charset="0"/>
              </a:rPr>
              <a:t>A software simulator tool to simulate the design to verify its functionality and timing</a:t>
            </a:r>
          </a:p>
          <a:p>
            <a:pPr>
              <a:buFont typeface="Wingdings" pitchFamily="2" charset="2"/>
              <a:buChar char="Ø"/>
            </a:pPr>
            <a:r>
              <a:rPr lang="en-GB" sz="2400" dirty="0">
                <a:latin typeface="Arial" pitchFamily="34" charset="0"/>
                <a:cs typeface="Arial" pitchFamily="34" charset="0"/>
              </a:rPr>
              <a:t>A software synthesis tool to create the logic described by the VHDL description</a:t>
            </a:r>
          </a:p>
          <a:p>
            <a:pPr>
              <a:buFont typeface="Wingdings" pitchFamily="2" charset="2"/>
              <a:buChar char="Ø"/>
            </a:pPr>
            <a:r>
              <a:rPr lang="en-GB" sz="2400" dirty="0">
                <a:latin typeface="Arial" pitchFamily="34" charset="0"/>
                <a:cs typeface="Arial" pitchFamily="34" charset="0"/>
              </a:rPr>
              <a:t>A software place-and-route tool to map the synthesized logic to the target PLD and to generate a timing model and a configuration file</a:t>
            </a:r>
          </a:p>
          <a:p>
            <a:pPr>
              <a:buFont typeface="Wingdings" pitchFamily="2" charset="2"/>
              <a:buChar char="Ø"/>
            </a:pPr>
            <a:r>
              <a:rPr lang="en-GB" sz="2400" dirty="0">
                <a:latin typeface="Arial" pitchFamily="34" charset="0"/>
                <a:cs typeface="Arial" pitchFamily="34" charset="0"/>
              </a:rPr>
              <a:t>A PLD to physically implement the design</a:t>
            </a:r>
          </a:p>
          <a:p>
            <a:pPr>
              <a:buFont typeface="Wingdings" pitchFamily="2" charset="2"/>
              <a:buChar char="Ø"/>
            </a:pPr>
            <a:r>
              <a:rPr lang="en-GB" sz="2400" dirty="0">
                <a:latin typeface="Arial" pitchFamily="34" charset="0"/>
                <a:cs typeface="Arial" pitchFamily="34" charset="0"/>
              </a:rPr>
              <a:t>Information in the configuration file to program the PLD</a:t>
            </a:r>
          </a:p>
        </p:txBody>
      </p:sp>
    </p:spTree>
    <p:extLst>
      <p:ext uri="{BB962C8B-B14F-4D97-AF65-F5344CB8AC3E}">
        <p14:creationId xmlns:p14="http://schemas.microsoft.com/office/powerpoint/2010/main" val="218224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19</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pPr algn="r"/>
            <a:r>
              <a:rPr lang="en-GB" altLang="et-EE" sz="3200" b="1" dirty="0">
                <a:solidFill>
                  <a:srgbClr val="A20000"/>
                </a:solidFill>
                <a:latin typeface="Comic Sans MS" panose="030F0702030302020204" pitchFamily="66" charset="0"/>
              </a:rPr>
              <a:t>Requirements and Specification</a:t>
            </a:r>
            <a:endParaRPr lang="en-US" altLang="et-EE" sz="3200" b="1" dirty="0">
              <a:solidFill>
                <a:srgbClr val="A20000"/>
              </a:solidFill>
              <a:latin typeface="Comic Sans MS" panose="030F0702030302020204" pitchFamily="66" charset="0"/>
            </a:endParaRPr>
          </a:p>
        </p:txBody>
      </p:sp>
      <p:sp>
        <p:nvSpPr>
          <p:cNvPr id="37" name="TextBox 36"/>
          <p:cNvSpPr txBox="1"/>
          <p:nvPr/>
        </p:nvSpPr>
        <p:spPr>
          <a:xfrm>
            <a:off x="533400" y="762000"/>
            <a:ext cx="8153400" cy="1323439"/>
          </a:xfrm>
          <a:prstGeom prst="rect">
            <a:avLst/>
          </a:prstGeom>
          <a:noFill/>
        </p:spPr>
        <p:txBody>
          <a:bodyPr wrap="square" rtlCol="0">
            <a:spAutoFit/>
          </a:bodyPr>
          <a:lstStyle/>
          <a:p>
            <a:r>
              <a:rPr lang="en-GB" sz="2000" dirty="0">
                <a:latin typeface="Arial" pitchFamily="34" charset="0"/>
                <a:cs typeface="Arial" pitchFamily="34" charset="0"/>
              </a:rPr>
              <a:t>A very brief requirements definition and specification for a half adder serve as very simple examples of these two phases. A natural language requirements definition for a half adder might be: “We need to be able to add two one-bit binary numbers.”</a:t>
            </a:r>
          </a:p>
        </p:txBody>
      </p:sp>
      <p:sp>
        <p:nvSpPr>
          <p:cNvPr id="38" name="TextBox 37"/>
          <p:cNvSpPr txBox="1"/>
          <p:nvPr/>
        </p:nvSpPr>
        <p:spPr>
          <a:xfrm>
            <a:off x="685800" y="4191000"/>
            <a:ext cx="8077200" cy="2246769"/>
          </a:xfrm>
          <a:prstGeom prst="rect">
            <a:avLst/>
          </a:prstGeom>
          <a:noFill/>
        </p:spPr>
        <p:txBody>
          <a:bodyPr wrap="square" rtlCol="0">
            <a:spAutoFit/>
          </a:bodyPr>
          <a:lstStyle/>
          <a:p>
            <a:r>
              <a:rPr lang="en-GB" sz="2000" dirty="0">
                <a:latin typeface="Arial" pitchFamily="34" charset="0"/>
                <a:cs typeface="Arial" pitchFamily="34" charset="0"/>
              </a:rPr>
              <a:t>From this requirements definition we can write a natural language specification: “The circuit must add two binary inputs, producing two outputs. One output is the sum from the addition and the other is the carry.” A timing constraint that requires the addition to be completed in a specified time might be included in the specification. A block diagram, that shows the half-adder’s inputs and outputs might also be included.</a:t>
            </a:r>
          </a:p>
        </p:txBody>
      </p:sp>
      <p:pic>
        <p:nvPicPr>
          <p:cNvPr id="6" name="Picture 4" descr="AAIJCKY0"/>
          <p:cNvPicPr>
            <a:picLocks noChangeAspect="1" noChangeArrowheads="1"/>
          </p:cNvPicPr>
          <p:nvPr/>
        </p:nvPicPr>
        <p:blipFill>
          <a:blip r:embed="rId3" cstate="print"/>
          <a:srcRect/>
          <a:stretch>
            <a:fillRect/>
          </a:stretch>
        </p:blipFill>
        <p:spPr bwMode="auto">
          <a:xfrm>
            <a:off x="1598613" y="2209800"/>
            <a:ext cx="3694569" cy="1828800"/>
          </a:xfrm>
          <a:prstGeom prst="rect">
            <a:avLst/>
          </a:prstGeom>
          <a:noFill/>
        </p:spPr>
      </p:pic>
    </p:spTree>
    <p:extLst>
      <p:ext uri="{BB962C8B-B14F-4D97-AF65-F5344CB8AC3E}">
        <p14:creationId xmlns:p14="http://schemas.microsoft.com/office/powerpoint/2010/main" val="2182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linds(horizontal)">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pPr algn="r"/>
            <a:r>
              <a:rPr lang="et-EE" altLang="et-EE" sz="3200" b="1" dirty="0">
                <a:solidFill>
                  <a:srgbClr val="A20000"/>
                </a:solidFill>
                <a:latin typeface="Comic Sans MS" panose="030F0702030302020204" pitchFamily="66" charset="0"/>
              </a:rPr>
              <a:t>Digital System</a:t>
            </a:r>
            <a:endParaRPr lang="en-US" altLang="et-EE" sz="3200" b="1" dirty="0">
              <a:solidFill>
                <a:srgbClr val="A20000"/>
              </a:solidFill>
              <a:latin typeface="Comic Sans MS" panose="030F0702030302020204" pitchFamily="66"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12" name="Text Box 13"/>
          <p:cNvSpPr txBox="1">
            <a:spLocks noChangeArrowheads="1"/>
          </p:cNvSpPr>
          <p:nvPr/>
        </p:nvSpPr>
        <p:spPr bwMode="auto">
          <a:xfrm>
            <a:off x="549275" y="4385608"/>
            <a:ext cx="82518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pPr>
            <a:r>
              <a:rPr lang="en-GB" altLang="et-EE" sz="2400" dirty="0">
                <a:latin typeface="Arial" pitchFamily="34" charset="0"/>
                <a:cs typeface="Times New Roman" pitchFamily="18" charset="0"/>
              </a:rPr>
              <a:t>Any finite number of discrete values can be represented by a vector of signals with just two values. Such a signal, which takes only two values, is called a </a:t>
            </a:r>
            <a:r>
              <a:rPr lang="en-GB" altLang="et-EE" sz="2400" b="1" dirty="0">
                <a:latin typeface="Arial" pitchFamily="34" charset="0"/>
                <a:cs typeface="Times New Roman" pitchFamily="18" charset="0"/>
              </a:rPr>
              <a:t>digital signal</a:t>
            </a:r>
            <a:r>
              <a:rPr lang="en-GB" altLang="et-EE" sz="2400" dirty="0">
                <a:latin typeface="Arial" pitchFamily="34" charset="0"/>
                <a:cs typeface="Times New Roman" pitchFamily="18" charset="0"/>
              </a:rPr>
              <a:t> (or binary, or logic), and any device that processes digital signals is called a </a:t>
            </a:r>
            <a:r>
              <a:rPr lang="en-GB" altLang="et-EE" sz="2400" b="1" dirty="0">
                <a:latin typeface="Arial" pitchFamily="34" charset="0"/>
                <a:cs typeface="Times New Roman" pitchFamily="18" charset="0"/>
              </a:rPr>
              <a:t>digital device </a:t>
            </a:r>
            <a:r>
              <a:rPr lang="en-GB" altLang="et-EE" sz="2400" dirty="0">
                <a:latin typeface="Arial" pitchFamily="34" charset="0"/>
                <a:cs typeface="Times New Roman" pitchFamily="18" charset="0"/>
              </a:rPr>
              <a:t>(or system).</a:t>
            </a:r>
            <a:endParaRPr lang="en-US" altLang="et-EE" sz="2400" dirty="0"/>
          </a:p>
        </p:txBody>
      </p:sp>
      <p:sp>
        <p:nvSpPr>
          <p:cNvPr id="10" name="Text Box 3"/>
          <p:cNvSpPr txBox="1">
            <a:spLocks noChangeArrowheads="1"/>
          </p:cNvSpPr>
          <p:nvPr/>
        </p:nvSpPr>
        <p:spPr bwMode="auto">
          <a:xfrm>
            <a:off x="533400" y="838200"/>
            <a:ext cx="8039100" cy="1569660"/>
          </a:xfrm>
          <a:prstGeom prst="rect">
            <a:avLst/>
          </a:prstGeom>
          <a:noFill/>
          <a:ln w="9525">
            <a:noFill/>
            <a:miter lim="800000"/>
            <a:headEnd/>
            <a:tailEnd/>
          </a:ln>
        </p:spPr>
        <p:txBody>
          <a:bodyPr>
            <a:spAutoFit/>
          </a:bodyPr>
          <a:lstStyle/>
          <a:p>
            <a:pPr eaLnBrk="1" hangingPunct="1"/>
            <a:r>
              <a:rPr lang="en-GB" altLang="et-EE" sz="2400" dirty="0">
                <a:latin typeface="Arial" pitchFamily="34" charset="0"/>
                <a:cs typeface="Times New Roman" pitchFamily="18" charset="0"/>
              </a:rPr>
              <a:t>A </a:t>
            </a:r>
            <a:r>
              <a:rPr lang="en-GB" altLang="et-EE" sz="2400" b="1" dirty="0">
                <a:latin typeface="Arial" pitchFamily="34" charset="0"/>
                <a:cs typeface="Times New Roman" pitchFamily="18" charset="0"/>
              </a:rPr>
              <a:t>discrete system</a:t>
            </a:r>
            <a:r>
              <a:rPr lang="en-GB" altLang="et-EE" sz="2400" dirty="0">
                <a:latin typeface="Arial" pitchFamily="34" charset="0"/>
                <a:cs typeface="Times New Roman" pitchFamily="18" charset="0"/>
              </a:rPr>
              <a:t> is a system in which signals have a </a:t>
            </a:r>
            <a:r>
              <a:rPr lang="en-GB" altLang="et-EE" sz="2400" b="1" dirty="0">
                <a:latin typeface="Arial" pitchFamily="34" charset="0"/>
                <a:cs typeface="Times New Roman" pitchFamily="18" charset="0"/>
              </a:rPr>
              <a:t>finite </a:t>
            </a:r>
            <a:r>
              <a:rPr lang="en-GB" altLang="et-EE" sz="2400" dirty="0">
                <a:latin typeface="Arial" pitchFamily="34" charset="0"/>
                <a:cs typeface="Times New Roman" pitchFamily="18" charset="0"/>
              </a:rPr>
              <a:t>number of </a:t>
            </a:r>
            <a:r>
              <a:rPr lang="en-GB" altLang="et-EE" sz="2400" b="1" dirty="0">
                <a:latin typeface="Arial" pitchFamily="34" charset="0"/>
                <a:cs typeface="Times New Roman" pitchFamily="18" charset="0"/>
              </a:rPr>
              <a:t>discrete</a:t>
            </a:r>
            <a:r>
              <a:rPr lang="en-GB" altLang="et-EE" sz="2400" dirty="0">
                <a:latin typeface="Arial" pitchFamily="34" charset="0"/>
                <a:cs typeface="Times New Roman" pitchFamily="18" charset="0"/>
              </a:rPr>
              <a:t> values.</a:t>
            </a:r>
          </a:p>
          <a:p>
            <a:pPr eaLnBrk="1" hangingPunct="1"/>
            <a:r>
              <a:rPr lang="en-GB" altLang="et-EE" sz="2400" dirty="0">
                <a:latin typeface="Arial" pitchFamily="34" charset="0"/>
                <a:cs typeface="Times New Roman" pitchFamily="18" charset="0"/>
              </a:rPr>
              <a:t>(This contrasts with </a:t>
            </a:r>
            <a:r>
              <a:rPr lang="en-GB" altLang="et-EE" sz="2400" b="1" dirty="0" err="1">
                <a:latin typeface="Arial" pitchFamily="34" charset="0"/>
                <a:cs typeface="Times New Roman" pitchFamily="18" charset="0"/>
              </a:rPr>
              <a:t>analog</a:t>
            </a:r>
            <a:r>
              <a:rPr lang="en-GB" altLang="et-EE" sz="2400" b="1" dirty="0">
                <a:latin typeface="Arial" pitchFamily="34" charset="0"/>
                <a:cs typeface="Times New Roman" pitchFamily="18" charset="0"/>
              </a:rPr>
              <a:t> systems</a:t>
            </a:r>
            <a:r>
              <a:rPr lang="en-GB" altLang="et-EE" sz="2400" dirty="0">
                <a:latin typeface="Arial" pitchFamily="34" charset="0"/>
                <a:cs typeface="Times New Roman" pitchFamily="18" charset="0"/>
              </a:rPr>
              <a:t>, in which </a:t>
            </a:r>
            <a:r>
              <a:rPr lang="et-EE" altLang="et-EE" sz="2400" dirty="0">
                <a:latin typeface="Arial" pitchFamily="34" charset="0"/>
                <a:cs typeface="Times New Roman" pitchFamily="18" charset="0"/>
              </a:rPr>
              <a:t>signals </a:t>
            </a:r>
            <a:r>
              <a:rPr lang="en-GB" altLang="et-EE" sz="2400" dirty="0">
                <a:latin typeface="Arial" pitchFamily="34" charset="0"/>
                <a:cs typeface="Times New Roman" pitchFamily="18" charset="0"/>
              </a:rPr>
              <a:t>have values from an infinite set).</a:t>
            </a:r>
            <a:endParaRPr lang="en-US" altLang="et-EE" sz="2400" baseline="-30000" dirty="0">
              <a:latin typeface="Arial" pitchFamily="34" charset="0"/>
              <a:cs typeface="Times New Roman" pitchFamily="18" charset="0"/>
            </a:endParaRPr>
          </a:p>
        </p:txBody>
      </p:sp>
      <p:grpSp>
        <p:nvGrpSpPr>
          <p:cNvPr id="11" name="Group 5"/>
          <p:cNvGrpSpPr>
            <a:grpSpLocks/>
          </p:cNvGrpSpPr>
          <p:nvPr/>
        </p:nvGrpSpPr>
        <p:grpSpPr bwMode="auto">
          <a:xfrm>
            <a:off x="1295400" y="2743200"/>
            <a:ext cx="6400800" cy="1371600"/>
            <a:chOff x="816" y="1680"/>
            <a:chExt cx="3840" cy="624"/>
          </a:xfrm>
        </p:grpSpPr>
        <p:grpSp>
          <p:nvGrpSpPr>
            <p:cNvPr id="14" name="Group 6"/>
            <p:cNvGrpSpPr>
              <a:grpSpLocks/>
            </p:cNvGrpSpPr>
            <p:nvPr/>
          </p:nvGrpSpPr>
          <p:grpSpPr bwMode="auto">
            <a:xfrm>
              <a:off x="1632" y="1680"/>
              <a:ext cx="2016" cy="624"/>
              <a:chOff x="2016" y="4608"/>
              <a:chExt cx="4320" cy="1728"/>
            </a:xfrm>
          </p:grpSpPr>
          <p:sp>
            <p:nvSpPr>
              <p:cNvPr id="17" name="Rectangle 7"/>
              <p:cNvSpPr>
                <a:spLocks noChangeArrowheads="1"/>
              </p:cNvSpPr>
              <p:nvPr/>
            </p:nvSpPr>
            <p:spPr bwMode="auto">
              <a:xfrm>
                <a:off x="3024" y="4608"/>
                <a:ext cx="2304" cy="1728"/>
              </a:xfrm>
              <a:prstGeom prst="rect">
                <a:avLst/>
              </a:prstGeom>
              <a:solidFill>
                <a:srgbClr val="FFFFFF"/>
              </a:solidFill>
              <a:ln w="9525">
                <a:solidFill>
                  <a:srgbClr val="000000"/>
                </a:solidFill>
                <a:miter lim="800000"/>
                <a:headEnd/>
                <a:tailEnd/>
              </a:ln>
            </p:spPr>
            <p:txBody>
              <a:bodyPr/>
              <a:lstStyle/>
              <a:p>
                <a:pPr eaLnBrk="1" hangingPunct="1"/>
                <a:endParaRPr lang="en-GB" altLang="et-EE" sz="1600" dirty="0">
                  <a:latin typeface="Arial" pitchFamily="34" charset="0"/>
                  <a:cs typeface="Times New Roman" pitchFamily="18" charset="0"/>
                </a:endParaRPr>
              </a:p>
              <a:p>
                <a:pPr algn="ctr" eaLnBrk="1" hangingPunct="1"/>
                <a:r>
                  <a:rPr lang="en-GB" altLang="et-EE" sz="2400" dirty="0">
                    <a:solidFill>
                      <a:srgbClr val="920000"/>
                    </a:solidFill>
                    <a:latin typeface="Arial" pitchFamily="34" charset="0"/>
                    <a:cs typeface="Times New Roman" pitchFamily="18" charset="0"/>
                  </a:rPr>
                  <a:t>Discrete</a:t>
                </a:r>
              </a:p>
              <a:p>
                <a:pPr algn="ctr" eaLnBrk="1" hangingPunct="1"/>
                <a:r>
                  <a:rPr lang="en-GB" altLang="et-EE" sz="2400" dirty="0">
                    <a:solidFill>
                      <a:srgbClr val="920000"/>
                    </a:solidFill>
                    <a:latin typeface="Arial" pitchFamily="34" charset="0"/>
                    <a:cs typeface="Times New Roman" pitchFamily="18" charset="0"/>
                  </a:rPr>
                  <a:t>System</a:t>
                </a:r>
              </a:p>
            </p:txBody>
          </p:sp>
          <p:sp>
            <p:nvSpPr>
              <p:cNvPr id="18" name="Line 8"/>
              <p:cNvSpPr>
                <a:spLocks noChangeShapeType="1"/>
              </p:cNvSpPr>
              <p:nvPr/>
            </p:nvSpPr>
            <p:spPr bwMode="auto">
              <a:xfrm>
                <a:off x="2016" y="5472"/>
                <a:ext cx="1008" cy="0"/>
              </a:xfrm>
              <a:prstGeom prst="line">
                <a:avLst/>
              </a:prstGeom>
              <a:noFill/>
              <a:ln w="38100" cmpd="dbl">
                <a:solidFill>
                  <a:srgbClr val="000000"/>
                </a:solidFill>
                <a:round/>
                <a:headEnd/>
                <a:tailEnd type="triangle" w="med" len="med"/>
              </a:ln>
            </p:spPr>
            <p:txBody>
              <a:bodyPr/>
              <a:lstStyle/>
              <a:p>
                <a:endParaRPr lang="en-GB"/>
              </a:p>
            </p:txBody>
          </p:sp>
          <p:sp>
            <p:nvSpPr>
              <p:cNvPr id="19" name="Line 9"/>
              <p:cNvSpPr>
                <a:spLocks noChangeShapeType="1"/>
              </p:cNvSpPr>
              <p:nvPr/>
            </p:nvSpPr>
            <p:spPr bwMode="auto">
              <a:xfrm>
                <a:off x="5328" y="5472"/>
                <a:ext cx="1008" cy="0"/>
              </a:xfrm>
              <a:prstGeom prst="line">
                <a:avLst/>
              </a:prstGeom>
              <a:noFill/>
              <a:ln w="38100" cmpd="dbl">
                <a:solidFill>
                  <a:srgbClr val="000000"/>
                </a:solidFill>
                <a:round/>
                <a:headEnd/>
                <a:tailEnd type="triangle" w="med" len="med"/>
              </a:ln>
            </p:spPr>
            <p:txBody>
              <a:bodyPr/>
              <a:lstStyle/>
              <a:p>
                <a:endParaRPr lang="en-GB"/>
              </a:p>
            </p:txBody>
          </p:sp>
        </p:grpSp>
        <p:sp>
          <p:nvSpPr>
            <p:cNvPr id="15" name="Text Box 10"/>
            <p:cNvSpPr txBox="1">
              <a:spLocks noChangeArrowheads="1"/>
            </p:cNvSpPr>
            <p:nvPr/>
          </p:nvSpPr>
          <p:spPr bwMode="auto">
            <a:xfrm>
              <a:off x="816" y="1862"/>
              <a:ext cx="720" cy="252"/>
            </a:xfrm>
            <a:prstGeom prst="rect">
              <a:avLst/>
            </a:prstGeom>
            <a:noFill/>
            <a:ln w="9525">
              <a:noFill/>
              <a:miter lim="800000"/>
              <a:headEnd/>
              <a:tailEnd/>
            </a:ln>
          </p:spPr>
          <p:txBody>
            <a:bodyPr wrap="square">
              <a:spAutoFit/>
            </a:bodyPr>
            <a:lstStyle/>
            <a:p>
              <a:pPr eaLnBrk="1" hangingPunct="1">
                <a:spcBef>
                  <a:spcPct val="50000"/>
                </a:spcBef>
                <a:buClr>
                  <a:schemeClr val="folHlink"/>
                </a:buClr>
                <a:buSzPct val="60000"/>
                <a:buFont typeface="Wingdings" pitchFamily="2" charset="2"/>
                <a:buNone/>
              </a:pPr>
              <a:r>
                <a:rPr lang="en-US" altLang="et-EE" sz="2400" dirty="0">
                  <a:latin typeface="Arial" pitchFamily="34" charset="0"/>
                  <a:cs typeface="Times New Roman" pitchFamily="18" charset="0"/>
                </a:rPr>
                <a:t>Inputs</a:t>
              </a:r>
            </a:p>
          </p:txBody>
        </p:sp>
        <p:sp>
          <p:nvSpPr>
            <p:cNvPr id="16" name="Text Box 11"/>
            <p:cNvSpPr txBox="1">
              <a:spLocks noChangeArrowheads="1"/>
            </p:cNvSpPr>
            <p:nvPr/>
          </p:nvSpPr>
          <p:spPr bwMode="auto">
            <a:xfrm>
              <a:off x="3744" y="1862"/>
              <a:ext cx="912" cy="252"/>
            </a:xfrm>
            <a:prstGeom prst="rect">
              <a:avLst/>
            </a:prstGeom>
            <a:noFill/>
            <a:ln w="9525">
              <a:noFill/>
              <a:miter lim="800000"/>
              <a:headEnd/>
              <a:tailEnd/>
            </a:ln>
          </p:spPr>
          <p:txBody>
            <a:bodyPr wrap="square">
              <a:spAutoFit/>
            </a:bodyPr>
            <a:lstStyle/>
            <a:p>
              <a:pPr eaLnBrk="1" hangingPunct="1">
                <a:spcBef>
                  <a:spcPct val="50000"/>
                </a:spcBef>
                <a:buClr>
                  <a:schemeClr val="folHlink"/>
                </a:buClr>
                <a:buSzPct val="60000"/>
                <a:buFont typeface="Wingdings" pitchFamily="2" charset="2"/>
                <a:buNone/>
              </a:pPr>
              <a:r>
                <a:rPr lang="en-US" altLang="et-EE" sz="2400" dirty="0">
                  <a:latin typeface="Arial" pitchFamily="34" charset="0"/>
                  <a:cs typeface="Times New Roman" pitchFamily="18" charset="0"/>
                </a:rPr>
                <a:t>Outputs</a:t>
              </a:r>
            </a:p>
          </p:txBody>
        </p:sp>
      </p:grpSp>
    </p:spTree>
    <p:extLst>
      <p:ext uri="{BB962C8B-B14F-4D97-AF65-F5344CB8AC3E}">
        <p14:creationId xmlns:p14="http://schemas.microsoft.com/office/powerpoint/2010/main" val="2182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20</a:t>
            </a:fld>
            <a:endParaRPr lang="en-US"/>
          </a:p>
        </p:txBody>
      </p:sp>
      <p:sp>
        <p:nvSpPr>
          <p:cNvPr id="10243" name="Rectangle 2"/>
          <p:cNvSpPr>
            <a:spLocks noGrp="1" noChangeArrowheads="1"/>
          </p:cNvSpPr>
          <p:nvPr>
            <p:ph type="title"/>
          </p:nvPr>
        </p:nvSpPr>
        <p:spPr>
          <a:xfrm>
            <a:off x="417513" y="131763"/>
            <a:ext cx="8607425" cy="641350"/>
          </a:xfrm>
        </p:spPr>
        <p:txBody>
          <a:bodyPr>
            <a:normAutofit/>
          </a:bodyPr>
          <a:lstStyle/>
          <a:p>
            <a:pPr eaLnBrk="1" hangingPunct="1"/>
            <a:r>
              <a:rPr lang="en-US" altLang="et-EE" sz="3200" b="1" dirty="0">
                <a:solidFill>
                  <a:srgbClr val="A20000"/>
                </a:solidFill>
                <a:latin typeface="Comic Sans MS" panose="030F0702030302020204" pitchFamily="66" charset="0"/>
              </a:rPr>
              <a:t>Dataflow style half-adder description</a:t>
            </a:r>
          </a:p>
        </p:txBody>
      </p:sp>
      <p:sp>
        <p:nvSpPr>
          <p:cNvPr id="10244" name="Text Box 4"/>
          <p:cNvSpPr txBox="1">
            <a:spLocks noChangeArrowheads="1"/>
          </p:cNvSpPr>
          <p:nvPr/>
        </p:nvSpPr>
        <p:spPr bwMode="auto">
          <a:xfrm>
            <a:off x="571500" y="984250"/>
            <a:ext cx="8229600" cy="4524315"/>
          </a:xfrm>
          <a:prstGeom prst="rect">
            <a:avLst/>
          </a:prstGeom>
          <a:noFill/>
          <a:ln w="9525">
            <a:noFill/>
            <a:miter lim="800000"/>
            <a:headEnd/>
            <a:tailEnd/>
          </a:ln>
        </p:spPr>
        <p:txBody>
          <a:bodyPr>
            <a:spAutoFit/>
          </a:bodyPr>
          <a:lstStyle/>
          <a:p>
            <a:r>
              <a:rPr lang="et-EE" sz="2400" b="1" dirty="0">
                <a:latin typeface="Arial" pitchFamily="34" charset="0"/>
              </a:rPr>
              <a:t>library</a:t>
            </a:r>
            <a:r>
              <a:rPr lang="et-EE" sz="2400" dirty="0">
                <a:latin typeface="Arial" pitchFamily="34" charset="0"/>
              </a:rPr>
              <a:t> ieee;</a:t>
            </a:r>
            <a:r>
              <a:rPr lang="et-EE" sz="2400" b="1" dirty="0">
                <a:latin typeface="Arial" pitchFamily="34" charset="0"/>
              </a:rPr>
              <a:t>   </a:t>
            </a:r>
            <a:endParaRPr lang="en-US" sz="2400" b="1" dirty="0">
              <a:latin typeface="Arial" pitchFamily="34" charset="0"/>
            </a:endParaRPr>
          </a:p>
          <a:p>
            <a:r>
              <a:rPr lang="et-EE" sz="2400" b="1" dirty="0">
                <a:latin typeface="Arial" pitchFamily="34" charset="0"/>
              </a:rPr>
              <a:t>use</a:t>
            </a:r>
            <a:r>
              <a:rPr lang="et-EE" sz="2400" dirty="0">
                <a:latin typeface="Arial" pitchFamily="34" charset="0"/>
              </a:rPr>
              <a:t> ieee.std_logic_1164. </a:t>
            </a:r>
            <a:r>
              <a:rPr lang="et-EE" sz="2400" b="1" dirty="0">
                <a:latin typeface="Arial" pitchFamily="34" charset="0"/>
              </a:rPr>
              <a:t>all</a:t>
            </a:r>
            <a:r>
              <a:rPr lang="et-EE" sz="2400" dirty="0">
                <a:latin typeface="Arial" pitchFamily="34" charset="0"/>
              </a:rPr>
              <a:t>;</a:t>
            </a:r>
            <a:endParaRPr lang="en-US" sz="2400" dirty="0">
              <a:latin typeface="Arial" pitchFamily="34" charset="0"/>
            </a:endParaRPr>
          </a:p>
          <a:p>
            <a:endParaRPr lang="et-EE" sz="2000" b="1" dirty="0">
              <a:latin typeface="Arial" pitchFamily="34" charset="0"/>
            </a:endParaRPr>
          </a:p>
          <a:p>
            <a:r>
              <a:rPr lang="et-EE" sz="2400" b="1" dirty="0">
                <a:latin typeface="Arial" pitchFamily="34" charset="0"/>
              </a:rPr>
              <a:t>entity</a:t>
            </a:r>
            <a:r>
              <a:rPr lang="et-EE" sz="2400" dirty="0">
                <a:latin typeface="Arial" pitchFamily="34" charset="0"/>
              </a:rPr>
              <a:t> half_adder </a:t>
            </a:r>
            <a:r>
              <a:rPr lang="et-EE" sz="2400" b="1" dirty="0">
                <a:latin typeface="Arial" pitchFamily="34" charset="0"/>
              </a:rPr>
              <a:t>is</a:t>
            </a:r>
          </a:p>
          <a:p>
            <a:r>
              <a:rPr lang="et-EE" sz="2400" b="1" dirty="0">
                <a:latin typeface="Arial" pitchFamily="34" charset="0"/>
              </a:rPr>
              <a:t>   port</a:t>
            </a:r>
            <a:r>
              <a:rPr lang="et-EE" sz="2400" dirty="0">
                <a:latin typeface="Arial" pitchFamily="34" charset="0"/>
              </a:rPr>
              <a:t> (a, b : </a:t>
            </a:r>
            <a:r>
              <a:rPr lang="et-EE" sz="2400" b="1" dirty="0">
                <a:latin typeface="Arial" pitchFamily="34" charset="0"/>
              </a:rPr>
              <a:t>in</a:t>
            </a:r>
            <a:r>
              <a:rPr lang="et-EE" sz="2400" dirty="0">
                <a:latin typeface="Arial" pitchFamily="34" charset="0"/>
              </a:rPr>
              <a:t> std_logic;   sum, carry : </a:t>
            </a:r>
            <a:r>
              <a:rPr lang="et-EE" sz="2400" b="1" dirty="0">
                <a:latin typeface="Arial" pitchFamily="34" charset="0"/>
              </a:rPr>
              <a:t>out</a:t>
            </a:r>
            <a:r>
              <a:rPr lang="et-EE" sz="2400" dirty="0">
                <a:latin typeface="Arial" pitchFamily="34" charset="0"/>
              </a:rPr>
              <a:t> std_logic);</a:t>
            </a:r>
            <a:endParaRPr lang="et-EE" sz="2400" b="1" dirty="0">
              <a:latin typeface="Arial" pitchFamily="34" charset="0"/>
            </a:endParaRPr>
          </a:p>
          <a:p>
            <a:r>
              <a:rPr lang="et-EE" sz="2400" b="1" dirty="0">
                <a:latin typeface="Arial" pitchFamily="34" charset="0"/>
              </a:rPr>
              <a:t>end</a:t>
            </a:r>
            <a:r>
              <a:rPr lang="et-EE" sz="2400" dirty="0">
                <a:latin typeface="Arial" pitchFamily="34" charset="0"/>
              </a:rPr>
              <a:t> half_adder;</a:t>
            </a:r>
            <a:endParaRPr lang="en-US" sz="2400" dirty="0">
              <a:latin typeface="Arial" pitchFamily="34" charset="0"/>
            </a:endParaRPr>
          </a:p>
          <a:p>
            <a:endParaRPr lang="et-EE" sz="2000" b="1" dirty="0">
              <a:latin typeface="Arial" pitchFamily="34" charset="0"/>
            </a:endParaRPr>
          </a:p>
          <a:p>
            <a:r>
              <a:rPr lang="et-EE" sz="2400" b="1" dirty="0">
                <a:latin typeface="Arial" pitchFamily="34" charset="0"/>
              </a:rPr>
              <a:t>architecture</a:t>
            </a:r>
            <a:r>
              <a:rPr lang="et-EE" sz="2400" dirty="0">
                <a:latin typeface="Arial" pitchFamily="34" charset="0"/>
              </a:rPr>
              <a:t> </a:t>
            </a:r>
            <a:r>
              <a:rPr lang="en-US" sz="2400" dirty="0" err="1">
                <a:latin typeface="Arial" pitchFamily="34" charset="0"/>
              </a:rPr>
              <a:t>data_flow</a:t>
            </a:r>
            <a:r>
              <a:rPr lang="et-EE" sz="2400" dirty="0">
                <a:latin typeface="Arial" pitchFamily="34" charset="0"/>
              </a:rPr>
              <a:t> </a:t>
            </a:r>
            <a:r>
              <a:rPr lang="et-EE" sz="2400" b="1" dirty="0">
                <a:latin typeface="Arial" pitchFamily="34" charset="0"/>
              </a:rPr>
              <a:t>of</a:t>
            </a:r>
            <a:r>
              <a:rPr lang="et-EE" sz="2400" dirty="0">
                <a:latin typeface="Arial" pitchFamily="34" charset="0"/>
              </a:rPr>
              <a:t> half_adder  </a:t>
            </a:r>
            <a:r>
              <a:rPr lang="et-EE" sz="2400" b="1" dirty="0">
                <a:latin typeface="Arial" pitchFamily="34" charset="0"/>
              </a:rPr>
              <a:t>is</a:t>
            </a:r>
          </a:p>
          <a:p>
            <a:r>
              <a:rPr lang="et-EE" sz="2400" b="1" dirty="0">
                <a:latin typeface="Arial" pitchFamily="34" charset="0"/>
              </a:rPr>
              <a:t>begin</a:t>
            </a:r>
          </a:p>
          <a:p>
            <a:r>
              <a:rPr lang="et-EE" sz="2400" dirty="0">
                <a:solidFill>
                  <a:srgbClr val="993300"/>
                </a:solidFill>
                <a:latin typeface="Arial" pitchFamily="34" charset="0"/>
              </a:rPr>
              <a:t>sum  &lt;=  a </a:t>
            </a:r>
            <a:r>
              <a:rPr lang="et-EE" sz="2400" b="1" dirty="0">
                <a:solidFill>
                  <a:srgbClr val="993300"/>
                </a:solidFill>
                <a:latin typeface="Arial" pitchFamily="34" charset="0"/>
              </a:rPr>
              <a:t>xor</a:t>
            </a:r>
            <a:r>
              <a:rPr lang="et-EE" sz="2400" dirty="0">
                <a:solidFill>
                  <a:srgbClr val="993300"/>
                </a:solidFill>
                <a:latin typeface="Arial" pitchFamily="34" charset="0"/>
              </a:rPr>
              <a:t> b ;		</a:t>
            </a:r>
            <a:r>
              <a:rPr lang="et-EE" sz="2400" dirty="0">
                <a:latin typeface="Arial" pitchFamily="34" charset="0"/>
              </a:rPr>
              <a:t>-- </a:t>
            </a:r>
            <a:r>
              <a:rPr lang="en-US" sz="2400" i="1" dirty="0">
                <a:latin typeface="Arial" pitchFamily="34" charset="0"/>
              </a:rPr>
              <a:t>concurrent</a:t>
            </a:r>
            <a:r>
              <a:rPr lang="et-EE" sz="2400" i="1" dirty="0">
                <a:latin typeface="Arial" pitchFamily="34" charset="0"/>
              </a:rPr>
              <a:t> signal assignment</a:t>
            </a:r>
          </a:p>
          <a:p>
            <a:r>
              <a:rPr lang="et-EE" sz="2400" dirty="0">
                <a:solidFill>
                  <a:srgbClr val="000066"/>
                </a:solidFill>
                <a:latin typeface="Arial" pitchFamily="34" charset="0"/>
              </a:rPr>
              <a:t>carry_out  &lt;=  a </a:t>
            </a:r>
            <a:r>
              <a:rPr lang="et-EE" sz="2400" b="1" dirty="0">
                <a:solidFill>
                  <a:srgbClr val="000066"/>
                </a:solidFill>
                <a:latin typeface="Arial" pitchFamily="34" charset="0"/>
              </a:rPr>
              <a:t>and</a:t>
            </a:r>
            <a:r>
              <a:rPr lang="et-EE" sz="2400" dirty="0">
                <a:solidFill>
                  <a:srgbClr val="000066"/>
                </a:solidFill>
                <a:latin typeface="Arial" pitchFamily="34" charset="0"/>
              </a:rPr>
              <a:t> b ; 	-- </a:t>
            </a:r>
            <a:r>
              <a:rPr lang="en-US" sz="2400" i="1" dirty="0">
                <a:latin typeface="Arial" pitchFamily="34" charset="0"/>
              </a:rPr>
              <a:t>concurrent</a:t>
            </a:r>
            <a:r>
              <a:rPr lang="et-EE" sz="2400" i="1" dirty="0">
                <a:latin typeface="Arial" pitchFamily="34" charset="0"/>
              </a:rPr>
              <a:t> signal assignment</a:t>
            </a:r>
            <a:endParaRPr lang="en-US" sz="2400" b="1" dirty="0">
              <a:latin typeface="Arial" pitchFamily="34" charset="0"/>
            </a:endParaRPr>
          </a:p>
          <a:p>
            <a:r>
              <a:rPr lang="et-EE" sz="2400" b="1" dirty="0">
                <a:latin typeface="Arial" pitchFamily="34" charset="0"/>
              </a:rPr>
              <a:t>end</a:t>
            </a:r>
            <a:r>
              <a:rPr lang="et-EE" sz="2400" dirty="0">
                <a:latin typeface="Arial" pitchFamily="34" charset="0"/>
              </a:rPr>
              <a:t> </a:t>
            </a:r>
            <a:r>
              <a:rPr lang="en-US" sz="2400" dirty="0" err="1">
                <a:latin typeface="Arial" pitchFamily="34" charset="0"/>
              </a:rPr>
              <a:t>data_flow</a:t>
            </a:r>
            <a:r>
              <a:rPr lang="et-EE" sz="2400" dirty="0">
                <a:latin typeface="Arial" pitchFamily="34" charset="0"/>
              </a:rPr>
              <a:t>;</a:t>
            </a:r>
            <a:endParaRPr lang="en-US" sz="2400" dirty="0">
              <a:latin typeface="Arial" pitchFamily="34" charset="0"/>
            </a:endParaRPr>
          </a:p>
        </p:txBody>
      </p:sp>
      <p:sp>
        <p:nvSpPr>
          <p:cNvPr id="10245" name="TextBox 4"/>
          <p:cNvSpPr txBox="1">
            <a:spLocks noChangeArrowheads="1"/>
          </p:cNvSpPr>
          <p:nvPr/>
        </p:nvSpPr>
        <p:spPr bwMode="auto">
          <a:xfrm>
            <a:off x="406400" y="5676900"/>
            <a:ext cx="8102600" cy="830263"/>
          </a:xfrm>
          <a:prstGeom prst="rect">
            <a:avLst/>
          </a:prstGeom>
          <a:noFill/>
          <a:ln w="9525">
            <a:solidFill>
              <a:schemeClr val="tx1"/>
            </a:solidFill>
            <a:miter lim="800000"/>
            <a:headEnd/>
            <a:tailEnd/>
          </a:ln>
        </p:spPr>
        <p:txBody>
          <a:bodyPr>
            <a:spAutoFit/>
          </a:bodyPr>
          <a:lstStyle/>
          <a:p>
            <a:r>
              <a:rPr lang="et-EE" sz="2400">
                <a:solidFill>
                  <a:srgbClr val="000000"/>
                </a:solidFill>
                <a:latin typeface="Arial" pitchFamily="34" charset="0"/>
                <a:cs typeface="Times New Roman" pitchFamily="18" charset="0"/>
              </a:rPr>
              <a:t>Signal assignment statement placed in the </a:t>
            </a:r>
            <a:r>
              <a:rPr lang="et-EE" sz="2400" u="sng">
                <a:solidFill>
                  <a:srgbClr val="000000"/>
                </a:solidFill>
                <a:latin typeface="Arial" pitchFamily="34" charset="0"/>
                <a:cs typeface="Times New Roman" pitchFamily="18" charset="0"/>
              </a:rPr>
              <a:t>statement part</a:t>
            </a:r>
            <a:r>
              <a:rPr lang="et-EE" sz="2400">
                <a:solidFill>
                  <a:srgbClr val="000000"/>
                </a:solidFill>
                <a:latin typeface="Arial" pitchFamily="34" charset="0"/>
                <a:cs typeface="Times New Roman" pitchFamily="18" charset="0"/>
              </a:rPr>
              <a:t> of an architecture is a </a:t>
            </a:r>
            <a:r>
              <a:rPr lang="et-EE" sz="2400" u="sng">
                <a:solidFill>
                  <a:srgbClr val="000000"/>
                </a:solidFill>
                <a:latin typeface="Arial" pitchFamily="34" charset="0"/>
                <a:cs typeface="Times New Roman" pitchFamily="18" charset="0"/>
              </a:rPr>
              <a:t>concurrent</a:t>
            </a:r>
            <a:r>
              <a:rPr lang="et-EE" sz="2400">
                <a:solidFill>
                  <a:srgbClr val="000000"/>
                </a:solidFill>
                <a:latin typeface="Arial" pitchFamily="34" charset="0"/>
                <a:cs typeface="Times New Roman" pitchFamily="18" charset="0"/>
              </a:rPr>
              <a:t> statement.</a:t>
            </a:r>
            <a:endParaRPr lang="en-US" sz="2400">
              <a:solidFill>
                <a:srgbClr val="000000"/>
              </a:solidFill>
              <a:latin typeface="Arial" pitchFamily="34"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21</a:t>
            </a:fld>
            <a:endParaRPr lang="en-US"/>
          </a:p>
        </p:txBody>
      </p:sp>
      <p:sp>
        <p:nvSpPr>
          <p:cNvPr id="10243" name="Rectangle 2"/>
          <p:cNvSpPr>
            <a:spLocks noGrp="1" noChangeArrowheads="1"/>
          </p:cNvSpPr>
          <p:nvPr>
            <p:ph type="title"/>
          </p:nvPr>
        </p:nvSpPr>
        <p:spPr>
          <a:xfrm>
            <a:off x="417513" y="131763"/>
            <a:ext cx="8497887" cy="641350"/>
          </a:xfrm>
        </p:spPr>
        <p:txBody>
          <a:bodyPr>
            <a:normAutofit/>
          </a:bodyPr>
          <a:lstStyle/>
          <a:p>
            <a:pPr algn="r" eaLnBrk="1" hangingPunct="1"/>
            <a:r>
              <a:rPr lang="en-US" altLang="et-EE" sz="3200" b="1" dirty="0">
                <a:solidFill>
                  <a:srgbClr val="A20000"/>
                </a:solidFill>
                <a:latin typeface="Comic Sans MS" panose="030F0702030302020204" pitchFamily="66" charset="0"/>
              </a:rPr>
              <a:t>Context clause</a:t>
            </a:r>
          </a:p>
        </p:txBody>
      </p:sp>
      <p:sp>
        <p:nvSpPr>
          <p:cNvPr id="10244" name="Text Box 4"/>
          <p:cNvSpPr txBox="1">
            <a:spLocks noChangeArrowheads="1"/>
          </p:cNvSpPr>
          <p:nvPr/>
        </p:nvSpPr>
        <p:spPr bwMode="auto">
          <a:xfrm>
            <a:off x="571500" y="984250"/>
            <a:ext cx="8229600" cy="830997"/>
          </a:xfrm>
          <a:prstGeom prst="rect">
            <a:avLst/>
          </a:prstGeom>
          <a:noFill/>
          <a:ln w="9525">
            <a:noFill/>
            <a:miter lim="800000"/>
            <a:headEnd/>
            <a:tailEnd/>
          </a:ln>
        </p:spPr>
        <p:txBody>
          <a:bodyPr>
            <a:spAutoFit/>
          </a:bodyPr>
          <a:lstStyle/>
          <a:p>
            <a:r>
              <a:rPr lang="et-EE" sz="2400" b="1" dirty="0">
                <a:latin typeface="Arial" pitchFamily="34" charset="0"/>
              </a:rPr>
              <a:t>library</a:t>
            </a:r>
            <a:r>
              <a:rPr lang="et-EE" sz="2400" dirty="0">
                <a:latin typeface="Arial" pitchFamily="34" charset="0"/>
              </a:rPr>
              <a:t> ieee;</a:t>
            </a:r>
            <a:r>
              <a:rPr lang="et-EE" sz="2400" b="1" dirty="0">
                <a:latin typeface="Arial" pitchFamily="34" charset="0"/>
              </a:rPr>
              <a:t>   </a:t>
            </a:r>
            <a:endParaRPr lang="en-US" sz="2400" b="1" dirty="0">
              <a:latin typeface="Arial" pitchFamily="34" charset="0"/>
            </a:endParaRPr>
          </a:p>
          <a:p>
            <a:r>
              <a:rPr lang="et-EE" sz="2400" b="1" dirty="0">
                <a:latin typeface="Arial" pitchFamily="34" charset="0"/>
              </a:rPr>
              <a:t>use</a:t>
            </a:r>
            <a:r>
              <a:rPr lang="et-EE" sz="2400" dirty="0">
                <a:latin typeface="Arial" pitchFamily="34" charset="0"/>
              </a:rPr>
              <a:t> ieee.std_logic_1164. </a:t>
            </a:r>
            <a:r>
              <a:rPr lang="et-EE" sz="2400" b="1" dirty="0">
                <a:latin typeface="Arial" pitchFamily="34" charset="0"/>
              </a:rPr>
              <a:t>all</a:t>
            </a:r>
            <a:r>
              <a:rPr lang="et-EE" sz="2400" dirty="0">
                <a:latin typeface="Arial" pitchFamily="34" charset="0"/>
              </a:rPr>
              <a:t>;</a:t>
            </a:r>
            <a:endParaRPr lang="en-US" sz="2400" dirty="0">
              <a:latin typeface="Arial" pitchFamily="34" charset="0"/>
            </a:endParaRPr>
          </a:p>
        </p:txBody>
      </p:sp>
      <p:sp>
        <p:nvSpPr>
          <p:cNvPr id="10245" name="TextBox 4"/>
          <p:cNvSpPr txBox="1">
            <a:spLocks noChangeArrowheads="1"/>
          </p:cNvSpPr>
          <p:nvPr/>
        </p:nvSpPr>
        <p:spPr bwMode="auto">
          <a:xfrm>
            <a:off x="381000" y="2209800"/>
            <a:ext cx="8458200" cy="4154984"/>
          </a:xfrm>
          <a:prstGeom prst="rect">
            <a:avLst/>
          </a:prstGeom>
          <a:noFill/>
          <a:ln w="9525">
            <a:solidFill>
              <a:schemeClr val="tx1"/>
            </a:solidFill>
            <a:miter lim="800000"/>
            <a:headEnd/>
            <a:tailEnd/>
          </a:ln>
        </p:spPr>
        <p:txBody>
          <a:bodyPr wrap="square">
            <a:spAutoFit/>
          </a:bodyPr>
          <a:lstStyle/>
          <a:p>
            <a:r>
              <a:rPr lang="en-GB" sz="2400" dirty="0"/>
              <a:t>A </a:t>
            </a:r>
            <a:r>
              <a:rPr lang="en-GB" sz="2400" i="1" dirty="0"/>
              <a:t>library clause </a:t>
            </a:r>
            <a:r>
              <a:rPr lang="en-GB" sz="2400" dirty="0"/>
              <a:t>is required when objects that are not predefined in the VHDL language, but are defined in a library, are used. This half-adder program uses a data type called </a:t>
            </a:r>
            <a:r>
              <a:rPr lang="en-GB" sz="2400" b="1" dirty="0" err="1">
                <a:solidFill>
                  <a:srgbClr val="A40000"/>
                </a:solidFill>
              </a:rPr>
              <a:t>std_logic</a:t>
            </a:r>
            <a:r>
              <a:rPr lang="en-GB" sz="2400" dirty="0"/>
              <a:t> for its input and output signals. This data type is defined in the package STD_LOGIC_1164 in the library </a:t>
            </a:r>
            <a:r>
              <a:rPr lang="en-GB" sz="2400" dirty="0" err="1"/>
              <a:t>ieee</a:t>
            </a:r>
            <a:r>
              <a:rPr lang="en-GB" sz="2400" dirty="0"/>
              <a:t>. The first statement in the program, starting with the keyword </a:t>
            </a:r>
            <a:r>
              <a:rPr lang="en-GB" sz="2400" b="1" dirty="0"/>
              <a:t>library, </a:t>
            </a:r>
            <a:r>
              <a:rPr lang="en-GB" sz="2400" dirty="0"/>
              <a:t>names the library (in our case, it is </a:t>
            </a:r>
            <a:r>
              <a:rPr lang="et-EE" sz="2400" dirty="0">
                <a:solidFill>
                  <a:srgbClr val="A40000"/>
                </a:solidFill>
                <a:latin typeface="Arial" pitchFamily="34" charset="0"/>
              </a:rPr>
              <a:t>ieee</a:t>
            </a:r>
            <a:r>
              <a:rPr lang="en-US" sz="2400" dirty="0">
                <a:latin typeface="Arial" pitchFamily="34" charset="0"/>
              </a:rPr>
              <a:t>)</a:t>
            </a:r>
            <a:r>
              <a:rPr lang="en-GB" sz="2400" dirty="0"/>
              <a:t>.</a:t>
            </a:r>
          </a:p>
          <a:p>
            <a:r>
              <a:rPr lang="en-GB" sz="2400" dirty="0"/>
              <a:t>A </a:t>
            </a:r>
            <a:r>
              <a:rPr lang="en-GB" sz="2400" i="1" dirty="0"/>
              <a:t>package is a </a:t>
            </a:r>
            <a:r>
              <a:rPr lang="en-GB" sz="2400" dirty="0"/>
              <a:t>collection of commonly used data type declarations and/or subprograms. The statement starting with the keyword </a:t>
            </a:r>
            <a:r>
              <a:rPr lang="en-GB" sz="2400" b="1" dirty="0"/>
              <a:t>use </a:t>
            </a:r>
            <a:r>
              <a:rPr lang="en-GB" sz="2400" dirty="0"/>
              <a:t>is a </a:t>
            </a:r>
            <a:r>
              <a:rPr lang="en-GB" sz="2400" i="1" dirty="0"/>
              <a:t>use clause </a:t>
            </a:r>
            <a:r>
              <a:rPr lang="en-GB" sz="2400" dirty="0"/>
              <a:t>that specifies which package in the </a:t>
            </a:r>
            <a:r>
              <a:rPr lang="en-GB" sz="2400" dirty="0" err="1"/>
              <a:t>ieee</a:t>
            </a:r>
            <a:r>
              <a:rPr lang="en-GB" sz="2400" dirty="0"/>
              <a:t> library is to be made available to this program (</a:t>
            </a:r>
            <a:r>
              <a:rPr lang="et-EE" sz="2400" dirty="0">
                <a:latin typeface="Arial" pitchFamily="34" charset="0"/>
              </a:rPr>
              <a:t>ieee.std_logic_1164</a:t>
            </a:r>
            <a:r>
              <a:rPr lang="en-US" sz="2400" dirty="0">
                <a:latin typeface="Arial" pitchFamily="34" charset="0"/>
              </a:rPr>
              <a:t>)</a:t>
            </a:r>
            <a:r>
              <a:rPr lang="en-GB" sz="2400" dirty="0"/>
              <a:t>.</a:t>
            </a:r>
            <a:endParaRPr lang="en-US" sz="2400" dirty="0">
              <a:solidFill>
                <a:srgbClr val="000000"/>
              </a:solidFill>
              <a:latin typeface="Arial" pitchFamily="34"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22</a:t>
            </a:fld>
            <a:endParaRPr lang="en-US"/>
          </a:p>
        </p:txBody>
      </p:sp>
      <p:sp>
        <p:nvSpPr>
          <p:cNvPr id="10243" name="Rectangle 2"/>
          <p:cNvSpPr>
            <a:spLocks noGrp="1" noChangeArrowheads="1"/>
          </p:cNvSpPr>
          <p:nvPr>
            <p:ph type="title"/>
          </p:nvPr>
        </p:nvSpPr>
        <p:spPr>
          <a:xfrm>
            <a:off x="417513" y="131763"/>
            <a:ext cx="8421687" cy="641350"/>
          </a:xfrm>
        </p:spPr>
        <p:txBody>
          <a:bodyPr>
            <a:normAutofit/>
          </a:bodyPr>
          <a:lstStyle/>
          <a:p>
            <a:pPr algn="r" eaLnBrk="1" hangingPunct="1"/>
            <a:r>
              <a:rPr lang="en-US" altLang="et-EE" sz="3200" b="1" dirty="0">
                <a:solidFill>
                  <a:srgbClr val="A20000"/>
                </a:solidFill>
                <a:latin typeface="Comic Sans MS" panose="030F0702030302020204" pitchFamily="66" charset="0"/>
              </a:rPr>
              <a:t>Design Entity</a:t>
            </a:r>
          </a:p>
        </p:txBody>
      </p:sp>
      <p:sp>
        <p:nvSpPr>
          <p:cNvPr id="10245" name="TextBox 4"/>
          <p:cNvSpPr txBox="1">
            <a:spLocks noChangeArrowheads="1"/>
          </p:cNvSpPr>
          <p:nvPr/>
        </p:nvSpPr>
        <p:spPr bwMode="auto">
          <a:xfrm>
            <a:off x="304800" y="3962400"/>
            <a:ext cx="8458200" cy="2308324"/>
          </a:xfrm>
          <a:prstGeom prst="rect">
            <a:avLst/>
          </a:prstGeom>
          <a:noFill/>
          <a:ln w="9525">
            <a:solidFill>
              <a:schemeClr val="tx1"/>
            </a:solidFill>
            <a:miter lim="800000"/>
            <a:headEnd/>
            <a:tailEnd/>
          </a:ln>
        </p:spPr>
        <p:txBody>
          <a:bodyPr wrap="square">
            <a:spAutoFit/>
          </a:bodyPr>
          <a:lstStyle/>
          <a:p>
            <a:r>
              <a:rPr lang="en-GB" sz="2400" dirty="0"/>
              <a:t>The simplest VHDL design descriptions consist of a single design entity. A </a:t>
            </a:r>
            <a:r>
              <a:rPr lang="en-GB" sz="2400" i="1" dirty="0"/>
              <a:t>design entity </a:t>
            </a:r>
            <a:r>
              <a:rPr lang="en-GB" sz="2400" dirty="0"/>
              <a:t>can represent all or a portion of a design</a:t>
            </a:r>
            <a:r>
              <a:rPr lang="en-GB" sz="2400" i="1" dirty="0"/>
              <a:t>. A design entity </a:t>
            </a:r>
            <a:r>
              <a:rPr lang="en-GB" sz="2400" dirty="0"/>
              <a:t>has well-defined inputs and outputs and performs a well-defined function. A design entity consists of two parts, an </a:t>
            </a:r>
            <a:r>
              <a:rPr lang="en-GB" sz="2400" dirty="0">
                <a:solidFill>
                  <a:srgbClr val="A40000"/>
                </a:solidFill>
              </a:rPr>
              <a:t>entity declaration</a:t>
            </a:r>
            <a:r>
              <a:rPr lang="en-GB" sz="2400" dirty="0"/>
              <a:t> and an </a:t>
            </a:r>
            <a:r>
              <a:rPr lang="en-GB" sz="2400" dirty="0">
                <a:solidFill>
                  <a:srgbClr val="A40000"/>
                </a:solidFill>
              </a:rPr>
              <a:t>architecture body</a:t>
            </a:r>
            <a:r>
              <a:rPr lang="en-GB" sz="2400" dirty="0"/>
              <a:t>. These two parts can be placed in the same file or they can be placed in separate files.</a:t>
            </a:r>
            <a:endParaRPr lang="en-US" sz="2400" dirty="0">
              <a:solidFill>
                <a:srgbClr val="000000"/>
              </a:solidFill>
              <a:latin typeface="Arial" pitchFamily="34" charset="0"/>
              <a:cs typeface="Times New Roman" pitchFamily="18" charset="0"/>
            </a:endParaRPr>
          </a:p>
        </p:txBody>
      </p:sp>
      <p:sp>
        <p:nvSpPr>
          <p:cNvPr id="6" name="Text Box 4"/>
          <p:cNvSpPr txBox="1">
            <a:spLocks noChangeArrowheads="1"/>
          </p:cNvSpPr>
          <p:nvPr/>
        </p:nvSpPr>
        <p:spPr bwMode="auto">
          <a:xfrm>
            <a:off x="571500" y="984250"/>
            <a:ext cx="8229600" cy="2923877"/>
          </a:xfrm>
          <a:prstGeom prst="rect">
            <a:avLst/>
          </a:prstGeom>
          <a:noFill/>
          <a:ln w="9525">
            <a:noFill/>
            <a:miter lim="800000"/>
            <a:headEnd/>
            <a:tailEnd/>
          </a:ln>
        </p:spPr>
        <p:txBody>
          <a:bodyPr>
            <a:spAutoFit/>
          </a:bodyPr>
          <a:lstStyle/>
          <a:p>
            <a:r>
              <a:rPr lang="et-EE" sz="2000" b="1" dirty="0">
                <a:latin typeface="Arial" pitchFamily="34" charset="0"/>
              </a:rPr>
              <a:t>entity</a:t>
            </a:r>
            <a:r>
              <a:rPr lang="et-EE" sz="2000" dirty="0">
                <a:latin typeface="Arial" pitchFamily="34" charset="0"/>
              </a:rPr>
              <a:t> half_adder </a:t>
            </a:r>
            <a:r>
              <a:rPr lang="et-EE" sz="2000" b="1" dirty="0">
                <a:latin typeface="Arial" pitchFamily="34" charset="0"/>
              </a:rPr>
              <a:t>is</a:t>
            </a:r>
          </a:p>
          <a:p>
            <a:r>
              <a:rPr lang="et-EE" sz="2000" b="1" dirty="0">
                <a:latin typeface="Arial" pitchFamily="34" charset="0"/>
              </a:rPr>
              <a:t>   port</a:t>
            </a:r>
            <a:r>
              <a:rPr lang="et-EE" sz="2000" dirty="0">
                <a:latin typeface="Arial" pitchFamily="34" charset="0"/>
              </a:rPr>
              <a:t> (a, b : </a:t>
            </a:r>
            <a:r>
              <a:rPr lang="et-EE" sz="2000" b="1" dirty="0">
                <a:latin typeface="Arial" pitchFamily="34" charset="0"/>
              </a:rPr>
              <a:t>in</a:t>
            </a:r>
            <a:r>
              <a:rPr lang="et-EE" sz="2000" dirty="0">
                <a:latin typeface="Arial" pitchFamily="34" charset="0"/>
              </a:rPr>
              <a:t> std_logic;   sum, carry_out : </a:t>
            </a:r>
            <a:r>
              <a:rPr lang="et-EE" sz="2000" b="1" dirty="0">
                <a:latin typeface="Arial" pitchFamily="34" charset="0"/>
              </a:rPr>
              <a:t>out</a:t>
            </a:r>
            <a:r>
              <a:rPr lang="et-EE" sz="2000" dirty="0">
                <a:latin typeface="Arial" pitchFamily="34" charset="0"/>
              </a:rPr>
              <a:t> std_logic);</a:t>
            </a:r>
            <a:endParaRPr lang="et-EE" sz="2000" b="1" dirty="0">
              <a:latin typeface="Arial" pitchFamily="34" charset="0"/>
            </a:endParaRPr>
          </a:p>
          <a:p>
            <a:r>
              <a:rPr lang="et-EE" sz="2000" b="1" dirty="0">
                <a:latin typeface="Arial" pitchFamily="34" charset="0"/>
              </a:rPr>
              <a:t>end</a:t>
            </a:r>
            <a:r>
              <a:rPr lang="et-EE" sz="2000" dirty="0">
                <a:latin typeface="Arial" pitchFamily="34" charset="0"/>
              </a:rPr>
              <a:t> half_adder;</a:t>
            </a:r>
            <a:endParaRPr lang="en-US" sz="2000" dirty="0">
              <a:latin typeface="Arial" pitchFamily="34" charset="0"/>
            </a:endParaRPr>
          </a:p>
          <a:p>
            <a:endParaRPr lang="et-EE" sz="2000" b="1" dirty="0">
              <a:latin typeface="Arial" pitchFamily="34" charset="0"/>
            </a:endParaRPr>
          </a:p>
          <a:p>
            <a:r>
              <a:rPr lang="et-EE" sz="2000" b="1" dirty="0">
                <a:latin typeface="Arial" pitchFamily="34" charset="0"/>
              </a:rPr>
              <a:t>architecture</a:t>
            </a:r>
            <a:r>
              <a:rPr lang="et-EE" sz="2000" dirty="0">
                <a:latin typeface="Arial" pitchFamily="34" charset="0"/>
              </a:rPr>
              <a:t> </a:t>
            </a:r>
            <a:r>
              <a:rPr lang="en-US" sz="2000" dirty="0" err="1">
                <a:latin typeface="Arial" pitchFamily="34" charset="0"/>
              </a:rPr>
              <a:t>data_flow</a:t>
            </a:r>
            <a:r>
              <a:rPr lang="et-EE" sz="2000" dirty="0">
                <a:latin typeface="Arial" pitchFamily="34" charset="0"/>
              </a:rPr>
              <a:t> </a:t>
            </a:r>
            <a:r>
              <a:rPr lang="et-EE" sz="2000" b="1" dirty="0">
                <a:latin typeface="Arial" pitchFamily="34" charset="0"/>
              </a:rPr>
              <a:t>of</a:t>
            </a:r>
            <a:r>
              <a:rPr lang="et-EE" sz="2000" dirty="0">
                <a:latin typeface="Arial" pitchFamily="34" charset="0"/>
              </a:rPr>
              <a:t> half_adder  </a:t>
            </a:r>
            <a:r>
              <a:rPr lang="et-EE" sz="2000" b="1" dirty="0">
                <a:latin typeface="Arial" pitchFamily="34" charset="0"/>
              </a:rPr>
              <a:t>is</a:t>
            </a:r>
          </a:p>
          <a:p>
            <a:r>
              <a:rPr lang="et-EE" sz="2000" b="1" dirty="0">
                <a:latin typeface="Arial" pitchFamily="34" charset="0"/>
              </a:rPr>
              <a:t>begin</a:t>
            </a:r>
          </a:p>
          <a:p>
            <a:r>
              <a:rPr lang="et-EE" sz="2000" dirty="0">
                <a:solidFill>
                  <a:srgbClr val="993300"/>
                </a:solidFill>
                <a:latin typeface="Arial" pitchFamily="34" charset="0"/>
              </a:rPr>
              <a:t>sum  &lt;=  a </a:t>
            </a:r>
            <a:r>
              <a:rPr lang="et-EE" sz="2000" b="1" dirty="0">
                <a:solidFill>
                  <a:srgbClr val="993300"/>
                </a:solidFill>
                <a:latin typeface="Arial" pitchFamily="34" charset="0"/>
              </a:rPr>
              <a:t>xor</a:t>
            </a:r>
            <a:r>
              <a:rPr lang="et-EE" sz="2000" dirty="0">
                <a:solidFill>
                  <a:srgbClr val="993300"/>
                </a:solidFill>
                <a:latin typeface="Arial" pitchFamily="34" charset="0"/>
              </a:rPr>
              <a:t> b ;		</a:t>
            </a:r>
            <a:endParaRPr lang="et-EE" sz="2000" i="1" dirty="0">
              <a:latin typeface="Arial" pitchFamily="34" charset="0"/>
            </a:endParaRPr>
          </a:p>
          <a:p>
            <a:r>
              <a:rPr lang="et-EE" sz="2000" dirty="0">
                <a:solidFill>
                  <a:srgbClr val="000066"/>
                </a:solidFill>
                <a:latin typeface="Arial" pitchFamily="34" charset="0"/>
              </a:rPr>
              <a:t>carry_out  &lt;=  a </a:t>
            </a:r>
            <a:r>
              <a:rPr lang="et-EE" sz="2000" b="1" dirty="0">
                <a:solidFill>
                  <a:srgbClr val="000066"/>
                </a:solidFill>
                <a:latin typeface="Arial" pitchFamily="34" charset="0"/>
              </a:rPr>
              <a:t>and</a:t>
            </a:r>
            <a:r>
              <a:rPr lang="et-EE" sz="2000" dirty="0">
                <a:solidFill>
                  <a:srgbClr val="000066"/>
                </a:solidFill>
                <a:latin typeface="Arial" pitchFamily="34" charset="0"/>
              </a:rPr>
              <a:t> b ; 	</a:t>
            </a:r>
            <a:endParaRPr lang="en-US" sz="2000" b="1" dirty="0">
              <a:latin typeface="Arial" pitchFamily="34" charset="0"/>
            </a:endParaRPr>
          </a:p>
          <a:p>
            <a:r>
              <a:rPr lang="et-EE" sz="2000" b="1" dirty="0">
                <a:latin typeface="Arial" pitchFamily="34" charset="0"/>
              </a:rPr>
              <a:t>end</a:t>
            </a:r>
            <a:r>
              <a:rPr lang="et-EE" sz="2000" dirty="0">
                <a:latin typeface="Arial" pitchFamily="34" charset="0"/>
              </a:rPr>
              <a:t> </a:t>
            </a:r>
            <a:r>
              <a:rPr lang="en-US" sz="2000" dirty="0" err="1">
                <a:latin typeface="Arial" pitchFamily="34" charset="0"/>
              </a:rPr>
              <a:t>data_flow</a:t>
            </a:r>
            <a:r>
              <a:rPr lang="et-EE" sz="2400" dirty="0">
                <a:latin typeface="Arial" pitchFamily="34" charset="0"/>
              </a:rPr>
              <a:t>;</a:t>
            </a:r>
            <a:endParaRPr lang="en-US" sz="2400" dirty="0">
              <a:latin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23</a:t>
            </a:fld>
            <a:endParaRPr lang="en-US"/>
          </a:p>
        </p:txBody>
      </p:sp>
      <p:sp>
        <p:nvSpPr>
          <p:cNvPr id="10243" name="Rectangle 2"/>
          <p:cNvSpPr>
            <a:spLocks noGrp="1" noChangeArrowheads="1"/>
          </p:cNvSpPr>
          <p:nvPr>
            <p:ph type="title"/>
          </p:nvPr>
        </p:nvSpPr>
        <p:spPr>
          <a:xfrm>
            <a:off x="417513" y="131763"/>
            <a:ext cx="8421687" cy="641350"/>
          </a:xfrm>
        </p:spPr>
        <p:txBody>
          <a:bodyPr>
            <a:normAutofit/>
          </a:bodyPr>
          <a:lstStyle/>
          <a:p>
            <a:pPr algn="r" eaLnBrk="1" hangingPunct="1"/>
            <a:r>
              <a:rPr lang="en-US" altLang="et-EE" sz="3200" b="1" dirty="0">
                <a:solidFill>
                  <a:srgbClr val="A20000"/>
                </a:solidFill>
                <a:latin typeface="Comic Sans MS" panose="030F0702030302020204" pitchFamily="66" charset="0"/>
              </a:rPr>
              <a:t>Type </a:t>
            </a:r>
            <a:r>
              <a:rPr lang="en-US" altLang="et-EE" sz="3200" b="1" dirty="0" err="1">
                <a:solidFill>
                  <a:srgbClr val="A20000"/>
                </a:solidFill>
                <a:latin typeface="Comic Sans MS" panose="030F0702030302020204" pitchFamily="66" charset="0"/>
              </a:rPr>
              <a:t>std_logic</a:t>
            </a:r>
            <a:endParaRPr lang="en-US" altLang="et-EE" sz="3200" b="1" dirty="0">
              <a:solidFill>
                <a:srgbClr val="A20000"/>
              </a:solidFill>
              <a:latin typeface="Comic Sans MS" panose="030F0702030302020204" pitchFamily="66" charset="0"/>
            </a:endParaRPr>
          </a:p>
        </p:txBody>
      </p:sp>
      <p:sp>
        <p:nvSpPr>
          <p:cNvPr id="10245" name="TextBox 4"/>
          <p:cNvSpPr txBox="1">
            <a:spLocks noChangeArrowheads="1"/>
          </p:cNvSpPr>
          <p:nvPr/>
        </p:nvSpPr>
        <p:spPr bwMode="auto">
          <a:xfrm>
            <a:off x="457200" y="1295400"/>
            <a:ext cx="8001000" cy="2308324"/>
          </a:xfrm>
          <a:prstGeom prst="rect">
            <a:avLst/>
          </a:prstGeom>
          <a:noFill/>
          <a:ln w="9525">
            <a:solidFill>
              <a:schemeClr val="tx1"/>
            </a:solidFill>
            <a:miter lim="800000"/>
            <a:headEnd/>
            <a:tailEnd/>
          </a:ln>
        </p:spPr>
        <p:txBody>
          <a:bodyPr wrap="square">
            <a:spAutoFit/>
          </a:bodyPr>
          <a:lstStyle/>
          <a:p>
            <a:r>
              <a:rPr lang="en-GB" sz="2400" dirty="0"/>
              <a:t>Type </a:t>
            </a:r>
            <a:r>
              <a:rPr lang="en-GB" sz="2400" dirty="0" err="1"/>
              <a:t>std_logic</a:t>
            </a:r>
            <a:r>
              <a:rPr lang="en-GB" sz="2400" dirty="0"/>
              <a:t> provides nine different values to represent a logic signal. This allows a more detailed representation of a logic signal’s state than does type bit. Both types include the values '0' and '1'. Type </a:t>
            </a:r>
            <a:r>
              <a:rPr lang="en-GB" sz="2400" dirty="0" err="1"/>
              <a:t>std_logic</a:t>
            </a:r>
            <a:r>
              <a:rPr lang="en-GB" sz="2400" dirty="0"/>
              <a:t> is discussed in detail later.</a:t>
            </a:r>
          </a:p>
          <a:p>
            <a:r>
              <a:rPr lang="en-GB" sz="2400" dirty="0"/>
              <a:t>Now we will only be using the '0' and '1' values from </a:t>
            </a:r>
            <a:r>
              <a:rPr lang="en-GB" sz="2400" dirty="0" err="1"/>
              <a:t>std_logic’s</a:t>
            </a:r>
            <a:r>
              <a:rPr lang="en-GB" sz="2400" dirty="0"/>
              <a:t> nine possible values.</a:t>
            </a:r>
            <a:endParaRPr lang="en-US" sz="2400" dirty="0">
              <a:solidFill>
                <a:srgbClr val="000000"/>
              </a:solidFill>
              <a:latin typeface="Arial" pitchFamily="34"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0"/>
          </p:nvPr>
        </p:nvSpPr>
        <p:spPr>
          <a:noFill/>
        </p:spPr>
        <p:txBody>
          <a:bodyPr/>
          <a:lstStyle/>
          <a:p>
            <a:fld id="{CE2E3541-FE94-492D-BAF4-420DDE4B3B36}" type="slidenum">
              <a:rPr lang="en-US" smtClean="0"/>
              <a:pPr/>
              <a:t>24</a:t>
            </a:fld>
            <a:endParaRPr lang="en-US"/>
          </a:p>
        </p:txBody>
      </p:sp>
      <p:sp>
        <p:nvSpPr>
          <p:cNvPr id="9219" name="Rectangle 2"/>
          <p:cNvSpPr>
            <a:spLocks noGrp="1" noChangeArrowheads="1"/>
          </p:cNvSpPr>
          <p:nvPr>
            <p:ph type="title"/>
          </p:nvPr>
        </p:nvSpPr>
        <p:spPr/>
        <p:txBody>
          <a:bodyPr>
            <a:normAutofit/>
          </a:bodyPr>
          <a:lstStyle/>
          <a:p>
            <a:pPr algn="r" eaLnBrk="1" hangingPunct="1"/>
            <a:r>
              <a:rPr lang="en-US" altLang="et-EE" sz="3200" b="1" dirty="0">
                <a:solidFill>
                  <a:srgbClr val="A20000"/>
                </a:solidFill>
                <a:latin typeface="Comic Sans MS" panose="030F0702030302020204" pitchFamily="66" charset="0"/>
              </a:rPr>
              <a:t>BIT versus STD_LOGIC</a:t>
            </a:r>
          </a:p>
        </p:txBody>
      </p:sp>
      <p:sp>
        <p:nvSpPr>
          <p:cNvPr id="9220" name="Rectangle 3"/>
          <p:cNvSpPr>
            <a:spLocks noChangeArrowheads="1"/>
          </p:cNvSpPr>
          <p:nvPr/>
        </p:nvSpPr>
        <p:spPr bwMode="auto">
          <a:xfrm>
            <a:off x="381000" y="1295400"/>
            <a:ext cx="8382000" cy="5257800"/>
          </a:xfrm>
          <a:prstGeom prst="rect">
            <a:avLst/>
          </a:prstGeom>
          <a:noFill/>
          <a:ln w="9525">
            <a:noFill/>
            <a:miter lim="800000"/>
            <a:headEnd/>
            <a:tailEnd/>
          </a:ln>
        </p:spPr>
        <p:txBody>
          <a:bodyPr/>
          <a:lstStyle/>
          <a:p>
            <a:pPr marL="342900" indent="-342900">
              <a:spcBef>
                <a:spcPct val="20000"/>
              </a:spcBef>
              <a:buClr>
                <a:schemeClr val="folHlink"/>
              </a:buClr>
              <a:buSzPct val="75000"/>
              <a:buFont typeface="Wingdings" pitchFamily="2" charset="2"/>
              <a:buChar char="n"/>
            </a:pPr>
            <a:r>
              <a:rPr lang="en-US" sz="2400" dirty="0">
                <a:latin typeface="Arial" pitchFamily="34" charset="0"/>
              </a:rPr>
              <a:t>BIT type can only have a value of ‘0’ or ‘1’</a:t>
            </a:r>
          </a:p>
          <a:p>
            <a:pPr marL="342900" indent="-342900">
              <a:spcBef>
                <a:spcPct val="20000"/>
              </a:spcBef>
              <a:buClr>
                <a:schemeClr val="folHlink"/>
              </a:buClr>
              <a:buSzPct val="75000"/>
              <a:buFont typeface="Wingdings" pitchFamily="2" charset="2"/>
              <a:buChar char="n"/>
            </a:pPr>
            <a:r>
              <a:rPr lang="en-US" sz="2400" dirty="0">
                <a:latin typeface="Arial" pitchFamily="34" charset="0"/>
              </a:rPr>
              <a:t>STD_LOGIC can have nine values</a:t>
            </a:r>
          </a:p>
          <a:p>
            <a:pPr marL="742950" lvl="1" indent="-285750">
              <a:spcBef>
                <a:spcPct val="20000"/>
              </a:spcBef>
              <a:buClr>
                <a:schemeClr val="folHlink"/>
              </a:buClr>
              <a:buSzPct val="70000"/>
            </a:pPr>
            <a:r>
              <a:rPr lang="en-US" sz="2400" dirty="0">
                <a:latin typeface="Arial" pitchFamily="34" charset="0"/>
              </a:rPr>
              <a:t>'U',‘0’,’1’,’X’,’Z’,’W’,’L’,’H’,’-’</a:t>
            </a:r>
          </a:p>
          <a:p>
            <a:pPr marL="742950" lvl="1" indent="-285750">
              <a:spcBef>
                <a:spcPct val="20000"/>
              </a:spcBef>
              <a:buClr>
                <a:schemeClr val="folHlink"/>
              </a:buClr>
              <a:buSzPct val="70000"/>
              <a:buFont typeface="Wingdings" pitchFamily="2" charset="2"/>
              <a:buChar char="Ø"/>
            </a:pPr>
            <a:r>
              <a:rPr lang="en-US" sz="2400" dirty="0">
                <a:latin typeface="Arial" pitchFamily="34" charset="0"/>
              </a:rPr>
              <a:t>Useful mainly for simulation</a:t>
            </a:r>
          </a:p>
          <a:p>
            <a:pPr marL="742950" lvl="1" indent="-285750">
              <a:spcBef>
                <a:spcPct val="20000"/>
              </a:spcBef>
              <a:buClr>
                <a:schemeClr val="folHlink"/>
              </a:buClr>
              <a:buSzPct val="70000"/>
              <a:buFont typeface="Wingdings" pitchFamily="2" charset="2"/>
              <a:buChar char="Ø"/>
            </a:pPr>
            <a:r>
              <a:rPr lang="en-US" sz="2400" dirty="0">
                <a:latin typeface="Arial" pitchFamily="34" charset="0"/>
              </a:rPr>
              <a:t>‘0’,’1’, and ‘Z’ are synthesizable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9D3EB041-5530-421B-BC7C-45F0DDF1F610}" type="slidenum">
              <a:rPr lang="en-US" altLang="et-EE" sz="1400"/>
              <a:pPr eaLnBrk="1" hangingPunct="1"/>
              <a:t>25</a:t>
            </a:fld>
            <a:endParaRPr lang="en-US" altLang="et-EE" sz="1400"/>
          </a:p>
        </p:txBody>
      </p:sp>
      <p:sp>
        <p:nvSpPr>
          <p:cNvPr id="17411" name="Rectangle 2"/>
          <p:cNvSpPr>
            <a:spLocks noGrp="1" noChangeArrowheads="1"/>
          </p:cNvSpPr>
          <p:nvPr>
            <p:ph type="title"/>
          </p:nvPr>
        </p:nvSpPr>
        <p:spPr>
          <a:xfrm>
            <a:off x="0" y="114300"/>
            <a:ext cx="9144000" cy="646113"/>
          </a:xfrm>
        </p:spPr>
        <p:txBody>
          <a:bodyPr>
            <a:normAutofit/>
          </a:bodyPr>
          <a:lstStyle/>
          <a:p>
            <a:pPr eaLnBrk="1" hangingPunct="1"/>
            <a:r>
              <a:rPr lang="et-EE" altLang="et-EE" sz="3200" dirty="0">
                <a:solidFill>
                  <a:srgbClr val="A20000"/>
                </a:solidFill>
                <a:latin typeface="Comic Sans MS" panose="030F0702030302020204" pitchFamily="66" charset="0"/>
              </a:rPr>
              <a:t>State and strength properties of std</a:t>
            </a:r>
            <a:r>
              <a:rPr lang="pl-PL" altLang="et-EE" sz="3200" dirty="0">
                <a:solidFill>
                  <a:srgbClr val="A20000"/>
                </a:solidFill>
                <a:latin typeface="Comic Sans MS" panose="030F0702030302020204" pitchFamily="66" charset="0"/>
              </a:rPr>
              <a:t>_</a:t>
            </a:r>
            <a:r>
              <a:rPr lang="et-EE" altLang="et-EE" sz="3200" dirty="0">
                <a:solidFill>
                  <a:srgbClr val="A20000"/>
                </a:solidFill>
                <a:latin typeface="Comic Sans MS" panose="030F0702030302020204" pitchFamily="66" charset="0"/>
              </a:rPr>
              <a:t>ulogic</a:t>
            </a:r>
            <a:r>
              <a:rPr lang="en-US" altLang="et-EE" sz="3200" dirty="0">
                <a:solidFill>
                  <a:srgbClr val="A20000"/>
                </a:solidFill>
                <a:latin typeface="Comic Sans MS" panose="030F0702030302020204" pitchFamily="66" charset="0"/>
              </a:rPr>
              <a:t> </a:t>
            </a:r>
          </a:p>
        </p:txBody>
      </p:sp>
      <p:graphicFrame>
        <p:nvGraphicFramePr>
          <p:cNvPr id="672807" name="Group 39"/>
          <p:cNvGraphicFramePr>
            <a:graphicFrameLocks noGrp="1"/>
          </p:cNvGraphicFramePr>
          <p:nvPr/>
        </p:nvGraphicFramePr>
        <p:xfrm>
          <a:off x="1371600" y="1209675"/>
          <a:ext cx="5656263" cy="5291140"/>
        </p:xfrm>
        <a:graphic>
          <a:graphicData uri="http://schemas.openxmlformats.org/drawingml/2006/table">
            <a:tbl>
              <a:tblPr/>
              <a:tblGrid>
                <a:gridCol w="982663">
                  <a:extLst>
                    <a:ext uri="{9D8B030D-6E8A-4147-A177-3AD203B41FA5}">
                      <a16:colId xmlns:a16="http://schemas.microsoft.com/office/drawing/2014/main" val="20000"/>
                    </a:ext>
                  </a:extLst>
                </a:gridCol>
                <a:gridCol w="4673600">
                  <a:extLst>
                    <a:ext uri="{9D8B030D-6E8A-4147-A177-3AD203B41FA5}">
                      <a16:colId xmlns:a16="http://schemas.microsoft.com/office/drawing/2014/main" val="20001"/>
                    </a:ext>
                  </a:extLst>
                </a:gridCol>
              </a:tblGrid>
              <a:tr h="4016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1" i="0" u="none" strike="noStrike" cap="none" normalizeH="0" baseline="0" dirty="0">
                          <a:ln>
                            <a:noFill/>
                          </a:ln>
                          <a:solidFill>
                            <a:srgbClr val="0000CC"/>
                          </a:solidFill>
                          <a:effectLst/>
                          <a:latin typeface="Arial" pitchFamily="34" charset="0"/>
                        </a:rPr>
                        <a:t>Value</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1" i="0" u="none" strike="noStrike" cap="none" normalizeH="0" baseline="0">
                          <a:ln>
                            <a:noFill/>
                          </a:ln>
                          <a:solidFill>
                            <a:srgbClr val="0000CC"/>
                          </a:solidFill>
                          <a:effectLst/>
                          <a:latin typeface="Arial" pitchFamily="34" charset="0"/>
                        </a:rPr>
                        <a:t>Meaning</a:t>
                      </a:r>
                      <a:r>
                        <a:rPr kumimoji="0" lang="en-US" sz="2000" b="0" i="0" u="none" strike="noStrike" cap="none" normalizeH="0" baseline="0">
                          <a:ln>
                            <a:noFill/>
                          </a:ln>
                          <a:solidFill>
                            <a:srgbClr val="0000CC"/>
                          </a:solidFill>
                          <a:effectLst/>
                          <a:latin typeface="Arial" pitchFamily="34" charset="0"/>
                        </a:rPr>
                        <a:t> </a:t>
                      </a:r>
                    </a:p>
                  </a:txBody>
                  <a:tcPr marT="45716" marB="457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7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'U'</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Uninitialized</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7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‘X’</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Forcing (Strong driven) Unknown</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1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‘0’</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Forcing (Strong driven) 0</a:t>
                      </a:r>
                      <a:endParaRPr kumimoji="0" lang="en-US" sz="2000" b="0" i="0" u="none" strike="noStrike" cap="none" normalizeH="0" baseline="0">
                        <a:ln>
                          <a:noFill/>
                        </a:ln>
                        <a:solidFill>
                          <a:schemeClr val="tx1"/>
                        </a:solidFill>
                        <a:effectLst/>
                        <a:latin typeface="Arial" pitchFamily="34" charset="0"/>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637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Forcing (Strong driven) 1</a:t>
                      </a:r>
                      <a:endParaRPr kumimoji="0" lang="en-US" sz="2000" b="0" i="0" u="none" strike="noStrike" cap="none" normalizeH="0" baseline="0">
                        <a:ln>
                          <a:noFill/>
                        </a:ln>
                        <a:solidFill>
                          <a:schemeClr val="tx1"/>
                        </a:solidFill>
                        <a:effectLst/>
                        <a:latin typeface="Arial" pitchFamily="34" charset="0"/>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‘Z’</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High Impedance</a:t>
                      </a:r>
                      <a:endParaRPr kumimoji="0" lang="en-US" sz="2000" b="0" i="0" u="none" strike="noStrike" cap="none" normalizeH="0" baseline="0">
                        <a:ln>
                          <a:noFill/>
                        </a:ln>
                        <a:solidFill>
                          <a:schemeClr val="tx1"/>
                        </a:solidFill>
                        <a:effectLst/>
                        <a:latin typeface="Arial" pitchFamily="34" charset="0"/>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31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‘W’</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Weak (Weakly driven) Unknown</a:t>
                      </a:r>
                      <a:endParaRPr kumimoji="0" lang="en-US" sz="2000" b="0" i="0" u="none" strike="noStrike" cap="none" normalizeH="0" baseline="0">
                        <a:ln>
                          <a:noFill/>
                        </a:ln>
                        <a:solidFill>
                          <a:schemeClr val="tx1"/>
                        </a:solidFill>
                        <a:effectLst/>
                        <a:latin typeface="Arial" pitchFamily="34" charset="0"/>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010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‘L’</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Weak (Weakly driven) 0.</a:t>
                      </a:r>
                      <a:br>
                        <a:rPr kumimoji="0" lang="en-US" sz="2000" b="0" i="0" u="none" strike="noStrike" cap="none" normalizeH="0" baseline="0">
                          <a:ln>
                            <a:noFill/>
                          </a:ln>
                          <a:solidFill>
                            <a:schemeClr val="tx1"/>
                          </a:solidFill>
                          <a:effectLst/>
                          <a:latin typeface="Arial" pitchFamily="34" charset="0"/>
                          <a:cs typeface="Arial" pitchFamily="34" charset="0"/>
                        </a:rPr>
                      </a:br>
                      <a:r>
                        <a:rPr kumimoji="0" lang="en-US" sz="2000" b="0" i="0" u="none" strike="noStrike" cap="none" normalizeH="0" baseline="0">
                          <a:ln>
                            <a:noFill/>
                          </a:ln>
                          <a:solidFill>
                            <a:schemeClr val="tx1"/>
                          </a:solidFill>
                          <a:effectLst/>
                          <a:latin typeface="Arial" pitchFamily="34" charset="0"/>
                          <a:cs typeface="Arial" pitchFamily="34" charset="0"/>
                        </a:rPr>
                        <a:t>Models a pull down.</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010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‘H’</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Weak (Weakly driven) 1. </a:t>
                      </a:r>
                      <a:br>
                        <a:rPr kumimoji="0" lang="en-US" sz="2000" b="0" i="0" u="none" strike="noStrike" cap="none" normalizeH="0" baseline="0">
                          <a:ln>
                            <a:noFill/>
                          </a:ln>
                          <a:solidFill>
                            <a:schemeClr val="tx1"/>
                          </a:solidFill>
                          <a:effectLst/>
                          <a:latin typeface="Arial" pitchFamily="34" charset="0"/>
                          <a:cs typeface="Arial" pitchFamily="34" charset="0"/>
                        </a:rPr>
                      </a:br>
                      <a:r>
                        <a:rPr kumimoji="0" lang="en-US" sz="2000" b="0" i="0" u="none" strike="noStrike" cap="none" normalizeH="0" baseline="0">
                          <a:ln>
                            <a:noFill/>
                          </a:ln>
                          <a:solidFill>
                            <a:schemeClr val="tx1"/>
                          </a:solidFill>
                          <a:effectLst/>
                          <a:latin typeface="Arial" pitchFamily="34" charset="0"/>
                          <a:cs typeface="Arial" pitchFamily="34" charset="0"/>
                        </a:rPr>
                        <a:t>Models a pull up.</a:t>
                      </a:r>
                      <a:endParaRPr kumimoji="0" lang="en-US" sz="2000" b="0" i="0" u="none" strike="noStrike" cap="none" normalizeH="0" baseline="0">
                        <a:ln>
                          <a:noFill/>
                        </a:ln>
                        <a:solidFill>
                          <a:schemeClr val="tx1"/>
                        </a:solidFill>
                        <a:effectLst/>
                        <a:latin typeface="Arial" pitchFamily="34" charset="0"/>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635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a:t>
                      </a:r>
                    </a:p>
                  </a:txBody>
                  <a:tcPr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Don't Care</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4564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26</a:t>
            </a:fld>
            <a:endParaRPr lang="en-US"/>
          </a:p>
        </p:txBody>
      </p:sp>
      <p:sp>
        <p:nvSpPr>
          <p:cNvPr id="10243" name="Rectangle 2"/>
          <p:cNvSpPr>
            <a:spLocks noGrp="1" noChangeArrowheads="1"/>
          </p:cNvSpPr>
          <p:nvPr>
            <p:ph type="title"/>
          </p:nvPr>
        </p:nvSpPr>
        <p:spPr>
          <a:xfrm>
            <a:off x="417513" y="131763"/>
            <a:ext cx="8607425" cy="641350"/>
          </a:xfrm>
        </p:spPr>
        <p:txBody>
          <a:bodyPr>
            <a:normAutofit/>
          </a:bodyPr>
          <a:lstStyle/>
          <a:p>
            <a:pPr algn="r" eaLnBrk="1" hangingPunct="1"/>
            <a:r>
              <a:rPr lang="en-US" altLang="et-EE" sz="3200" b="1" dirty="0">
                <a:solidFill>
                  <a:srgbClr val="A20000"/>
                </a:solidFill>
                <a:latin typeface="Comic Sans MS" panose="030F0702030302020204" pitchFamily="66" charset="0"/>
              </a:rPr>
              <a:t>Design description compilation</a:t>
            </a:r>
          </a:p>
        </p:txBody>
      </p:sp>
      <p:sp>
        <p:nvSpPr>
          <p:cNvPr id="10245" name="TextBox 4"/>
          <p:cNvSpPr txBox="1">
            <a:spLocks noChangeArrowheads="1"/>
          </p:cNvSpPr>
          <p:nvPr/>
        </p:nvSpPr>
        <p:spPr bwMode="auto">
          <a:xfrm>
            <a:off x="381000" y="914400"/>
            <a:ext cx="8458200" cy="2677656"/>
          </a:xfrm>
          <a:prstGeom prst="rect">
            <a:avLst/>
          </a:prstGeom>
          <a:noFill/>
          <a:ln w="9525">
            <a:solidFill>
              <a:schemeClr val="tx1"/>
            </a:solidFill>
            <a:miter lim="800000"/>
            <a:headEnd/>
            <a:tailEnd/>
          </a:ln>
        </p:spPr>
        <p:txBody>
          <a:bodyPr wrap="square">
            <a:spAutoFit/>
          </a:bodyPr>
          <a:lstStyle/>
          <a:p>
            <a:r>
              <a:rPr lang="en-GB" sz="2400" i="1" dirty="0">
                <a:latin typeface="Arial" pitchFamily="34" charset="0"/>
                <a:cs typeface="Arial" pitchFamily="34" charset="0"/>
              </a:rPr>
              <a:t>VHDL </a:t>
            </a:r>
            <a:r>
              <a:rPr lang="en-GB" sz="2400" dirty="0">
                <a:latin typeface="Arial" pitchFamily="34" charset="0"/>
                <a:cs typeface="Arial" pitchFamily="34" charset="0"/>
              </a:rPr>
              <a:t>compilers are sometimes called </a:t>
            </a:r>
            <a:r>
              <a:rPr lang="en-GB" sz="2400" i="1" dirty="0">
                <a:latin typeface="Arial" pitchFamily="34" charset="0"/>
                <a:cs typeface="Arial" pitchFamily="34" charset="0"/>
              </a:rPr>
              <a:t>analyzers. The term “analyze” </a:t>
            </a:r>
            <a:r>
              <a:rPr lang="en-GB" sz="2400" dirty="0">
                <a:latin typeface="Arial" pitchFamily="34" charset="0"/>
                <a:cs typeface="Arial" pitchFamily="34" charset="0"/>
              </a:rPr>
              <a:t>means to check a design file for syntax and static semantic errors before it is simulated. This term is sometimes used instead of the term “compile,” because compiling typically means to generate executable object code. In contrast, code generation for VHDL was initially associated only with simulation. </a:t>
            </a:r>
            <a:endParaRPr lang="en-US" sz="2400" b="1" dirty="0">
              <a:solidFill>
                <a:srgbClr val="000000"/>
              </a:solidFill>
              <a:latin typeface="Arial" pitchFamily="34" charset="0"/>
              <a:cs typeface="Arial" pitchFamily="34" charset="0"/>
            </a:endParaRPr>
          </a:p>
        </p:txBody>
      </p:sp>
      <p:sp>
        <p:nvSpPr>
          <p:cNvPr id="5" name="TextBox 4"/>
          <p:cNvSpPr txBox="1">
            <a:spLocks noChangeArrowheads="1"/>
          </p:cNvSpPr>
          <p:nvPr/>
        </p:nvSpPr>
        <p:spPr bwMode="auto">
          <a:xfrm>
            <a:off x="381000" y="3646944"/>
            <a:ext cx="8458200" cy="461665"/>
          </a:xfrm>
          <a:prstGeom prst="rect">
            <a:avLst/>
          </a:prstGeom>
          <a:noFill/>
          <a:ln w="9525">
            <a:solidFill>
              <a:schemeClr val="tx1"/>
            </a:solidFill>
            <a:miter lim="800000"/>
            <a:headEnd/>
            <a:tailEnd/>
          </a:ln>
        </p:spPr>
        <p:txBody>
          <a:bodyPr wrap="square">
            <a:spAutoFit/>
          </a:bodyPr>
          <a:lstStyle/>
          <a:p>
            <a:r>
              <a:rPr lang="en-GB" sz="2400" i="1" dirty="0"/>
              <a:t>Syntax errors </a:t>
            </a:r>
            <a:r>
              <a:rPr lang="en-GB" sz="2400" dirty="0"/>
              <a:t>are violations of the language grammar</a:t>
            </a:r>
            <a:r>
              <a:rPr lang="en-GB" sz="2400" dirty="0">
                <a:latin typeface="Arial" pitchFamily="34" charset="0"/>
                <a:cs typeface="Arial" pitchFamily="34" charset="0"/>
              </a:rPr>
              <a:t>. </a:t>
            </a:r>
            <a:endParaRPr lang="en-US" sz="2400" b="1" dirty="0">
              <a:solidFill>
                <a:srgbClr val="000000"/>
              </a:solidFill>
              <a:latin typeface="Arial" pitchFamily="34" charset="0"/>
              <a:cs typeface="Arial" pitchFamily="34" charset="0"/>
            </a:endParaRPr>
          </a:p>
        </p:txBody>
      </p:sp>
      <p:sp>
        <p:nvSpPr>
          <p:cNvPr id="6" name="TextBox 5"/>
          <p:cNvSpPr txBox="1">
            <a:spLocks noChangeArrowheads="1"/>
          </p:cNvSpPr>
          <p:nvPr/>
        </p:nvSpPr>
        <p:spPr bwMode="auto">
          <a:xfrm>
            <a:off x="381000" y="4191000"/>
            <a:ext cx="8458200" cy="461665"/>
          </a:xfrm>
          <a:prstGeom prst="rect">
            <a:avLst/>
          </a:prstGeom>
          <a:noFill/>
          <a:ln w="9525">
            <a:solidFill>
              <a:schemeClr val="tx1"/>
            </a:solidFill>
            <a:miter lim="800000"/>
            <a:headEnd/>
            <a:tailEnd/>
          </a:ln>
        </p:spPr>
        <p:txBody>
          <a:bodyPr wrap="square">
            <a:spAutoFit/>
          </a:bodyPr>
          <a:lstStyle/>
          <a:p>
            <a:r>
              <a:rPr lang="en-GB" sz="2400" i="1" dirty="0"/>
              <a:t>Semantic errors </a:t>
            </a:r>
            <a:r>
              <a:rPr lang="en-GB" sz="2400" dirty="0"/>
              <a:t>are violations of the meaning of the language</a:t>
            </a:r>
            <a:r>
              <a:rPr lang="en-GB" sz="2400" i="1" dirty="0"/>
              <a:t>.</a:t>
            </a:r>
            <a:endParaRPr lang="en-US" sz="2400" b="1" dirty="0">
              <a:solidFill>
                <a:srgbClr val="000000"/>
              </a:solidFill>
              <a:latin typeface="Arial" pitchFamily="34" charset="0"/>
              <a:cs typeface="Arial" pitchFamily="34" charset="0"/>
            </a:endParaRPr>
          </a:p>
        </p:txBody>
      </p:sp>
      <p:sp>
        <p:nvSpPr>
          <p:cNvPr id="7" name="TextBox 6"/>
          <p:cNvSpPr txBox="1">
            <a:spLocks noChangeArrowheads="1"/>
          </p:cNvSpPr>
          <p:nvPr/>
        </p:nvSpPr>
        <p:spPr bwMode="auto">
          <a:xfrm>
            <a:off x="381000" y="4719935"/>
            <a:ext cx="8458200" cy="830997"/>
          </a:xfrm>
          <a:prstGeom prst="rect">
            <a:avLst/>
          </a:prstGeom>
          <a:noFill/>
          <a:ln w="9525">
            <a:solidFill>
              <a:schemeClr val="tx1"/>
            </a:solidFill>
            <a:miter lim="800000"/>
            <a:headEnd/>
            <a:tailEnd/>
          </a:ln>
        </p:spPr>
        <p:txBody>
          <a:bodyPr wrap="square">
            <a:spAutoFit/>
          </a:bodyPr>
          <a:lstStyle/>
          <a:p>
            <a:r>
              <a:rPr lang="en-GB" sz="2400" i="1" dirty="0"/>
              <a:t>Static semantic errors </a:t>
            </a:r>
            <a:r>
              <a:rPr lang="en-GB" sz="2400" dirty="0"/>
              <a:t>are errors in meaning that can be detected by a compiler before a simulation is performed</a:t>
            </a:r>
            <a:r>
              <a:rPr lang="en-GB" sz="2400" i="1" dirty="0"/>
              <a:t>.</a:t>
            </a:r>
            <a:endParaRPr lang="en-US" sz="2400" b="1" dirty="0">
              <a:solidFill>
                <a:srgbClr val="000000"/>
              </a:solidFill>
              <a:latin typeface="Arial" pitchFamily="34" charset="0"/>
              <a:cs typeface="Arial" pitchFamily="34" charset="0"/>
            </a:endParaRPr>
          </a:p>
        </p:txBody>
      </p:sp>
      <p:sp>
        <p:nvSpPr>
          <p:cNvPr id="9" name="TextBox 8"/>
          <p:cNvSpPr txBox="1">
            <a:spLocks noChangeArrowheads="1"/>
          </p:cNvSpPr>
          <p:nvPr/>
        </p:nvSpPr>
        <p:spPr bwMode="auto">
          <a:xfrm>
            <a:off x="381000" y="5646003"/>
            <a:ext cx="8458200" cy="461665"/>
          </a:xfrm>
          <a:prstGeom prst="rect">
            <a:avLst/>
          </a:prstGeom>
          <a:noFill/>
          <a:ln w="9525">
            <a:solidFill>
              <a:schemeClr val="tx1"/>
            </a:solidFill>
            <a:miter lim="800000"/>
            <a:headEnd/>
            <a:tailEnd/>
          </a:ln>
        </p:spPr>
        <p:txBody>
          <a:bodyPr wrap="square">
            <a:spAutoFit/>
          </a:bodyPr>
          <a:lstStyle/>
          <a:p>
            <a:r>
              <a:rPr lang="en-GB" sz="2400" i="1" dirty="0"/>
              <a:t>Dynamic semantic errors </a:t>
            </a:r>
            <a:r>
              <a:rPr lang="en-GB" sz="2400" dirty="0"/>
              <a:t>can only be detected during simulation</a:t>
            </a:r>
            <a:r>
              <a:rPr lang="en-GB" sz="2400" i="1" dirty="0"/>
              <a:t>.</a:t>
            </a:r>
            <a:endParaRPr lang="en-US" sz="2400" b="1" dirty="0">
              <a:solidFill>
                <a:srgbClr val="000000"/>
              </a:solidFill>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27</a:t>
            </a:fld>
            <a:endParaRPr lang="en-US"/>
          </a:p>
        </p:txBody>
      </p:sp>
      <p:sp>
        <p:nvSpPr>
          <p:cNvPr id="10243" name="Rectangle 2"/>
          <p:cNvSpPr>
            <a:spLocks noGrp="1" noChangeArrowheads="1"/>
          </p:cNvSpPr>
          <p:nvPr>
            <p:ph type="title"/>
          </p:nvPr>
        </p:nvSpPr>
        <p:spPr>
          <a:xfrm>
            <a:off x="417513" y="131763"/>
            <a:ext cx="8421687" cy="641350"/>
          </a:xfrm>
        </p:spPr>
        <p:txBody>
          <a:bodyPr>
            <a:normAutofit/>
          </a:bodyPr>
          <a:lstStyle/>
          <a:p>
            <a:pPr algn="r" eaLnBrk="1" hangingPunct="1"/>
            <a:r>
              <a:rPr lang="en-US" altLang="et-EE" sz="3200" b="1" dirty="0">
                <a:solidFill>
                  <a:srgbClr val="A20000"/>
                </a:solidFill>
                <a:latin typeface="Comic Sans MS" panose="030F0702030302020204" pitchFamily="66" charset="0"/>
              </a:rPr>
              <a:t>Verification</a:t>
            </a:r>
          </a:p>
        </p:txBody>
      </p:sp>
      <p:sp>
        <p:nvSpPr>
          <p:cNvPr id="10245" name="TextBox 4"/>
          <p:cNvSpPr txBox="1">
            <a:spLocks noChangeArrowheads="1"/>
          </p:cNvSpPr>
          <p:nvPr/>
        </p:nvSpPr>
        <p:spPr bwMode="auto">
          <a:xfrm>
            <a:off x="381000" y="914400"/>
            <a:ext cx="8458200" cy="2677656"/>
          </a:xfrm>
          <a:prstGeom prst="rect">
            <a:avLst/>
          </a:prstGeom>
          <a:noFill/>
          <a:ln w="9525">
            <a:solidFill>
              <a:schemeClr val="tx1"/>
            </a:solidFill>
            <a:miter lim="800000"/>
            <a:headEnd/>
            <a:tailEnd/>
          </a:ln>
        </p:spPr>
        <p:txBody>
          <a:bodyPr wrap="square">
            <a:spAutoFit/>
          </a:bodyPr>
          <a:lstStyle/>
          <a:p>
            <a:r>
              <a:rPr lang="en-GB" sz="2400" i="1" dirty="0"/>
              <a:t>Verification is the process used to demonstrate the correctness of a design. We verify </a:t>
            </a:r>
            <a:r>
              <a:rPr lang="en-GB" sz="2400" dirty="0"/>
              <a:t>that our design description meets its functional and timing specifications before the target PLD is programmed. Generally speaking, verification using simulation can show the existence of errors in a design, but cannot prove that a design is correct. The process of verification often consumes a significant percentage of the total design effort.</a:t>
            </a:r>
            <a:endParaRPr lang="en-US" sz="2400" b="1" dirty="0">
              <a:solidFill>
                <a:srgbClr val="000000"/>
              </a:solidFill>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0"/>
          </p:nvPr>
        </p:nvSpPr>
        <p:spPr>
          <a:noFill/>
        </p:spPr>
        <p:txBody>
          <a:bodyPr/>
          <a:lstStyle/>
          <a:p>
            <a:fld id="{72C80C48-F4D1-46EA-9F1B-C095ABC36D8C}" type="slidenum">
              <a:rPr lang="en-US" altLang="et-EE" smtClean="0"/>
              <a:pPr/>
              <a:t>28</a:t>
            </a:fld>
            <a:endParaRPr lang="en-US" altLang="et-EE"/>
          </a:p>
        </p:txBody>
      </p:sp>
      <p:sp>
        <p:nvSpPr>
          <p:cNvPr id="5123" name="Rectangle 2"/>
          <p:cNvSpPr>
            <a:spLocks noGrp="1" noChangeArrowheads="1"/>
          </p:cNvSpPr>
          <p:nvPr>
            <p:ph type="title"/>
          </p:nvPr>
        </p:nvSpPr>
        <p:spPr>
          <a:xfrm>
            <a:off x="366713" y="119063"/>
            <a:ext cx="8696325" cy="641350"/>
          </a:xfrm>
        </p:spPr>
        <p:txBody>
          <a:bodyPr>
            <a:normAutofit/>
          </a:bodyPr>
          <a:lstStyle/>
          <a:p>
            <a:pPr eaLnBrk="1" hangingPunct="1"/>
            <a:r>
              <a:rPr lang="et-EE" altLang="et-EE" sz="3200" b="1" dirty="0">
                <a:solidFill>
                  <a:srgbClr val="A20000"/>
                </a:solidFill>
                <a:latin typeface="Comic Sans MS" panose="030F0702030302020204" pitchFamily="66" charset="0"/>
              </a:rPr>
              <a:t>Typical constituents of a simple testbench</a:t>
            </a:r>
            <a:endParaRPr lang="en-US" altLang="et-EE" sz="3200" b="1" dirty="0">
              <a:solidFill>
                <a:srgbClr val="A20000"/>
              </a:solidFill>
              <a:latin typeface="Comic Sans MS" panose="030F0702030302020204" pitchFamily="66" charset="0"/>
            </a:endParaRPr>
          </a:p>
        </p:txBody>
      </p:sp>
      <p:sp>
        <p:nvSpPr>
          <p:cNvPr id="752643" name="Rectangle 3"/>
          <p:cNvSpPr>
            <a:spLocks noChangeArrowheads="1"/>
          </p:cNvSpPr>
          <p:nvPr/>
        </p:nvSpPr>
        <p:spPr bwMode="auto">
          <a:xfrm>
            <a:off x="180975" y="3681413"/>
            <a:ext cx="8829675" cy="2733675"/>
          </a:xfrm>
          <a:prstGeom prst="rect">
            <a:avLst/>
          </a:prstGeom>
          <a:noFill/>
          <a:ln w="9525">
            <a:noFill/>
            <a:miter lim="800000"/>
            <a:headEnd/>
            <a:tailEnd/>
          </a:ln>
        </p:spPr>
        <p:txBody>
          <a:bodyPr/>
          <a:lstStyle/>
          <a:p>
            <a:pPr marL="533400" indent="-533400">
              <a:spcBef>
                <a:spcPct val="5000"/>
              </a:spcBef>
              <a:buClr>
                <a:schemeClr val="folHlink"/>
              </a:buClr>
              <a:buSzPct val="75000"/>
              <a:buFont typeface="Wingdings" pitchFamily="2" charset="2"/>
              <a:buAutoNum type="arabicPeriod"/>
            </a:pPr>
            <a:r>
              <a:rPr lang="en-US" altLang="et-EE" sz="2400" dirty="0">
                <a:solidFill>
                  <a:srgbClr val="000000"/>
                </a:solidFill>
                <a:latin typeface="Arial" pitchFamily="34" charset="0"/>
                <a:cs typeface="Times New Roman" pitchFamily="18" charset="0"/>
              </a:rPr>
              <a:t>UUT (Unit Under Test)</a:t>
            </a:r>
          </a:p>
          <a:p>
            <a:pPr marL="533400" indent="-533400">
              <a:spcBef>
                <a:spcPct val="5000"/>
              </a:spcBef>
              <a:buClr>
                <a:schemeClr val="folHlink"/>
              </a:buClr>
              <a:buSzPct val="75000"/>
              <a:buFont typeface="Wingdings" pitchFamily="2" charset="2"/>
              <a:buAutoNum type="arabicPeriod" startAt="2"/>
            </a:pPr>
            <a:r>
              <a:rPr lang="en-US" altLang="et-EE" sz="2400" dirty="0">
                <a:solidFill>
                  <a:srgbClr val="000000"/>
                </a:solidFill>
                <a:latin typeface="Arial" pitchFamily="34" charset="0"/>
                <a:cs typeface="Times New Roman" pitchFamily="18" charset="0"/>
              </a:rPr>
              <a:t>Stimulus generator. </a:t>
            </a:r>
            <a:r>
              <a:rPr lang="en-US" altLang="et-EE" sz="2000" dirty="0">
                <a:solidFill>
                  <a:srgbClr val="000000"/>
                </a:solidFill>
                <a:latin typeface="Arial" pitchFamily="34" charset="0"/>
                <a:cs typeface="Times New Roman" pitchFamily="18" charset="0"/>
              </a:rPr>
              <a:t>For combinational designs, only combinations of the values of ‘0’ and ‘1’ , or sequences of combinations are applied. </a:t>
            </a:r>
            <a:endParaRPr lang="en-US" altLang="et-EE" sz="2400" dirty="0">
              <a:solidFill>
                <a:srgbClr val="000000"/>
              </a:solidFill>
              <a:latin typeface="Arial" pitchFamily="34" charset="0"/>
              <a:cs typeface="Times New Roman" pitchFamily="18" charset="0"/>
            </a:endParaRPr>
          </a:p>
          <a:p>
            <a:pPr marL="533400" indent="-533400">
              <a:spcBef>
                <a:spcPct val="5000"/>
              </a:spcBef>
              <a:buClr>
                <a:schemeClr val="folHlink"/>
              </a:buClr>
              <a:buSzPct val="75000"/>
              <a:buFont typeface="Wingdings" pitchFamily="2" charset="2"/>
              <a:buAutoNum type="arabicPeriod" startAt="3"/>
            </a:pPr>
            <a:r>
              <a:rPr lang="en-US" altLang="et-EE" sz="2400" dirty="0">
                <a:latin typeface="Arial" pitchFamily="34" charset="0"/>
              </a:rPr>
              <a:t>Response monitor.</a:t>
            </a:r>
            <a:r>
              <a:rPr lang="en-US" altLang="et-EE" sz="2000" dirty="0">
                <a:latin typeface="Arial" pitchFamily="34" charset="0"/>
              </a:rPr>
              <a:t> In response to each stimulus, the UUT output values  must be checked to verify that they are identical to the expected.</a:t>
            </a:r>
            <a:r>
              <a:rPr lang="et-EE" altLang="et-EE" sz="2000" dirty="0">
                <a:latin typeface="Arial" pitchFamily="34" charset="0"/>
              </a:rPr>
              <a:t> </a:t>
            </a:r>
          </a:p>
        </p:txBody>
      </p:sp>
      <p:pic>
        <p:nvPicPr>
          <p:cNvPr id="5125" name="Picture 4" descr="AAIJCPA0"/>
          <p:cNvPicPr>
            <a:picLocks noChangeAspect="1" noChangeArrowheads="1"/>
          </p:cNvPicPr>
          <p:nvPr/>
        </p:nvPicPr>
        <p:blipFill>
          <a:blip r:embed="rId3" cstate="print"/>
          <a:srcRect/>
          <a:stretch>
            <a:fillRect/>
          </a:stretch>
        </p:blipFill>
        <p:spPr bwMode="auto">
          <a:xfrm>
            <a:off x="1074738" y="981075"/>
            <a:ext cx="7011987" cy="2709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animEffect transition="in" filter="blinds(horizontal)">
                                      <p:cBhvr>
                                        <p:cTn id="7" dur="500"/>
                                        <p:tgtEl>
                                          <p:spTgt spid="75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12" dur="500"/>
                                        <p:tgtEl>
                                          <p:spTgt spid="75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7" dur="500"/>
                                        <p:tgtEl>
                                          <p:spTgt spid="75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noFill/>
        </p:spPr>
        <p:txBody>
          <a:bodyPr/>
          <a:lstStyle/>
          <a:p>
            <a:fld id="{ED16BFF8-4EE3-4894-B756-89288DAC79AD}" type="slidenum">
              <a:rPr lang="en-US" altLang="et-EE" smtClean="0"/>
              <a:pPr/>
              <a:t>29</a:t>
            </a:fld>
            <a:endParaRPr lang="en-US" altLang="et-EE"/>
          </a:p>
        </p:txBody>
      </p:sp>
      <p:sp>
        <p:nvSpPr>
          <p:cNvPr id="7171" name="Rectangle 2"/>
          <p:cNvSpPr>
            <a:spLocks noGrp="1" noChangeArrowheads="1"/>
          </p:cNvSpPr>
          <p:nvPr>
            <p:ph type="title"/>
          </p:nvPr>
        </p:nvSpPr>
        <p:spPr>
          <a:xfrm>
            <a:off x="366713" y="119063"/>
            <a:ext cx="8705850" cy="641350"/>
          </a:xfrm>
        </p:spPr>
        <p:txBody>
          <a:bodyPr>
            <a:normAutofit/>
          </a:bodyPr>
          <a:lstStyle/>
          <a:p>
            <a:pPr eaLnBrk="1" hangingPunct="1"/>
            <a:r>
              <a:rPr lang="et-EE" altLang="et-EE" sz="3200" b="1" dirty="0">
                <a:solidFill>
                  <a:srgbClr val="A20000"/>
                </a:solidFill>
                <a:latin typeface="Comic Sans MS" panose="030F0702030302020204" pitchFamily="66" charset="0"/>
              </a:rPr>
              <a:t>Testbench using projected waveforms</a:t>
            </a:r>
            <a:endParaRPr lang="en-US" altLang="et-EE" sz="3200" b="1" dirty="0">
              <a:solidFill>
                <a:srgbClr val="A20000"/>
              </a:solidFill>
              <a:latin typeface="Comic Sans MS" panose="030F0702030302020204" pitchFamily="66" charset="0"/>
            </a:endParaRPr>
          </a:p>
        </p:txBody>
      </p:sp>
      <p:sp>
        <p:nvSpPr>
          <p:cNvPr id="9220" name="Text Box 3"/>
          <p:cNvSpPr txBox="1">
            <a:spLocks noChangeArrowheads="1"/>
          </p:cNvSpPr>
          <p:nvPr/>
        </p:nvSpPr>
        <p:spPr bwMode="auto">
          <a:xfrm>
            <a:off x="422275" y="4805363"/>
            <a:ext cx="8151813" cy="1200150"/>
          </a:xfrm>
          <a:prstGeom prst="rect">
            <a:avLst/>
          </a:prstGeom>
          <a:noFill/>
          <a:ln w="9525">
            <a:noFill/>
            <a:miter lim="800000"/>
            <a:headEnd/>
            <a:tailEnd/>
          </a:ln>
        </p:spPr>
        <p:txBody>
          <a:bodyPr>
            <a:spAutoFit/>
          </a:bodyPr>
          <a:lstStyle/>
          <a:p>
            <a:pPr>
              <a:spcBef>
                <a:spcPct val="50000"/>
              </a:spcBef>
              <a:buClr>
                <a:schemeClr val="folHlink"/>
              </a:buClr>
              <a:buSzPct val="75000"/>
            </a:pPr>
            <a:r>
              <a:rPr lang="en-US" altLang="et-EE" sz="2400">
                <a:latin typeface="Arial" pitchFamily="34" charset="0"/>
              </a:rPr>
              <a:t>In order to simulate the operation of a UUT using a testbench, we must actually simulate a testbench, since the UUT is simply a component in the testbench.</a:t>
            </a:r>
          </a:p>
        </p:txBody>
      </p:sp>
      <p:pic>
        <p:nvPicPr>
          <p:cNvPr id="7173" name="Picture 4" descr="AAIJCLA0"/>
          <p:cNvPicPr>
            <a:picLocks noChangeAspect="1" noChangeArrowheads="1"/>
          </p:cNvPicPr>
          <p:nvPr/>
        </p:nvPicPr>
        <p:blipFill>
          <a:blip r:embed="rId3" cstate="print"/>
          <a:srcRect/>
          <a:stretch>
            <a:fillRect/>
          </a:stretch>
        </p:blipFill>
        <p:spPr bwMode="auto">
          <a:xfrm>
            <a:off x="-11113" y="1222375"/>
            <a:ext cx="9086851" cy="3138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3</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pPr algn="r"/>
            <a:r>
              <a:rPr lang="en-GB" altLang="et-EE" sz="3200" b="1" dirty="0">
                <a:solidFill>
                  <a:srgbClr val="A20000"/>
                </a:solidFill>
                <a:latin typeface="Comic Sans MS" panose="030F0702030302020204" pitchFamily="66" charset="0"/>
              </a:rPr>
              <a:t>Design representation</a:t>
            </a:r>
            <a:r>
              <a:rPr lang="en-GB" altLang="et-EE" sz="3200" dirty="0"/>
              <a:t> </a:t>
            </a:r>
            <a:endParaRPr lang="en-US" altLang="et-EE" sz="3200" b="1" dirty="0">
              <a:solidFill>
                <a:srgbClr val="A20000"/>
              </a:solidFill>
              <a:latin typeface="Comic Sans MS" panose="030F0702030302020204" pitchFamily="66"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42" name="Text Box 5"/>
          <p:cNvSpPr txBox="1">
            <a:spLocks noChangeArrowheads="1"/>
          </p:cNvSpPr>
          <p:nvPr/>
        </p:nvSpPr>
        <p:spPr bwMode="auto">
          <a:xfrm>
            <a:off x="695325" y="1009650"/>
            <a:ext cx="6858000" cy="461665"/>
          </a:xfrm>
          <a:prstGeom prst="rect">
            <a:avLst/>
          </a:prstGeom>
          <a:noFill/>
          <a:ln w="9525">
            <a:noFill/>
            <a:miter lim="800000"/>
            <a:headEnd/>
            <a:tailEnd/>
          </a:ln>
        </p:spPr>
        <p:txBody>
          <a:bodyPr>
            <a:spAutoFit/>
          </a:bodyPr>
          <a:lstStyle/>
          <a:p>
            <a:pPr eaLnBrk="1" hangingPunct="1"/>
            <a:r>
              <a:rPr lang="en-GB" altLang="et-EE" sz="2400" dirty="0">
                <a:latin typeface="Arial" pitchFamily="34" charset="0"/>
                <a:cs typeface="Times New Roman" pitchFamily="18" charset="0"/>
              </a:rPr>
              <a:t>Three different domains of description:</a:t>
            </a:r>
          </a:p>
        </p:txBody>
      </p:sp>
      <p:sp>
        <p:nvSpPr>
          <p:cNvPr id="43" name="Text Box 4"/>
          <p:cNvSpPr txBox="1">
            <a:spLocks noChangeArrowheads="1"/>
          </p:cNvSpPr>
          <p:nvPr/>
        </p:nvSpPr>
        <p:spPr bwMode="auto">
          <a:xfrm>
            <a:off x="533400" y="1457325"/>
            <a:ext cx="8077200" cy="1938992"/>
          </a:xfrm>
          <a:prstGeom prst="rect">
            <a:avLst/>
          </a:prstGeom>
          <a:noFill/>
          <a:ln w="9525">
            <a:noFill/>
            <a:miter lim="800000"/>
            <a:headEnd/>
            <a:tailEnd/>
          </a:ln>
        </p:spPr>
        <p:txBody>
          <a:bodyPr wrap="square">
            <a:spAutoFit/>
          </a:bodyPr>
          <a:lstStyle/>
          <a:p>
            <a:pPr eaLnBrk="1" hangingPunct="1">
              <a:spcBef>
                <a:spcPct val="50000"/>
              </a:spcBef>
              <a:buClr>
                <a:schemeClr val="folHlink"/>
              </a:buClr>
              <a:buSzPct val="60000"/>
              <a:buFont typeface="Wingdings" pitchFamily="2" charset="2"/>
              <a:buNone/>
              <a:defRPr/>
            </a:pPr>
            <a:r>
              <a:rPr lang="en-GB" altLang="et-EE" sz="2400" dirty="0">
                <a:latin typeface="Arial" pitchFamily="34" charset="0"/>
                <a:cs typeface="Times New Roman" pitchFamily="18" charset="0"/>
              </a:rPr>
              <a:t>A </a:t>
            </a:r>
            <a:r>
              <a:rPr lang="en-GB" altLang="et-EE" sz="2400" dirty="0" err="1">
                <a:solidFill>
                  <a:srgbClr val="920000"/>
                </a:solidFill>
                <a:latin typeface="Arial" pitchFamily="34" charset="0"/>
                <a:cs typeface="Times New Roman" pitchFamily="18" charset="0"/>
              </a:rPr>
              <a:t>behavioral</a:t>
            </a:r>
            <a:r>
              <a:rPr lang="en-GB" altLang="et-EE" sz="2400" dirty="0">
                <a:solidFill>
                  <a:srgbClr val="920000"/>
                </a:solidFill>
                <a:latin typeface="Arial" pitchFamily="34" charset="0"/>
                <a:cs typeface="Times New Roman" pitchFamily="18" charset="0"/>
              </a:rPr>
              <a:t> </a:t>
            </a:r>
            <a:r>
              <a:rPr lang="en-GB" altLang="et-EE" sz="2400" dirty="0">
                <a:latin typeface="Arial" pitchFamily="34" charset="0"/>
                <a:cs typeface="Times New Roman" pitchFamily="18" charset="0"/>
              </a:rPr>
              <a:t>or functional representation is one that looks at the design as a black box. A </a:t>
            </a:r>
            <a:r>
              <a:rPr lang="en-GB" altLang="et-EE" sz="2400" dirty="0" err="1">
                <a:latin typeface="Arial" pitchFamily="34" charset="0"/>
                <a:cs typeface="Times New Roman" pitchFamily="18" charset="0"/>
              </a:rPr>
              <a:t>behavioral</a:t>
            </a:r>
            <a:r>
              <a:rPr lang="en-GB" altLang="et-EE" sz="2400" dirty="0">
                <a:latin typeface="Arial" pitchFamily="34" charset="0"/>
                <a:cs typeface="Times New Roman" pitchFamily="18" charset="0"/>
              </a:rPr>
              <a:t> representation describes the functionality but not the implementation of a given design, defining the black box’s response to any combination of input values. </a:t>
            </a:r>
            <a:endParaRPr lang="en-US" altLang="et-EE" sz="2400" dirty="0">
              <a:latin typeface="Arial" pitchFamily="34" charset="0"/>
              <a:cs typeface="Times New Roman" pitchFamily="18" charset="0"/>
            </a:endParaRPr>
          </a:p>
        </p:txBody>
      </p:sp>
      <p:sp>
        <p:nvSpPr>
          <p:cNvPr id="44" name="Text Box 3"/>
          <p:cNvSpPr txBox="1">
            <a:spLocks noChangeArrowheads="1"/>
          </p:cNvSpPr>
          <p:nvPr/>
        </p:nvSpPr>
        <p:spPr bwMode="auto">
          <a:xfrm>
            <a:off x="609600" y="3535740"/>
            <a:ext cx="8153400" cy="1569660"/>
          </a:xfrm>
          <a:prstGeom prst="rect">
            <a:avLst/>
          </a:prstGeom>
          <a:noFill/>
          <a:ln w="9525">
            <a:noFill/>
            <a:miter lim="800000"/>
            <a:headEnd/>
            <a:tailEnd/>
          </a:ln>
        </p:spPr>
        <p:txBody>
          <a:bodyPr wrap="square">
            <a:spAutoFit/>
          </a:bodyPr>
          <a:lstStyle/>
          <a:p>
            <a:pPr eaLnBrk="1" hangingPunct="1">
              <a:defRPr/>
            </a:pPr>
            <a:r>
              <a:rPr lang="en-GB" altLang="et-EE" sz="2400" dirty="0">
                <a:latin typeface="Arial" pitchFamily="34" charset="0"/>
                <a:cs typeface="Times New Roman" pitchFamily="18" charset="0"/>
              </a:rPr>
              <a:t>A </a:t>
            </a:r>
            <a:r>
              <a:rPr lang="en-GB" altLang="et-EE" sz="2400" dirty="0">
                <a:solidFill>
                  <a:srgbClr val="002060"/>
                </a:solidFill>
                <a:latin typeface="Arial" pitchFamily="34" charset="0"/>
                <a:cs typeface="Times New Roman" pitchFamily="18" charset="0"/>
              </a:rPr>
              <a:t>structural</a:t>
            </a:r>
            <a:r>
              <a:rPr lang="en-GB" altLang="et-EE" sz="2400" dirty="0">
                <a:latin typeface="Arial" pitchFamily="34" charset="0"/>
                <a:cs typeface="Times New Roman" pitchFamily="18" charset="0"/>
              </a:rPr>
              <a:t> representation is one that presents the black box as a set of components and their connections. It specifies the product’s implementation without explicit reference to its functionality. </a:t>
            </a:r>
            <a:endParaRPr lang="en-US" altLang="et-EE" sz="2400" dirty="0">
              <a:latin typeface="Arial" pitchFamily="34" charset="0"/>
              <a:cs typeface="Times New Roman" pitchFamily="18" charset="0"/>
            </a:endParaRPr>
          </a:p>
        </p:txBody>
      </p:sp>
      <p:sp>
        <p:nvSpPr>
          <p:cNvPr id="45" name="Text Box 6"/>
          <p:cNvSpPr txBox="1">
            <a:spLocks noChangeArrowheads="1"/>
          </p:cNvSpPr>
          <p:nvPr/>
        </p:nvSpPr>
        <p:spPr bwMode="auto">
          <a:xfrm>
            <a:off x="685800" y="5265003"/>
            <a:ext cx="7772400" cy="830997"/>
          </a:xfrm>
          <a:prstGeom prst="rect">
            <a:avLst/>
          </a:prstGeom>
          <a:noFill/>
          <a:ln w="9525">
            <a:noFill/>
            <a:miter lim="800000"/>
            <a:headEnd/>
            <a:tailEnd/>
          </a:ln>
        </p:spPr>
        <p:txBody>
          <a:bodyPr wrap="square">
            <a:spAutoFit/>
          </a:bodyPr>
          <a:lstStyle/>
          <a:p>
            <a:pPr eaLnBrk="1" hangingPunct="1">
              <a:spcBef>
                <a:spcPct val="50000"/>
              </a:spcBef>
              <a:buClr>
                <a:schemeClr val="folHlink"/>
              </a:buClr>
              <a:buSzPct val="60000"/>
              <a:buFont typeface="Wingdings" pitchFamily="2" charset="2"/>
              <a:buNone/>
              <a:defRPr/>
            </a:pPr>
            <a:r>
              <a:rPr lang="en-GB" altLang="et-EE" sz="2400" dirty="0">
                <a:latin typeface="Arial" pitchFamily="34" charset="0"/>
                <a:cs typeface="Times New Roman" pitchFamily="18" charset="0"/>
              </a:rPr>
              <a:t>A </a:t>
            </a:r>
            <a:r>
              <a:rPr lang="en-GB" altLang="et-EE" sz="2400" dirty="0">
                <a:solidFill>
                  <a:srgbClr val="00B050"/>
                </a:solidFill>
                <a:latin typeface="Arial" pitchFamily="34" charset="0"/>
                <a:cs typeface="Times New Roman" pitchFamily="18" charset="0"/>
              </a:rPr>
              <a:t>physical</a:t>
            </a:r>
            <a:r>
              <a:rPr lang="en-GB" altLang="et-EE" sz="2400" dirty="0">
                <a:latin typeface="Arial" pitchFamily="34" charset="0"/>
                <a:cs typeface="Times New Roman" pitchFamily="18" charset="0"/>
              </a:rPr>
              <a:t> representation is one that specifies the physical characteristics of the black box</a:t>
            </a:r>
            <a:r>
              <a:rPr lang="en-GB" altLang="et-EE" sz="2400">
                <a:latin typeface="Arial" pitchFamily="34" charset="0"/>
                <a:cs typeface="Times New Roman" pitchFamily="18" charset="0"/>
              </a:rPr>
              <a:t>. </a:t>
            </a:r>
            <a:endParaRPr lang="en-US" altLang="et-EE" sz="2400" dirty="0">
              <a:latin typeface="Arial" pitchFamily="34" charset="0"/>
              <a:cs typeface="Times New Roman" pitchFamily="18" charset="0"/>
            </a:endParaRPr>
          </a:p>
        </p:txBody>
      </p:sp>
    </p:spTree>
    <p:extLst>
      <p:ext uri="{BB962C8B-B14F-4D97-AF65-F5344CB8AC3E}">
        <p14:creationId xmlns:p14="http://schemas.microsoft.com/office/powerpoint/2010/main" val="2182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0-#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0-#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0-#ppt_w/2"/>
                                          </p:val>
                                        </p:tav>
                                        <p:tav tm="100000">
                                          <p:val>
                                            <p:strVal val="#ppt_x"/>
                                          </p:val>
                                        </p:tav>
                                      </p:tavLst>
                                    </p:anim>
                                    <p:anim calcmode="lin" valueType="num">
                                      <p:cBhvr additive="base">
                                        <p:cTn id="26"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utoUpdateAnimBg="0"/>
      <p:bldP spid="43" grpId="0" autoUpdateAnimBg="0"/>
      <p:bldP spid="44" grpId="0" autoUpdateAnimBg="0"/>
      <p:bldP spid="4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p>
            <a:fld id="{6A26896D-CE89-47BE-8BB8-22F203688506}" type="slidenum">
              <a:rPr lang="en-US" altLang="et-EE" smtClean="0"/>
              <a:pPr/>
              <a:t>30</a:t>
            </a:fld>
            <a:endParaRPr lang="en-US" altLang="et-EE"/>
          </a:p>
        </p:txBody>
      </p:sp>
      <p:sp>
        <p:nvSpPr>
          <p:cNvPr id="8195" name="Rectangle 2"/>
          <p:cNvSpPr>
            <a:spLocks noGrp="1" noChangeArrowheads="1"/>
          </p:cNvSpPr>
          <p:nvPr>
            <p:ph type="title"/>
          </p:nvPr>
        </p:nvSpPr>
        <p:spPr>
          <a:xfrm>
            <a:off x="471488" y="119063"/>
            <a:ext cx="8448675" cy="641350"/>
          </a:xfrm>
        </p:spPr>
        <p:txBody>
          <a:bodyPr>
            <a:normAutofit/>
          </a:bodyPr>
          <a:lstStyle/>
          <a:p>
            <a:pPr eaLnBrk="1" hangingPunct="1"/>
            <a:r>
              <a:rPr lang="et-EE" altLang="et-EE" sz="3200" b="1" dirty="0">
                <a:solidFill>
                  <a:srgbClr val="A20000"/>
                </a:solidFill>
                <a:latin typeface="Comic Sans MS" panose="030F0702030302020204" pitchFamily="66" charset="0"/>
              </a:rPr>
              <a:t>Testbench of a half adder </a:t>
            </a:r>
            <a:endParaRPr lang="en-US" altLang="et-EE" sz="3200" b="1" dirty="0">
              <a:solidFill>
                <a:srgbClr val="A20000"/>
              </a:solidFill>
              <a:latin typeface="Comic Sans MS" panose="030F0702030302020204" pitchFamily="66" charset="0"/>
            </a:endParaRPr>
          </a:p>
        </p:txBody>
      </p:sp>
      <p:sp>
        <p:nvSpPr>
          <p:cNvPr id="10244" name="Text Box 4"/>
          <p:cNvSpPr txBox="1">
            <a:spLocks noChangeArrowheads="1"/>
          </p:cNvSpPr>
          <p:nvPr/>
        </p:nvSpPr>
        <p:spPr bwMode="auto">
          <a:xfrm>
            <a:off x="514350" y="762000"/>
            <a:ext cx="8515350" cy="5632311"/>
          </a:xfrm>
          <a:prstGeom prst="rect">
            <a:avLst/>
          </a:prstGeom>
          <a:noFill/>
          <a:ln w="9525">
            <a:noFill/>
            <a:miter lim="800000"/>
            <a:headEnd/>
            <a:tailEnd/>
          </a:ln>
        </p:spPr>
        <p:txBody>
          <a:bodyPr>
            <a:spAutoFit/>
          </a:bodyPr>
          <a:lstStyle/>
          <a:p>
            <a:r>
              <a:rPr lang="et-EE" altLang="et-EE" sz="2400" b="1" dirty="0">
                <a:solidFill>
                  <a:srgbClr val="000000"/>
                </a:solidFill>
                <a:latin typeface="Arial" pitchFamily="34" charset="0"/>
                <a:ea typeface="Times New Roman" pitchFamily="18" charset="0"/>
                <a:cs typeface="Arial" pitchFamily="34" charset="0"/>
              </a:rPr>
              <a:t>library</a:t>
            </a:r>
            <a:r>
              <a:rPr lang="et-EE" altLang="et-EE" sz="2400" dirty="0">
                <a:solidFill>
                  <a:srgbClr val="000000"/>
                </a:solidFill>
                <a:latin typeface="Arial" pitchFamily="34" charset="0"/>
                <a:ea typeface="Times New Roman" pitchFamily="18" charset="0"/>
                <a:cs typeface="Arial" pitchFamily="34" charset="0"/>
              </a:rPr>
              <a:t> ieee ;</a:t>
            </a:r>
            <a:r>
              <a:rPr lang="et-EE" altLang="et-EE" sz="2400" b="1" dirty="0">
                <a:solidFill>
                  <a:srgbClr val="000000"/>
                </a:solidFill>
                <a:latin typeface="Arial" pitchFamily="34" charset="0"/>
                <a:ea typeface="Times New Roman" pitchFamily="18" charset="0"/>
                <a:cs typeface="Arial" pitchFamily="34" charset="0"/>
              </a:rPr>
              <a:t>  use</a:t>
            </a:r>
            <a:r>
              <a:rPr lang="et-EE" altLang="et-EE" sz="2400" dirty="0">
                <a:solidFill>
                  <a:srgbClr val="000000"/>
                </a:solidFill>
                <a:latin typeface="Arial" pitchFamily="34" charset="0"/>
                <a:ea typeface="Times New Roman" pitchFamily="18" charset="0"/>
                <a:cs typeface="Arial" pitchFamily="34" charset="0"/>
              </a:rPr>
              <a:t> ieee.std_logic_1164.</a:t>
            </a:r>
            <a:r>
              <a:rPr lang="et-EE" altLang="et-EE" sz="2400" b="1" dirty="0">
                <a:solidFill>
                  <a:srgbClr val="000000"/>
                </a:solidFill>
                <a:latin typeface="Arial" pitchFamily="34" charset="0"/>
                <a:ea typeface="Times New Roman" pitchFamily="18" charset="0"/>
                <a:cs typeface="Arial" pitchFamily="34" charset="0"/>
              </a:rPr>
              <a:t>all </a:t>
            </a:r>
            <a:r>
              <a:rPr lang="et-EE" altLang="et-EE" sz="2400" dirty="0">
                <a:solidFill>
                  <a:srgbClr val="000000"/>
                </a:solidFill>
                <a:latin typeface="Arial" pitchFamily="34" charset="0"/>
                <a:ea typeface="Times New Roman" pitchFamily="18" charset="0"/>
                <a:cs typeface="Arial" pitchFamily="34" charset="0"/>
              </a:rPr>
              <a:t>;</a:t>
            </a:r>
          </a:p>
          <a:p>
            <a:r>
              <a:rPr lang="et-EE" altLang="et-EE" sz="2400" b="1" dirty="0">
                <a:solidFill>
                  <a:srgbClr val="000000"/>
                </a:solidFill>
                <a:latin typeface="Arial" pitchFamily="34" charset="0"/>
                <a:ea typeface="Times New Roman" pitchFamily="18" charset="0"/>
                <a:cs typeface="Arial" pitchFamily="34" charset="0"/>
              </a:rPr>
              <a:t>entity</a:t>
            </a:r>
            <a:r>
              <a:rPr lang="et-EE" altLang="et-EE" sz="2400" dirty="0">
                <a:solidFill>
                  <a:srgbClr val="000000"/>
                </a:solidFill>
                <a:latin typeface="Arial" pitchFamily="34" charset="0"/>
                <a:ea typeface="Times New Roman" pitchFamily="18" charset="0"/>
                <a:cs typeface="Arial" pitchFamily="34" charset="0"/>
              </a:rPr>
              <a:t> testbench is  		--testbench entity has no ports</a:t>
            </a:r>
            <a:endParaRPr lang="et-EE" altLang="et-EE" sz="2400" b="1" dirty="0">
              <a:solidFill>
                <a:srgbClr val="00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end</a:t>
            </a:r>
            <a:r>
              <a:rPr lang="et-EE" altLang="et-EE" sz="2400" dirty="0">
                <a:solidFill>
                  <a:srgbClr val="000000"/>
                </a:solidFill>
                <a:latin typeface="Arial" pitchFamily="34" charset="0"/>
                <a:ea typeface="Times New Roman" pitchFamily="18" charset="0"/>
                <a:cs typeface="Arial" pitchFamily="34" charset="0"/>
              </a:rPr>
              <a:t> testbench ;</a:t>
            </a:r>
            <a:endParaRPr lang="en-US" altLang="et-EE" sz="2400" dirty="0">
              <a:solidFill>
                <a:srgbClr val="00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architecture</a:t>
            </a:r>
            <a:r>
              <a:rPr lang="et-EE" altLang="et-EE" sz="2400" dirty="0">
                <a:solidFill>
                  <a:srgbClr val="000000"/>
                </a:solidFill>
                <a:latin typeface="Arial" pitchFamily="34" charset="0"/>
                <a:ea typeface="Times New Roman" pitchFamily="18" charset="0"/>
                <a:cs typeface="Arial" pitchFamily="34" charset="0"/>
              </a:rPr>
              <a:t> waveform </a:t>
            </a:r>
            <a:r>
              <a:rPr lang="et-EE" altLang="et-EE" sz="2400" b="1" dirty="0">
                <a:solidFill>
                  <a:srgbClr val="000000"/>
                </a:solidFill>
                <a:latin typeface="Arial" pitchFamily="34" charset="0"/>
                <a:ea typeface="Times New Roman" pitchFamily="18" charset="0"/>
                <a:cs typeface="Arial" pitchFamily="34" charset="0"/>
              </a:rPr>
              <a:t>of</a:t>
            </a:r>
            <a:r>
              <a:rPr lang="et-EE" altLang="et-EE" sz="2400" dirty="0">
                <a:solidFill>
                  <a:srgbClr val="000000"/>
                </a:solidFill>
                <a:latin typeface="Arial" pitchFamily="34" charset="0"/>
                <a:ea typeface="Times New Roman" pitchFamily="18" charset="0"/>
                <a:cs typeface="Arial" pitchFamily="34" charset="0"/>
              </a:rPr>
              <a:t> testbench is</a:t>
            </a:r>
          </a:p>
          <a:p>
            <a:r>
              <a:rPr lang="et-EE" altLang="et-EE" sz="2400" dirty="0">
                <a:solidFill>
                  <a:srgbClr val="000000"/>
                </a:solidFill>
                <a:latin typeface="Arial" pitchFamily="34" charset="0"/>
                <a:ea typeface="Times New Roman" pitchFamily="18" charset="0"/>
                <a:cs typeface="Arial" pitchFamily="34" charset="0"/>
              </a:rPr>
              <a:t>-- </a:t>
            </a:r>
            <a:r>
              <a:rPr lang="et-EE" altLang="et-EE" sz="2400" i="1" dirty="0">
                <a:solidFill>
                  <a:srgbClr val="000000"/>
                </a:solidFill>
                <a:latin typeface="Arial" pitchFamily="34" charset="0"/>
                <a:ea typeface="Times New Roman" pitchFamily="18" charset="0"/>
                <a:cs typeface="Arial" pitchFamily="34" charset="0"/>
              </a:rPr>
              <a:t>stimulus signals</a:t>
            </a:r>
          </a:p>
          <a:p>
            <a:pPr lvl="1"/>
            <a:r>
              <a:rPr lang="et-EE" altLang="et-EE" sz="2400" b="1" dirty="0">
                <a:solidFill>
                  <a:srgbClr val="000000"/>
                </a:solidFill>
                <a:latin typeface="Arial" pitchFamily="34" charset="0"/>
                <a:ea typeface="Times New Roman" pitchFamily="18" charset="0"/>
                <a:cs typeface="Arial" pitchFamily="34" charset="0"/>
              </a:rPr>
              <a:t>signal</a:t>
            </a:r>
            <a:r>
              <a:rPr lang="et-EE" altLang="et-EE" sz="2400" dirty="0">
                <a:solidFill>
                  <a:srgbClr val="000000"/>
                </a:solidFill>
                <a:latin typeface="Arial" pitchFamily="34" charset="0"/>
                <a:ea typeface="Times New Roman" pitchFamily="18" charset="0"/>
                <a:cs typeface="Arial" pitchFamily="34" charset="0"/>
              </a:rPr>
              <a:t> a_tb, b_tb : std_logic ;</a:t>
            </a:r>
          </a:p>
          <a:p>
            <a:pPr lvl="1"/>
            <a:r>
              <a:rPr lang="et-EE" altLang="et-EE" sz="2400" b="1" dirty="0">
                <a:solidFill>
                  <a:srgbClr val="000000"/>
                </a:solidFill>
                <a:latin typeface="Arial" pitchFamily="34" charset="0"/>
                <a:ea typeface="Times New Roman" pitchFamily="18" charset="0"/>
                <a:cs typeface="Arial" pitchFamily="34" charset="0"/>
              </a:rPr>
              <a:t>signal</a:t>
            </a:r>
            <a:r>
              <a:rPr lang="et-EE" altLang="et-EE" sz="2400" dirty="0">
                <a:solidFill>
                  <a:srgbClr val="000000"/>
                </a:solidFill>
                <a:latin typeface="Arial" pitchFamily="34" charset="0"/>
                <a:ea typeface="Times New Roman" pitchFamily="18" charset="0"/>
                <a:cs typeface="Arial" pitchFamily="34" charset="0"/>
              </a:rPr>
              <a:t> sum_tb, carry_out_tb : std_logic ;</a:t>
            </a:r>
          </a:p>
          <a:p>
            <a:pPr lvl="1"/>
            <a:r>
              <a:rPr lang="et-EE" altLang="et-EE" sz="2400" b="1" dirty="0">
                <a:solidFill>
                  <a:srgbClr val="000000"/>
                </a:solidFill>
                <a:latin typeface="Arial" pitchFamily="34" charset="0"/>
                <a:ea typeface="Times New Roman" pitchFamily="18" charset="0"/>
                <a:cs typeface="Arial" pitchFamily="34" charset="0"/>
              </a:rPr>
              <a:t>begin</a:t>
            </a:r>
            <a:endParaRPr lang="et-EE" altLang="et-EE" sz="2400" dirty="0">
              <a:solidFill>
                <a:srgbClr val="000000"/>
              </a:solidFill>
              <a:latin typeface="Arial" pitchFamily="34" charset="0"/>
              <a:ea typeface="Times New Roman" pitchFamily="18" charset="0"/>
              <a:cs typeface="Arial" pitchFamily="34" charset="0"/>
            </a:endParaRPr>
          </a:p>
          <a:p>
            <a:r>
              <a:rPr lang="et-EE" altLang="et-EE" sz="2400" dirty="0">
                <a:solidFill>
                  <a:srgbClr val="000000"/>
                </a:solidFill>
                <a:latin typeface="Arial" pitchFamily="34" charset="0"/>
                <a:ea typeface="Times New Roman" pitchFamily="18" charset="0"/>
                <a:cs typeface="Arial" pitchFamily="34" charset="0"/>
              </a:rPr>
              <a:t>-- </a:t>
            </a:r>
            <a:r>
              <a:rPr lang="et-EE" altLang="et-EE" sz="2400" i="1" dirty="0">
                <a:solidFill>
                  <a:srgbClr val="000000"/>
                </a:solidFill>
                <a:latin typeface="Arial" pitchFamily="34" charset="0"/>
                <a:ea typeface="Times New Roman" pitchFamily="18" charset="0"/>
                <a:cs typeface="Arial" pitchFamily="34" charset="0"/>
              </a:rPr>
              <a:t>UUT port map</a:t>
            </a:r>
            <a:r>
              <a:rPr lang="et-EE" altLang="et-EE" sz="2400" i="1" dirty="0">
                <a:solidFill>
                  <a:srgbClr val="000000"/>
                </a:solidFill>
                <a:latin typeface="Arial" pitchFamily="34" charset="0"/>
                <a:cs typeface="Arial" pitchFamily="34" charset="0"/>
              </a:rPr>
              <a:t>; the label uut as name is not significant</a:t>
            </a:r>
          </a:p>
          <a:p>
            <a:pPr lvl="1"/>
            <a:r>
              <a:rPr lang="et-EE" altLang="et-EE" sz="2400" dirty="0">
                <a:solidFill>
                  <a:srgbClr val="000000"/>
                </a:solidFill>
                <a:latin typeface="Arial" pitchFamily="34" charset="0"/>
                <a:cs typeface="Times New Roman" pitchFamily="18" charset="0"/>
              </a:rPr>
              <a:t>UUT : </a:t>
            </a:r>
            <a:r>
              <a:rPr lang="et-EE" altLang="et-EE" sz="2400" b="1" dirty="0">
                <a:solidFill>
                  <a:srgbClr val="000000"/>
                </a:solidFill>
                <a:latin typeface="Arial" pitchFamily="34" charset="0"/>
                <a:cs typeface="Times New Roman" pitchFamily="18" charset="0"/>
              </a:rPr>
              <a:t>entity</a:t>
            </a:r>
            <a:r>
              <a:rPr lang="et-EE" altLang="et-EE" sz="2400" dirty="0">
                <a:solidFill>
                  <a:srgbClr val="000000"/>
                </a:solidFill>
                <a:latin typeface="Arial" pitchFamily="34" charset="0"/>
                <a:cs typeface="Times New Roman" pitchFamily="18" charset="0"/>
              </a:rPr>
              <a:t> half_adder </a:t>
            </a:r>
            <a:r>
              <a:rPr lang="et-EE" altLang="et-EE" sz="2400" b="1" dirty="0">
                <a:solidFill>
                  <a:srgbClr val="000000"/>
                </a:solidFill>
                <a:latin typeface="Arial" pitchFamily="34" charset="0"/>
                <a:cs typeface="Times New Roman" pitchFamily="18" charset="0"/>
              </a:rPr>
              <a:t>port map</a:t>
            </a:r>
            <a:r>
              <a:rPr lang="et-EE" altLang="et-EE" sz="2400" dirty="0">
                <a:solidFill>
                  <a:srgbClr val="000000"/>
                </a:solidFill>
                <a:latin typeface="Arial" pitchFamily="34" charset="0"/>
                <a:cs typeface="Times New Roman" pitchFamily="18" charset="0"/>
              </a:rPr>
              <a:t> ( a =&gt; a_tb, b =&gt; b_tb,</a:t>
            </a:r>
          </a:p>
          <a:p>
            <a:pPr lvl="1"/>
            <a:r>
              <a:rPr lang="et-EE" altLang="et-EE" sz="2400" dirty="0">
                <a:solidFill>
                  <a:srgbClr val="000000"/>
                </a:solidFill>
                <a:latin typeface="Arial" pitchFamily="34" charset="0"/>
                <a:cs typeface="Times New Roman" pitchFamily="18" charset="0"/>
              </a:rPr>
              <a:t>	sum =&gt; sum_tb, carry_out =&gt; carry_out_tb ) ;</a:t>
            </a:r>
          </a:p>
          <a:p>
            <a:r>
              <a:rPr lang="et-EE" altLang="et-EE" sz="2400" dirty="0">
                <a:solidFill>
                  <a:srgbClr val="000000"/>
                </a:solidFill>
                <a:latin typeface="Arial" pitchFamily="34" charset="0"/>
                <a:cs typeface="Times New Roman" pitchFamily="18" charset="0"/>
              </a:rPr>
              <a:t>-- </a:t>
            </a:r>
            <a:r>
              <a:rPr lang="et-EE" altLang="et-EE" sz="2400" i="1" dirty="0">
                <a:solidFill>
                  <a:srgbClr val="000000"/>
                </a:solidFill>
                <a:latin typeface="Arial" pitchFamily="34" charset="0"/>
                <a:cs typeface="Times New Roman" pitchFamily="18" charset="0"/>
              </a:rPr>
              <a:t>generating stimulus values</a:t>
            </a:r>
          </a:p>
          <a:p>
            <a:pPr lvl="1"/>
            <a:r>
              <a:rPr lang="et-EE" altLang="et-EE" sz="2400" dirty="0">
                <a:solidFill>
                  <a:srgbClr val="000000"/>
                </a:solidFill>
                <a:latin typeface="Arial" pitchFamily="34" charset="0"/>
                <a:cs typeface="Times New Roman" pitchFamily="18" charset="0"/>
              </a:rPr>
              <a:t>a_tb &lt;= '0', '1'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40 ns ;</a:t>
            </a:r>
          </a:p>
          <a:p>
            <a:pPr lvl="1"/>
            <a:r>
              <a:rPr lang="et-EE" altLang="et-EE" sz="2400" dirty="0">
                <a:solidFill>
                  <a:srgbClr val="000000"/>
                </a:solidFill>
                <a:latin typeface="Arial" pitchFamily="34" charset="0"/>
                <a:cs typeface="Times New Roman" pitchFamily="18" charset="0"/>
              </a:rPr>
              <a:t>b_tb &lt;= '0', '1'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20 ns, '0'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40 ns,  '1'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60 ns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end</a:t>
            </a:r>
            <a:r>
              <a:rPr lang="et-EE" altLang="et-EE" sz="2400" dirty="0">
                <a:solidFill>
                  <a:srgbClr val="000000"/>
                </a:solidFill>
                <a:latin typeface="Arial" pitchFamily="34" charset="0"/>
                <a:cs typeface="Times New Roman" pitchFamily="18" charset="0"/>
              </a:rPr>
              <a:t> waveform ;</a:t>
            </a:r>
            <a:endParaRPr lang="en-US" altLang="et-EE" sz="2400" dirty="0">
              <a:solidFill>
                <a:srgbClr val="000000"/>
              </a:solidFill>
              <a:latin typeface="Arial"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linds(horizontal)">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12" dur="500"/>
                                        <p:tgtEl>
                                          <p:spTgt spid="10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4">
                                            <p:txEl>
                                              <p:pRg st="2" end="2"/>
                                            </p:txEl>
                                          </p:spTgt>
                                        </p:tgtEl>
                                        <p:attrNameLst>
                                          <p:attrName>style.visibility</p:attrName>
                                        </p:attrNameLst>
                                      </p:cBhvr>
                                      <p:to>
                                        <p:strVal val="visible"/>
                                      </p:to>
                                    </p:set>
                                    <p:animEffect transition="in" filter="blinds(horizontal)">
                                      <p:cBhvr>
                                        <p:cTn id="17" dur="500"/>
                                        <p:tgtEl>
                                          <p:spTgt spid="102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4">
                                            <p:txEl>
                                              <p:pRg st="3" end="3"/>
                                            </p:txEl>
                                          </p:spTgt>
                                        </p:tgtEl>
                                        <p:attrNameLst>
                                          <p:attrName>style.visibility</p:attrName>
                                        </p:attrNameLst>
                                      </p:cBhvr>
                                      <p:to>
                                        <p:strVal val="visible"/>
                                      </p:to>
                                    </p:set>
                                    <p:animEffect transition="in" filter="blinds(horizontal)">
                                      <p:cBhvr>
                                        <p:cTn id="22" dur="500"/>
                                        <p:tgtEl>
                                          <p:spTgt spid="102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27" dur="500"/>
                                        <p:tgtEl>
                                          <p:spTgt spid="10244">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244">
                                            <p:txEl>
                                              <p:pRg st="5" end="5"/>
                                            </p:txEl>
                                          </p:spTgt>
                                        </p:tgtEl>
                                        <p:attrNameLst>
                                          <p:attrName>style.visibility</p:attrName>
                                        </p:attrNameLst>
                                      </p:cBhvr>
                                      <p:to>
                                        <p:strVal val="visible"/>
                                      </p:to>
                                    </p:set>
                                    <p:animEffect transition="in" filter="blinds(horizontal)">
                                      <p:cBhvr>
                                        <p:cTn id="30" dur="500"/>
                                        <p:tgtEl>
                                          <p:spTgt spid="10244">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244">
                                            <p:txEl>
                                              <p:pRg st="6" end="6"/>
                                            </p:txEl>
                                          </p:spTgt>
                                        </p:tgtEl>
                                        <p:attrNameLst>
                                          <p:attrName>style.visibility</p:attrName>
                                        </p:attrNameLst>
                                      </p:cBhvr>
                                      <p:to>
                                        <p:strVal val="visible"/>
                                      </p:to>
                                    </p:set>
                                    <p:animEffect transition="in" filter="blinds(horizontal)">
                                      <p:cBhvr>
                                        <p:cTn id="33" dur="500"/>
                                        <p:tgtEl>
                                          <p:spTgt spid="10244">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36" dur="500"/>
                                        <p:tgtEl>
                                          <p:spTgt spid="1024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244">
                                            <p:txEl>
                                              <p:pRg st="8" end="8"/>
                                            </p:txEl>
                                          </p:spTgt>
                                        </p:tgtEl>
                                        <p:attrNameLst>
                                          <p:attrName>style.visibility</p:attrName>
                                        </p:attrNameLst>
                                      </p:cBhvr>
                                      <p:to>
                                        <p:strVal val="visible"/>
                                      </p:to>
                                    </p:set>
                                    <p:animEffect transition="in" filter="blinds(horizontal)">
                                      <p:cBhvr>
                                        <p:cTn id="41" dur="500"/>
                                        <p:tgtEl>
                                          <p:spTgt spid="10244">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0244">
                                            <p:txEl>
                                              <p:pRg st="9" end="9"/>
                                            </p:txEl>
                                          </p:spTgt>
                                        </p:tgtEl>
                                        <p:attrNameLst>
                                          <p:attrName>style.visibility</p:attrName>
                                        </p:attrNameLst>
                                      </p:cBhvr>
                                      <p:to>
                                        <p:strVal val="visible"/>
                                      </p:to>
                                    </p:set>
                                    <p:animEffect transition="in" filter="blinds(horizontal)">
                                      <p:cBhvr>
                                        <p:cTn id="44" dur="500"/>
                                        <p:tgtEl>
                                          <p:spTgt spid="10244">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244">
                                            <p:txEl>
                                              <p:pRg st="10" end="10"/>
                                            </p:txEl>
                                          </p:spTgt>
                                        </p:tgtEl>
                                        <p:attrNameLst>
                                          <p:attrName>style.visibility</p:attrName>
                                        </p:attrNameLst>
                                      </p:cBhvr>
                                      <p:to>
                                        <p:strVal val="visible"/>
                                      </p:to>
                                    </p:set>
                                    <p:animEffect transition="in" filter="blinds(horizontal)">
                                      <p:cBhvr>
                                        <p:cTn id="47" dur="500"/>
                                        <p:tgtEl>
                                          <p:spTgt spid="1024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244">
                                            <p:txEl>
                                              <p:pRg st="11" end="11"/>
                                            </p:txEl>
                                          </p:spTgt>
                                        </p:tgtEl>
                                        <p:attrNameLst>
                                          <p:attrName>style.visibility</p:attrName>
                                        </p:attrNameLst>
                                      </p:cBhvr>
                                      <p:to>
                                        <p:strVal val="visible"/>
                                      </p:to>
                                    </p:set>
                                    <p:animEffect transition="in" filter="blinds(horizontal)">
                                      <p:cBhvr>
                                        <p:cTn id="52" dur="500"/>
                                        <p:tgtEl>
                                          <p:spTgt spid="10244">
                                            <p:txEl>
                                              <p:pRg st="11" end="11"/>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244">
                                            <p:txEl>
                                              <p:pRg st="12" end="12"/>
                                            </p:txEl>
                                          </p:spTgt>
                                        </p:tgtEl>
                                        <p:attrNameLst>
                                          <p:attrName>style.visibility</p:attrName>
                                        </p:attrNameLst>
                                      </p:cBhvr>
                                      <p:to>
                                        <p:strVal val="visible"/>
                                      </p:to>
                                    </p:set>
                                    <p:animEffect transition="in" filter="blinds(horizontal)">
                                      <p:cBhvr>
                                        <p:cTn id="55" dur="500"/>
                                        <p:tgtEl>
                                          <p:spTgt spid="10244">
                                            <p:txEl>
                                              <p:pRg st="12" end="12"/>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0244">
                                            <p:txEl>
                                              <p:pRg st="13" end="13"/>
                                            </p:txEl>
                                          </p:spTgt>
                                        </p:tgtEl>
                                        <p:attrNameLst>
                                          <p:attrName>style.visibility</p:attrName>
                                        </p:attrNameLst>
                                      </p:cBhvr>
                                      <p:to>
                                        <p:strVal val="visible"/>
                                      </p:to>
                                    </p:set>
                                    <p:animEffect transition="in" filter="blinds(horizontal)">
                                      <p:cBhvr>
                                        <p:cTn id="58" dur="500"/>
                                        <p:tgtEl>
                                          <p:spTgt spid="10244">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244">
                                            <p:txEl>
                                              <p:pRg st="14" end="14"/>
                                            </p:txEl>
                                          </p:spTgt>
                                        </p:tgtEl>
                                        <p:attrNameLst>
                                          <p:attrName>style.visibility</p:attrName>
                                        </p:attrNameLst>
                                      </p:cBhvr>
                                      <p:to>
                                        <p:strVal val="visible"/>
                                      </p:to>
                                    </p:set>
                                    <p:animEffect transition="in" filter="blinds(horizontal)">
                                      <p:cBhvr>
                                        <p:cTn id="63" dur="500"/>
                                        <p:tgtEl>
                                          <p:spTgt spid="102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0"/>
          </p:nvPr>
        </p:nvSpPr>
        <p:spPr>
          <a:noFill/>
        </p:spPr>
        <p:txBody>
          <a:bodyPr/>
          <a:lstStyle/>
          <a:p>
            <a:fld id="{8D2DEC6A-ED0D-46F5-98DF-15FCF9244D5B}" type="slidenum">
              <a:rPr lang="en-US" altLang="et-EE" smtClean="0"/>
              <a:pPr/>
              <a:t>31</a:t>
            </a:fld>
            <a:endParaRPr lang="en-US" altLang="et-EE"/>
          </a:p>
        </p:txBody>
      </p:sp>
      <p:sp>
        <p:nvSpPr>
          <p:cNvPr id="9219" name="Rectangle 2"/>
          <p:cNvSpPr>
            <a:spLocks noGrp="1" noChangeArrowheads="1"/>
          </p:cNvSpPr>
          <p:nvPr>
            <p:ph type="title"/>
          </p:nvPr>
        </p:nvSpPr>
        <p:spPr>
          <a:xfrm>
            <a:off x="157163" y="119063"/>
            <a:ext cx="8763000" cy="641350"/>
          </a:xfrm>
        </p:spPr>
        <p:txBody>
          <a:bodyPr>
            <a:normAutofit/>
          </a:bodyPr>
          <a:lstStyle/>
          <a:p>
            <a:pPr eaLnBrk="1" hangingPunct="1"/>
            <a:r>
              <a:rPr lang="et-EE" altLang="et-EE" sz="3200" b="1" dirty="0">
                <a:solidFill>
                  <a:srgbClr val="A20000"/>
                </a:solidFill>
                <a:latin typeface="Comic Sans MS" panose="030F0702030302020204" pitchFamily="66" charset="0"/>
              </a:rPr>
              <a:t>Timing waveform from example simulation  </a:t>
            </a:r>
            <a:endParaRPr lang="en-US" altLang="et-EE" sz="3200" b="1" dirty="0">
              <a:solidFill>
                <a:srgbClr val="A20000"/>
              </a:solidFill>
              <a:latin typeface="Comic Sans MS" panose="030F0702030302020204" pitchFamily="66" charset="0"/>
            </a:endParaRPr>
          </a:p>
        </p:txBody>
      </p:sp>
      <p:pic>
        <p:nvPicPr>
          <p:cNvPr id="9220" name="Picture 3" descr="AAIJCPD0"/>
          <p:cNvPicPr>
            <a:picLocks noChangeAspect="1" noChangeArrowheads="1"/>
          </p:cNvPicPr>
          <p:nvPr/>
        </p:nvPicPr>
        <p:blipFill>
          <a:blip r:embed="rId3" cstate="print"/>
          <a:srcRect/>
          <a:stretch>
            <a:fillRect/>
          </a:stretch>
        </p:blipFill>
        <p:spPr bwMode="auto">
          <a:xfrm>
            <a:off x="684213" y="1066801"/>
            <a:ext cx="7240587" cy="3346018"/>
          </a:xfrm>
          <a:prstGeom prst="rect">
            <a:avLst/>
          </a:prstGeom>
          <a:noFill/>
          <a:ln w="9525">
            <a:noFill/>
            <a:miter lim="800000"/>
            <a:headEnd/>
            <a:tailEnd/>
          </a:ln>
        </p:spPr>
      </p:pic>
      <p:sp>
        <p:nvSpPr>
          <p:cNvPr id="5" name="TextBox 4"/>
          <p:cNvSpPr txBox="1"/>
          <p:nvPr/>
        </p:nvSpPr>
        <p:spPr>
          <a:xfrm>
            <a:off x="609600" y="4572000"/>
            <a:ext cx="7924800" cy="1938992"/>
          </a:xfrm>
          <a:prstGeom prst="rect">
            <a:avLst/>
          </a:prstGeom>
          <a:noFill/>
        </p:spPr>
        <p:txBody>
          <a:bodyPr wrap="square" rtlCol="0">
            <a:spAutoFit/>
          </a:bodyPr>
          <a:lstStyle/>
          <a:p>
            <a:r>
              <a:rPr lang="en-GB" sz="2400" dirty="0"/>
              <a:t>The signals displayed are those used to connect the UUT to the </a:t>
            </a:r>
            <a:r>
              <a:rPr lang="en-GB" sz="2400" dirty="0" err="1"/>
              <a:t>testbench</a:t>
            </a:r>
            <a:r>
              <a:rPr lang="en-GB" sz="2400" dirty="0"/>
              <a:t>. Because this is a functional simulation, the waveforms do not show any delay from an input change to a corresponding output change. That is, as soon as a UUT input changes, its outputs respond instantaneously.</a:t>
            </a:r>
            <a:endParaRPr lang="en-GB" sz="2200" dirty="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32</a:t>
            </a:fld>
            <a:endParaRPr lang="en-US"/>
          </a:p>
        </p:txBody>
      </p:sp>
      <p:sp>
        <p:nvSpPr>
          <p:cNvPr id="10243" name="Rectangle 2"/>
          <p:cNvSpPr>
            <a:spLocks noGrp="1" noChangeArrowheads="1"/>
          </p:cNvSpPr>
          <p:nvPr>
            <p:ph type="title"/>
          </p:nvPr>
        </p:nvSpPr>
        <p:spPr>
          <a:xfrm>
            <a:off x="417513" y="131763"/>
            <a:ext cx="8607425" cy="641350"/>
          </a:xfrm>
        </p:spPr>
        <p:txBody>
          <a:bodyPr>
            <a:normAutofit/>
          </a:bodyPr>
          <a:lstStyle/>
          <a:p>
            <a:pPr algn="r"/>
            <a:r>
              <a:rPr lang="en-GB" altLang="et-EE" sz="3200" b="1" dirty="0">
                <a:solidFill>
                  <a:srgbClr val="A20000"/>
                </a:solidFill>
                <a:latin typeface="Comic Sans MS" panose="030F0702030302020204" pitchFamily="66" charset="0"/>
              </a:rPr>
              <a:t>Synthesizer</a:t>
            </a:r>
            <a:endParaRPr lang="en-US" altLang="et-EE" sz="3200" b="1" dirty="0">
              <a:solidFill>
                <a:srgbClr val="A20000"/>
              </a:solidFill>
              <a:latin typeface="Comic Sans MS" panose="030F0702030302020204" pitchFamily="66" charset="0"/>
            </a:endParaRPr>
          </a:p>
        </p:txBody>
      </p:sp>
      <p:sp>
        <p:nvSpPr>
          <p:cNvPr id="10245" name="TextBox 4"/>
          <p:cNvSpPr txBox="1">
            <a:spLocks noChangeArrowheads="1"/>
          </p:cNvSpPr>
          <p:nvPr/>
        </p:nvSpPr>
        <p:spPr bwMode="auto">
          <a:xfrm>
            <a:off x="381000" y="838200"/>
            <a:ext cx="8458200" cy="1569660"/>
          </a:xfrm>
          <a:prstGeom prst="rect">
            <a:avLst/>
          </a:prstGeom>
          <a:noFill/>
          <a:ln w="9525">
            <a:solidFill>
              <a:schemeClr val="tx1"/>
            </a:solidFill>
            <a:miter lim="800000"/>
            <a:headEnd/>
            <a:tailEnd/>
          </a:ln>
        </p:spPr>
        <p:txBody>
          <a:bodyPr wrap="square">
            <a:spAutoFit/>
          </a:bodyPr>
          <a:lstStyle/>
          <a:p>
            <a:r>
              <a:rPr lang="en-GB" sz="2400" dirty="0"/>
              <a:t>The objective of a </a:t>
            </a:r>
            <a:r>
              <a:rPr lang="en-GB" sz="2400" i="1" dirty="0"/>
              <a:t>synthesizer is to </a:t>
            </a:r>
            <a:r>
              <a:rPr lang="en-GB" sz="2400" b="1" i="1" dirty="0"/>
              <a:t>synthesize logic that behaves identically to the simulated </a:t>
            </a:r>
            <a:r>
              <a:rPr lang="en-GB" sz="2400" b="1" i="1" dirty="0" err="1"/>
              <a:t>behavior</a:t>
            </a:r>
            <a:r>
              <a:rPr lang="en-GB" sz="2400" b="1" i="1" dirty="0"/>
              <a:t> of the design description</a:t>
            </a:r>
            <a:r>
              <a:rPr lang="en-GB" sz="2400" dirty="0"/>
              <a:t>. In effect, a synthesizer translates a design description into a functionally equivalent gate-level logic implementation.</a:t>
            </a:r>
            <a:endParaRPr lang="en-US" sz="2400" b="1" dirty="0">
              <a:solidFill>
                <a:srgbClr val="000000"/>
              </a:solidFill>
              <a:latin typeface="Arial" pitchFamily="34" charset="0"/>
              <a:cs typeface="Arial" pitchFamily="34" charset="0"/>
            </a:endParaRPr>
          </a:p>
        </p:txBody>
      </p:sp>
      <p:sp>
        <p:nvSpPr>
          <p:cNvPr id="5" name="TextBox 4"/>
          <p:cNvSpPr txBox="1">
            <a:spLocks noChangeArrowheads="1"/>
          </p:cNvSpPr>
          <p:nvPr/>
        </p:nvSpPr>
        <p:spPr bwMode="auto">
          <a:xfrm>
            <a:off x="381000" y="2514600"/>
            <a:ext cx="8458200" cy="1569660"/>
          </a:xfrm>
          <a:prstGeom prst="rect">
            <a:avLst/>
          </a:prstGeom>
          <a:noFill/>
          <a:ln w="9525">
            <a:solidFill>
              <a:schemeClr val="tx1"/>
            </a:solidFill>
            <a:miter lim="800000"/>
            <a:headEnd/>
            <a:tailEnd/>
          </a:ln>
        </p:spPr>
        <p:txBody>
          <a:bodyPr wrap="square">
            <a:spAutoFit/>
          </a:bodyPr>
          <a:lstStyle/>
          <a:p>
            <a:r>
              <a:rPr lang="en-GB" sz="2400" dirty="0"/>
              <a:t>A synthesizer generates the required Boolean equations. It automatically carries out logic and state minimization and stores the simplified Boolean equations in an intermediate form. The output of the synthesizer is a gate-level logic description.</a:t>
            </a:r>
            <a:endParaRPr lang="en-US" sz="2400" b="1" dirty="0">
              <a:solidFill>
                <a:srgbClr val="000000"/>
              </a:solidFill>
              <a:latin typeface="Arial" pitchFamily="34" charset="0"/>
              <a:cs typeface="Arial" pitchFamily="34" charset="0"/>
            </a:endParaRPr>
          </a:p>
        </p:txBody>
      </p:sp>
      <p:sp>
        <p:nvSpPr>
          <p:cNvPr id="6" name="TextBox 5"/>
          <p:cNvSpPr txBox="1">
            <a:spLocks noChangeArrowheads="1"/>
          </p:cNvSpPr>
          <p:nvPr/>
        </p:nvSpPr>
        <p:spPr bwMode="auto">
          <a:xfrm>
            <a:off x="381000" y="4244876"/>
            <a:ext cx="8458200" cy="2308324"/>
          </a:xfrm>
          <a:prstGeom prst="rect">
            <a:avLst/>
          </a:prstGeom>
          <a:noFill/>
          <a:ln w="9525">
            <a:solidFill>
              <a:schemeClr val="tx1"/>
            </a:solidFill>
            <a:miter lim="800000"/>
            <a:headEnd/>
            <a:tailEnd/>
          </a:ln>
        </p:spPr>
        <p:txBody>
          <a:bodyPr wrap="square">
            <a:spAutoFit/>
          </a:bodyPr>
          <a:lstStyle/>
          <a:p>
            <a:r>
              <a:rPr lang="en-GB" sz="2400" dirty="0"/>
              <a:t>A </a:t>
            </a:r>
            <a:r>
              <a:rPr lang="en-GB" sz="2400" i="1" dirty="0"/>
              <a:t>gate-level logic implementation </a:t>
            </a:r>
            <a:r>
              <a:rPr lang="en-GB" sz="2400" dirty="0"/>
              <a:t>is sometimes referred to as a register transfer level </a:t>
            </a:r>
            <a:r>
              <a:rPr lang="en-GB" sz="2400" i="1" dirty="0"/>
              <a:t>(RTL) implementation. This level describes the logic in terms of registers and the </a:t>
            </a:r>
            <a:r>
              <a:rPr lang="en-GB" sz="2400" dirty="0"/>
              <a:t>Boolean equations for the combinational logic between the registers. Of course, for a combinational system there are no registers and the RTL logic consists only of combinational logic.</a:t>
            </a:r>
            <a:endParaRPr lang="en-US" sz="2400" b="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122238"/>
            <a:ext cx="8382000" cy="522287"/>
          </a:xfrm>
          <a:solidFill>
            <a:srgbClr val="FFFFFF"/>
          </a:solidFill>
        </p:spPr>
        <p:txBody>
          <a:bodyPr anchor="t">
            <a:noAutofit/>
          </a:bodyPr>
          <a:lstStyle/>
          <a:p>
            <a:pPr algn="r">
              <a:defRPr/>
            </a:pPr>
            <a:r>
              <a:rPr lang="en-US" altLang="et-EE" sz="3200" b="1" dirty="0" err="1">
                <a:solidFill>
                  <a:srgbClr val="A20000"/>
                </a:solidFill>
                <a:latin typeface="Comic Sans MS" panose="030F0702030302020204" pitchFamily="66" charset="0"/>
              </a:rPr>
              <a:t>Register Transfer Level (RTL) Design Description</a:t>
            </a:r>
          </a:p>
        </p:txBody>
      </p:sp>
      <p:grpSp>
        <p:nvGrpSpPr>
          <p:cNvPr id="2" name="Group 3"/>
          <p:cNvGrpSpPr>
            <a:grpSpLocks/>
          </p:cNvGrpSpPr>
          <p:nvPr/>
        </p:nvGrpSpPr>
        <p:grpSpPr bwMode="auto">
          <a:xfrm>
            <a:off x="457200" y="2362200"/>
            <a:ext cx="8001000" cy="1752600"/>
            <a:chOff x="240" y="1488"/>
            <a:chExt cx="5040" cy="1104"/>
          </a:xfrm>
        </p:grpSpPr>
        <p:sp>
          <p:nvSpPr>
            <p:cNvPr id="31753" name="Rectangle 4"/>
            <p:cNvSpPr>
              <a:spLocks noChangeArrowheads="1"/>
            </p:cNvSpPr>
            <p:nvPr/>
          </p:nvSpPr>
          <p:spPr bwMode="auto">
            <a:xfrm>
              <a:off x="240" y="1488"/>
              <a:ext cx="768" cy="1008"/>
            </a:xfrm>
            <a:prstGeom prst="rect">
              <a:avLst/>
            </a:prstGeom>
            <a:noFill/>
            <a:ln w="12700">
              <a:solidFill>
                <a:schemeClr val="tx1"/>
              </a:solidFill>
              <a:miter lim="800000"/>
              <a:headEnd/>
              <a:tailEnd/>
            </a:ln>
          </p:spPr>
          <p:txBody>
            <a:bodyPr wrap="none" anchor="ctr"/>
            <a:lstStyle/>
            <a:p>
              <a:pPr eaLnBrk="1" hangingPunct="1"/>
              <a:endParaRPr lang="et-EE" altLang="et-EE" sz="2400">
                <a:latin typeface="Times New Roman" pitchFamily="18" charset="0"/>
                <a:ea typeface="MS PGothic" pitchFamily="34" charset="-128"/>
              </a:endParaRPr>
            </a:p>
          </p:txBody>
        </p:sp>
        <p:sp>
          <p:nvSpPr>
            <p:cNvPr id="31754" name="AutoShape 5"/>
            <p:cNvSpPr>
              <a:spLocks noChangeArrowheads="1"/>
            </p:cNvSpPr>
            <p:nvPr/>
          </p:nvSpPr>
          <p:spPr bwMode="auto">
            <a:xfrm rot="-5706222">
              <a:off x="240" y="2208"/>
              <a:ext cx="96" cy="96"/>
            </a:xfrm>
            <a:prstGeom prst="flowChartMerge">
              <a:avLst/>
            </a:prstGeom>
            <a:noFill/>
            <a:ln w="12700">
              <a:solidFill>
                <a:schemeClr val="tx1"/>
              </a:solidFill>
              <a:miter lim="800000"/>
              <a:headEnd/>
              <a:tailEnd/>
            </a:ln>
          </p:spPr>
          <p:txBody>
            <a:bodyPr wrap="none" anchor="ctr"/>
            <a:lstStyle/>
            <a:p>
              <a:pPr eaLnBrk="1" hangingPunct="1"/>
              <a:endParaRPr lang="et-EE" altLang="et-EE" sz="2400">
                <a:latin typeface="Times New Roman" pitchFamily="18" charset="0"/>
                <a:ea typeface="MS PGothic" pitchFamily="34" charset="-128"/>
              </a:endParaRPr>
            </a:p>
          </p:txBody>
        </p:sp>
        <p:sp>
          <p:nvSpPr>
            <p:cNvPr id="31755" name="AutoShape 6"/>
            <p:cNvSpPr>
              <a:spLocks noChangeArrowheads="1"/>
            </p:cNvSpPr>
            <p:nvPr/>
          </p:nvSpPr>
          <p:spPr bwMode="auto">
            <a:xfrm>
              <a:off x="1440" y="1680"/>
              <a:ext cx="912" cy="480"/>
            </a:xfrm>
            <a:prstGeom prst="cloudCallout">
              <a:avLst>
                <a:gd name="adj1" fmla="val -43750"/>
                <a:gd name="adj2" fmla="val 70000"/>
              </a:avLst>
            </a:prstGeom>
            <a:noFill/>
            <a:ln w="9525">
              <a:noFill/>
              <a:round/>
              <a:headEnd/>
              <a:tailEnd/>
            </a:ln>
          </p:spPr>
          <p:txBody>
            <a:bodyPr anchor="ctr"/>
            <a:lstStyle/>
            <a:p>
              <a:pPr algn="ctr" eaLnBrk="1" hangingPunct="1">
                <a:spcBef>
                  <a:spcPct val="20000"/>
                </a:spcBef>
                <a:buClr>
                  <a:srgbClr val="000000"/>
                </a:buClr>
              </a:pPr>
              <a:endParaRPr kumimoji="1" lang="pl-PL" altLang="et-EE" sz="1400">
                <a:latin typeface="Arial" pitchFamily="34" charset="0"/>
                <a:ea typeface="MS PGothic" pitchFamily="34" charset="-128"/>
              </a:endParaRPr>
            </a:p>
          </p:txBody>
        </p:sp>
        <p:grpSp>
          <p:nvGrpSpPr>
            <p:cNvPr id="3" name="Group 7"/>
            <p:cNvGrpSpPr>
              <a:grpSpLocks/>
            </p:cNvGrpSpPr>
            <p:nvPr/>
          </p:nvGrpSpPr>
          <p:grpSpPr bwMode="auto">
            <a:xfrm>
              <a:off x="816" y="1527"/>
              <a:ext cx="1872" cy="1017"/>
              <a:chOff x="912" y="1815"/>
              <a:chExt cx="1872" cy="1017"/>
            </a:xfrm>
          </p:grpSpPr>
          <p:sp>
            <p:nvSpPr>
              <p:cNvPr id="51222" name="Cloud"/>
              <p:cNvSpPr>
                <a:spLocks noChangeAspect="1" noEditPoints="1" noChangeArrowheads="1"/>
              </p:cNvSpPr>
              <p:nvPr/>
            </p:nvSpPr>
            <p:spPr bwMode="auto">
              <a:xfrm>
                <a:off x="1392" y="1815"/>
                <a:ext cx="1392" cy="1017"/>
              </a:xfrm>
              <a:custGeom>
                <a:avLst/>
                <a:gdLst>
                  <a:gd name="T0" fmla="*/ 0 w 21600"/>
                  <a:gd name="T1" fmla="*/ 24 h 21600"/>
                  <a:gd name="T2" fmla="*/ 45 w 21600"/>
                  <a:gd name="T3" fmla="*/ 48 h 21600"/>
                  <a:gd name="T4" fmla="*/ 90 w 21600"/>
                  <a:gd name="T5" fmla="*/ 24 h 21600"/>
                  <a:gd name="T6" fmla="*/ 45 w 21600"/>
                  <a:gd name="T7" fmla="*/ 3 h 21600"/>
                  <a:gd name="T8" fmla="*/ 0 60000 65536"/>
                  <a:gd name="T9" fmla="*/ 0 60000 65536"/>
                  <a:gd name="T10" fmla="*/ 0 60000 65536"/>
                  <a:gd name="T11" fmla="*/ 0 60000 65536"/>
                  <a:gd name="T12" fmla="*/ 2979 w 21600"/>
                  <a:gd name="T13" fmla="*/ 3271 h 21600"/>
                  <a:gd name="T14" fmla="*/ 17084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GB"/>
              </a:p>
            </p:txBody>
          </p:sp>
          <p:sp>
            <p:nvSpPr>
              <p:cNvPr id="31767" name="Text Box 9"/>
              <p:cNvSpPr txBox="1">
                <a:spLocks noChangeArrowheads="1"/>
              </p:cNvSpPr>
              <p:nvPr/>
            </p:nvSpPr>
            <p:spPr bwMode="auto">
              <a:xfrm>
                <a:off x="912" y="2160"/>
                <a:ext cx="1872" cy="366"/>
              </a:xfrm>
              <a:prstGeom prst="rect">
                <a:avLst/>
              </a:prstGeom>
              <a:noFill/>
              <a:ln w="9525">
                <a:noFill/>
                <a:miter lim="800000"/>
                <a:headEnd/>
                <a:tailEnd/>
              </a:ln>
            </p:spPr>
            <p:txBody>
              <a:bodyPr>
                <a:spAutoFit/>
              </a:bodyPr>
              <a:lstStyle/>
              <a:p>
                <a:pPr algn="ctr" eaLnBrk="1" hangingPunct="1">
                  <a:buClr>
                    <a:srgbClr val="000000"/>
                  </a:buClr>
                </a:pPr>
                <a:r>
                  <a:rPr kumimoji="1" lang="en-US" altLang="et-EE" sz="1600" b="1">
                    <a:latin typeface="Arial" pitchFamily="34" charset="0"/>
                    <a:ea typeface="MS PGothic" pitchFamily="34" charset="-128"/>
                  </a:rPr>
                  <a:t>            Combinational </a:t>
                </a:r>
              </a:p>
              <a:p>
                <a:pPr algn="ctr" eaLnBrk="1" hangingPunct="1">
                  <a:buClr>
                    <a:srgbClr val="000000"/>
                  </a:buClr>
                </a:pPr>
                <a:r>
                  <a:rPr kumimoji="1" lang="en-US" altLang="et-EE" sz="1600" b="1">
                    <a:latin typeface="Arial" pitchFamily="34" charset="0"/>
                    <a:ea typeface="MS PGothic" pitchFamily="34" charset="-128"/>
                  </a:rPr>
                  <a:t>           Logic</a:t>
                </a:r>
              </a:p>
            </p:txBody>
          </p:sp>
        </p:grpSp>
        <p:grpSp>
          <p:nvGrpSpPr>
            <p:cNvPr id="4" name="Group 10"/>
            <p:cNvGrpSpPr>
              <a:grpSpLocks/>
            </p:cNvGrpSpPr>
            <p:nvPr/>
          </p:nvGrpSpPr>
          <p:grpSpPr bwMode="auto">
            <a:xfrm>
              <a:off x="3024" y="1536"/>
              <a:ext cx="2256" cy="1056"/>
              <a:chOff x="528" y="1776"/>
              <a:chExt cx="2256" cy="1056"/>
            </a:xfrm>
          </p:grpSpPr>
          <p:sp>
            <p:nvSpPr>
              <p:cNvPr id="31760" name="Rectangle 11"/>
              <p:cNvSpPr>
                <a:spLocks noChangeArrowheads="1"/>
              </p:cNvSpPr>
              <p:nvPr/>
            </p:nvSpPr>
            <p:spPr bwMode="auto">
              <a:xfrm>
                <a:off x="528" y="1776"/>
                <a:ext cx="768" cy="1008"/>
              </a:xfrm>
              <a:prstGeom prst="rect">
                <a:avLst/>
              </a:prstGeom>
              <a:noFill/>
              <a:ln w="12700">
                <a:solidFill>
                  <a:schemeClr val="tx1"/>
                </a:solidFill>
                <a:miter lim="800000"/>
                <a:headEnd/>
                <a:tailEnd/>
              </a:ln>
            </p:spPr>
            <p:txBody>
              <a:bodyPr wrap="none" anchor="ctr"/>
              <a:lstStyle/>
              <a:p>
                <a:pPr eaLnBrk="1" hangingPunct="1"/>
                <a:endParaRPr lang="et-EE" altLang="et-EE" sz="2400">
                  <a:latin typeface="Times New Roman" pitchFamily="18" charset="0"/>
                  <a:ea typeface="MS PGothic" pitchFamily="34" charset="-128"/>
                </a:endParaRPr>
              </a:p>
            </p:txBody>
          </p:sp>
          <p:sp>
            <p:nvSpPr>
              <p:cNvPr id="31761" name="AutoShape 12"/>
              <p:cNvSpPr>
                <a:spLocks noChangeArrowheads="1"/>
              </p:cNvSpPr>
              <p:nvPr/>
            </p:nvSpPr>
            <p:spPr bwMode="auto">
              <a:xfrm rot="-5706222">
                <a:off x="528" y="2496"/>
                <a:ext cx="96" cy="96"/>
              </a:xfrm>
              <a:prstGeom prst="flowChartMerge">
                <a:avLst/>
              </a:prstGeom>
              <a:noFill/>
              <a:ln w="12700">
                <a:solidFill>
                  <a:schemeClr val="tx1"/>
                </a:solidFill>
                <a:miter lim="800000"/>
                <a:headEnd/>
                <a:tailEnd/>
              </a:ln>
            </p:spPr>
            <p:txBody>
              <a:bodyPr wrap="none" anchor="ctr"/>
              <a:lstStyle/>
              <a:p>
                <a:pPr eaLnBrk="1" hangingPunct="1"/>
                <a:endParaRPr lang="et-EE" altLang="et-EE" sz="2400">
                  <a:latin typeface="Times New Roman" pitchFamily="18" charset="0"/>
                  <a:ea typeface="MS PGothic" pitchFamily="34" charset="-128"/>
                </a:endParaRPr>
              </a:p>
            </p:txBody>
          </p:sp>
          <p:sp>
            <p:nvSpPr>
              <p:cNvPr id="31762" name="AutoShape 13"/>
              <p:cNvSpPr>
                <a:spLocks noChangeArrowheads="1"/>
              </p:cNvSpPr>
              <p:nvPr/>
            </p:nvSpPr>
            <p:spPr bwMode="auto">
              <a:xfrm>
                <a:off x="1728" y="1968"/>
                <a:ext cx="912" cy="480"/>
              </a:xfrm>
              <a:prstGeom prst="cloudCallout">
                <a:avLst>
                  <a:gd name="adj1" fmla="val -43750"/>
                  <a:gd name="adj2" fmla="val 70000"/>
                </a:avLst>
              </a:prstGeom>
              <a:noFill/>
              <a:ln w="9525">
                <a:noFill/>
                <a:round/>
                <a:headEnd/>
                <a:tailEnd/>
              </a:ln>
            </p:spPr>
            <p:txBody>
              <a:bodyPr anchor="ctr"/>
              <a:lstStyle/>
              <a:p>
                <a:pPr algn="ctr" eaLnBrk="1" hangingPunct="1">
                  <a:spcBef>
                    <a:spcPct val="20000"/>
                  </a:spcBef>
                  <a:buClr>
                    <a:srgbClr val="000000"/>
                  </a:buClr>
                </a:pPr>
                <a:endParaRPr kumimoji="1" lang="pl-PL" altLang="et-EE" sz="1400">
                  <a:latin typeface="Arial" pitchFamily="34" charset="0"/>
                  <a:ea typeface="MS PGothic" pitchFamily="34" charset="-128"/>
                </a:endParaRPr>
              </a:p>
            </p:txBody>
          </p:sp>
          <p:grpSp>
            <p:nvGrpSpPr>
              <p:cNvPr id="5" name="Group 14"/>
              <p:cNvGrpSpPr>
                <a:grpSpLocks/>
              </p:cNvGrpSpPr>
              <p:nvPr/>
            </p:nvGrpSpPr>
            <p:grpSpPr bwMode="auto">
              <a:xfrm>
                <a:off x="912" y="1815"/>
                <a:ext cx="1872" cy="1017"/>
                <a:chOff x="912" y="1815"/>
                <a:chExt cx="1872" cy="1017"/>
              </a:xfrm>
            </p:grpSpPr>
            <p:sp>
              <p:nvSpPr>
                <p:cNvPr id="51220" name="Cloud"/>
                <p:cNvSpPr>
                  <a:spLocks noChangeAspect="1" noEditPoints="1" noChangeArrowheads="1"/>
                </p:cNvSpPr>
                <p:nvPr/>
              </p:nvSpPr>
              <p:spPr bwMode="auto">
                <a:xfrm>
                  <a:off x="1392" y="1815"/>
                  <a:ext cx="1392" cy="1017"/>
                </a:xfrm>
                <a:custGeom>
                  <a:avLst/>
                  <a:gdLst>
                    <a:gd name="T0" fmla="*/ 0 w 21600"/>
                    <a:gd name="T1" fmla="*/ 24 h 21600"/>
                    <a:gd name="T2" fmla="*/ 45 w 21600"/>
                    <a:gd name="T3" fmla="*/ 48 h 21600"/>
                    <a:gd name="T4" fmla="*/ 90 w 21600"/>
                    <a:gd name="T5" fmla="*/ 24 h 21600"/>
                    <a:gd name="T6" fmla="*/ 45 w 21600"/>
                    <a:gd name="T7" fmla="*/ 3 h 21600"/>
                    <a:gd name="T8" fmla="*/ 0 60000 65536"/>
                    <a:gd name="T9" fmla="*/ 0 60000 65536"/>
                    <a:gd name="T10" fmla="*/ 0 60000 65536"/>
                    <a:gd name="T11" fmla="*/ 0 60000 65536"/>
                    <a:gd name="T12" fmla="*/ 2979 w 21600"/>
                    <a:gd name="T13" fmla="*/ 3271 h 21600"/>
                    <a:gd name="T14" fmla="*/ 17084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GB"/>
                </a:p>
              </p:txBody>
            </p:sp>
            <p:sp>
              <p:nvSpPr>
                <p:cNvPr id="31765" name="Text Box 16"/>
                <p:cNvSpPr txBox="1">
                  <a:spLocks noChangeArrowheads="1"/>
                </p:cNvSpPr>
                <p:nvPr/>
              </p:nvSpPr>
              <p:spPr bwMode="auto">
                <a:xfrm>
                  <a:off x="912" y="2160"/>
                  <a:ext cx="1872" cy="366"/>
                </a:xfrm>
                <a:prstGeom prst="rect">
                  <a:avLst/>
                </a:prstGeom>
                <a:noFill/>
                <a:ln w="9525">
                  <a:noFill/>
                  <a:miter lim="800000"/>
                  <a:headEnd/>
                  <a:tailEnd/>
                </a:ln>
              </p:spPr>
              <p:txBody>
                <a:bodyPr>
                  <a:spAutoFit/>
                </a:bodyPr>
                <a:lstStyle/>
                <a:p>
                  <a:pPr algn="ctr" eaLnBrk="1" hangingPunct="1">
                    <a:buClr>
                      <a:srgbClr val="000000"/>
                    </a:buClr>
                  </a:pPr>
                  <a:r>
                    <a:rPr kumimoji="1" lang="en-US" altLang="et-EE" sz="1600" b="1">
                      <a:latin typeface="Arial" pitchFamily="34" charset="0"/>
                      <a:ea typeface="MS PGothic" pitchFamily="34" charset="-128"/>
                    </a:rPr>
                    <a:t>              Combinational </a:t>
                  </a:r>
                </a:p>
                <a:p>
                  <a:pPr algn="ctr" eaLnBrk="1" hangingPunct="1">
                    <a:buClr>
                      <a:srgbClr val="000000"/>
                    </a:buClr>
                  </a:pPr>
                  <a:r>
                    <a:rPr kumimoji="1" lang="en-US" altLang="et-EE" sz="1600" b="1">
                      <a:latin typeface="Arial" pitchFamily="34" charset="0"/>
                      <a:ea typeface="MS PGothic" pitchFamily="34" charset="-128"/>
                    </a:rPr>
                    <a:t>           Logic</a:t>
                  </a:r>
                </a:p>
              </p:txBody>
            </p:sp>
          </p:grpSp>
        </p:grpSp>
        <p:sp>
          <p:nvSpPr>
            <p:cNvPr id="31758" name="Line 17"/>
            <p:cNvSpPr>
              <a:spLocks noChangeShapeType="1"/>
            </p:cNvSpPr>
            <p:nvPr/>
          </p:nvSpPr>
          <p:spPr bwMode="auto">
            <a:xfrm>
              <a:off x="1008" y="1968"/>
              <a:ext cx="288" cy="0"/>
            </a:xfrm>
            <a:prstGeom prst="line">
              <a:avLst/>
            </a:prstGeom>
            <a:noFill/>
            <a:ln w="25400">
              <a:solidFill>
                <a:schemeClr val="tx1"/>
              </a:solidFill>
              <a:round/>
              <a:headEnd/>
              <a:tailEnd/>
            </a:ln>
          </p:spPr>
          <p:txBody>
            <a:bodyPr wrap="none" anchor="ctr"/>
            <a:lstStyle/>
            <a:p>
              <a:endParaRPr lang="en-GB"/>
            </a:p>
          </p:txBody>
        </p:sp>
        <p:sp>
          <p:nvSpPr>
            <p:cNvPr id="31759" name="Line 18"/>
            <p:cNvSpPr>
              <a:spLocks noChangeShapeType="1"/>
            </p:cNvSpPr>
            <p:nvPr/>
          </p:nvSpPr>
          <p:spPr bwMode="auto">
            <a:xfrm>
              <a:off x="2688" y="1968"/>
              <a:ext cx="336" cy="0"/>
            </a:xfrm>
            <a:prstGeom prst="line">
              <a:avLst/>
            </a:prstGeom>
            <a:noFill/>
            <a:ln w="25400">
              <a:solidFill>
                <a:schemeClr val="tx1"/>
              </a:solidFill>
              <a:round/>
              <a:headEnd/>
              <a:tailEnd/>
            </a:ln>
          </p:spPr>
          <p:txBody>
            <a:bodyPr wrap="none" anchor="ctr"/>
            <a:lstStyle/>
            <a:p>
              <a:endParaRPr lang="en-GB"/>
            </a:p>
          </p:txBody>
        </p:sp>
      </p:grpSp>
      <p:sp>
        <p:nvSpPr>
          <p:cNvPr id="31748" name="Text Box 19"/>
          <p:cNvSpPr txBox="1">
            <a:spLocks noChangeArrowheads="1"/>
          </p:cNvSpPr>
          <p:nvPr/>
        </p:nvSpPr>
        <p:spPr bwMode="auto">
          <a:xfrm>
            <a:off x="2895600" y="5181600"/>
            <a:ext cx="1295400" cy="366713"/>
          </a:xfrm>
          <a:prstGeom prst="rect">
            <a:avLst/>
          </a:prstGeom>
          <a:noFill/>
          <a:ln w="9525">
            <a:noFill/>
            <a:miter lim="800000"/>
            <a:headEnd/>
            <a:tailEnd/>
          </a:ln>
        </p:spPr>
        <p:txBody>
          <a:bodyPr>
            <a:spAutoFit/>
          </a:bodyPr>
          <a:lstStyle/>
          <a:p>
            <a:pPr eaLnBrk="1" hangingPunct="1">
              <a:spcBef>
                <a:spcPct val="50000"/>
              </a:spcBef>
              <a:buClr>
                <a:srgbClr val="000000"/>
              </a:buClr>
            </a:pPr>
            <a:r>
              <a:rPr kumimoji="1" lang="en-US" altLang="et-EE" sz="1800" b="1">
                <a:latin typeface="Arial" pitchFamily="34" charset="0"/>
                <a:ea typeface="MS PGothic" pitchFamily="34" charset="-128"/>
              </a:rPr>
              <a:t>Registers</a:t>
            </a:r>
          </a:p>
        </p:txBody>
      </p:sp>
      <p:sp>
        <p:nvSpPr>
          <p:cNvPr id="31749" name="Line 20"/>
          <p:cNvSpPr>
            <a:spLocks noChangeShapeType="1"/>
          </p:cNvSpPr>
          <p:nvPr/>
        </p:nvSpPr>
        <p:spPr bwMode="auto">
          <a:xfrm flipH="1" flipV="1">
            <a:off x="1524000" y="4038600"/>
            <a:ext cx="1371600" cy="1066800"/>
          </a:xfrm>
          <a:prstGeom prst="line">
            <a:avLst/>
          </a:prstGeom>
          <a:noFill/>
          <a:ln w="25400">
            <a:solidFill>
              <a:schemeClr val="tx1"/>
            </a:solidFill>
            <a:round/>
            <a:headEnd/>
            <a:tailEnd type="triangle" w="lg" len="med"/>
          </a:ln>
        </p:spPr>
        <p:txBody>
          <a:bodyPr wrap="none" anchor="ctr"/>
          <a:lstStyle/>
          <a:p>
            <a:endParaRPr lang="en-GB"/>
          </a:p>
        </p:txBody>
      </p:sp>
      <p:sp>
        <p:nvSpPr>
          <p:cNvPr id="31750" name="Line 21"/>
          <p:cNvSpPr>
            <a:spLocks noChangeShapeType="1"/>
          </p:cNvSpPr>
          <p:nvPr/>
        </p:nvSpPr>
        <p:spPr bwMode="auto">
          <a:xfrm flipV="1">
            <a:off x="4343400" y="4191000"/>
            <a:ext cx="1219200" cy="990600"/>
          </a:xfrm>
          <a:prstGeom prst="line">
            <a:avLst/>
          </a:prstGeom>
          <a:noFill/>
          <a:ln w="25400">
            <a:solidFill>
              <a:schemeClr val="tx1"/>
            </a:solidFill>
            <a:round/>
            <a:headEnd/>
            <a:tailEnd type="triangle" w="lg" len="med"/>
          </a:ln>
        </p:spPr>
        <p:txBody>
          <a:bodyPr wrap="none" anchor="ctr"/>
          <a:lstStyle/>
          <a:p>
            <a:endParaRPr lang="en-GB"/>
          </a:p>
        </p:txBody>
      </p:sp>
      <p:sp>
        <p:nvSpPr>
          <p:cNvPr id="31751" name="Text Box 22"/>
          <p:cNvSpPr txBox="1">
            <a:spLocks noChangeArrowheads="1"/>
          </p:cNvSpPr>
          <p:nvPr/>
        </p:nvSpPr>
        <p:spPr bwMode="auto">
          <a:xfrm>
            <a:off x="8458200" y="2743200"/>
            <a:ext cx="2057400" cy="701675"/>
          </a:xfrm>
          <a:prstGeom prst="rect">
            <a:avLst/>
          </a:prstGeom>
          <a:noFill/>
          <a:ln w="9525">
            <a:noFill/>
            <a:miter lim="800000"/>
            <a:headEnd/>
            <a:tailEnd/>
          </a:ln>
        </p:spPr>
        <p:txBody>
          <a:bodyPr>
            <a:spAutoFit/>
          </a:bodyPr>
          <a:lstStyle/>
          <a:p>
            <a:pPr eaLnBrk="1" hangingPunct="1">
              <a:spcBef>
                <a:spcPct val="50000"/>
              </a:spcBef>
              <a:buClr>
                <a:srgbClr val="000000"/>
              </a:buClr>
            </a:pPr>
            <a:r>
              <a:rPr kumimoji="1" lang="en-US" altLang="et-EE" b="1">
                <a:latin typeface="Arial" pitchFamily="34" charset="0"/>
                <a:ea typeface="MS PGothic" pitchFamily="34" charset="-128"/>
              </a:rPr>
              <a:t>…</a:t>
            </a:r>
          </a:p>
        </p:txBody>
      </p:sp>
      <p:sp>
        <p:nvSpPr>
          <p:cNvPr id="31752" name="Line 23"/>
          <p:cNvSpPr>
            <a:spLocks noChangeShapeType="1"/>
          </p:cNvSpPr>
          <p:nvPr/>
        </p:nvSpPr>
        <p:spPr bwMode="auto">
          <a:xfrm>
            <a:off x="6096000" y="3200400"/>
            <a:ext cx="152400" cy="0"/>
          </a:xfrm>
          <a:prstGeom prst="line">
            <a:avLst/>
          </a:prstGeom>
          <a:noFill/>
          <a:ln w="25400">
            <a:solidFill>
              <a:schemeClr val="tx1"/>
            </a:solidFill>
            <a:round/>
            <a:headEnd/>
            <a:tailEnd/>
          </a:ln>
        </p:spPr>
        <p:txBody>
          <a:bodyPr wrap="none" anchor="ctr"/>
          <a:lstStyle/>
          <a:p>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34</a:t>
            </a:fld>
            <a:endParaRPr lang="en-US"/>
          </a:p>
        </p:txBody>
      </p:sp>
      <p:sp>
        <p:nvSpPr>
          <p:cNvPr id="10243" name="Rectangle 2"/>
          <p:cNvSpPr>
            <a:spLocks noGrp="1" noChangeArrowheads="1"/>
          </p:cNvSpPr>
          <p:nvPr>
            <p:ph type="title"/>
          </p:nvPr>
        </p:nvSpPr>
        <p:spPr>
          <a:xfrm>
            <a:off x="417513" y="131763"/>
            <a:ext cx="8607425" cy="641350"/>
          </a:xfrm>
        </p:spPr>
        <p:txBody>
          <a:bodyPr>
            <a:normAutofit/>
          </a:bodyPr>
          <a:lstStyle/>
          <a:p>
            <a:r>
              <a:rPr lang="en-US" altLang="et-EE" sz="3200" b="1" dirty="0">
                <a:solidFill>
                  <a:srgbClr val="A20000"/>
                </a:solidFill>
                <a:latin typeface="Comic Sans MS" panose="030F0702030302020204" pitchFamily="66" charset="0"/>
              </a:rPr>
              <a:t>Half-adder synthesized logic</a:t>
            </a:r>
          </a:p>
        </p:txBody>
      </p:sp>
      <p:pic>
        <p:nvPicPr>
          <p:cNvPr id="7" name="Picture 3" descr="AAIJCLI0"/>
          <p:cNvPicPr>
            <a:picLocks noChangeAspect="1" noChangeArrowheads="1"/>
          </p:cNvPicPr>
          <p:nvPr/>
        </p:nvPicPr>
        <p:blipFill>
          <a:blip r:embed="rId2" cstate="print"/>
          <a:srcRect/>
          <a:stretch>
            <a:fillRect/>
          </a:stretch>
        </p:blipFill>
        <p:spPr bwMode="auto">
          <a:xfrm>
            <a:off x="684213" y="990600"/>
            <a:ext cx="7077858" cy="3276599"/>
          </a:xfrm>
          <a:prstGeom prst="rect">
            <a:avLst/>
          </a:prstGeom>
          <a:noFill/>
        </p:spPr>
      </p:pic>
      <p:sp>
        <p:nvSpPr>
          <p:cNvPr id="8" name="TextBox 7"/>
          <p:cNvSpPr txBox="1">
            <a:spLocks noChangeArrowheads="1"/>
          </p:cNvSpPr>
          <p:nvPr/>
        </p:nvSpPr>
        <p:spPr bwMode="auto">
          <a:xfrm>
            <a:off x="381000" y="4602540"/>
            <a:ext cx="8458200" cy="1569660"/>
          </a:xfrm>
          <a:prstGeom prst="rect">
            <a:avLst/>
          </a:prstGeom>
          <a:noFill/>
          <a:ln w="9525">
            <a:solidFill>
              <a:schemeClr val="tx1"/>
            </a:solidFill>
            <a:miter lim="800000"/>
            <a:headEnd/>
            <a:tailEnd/>
          </a:ln>
        </p:spPr>
        <p:txBody>
          <a:bodyPr wrap="square">
            <a:spAutoFit/>
          </a:bodyPr>
          <a:lstStyle/>
          <a:p>
            <a:r>
              <a:rPr lang="en-GB" sz="2400" dirty="0"/>
              <a:t>The synthesizer produces two output files: a VHDL </a:t>
            </a:r>
            <a:r>
              <a:rPr lang="en-GB" sz="2400" dirty="0" err="1"/>
              <a:t>netlist</a:t>
            </a:r>
            <a:r>
              <a:rPr lang="en-GB" sz="2400" dirty="0"/>
              <a:t> and a technology dependent gate-level </a:t>
            </a:r>
            <a:r>
              <a:rPr lang="en-GB" sz="2400" dirty="0" err="1"/>
              <a:t>netlist</a:t>
            </a:r>
            <a:r>
              <a:rPr lang="en-GB" sz="2400" dirty="0"/>
              <a:t>.</a:t>
            </a:r>
          </a:p>
          <a:p>
            <a:r>
              <a:rPr lang="en-GB" sz="2400" dirty="0"/>
              <a:t>A </a:t>
            </a:r>
            <a:r>
              <a:rPr lang="en-GB" sz="2400" i="1" dirty="0" err="1"/>
              <a:t>netlist</a:t>
            </a:r>
            <a:r>
              <a:rPr lang="en-GB" sz="2400" i="1" dirty="0"/>
              <a:t> </a:t>
            </a:r>
            <a:r>
              <a:rPr lang="en-GB" sz="2400" dirty="0"/>
              <a:t>is a textual representation of the interconnection of logic elements.</a:t>
            </a:r>
            <a:endParaRPr lang="en-US" sz="2400" b="1" dirty="0">
              <a:solidFill>
                <a:srgbClr val="000000"/>
              </a:solidFill>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35</a:t>
            </a:fld>
            <a:endParaRPr lang="en-US"/>
          </a:p>
        </p:txBody>
      </p:sp>
      <p:sp>
        <p:nvSpPr>
          <p:cNvPr id="10243" name="Rectangle 2"/>
          <p:cNvSpPr>
            <a:spLocks noGrp="1" noChangeArrowheads="1"/>
          </p:cNvSpPr>
          <p:nvPr>
            <p:ph type="title"/>
          </p:nvPr>
        </p:nvSpPr>
        <p:spPr>
          <a:xfrm>
            <a:off x="417513" y="131763"/>
            <a:ext cx="8607425" cy="641350"/>
          </a:xfrm>
        </p:spPr>
        <p:txBody>
          <a:bodyPr>
            <a:normAutofit/>
          </a:bodyPr>
          <a:lstStyle/>
          <a:p>
            <a:r>
              <a:rPr lang="en-US" altLang="et-EE" sz="3200" b="1" dirty="0">
                <a:solidFill>
                  <a:srgbClr val="A20000"/>
                </a:solidFill>
                <a:latin typeface="Comic Sans MS" panose="030F0702030302020204" pitchFamily="66" charset="0"/>
              </a:rPr>
              <a:t>Place-and-route</a:t>
            </a:r>
          </a:p>
        </p:txBody>
      </p:sp>
      <p:sp>
        <p:nvSpPr>
          <p:cNvPr id="8" name="TextBox 7"/>
          <p:cNvSpPr txBox="1">
            <a:spLocks noChangeArrowheads="1"/>
          </p:cNvSpPr>
          <p:nvPr/>
        </p:nvSpPr>
        <p:spPr bwMode="auto">
          <a:xfrm>
            <a:off x="381000" y="762000"/>
            <a:ext cx="8458200" cy="3416320"/>
          </a:xfrm>
          <a:prstGeom prst="rect">
            <a:avLst/>
          </a:prstGeom>
          <a:noFill/>
          <a:ln w="9525">
            <a:solidFill>
              <a:schemeClr val="tx1"/>
            </a:solidFill>
            <a:miter lim="800000"/>
            <a:headEnd/>
            <a:tailEnd/>
          </a:ln>
        </p:spPr>
        <p:txBody>
          <a:bodyPr wrap="square">
            <a:spAutoFit/>
          </a:bodyPr>
          <a:lstStyle/>
          <a:p>
            <a:r>
              <a:rPr lang="en-GB" sz="2400" dirty="0"/>
              <a:t>A </a:t>
            </a:r>
            <a:r>
              <a:rPr lang="en-GB" sz="2400" i="1" dirty="0"/>
              <a:t>place-and-route (or fitter) tool is software used to automatically map or fit synthesized </a:t>
            </a:r>
            <a:r>
              <a:rPr lang="en-GB" sz="2400" dirty="0"/>
              <a:t>logic to a target PLD’s architecture. The </a:t>
            </a:r>
            <a:r>
              <a:rPr lang="en-GB" sz="2400" i="1" dirty="0"/>
              <a:t>place operation selects and configures </a:t>
            </a:r>
            <a:r>
              <a:rPr lang="en-GB" sz="2400" dirty="0"/>
              <a:t>specific logic primitives in the PLD’s architecture for each logic primitive in the technology dependent </a:t>
            </a:r>
            <a:r>
              <a:rPr lang="en-GB" sz="2400" dirty="0" err="1"/>
              <a:t>netlist</a:t>
            </a:r>
            <a:r>
              <a:rPr lang="en-GB" sz="2400" dirty="0"/>
              <a:t>.</a:t>
            </a:r>
          </a:p>
          <a:p>
            <a:r>
              <a:rPr lang="en-GB" sz="2400" dirty="0"/>
              <a:t>The </a:t>
            </a:r>
            <a:r>
              <a:rPr lang="en-GB" sz="2400" i="1" dirty="0"/>
              <a:t>route operation </a:t>
            </a:r>
            <a:r>
              <a:rPr lang="en-GB" sz="2400" dirty="0"/>
              <a:t>determines the path for each connection between two logic primitives and each connection between a logic primitive and a pin of the PLD. The place-and-route tool is usually obtained from the PLD (FPGA) vendor.</a:t>
            </a:r>
            <a:endParaRPr lang="en-US" sz="2400" b="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36</a:t>
            </a:fld>
            <a:endParaRPr lang="en-US"/>
          </a:p>
        </p:txBody>
      </p:sp>
      <p:sp>
        <p:nvSpPr>
          <p:cNvPr id="10243" name="Rectangle 2"/>
          <p:cNvSpPr>
            <a:spLocks noGrp="1" noChangeArrowheads="1"/>
          </p:cNvSpPr>
          <p:nvPr>
            <p:ph type="title"/>
          </p:nvPr>
        </p:nvSpPr>
        <p:spPr>
          <a:xfrm>
            <a:off x="417513" y="131763"/>
            <a:ext cx="8607425" cy="641350"/>
          </a:xfrm>
        </p:spPr>
        <p:txBody>
          <a:bodyPr>
            <a:normAutofit/>
          </a:bodyPr>
          <a:lstStyle/>
          <a:p>
            <a:r>
              <a:rPr lang="en-US" altLang="et-EE" sz="3200" b="1" dirty="0">
                <a:solidFill>
                  <a:srgbClr val="A20000"/>
                </a:solidFill>
                <a:latin typeface="Comic Sans MS" panose="030F0702030302020204" pitchFamily="66" charset="0"/>
              </a:rPr>
              <a:t>Place-and-route tool outputs</a:t>
            </a:r>
          </a:p>
        </p:txBody>
      </p:sp>
      <p:sp>
        <p:nvSpPr>
          <p:cNvPr id="6" name="TextBox 5"/>
          <p:cNvSpPr txBox="1">
            <a:spLocks noChangeArrowheads="1"/>
          </p:cNvSpPr>
          <p:nvPr/>
        </p:nvSpPr>
        <p:spPr bwMode="auto">
          <a:xfrm>
            <a:off x="381000" y="838200"/>
            <a:ext cx="8458200" cy="830997"/>
          </a:xfrm>
          <a:prstGeom prst="rect">
            <a:avLst/>
          </a:prstGeom>
          <a:noFill/>
          <a:ln w="9525">
            <a:solidFill>
              <a:schemeClr val="tx1"/>
            </a:solidFill>
            <a:miter lim="800000"/>
            <a:headEnd/>
            <a:tailEnd/>
          </a:ln>
        </p:spPr>
        <p:txBody>
          <a:bodyPr wrap="square">
            <a:spAutoFit/>
          </a:bodyPr>
          <a:lstStyle/>
          <a:p>
            <a:r>
              <a:rPr lang="en-GB" sz="2400" dirty="0"/>
              <a:t>A place-and-route tool generally produces three outputs: a chip report, a configuration file, and a VHDL timing model.</a:t>
            </a:r>
            <a:endParaRPr lang="en-US" sz="2400" b="1" dirty="0">
              <a:solidFill>
                <a:srgbClr val="000000"/>
              </a:solidFill>
              <a:latin typeface="Arial" pitchFamily="34" charset="0"/>
              <a:cs typeface="Arial" pitchFamily="34" charset="0"/>
            </a:endParaRPr>
          </a:p>
        </p:txBody>
      </p:sp>
      <p:sp>
        <p:nvSpPr>
          <p:cNvPr id="7" name="TextBox 6"/>
          <p:cNvSpPr txBox="1">
            <a:spLocks noChangeArrowheads="1"/>
          </p:cNvSpPr>
          <p:nvPr/>
        </p:nvSpPr>
        <p:spPr bwMode="auto">
          <a:xfrm>
            <a:off x="381000" y="1836003"/>
            <a:ext cx="8458200" cy="830997"/>
          </a:xfrm>
          <a:prstGeom prst="rect">
            <a:avLst/>
          </a:prstGeom>
          <a:noFill/>
          <a:ln w="9525">
            <a:solidFill>
              <a:schemeClr val="tx1"/>
            </a:solidFill>
            <a:miter lim="800000"/>
            <a:headEnd/>
            <a:tailEnd/>
          </a:ln>
        </p:spPr>
        <p:txBody>
          <a:bodyPr wrap="square">
            <a:spAutoFit/>
          </a:bodyPr>
          <a:lstStyle/>
          <a:p>
            <a:r>
              <a:rPr lang="en-GB" sz="2400" dirty="0"/>
              <a:t>The chip report documents which port signals are assigned to which PLD pins and how much of the PLD’s logic capacity is used.</a:t>
            </a:r>
            <a:endParaRPr lang="en-US" sz="2400" b="1" dirty="0">
              <a:solidFill>
                <a:srgbClr val="000000"/>
              </a:solidFill>
              <a:latin typeface="Arial" pitchFamily="34" charset="0"/>
              <a:cs typeface="Arial" pitchFamily="34" charset="0"/>
            </a:endParaRPr>
          </a:p>
        </p:txBody>
      </p:sp>
      <p:sp>
        <p:nvSpPr>
          <p:cNvPr id="9" name="TextBox 8"/>
          <p:cNvSpPr txBox="1">
            <a:spLocks noChangeArrowheads="1"/>
          </p:cNvSpPr>
          <p:nvPr/>
        </p:nvSpPr>
        <p:spPr bwMode="auto">
          <a:xfrm>
            <a:off x="381000" y="2826603"/>
            <a:ext cx="8382000" cy="1200329"/>
          </a:xfrm>
          <a:prstGeom prst="rect">
            <a:avLst/>
          </a:prstGeom>
          <a:noFill/>
          <a:ln w="9525">
            <a:solidFill>
              <a:schemeClr val="tx1"/>
            </a:solidFill>
            <a:miter lim="800000"/>
            <a:headEnd/>
            <a:tailEnd/>
          </a:ln>
        </p:spPr>
        <p:txBody>
          <a:bodyPr wrap="square">
            <a:spAutoFit/>
          </a:bodyPr>
          <a:lstStyle/>
          <a:p>
            <a:r>
              <a:rPr lang="en-GB" sz="2400" dirty="0"/>
              <a:t>The </a:t>
            </a:r>
            <a:r>
              <a:rPr lang="en-GB" sz="2400" i="1" dirty="0"/>
              <a:t>configuration file (programming file) </a:t>
            </a:r>
            <a:r>
              <a:rPr lang="en-GB" sz="2400" dirty="0"/>
              <a:t>contains the interconnection and configuration data necessary to program the PLD.</a:t>
            </a:r>
            <a:endParaRPr lang="en-US" sz="2400" b="1" dirty="0">
              <a:solidFill>
                <a:srgbClr val="000000"/>
              </a:solidFill>
              <a:latin typeface="Arial" pitchFamily="34" charset="0"/>
              <a:cs typeface="Arial" pitchFamily="34" charset="0"/>
            </a:endParaRPr>
          </a:p>
        </p:txBody>
      </p:sp>
      <p:sp>
        <p:nvSpPr>
          <p:cNvPr id="10" name="TextBox 9"/>
          <p:cNvSpPr txBox="1">
            <a:spLocks noChangeArrowheads="1"/>
          </p:cNvSpPr>
          <p:nvPr/>
        </p:nvSpPr>
        <p:spPr bwMode="auto">
          <a:xfrm>
            <a:off x="381000" y="4209871"/>
            <a:ext cx="8382000" cy="1569660"/>
          </a:xfrm>
          <a:prstGeom prst="rect">
            <a:avLst/>
          </a:prstGeom>
          <a:noFill/>
          <a:ln w="9525">
            <a:solidFill>
              <a:schemeClr val="tx1"/>
            </a:solidFill>
            <a:miter lim="800000"/>
            <a:headEnd/>
            <a:tailEnd/>
          </a:ln>
        </p:spPr>
        <p:txBody>
          <a:bodyPr wrap="square">
            <a:spAutoFit/>
          </a:bodyPr>
          <a:lstStyle/>
          <a:p>
            <a:r>
              <a:rPr lang="en-GB" sz="2400" dirty="0"/>
              <a:t>The VHDL timing model is a file containing a structural-style VHDL program that describes the logic and timing of the synthesized logic mapped to the target PLD. This model includes information detailing the propagation delays of signals through the PLD.</a:t>
            </a:r>
            <a:endParaRPr lang="en-US" sz="2400" b="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37</a:t>
            </a:fld>
            <a:endParaRPr lang="en-US"/>
          </a:p>
        </p:txBody>
      </p:sp>
      <p:sp>
        <p:nvSpPr>
          <p:cNvPr id="10243" name="Rectangle 2"/>
          <p:cNvSpPr>
            <a:spLocks noGrp="1" noChangeArrowheads="1"/>
          </p:cNvSpPr>
          <p:nvPr>
            <p:ph type="title"/>
          </p:nvPr>
        </p:nvSpPr>
        <p:spPr>
          <a:xfrm>
            <a:off x="195261" y="131763"/>
            <a:ext cx="8872539" cy="641350"/>
          </a:xfrm>
        </p:spPr>
        <p:txBody>
          <a:bodyPr>
            <a:normAutofit fontScale="90000"/>
          </a:bodyPr>
          <a:lstStyle/>
          <a:p>
            <a:r>
              <a:rPr lang="en-US" altLang="et-EE" sz="3200" b="1" dirty="0">
                <a:solidFill>
                  <a:srgbClr val="A20000"/>
                </a:solidFill>
                <a:latin typeface="Comic Sans MS" panose="030F0702030302020204" pitchFamily="66" charset="0"/>
              </a:rPr>
              <a:t>VHDL/PLD(FPGA) design </a:t>
            </a:r>
            <a:r>
              <a:rPr lang="en-US" altLang="et-EE" sz="3200" b="1" dirty="0" err="1">
                <a:solidFill>
                  <a:srgbClr val="A20000"/>
                </a:solidFill>
                <a:latin typeface="Comic Sans MS" panose="030F0702030302020204" pitchFamily="66" charset="0"/>
              </a:rPr>
              <a:t>metodology</a:t>
            </a:r>
            <a:r>
              <a:rPr lang="en-US" altLang="et-EE" sz="3200" b="1" dirty="0">
                <a:solidFill>
                  <a:srgbClr val="A20000"/>
                </a:solidFill>
                <a:latin typeface="Comic Sans MS" panose="030F0702030302020204" pitchFamily="66" charset="0"/>
              </a:rPr>
              <a:t> advantages</a:t>
            </a:r>
          </a:p>
        </p:txBody>
      </p:sp>
      <p:sp>
        <p:nvSpPr>
          <p:cNvPr id="6" name="TextBox 5"/>
          <p:cNvSpPr txBox="1">
            <a:spLocks noChangeArrowheads="1"/>
          </p:cNvSpPr>
          <p:nvPr/>
        </p:nvSpPr>
        <p:spPr bwMode="auto">
          <a:xfrm>
            <a:off x="457200" y="751344"/>
            <a:ext cx="8458200" cy="1938992"/>
          </a:xfrm>
          <a:prstGeom prst="rect">
            <a:avLst/>
          </a:prstGeom>
          <a:noFill/>
          <a:ln w="9525">
            <a:solidFill>
              <a:schemeClr val="tx1"/>
            </a:solidFill>
            <a:miter lim="800000"/>
            <a:headEnd/>
            <a:tailEnd/>
          </a:ln>
        </p:spPr>
        <p:txBody>
          <a:bodyPr wrap="square">
            <a:spAutoFit/>
          </a:bodyPr>
          <a:lstStyle/>
          <a:p>
            <a:r>
              <a:rPr lang="en-GB" sz="2400" dirty="0"/>
              <a:t>Complex systems can be described </a:t>
            </a:r>
            <a:r>
              <a:rPr lang="en-GB" sz="2400" dirty="0" err="1"/>
              <a:t>behaviorally</a:t>
            </a:r>
            <a:r>
              <a:rPr lang="en-GB" sz="2400" dirty="0"/>
              <a:t> at a high level of abstraction, so that the description is independent of any particular logic implementation. Alternatively, a system can be described structurally, as an interconnection of logic components or subsystems.</a:t>
            </a:r>
            <a:endParaRPr lang="en-US" sz="2400" b="1" dirty="0">
              <a:solidFill>
                <a:srgbClr val="000000"/>
              </a:solidFill>
              <a:latin typeface="Arial" pitchFamily="34" charset="0"/>
              <a:cs typeface="Arial" pitchFamily="34" charset="0"/>
            </a:endParaRPr>
          </a:p>
        </p:txBody>
      </p:sp>
      <p:sp>
        <p:nvSpPr>
          <p:cNvPr id="9" name="TextBox 8"/>
          <p:cNvSpPr txBox="1">
            <a:spLocks noChangeArrowheads="1"/>
          </p:cNvSpPr>
          <p:nvPr/>
        </p:nvSpPr>
        <p:spPr bwMode="auto">
          <a:xfrm>
            <a:off x="457200" y="2762071"/>
            <a:ext cx="8458200" cy="1200329"/>
          </a:xfrm>
          <a:prstGeom prst="rect">
            <a:avLst/>
          </a:prstGeom>
          <a:noFill/>
          <a:ln w="9525">
            <a:solidFill>
              <a:schemeClr val="tx1"/>
            </a:solidFill>
            <a:miter lim="800000"/>
            <a:headEnd/>
            <a:tailEnd/>
          </a:ln>
        </p:spPr>
        <p:txBody>
          <a:bodyPr wrap="square">
            <a:spAutoFit/>
          </a:bodyPr>
          <a:lstStyle/>
          <a:p>
            <a:r>
              <a:rPr lang="en-GB" sz="2400" dirty="0"/>
              <a:t>VHDL can be used for specification, description, simulation, and synthesis. This eliminates the need for us to learn different languages for different phases in the design flow.</a:t>
            </a:r>
            <a:endParaRPr lang="en-US" sz="2400" b="1" dirty="0">
              <a:solidFill>
                <a:srgbClr val="000000"/>
              </a:solidFill>
              <a:latin typeface="Arial" pitchFamily="34" charset="0"/>
              <a:cs typeface="Arial" pitchFamily="34" charset="0"/>
            </a:endParaRPr>
          </a:p>
        </p:txBody>
      </p:sp>
      <p:sp>
        <p:nvSpPr>
          <p:cNvPr id="8" name="TextBox 7"/>
          <p:cNvSpPr txBox="1">
            <a:spLocks noChangeArrowheads="1"/>
          </p:cNvSpPr>
          <p:nvPr/>
        </p:nvSpPr>
        <p:spPr bwMode="auto">
          <a:xfrm>
            <a:off x="457200" y="4057471"/>
            <a:ext cx="8458200" cy="2308324"/>
          </a:xfrm>
          <a:prstGeom prst="rect">
            <a:avLst/>
          </a:prstGeom>
          <a:noFill/>
          <a:ln w="9525">
            <a:solidFill>
              <a:schemeClr val="tx1"/>
            </a:solidFill>
            <a:miter lim="800000"/>
            <a:headEnd/>
            <a:tailEnd/>
          </a:ln>
        </p:spPr>
        <p:txBody>
          <a:bodyPr wrap="square">
            <a:spAutoFit/>
          </a:bodyPr>
          <a:lstStyle/>
          <a:p>
            <a:r>
              <a:rPr lang="en-GB" sz="2400" dirty="0"/>
              <a:t>Since VHDL is a </a:t>
            </a:r>
            <a:r>
              <a:rPr lang="en-GB" sz="2400" dirty="0" err="1"/>
              <a:t>nonproprietary</a:t>
            </a:r>
            <a:r>
              <a:rPr lang="en-GB" sz="2400" dirty="0"/>
              <a:t> standard, descriptions are portable to different vendors’ tools or to different vendors’ PLDs. Previously verified descriptions can be reused in later designs. VHDL descriptions for some complex systems can be purchased as </a:t>
            </a:r>
            <a:r>
              <a:rPr lang="en-GB" sz="2400" i="1" dirty="0"/>
              <a:t>intellectual property (IP) </a:t>
            </a:r>
            <a:r>
              <a:rPr lang="en-GB" sz="2400" dirty="0"/>
              <a:t>from IP vendors and included as components in our designs.</a:t>
            </a:r>
            <a:endParaRPr lang="en-US" sz="2400" b="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9E7F243D-C0EF-4767-BA77-59F07DE049DC}" type="slidenum">
              <a:rPr lang="en-US" smtClean="0"/>
              <a:pPr/>
              <a:t>38</a:t>
            </a:fld>
            <a:endParaRPr lang="en-US"/>
          </a:p>
        </p:txBody>
      </p:sp>
      <p:sp>
        <p:nvSpPr>
          <p:cNvPr id="10243" name="Rectangle 2"/>
          <p:cNvSpPr>
            <a:spLocks noGrp="1" noChangeArrowheads="1"/>
          </p:cNvSpPr>
          <p:nvPr>
            <p:ph type="title"/>
          </p:nvPr>
        </p:nvSpPr>
        <p:spPr>
          <a:xfrm>
            <a:off x="195261" y="131763"/>
            <a:ext cx="8872539" cy="641350"/>
          </a:xfrm>
        </p:spPr>
        <p:txBody>
          <a:bodyPr>
            <a:normAutofit fontScale="90000"/>
          </a:bodyPr>
          <a:lstStyle/>
          <a:p>
            <a:r>
              <a:rPr lang="en-US" altLang="et-EE" sz="3200" b="1" dirty="0">
                <a:solidFill>
                  <a:srgbClr val="A20000"/>
                </a:solidFill>
                <a:latin typeface="Comic Sans MS" panose="030F0702030302020204" pitchFamily="66" charset="0"/>
              </a:rPr>
              <a:t>VHDL/PLD(FPGA) design </a:t>
            </a:r>
            <a:r>
              <a:rPr lang="en-US" altLang="et-EE" sz="3200" b="1" dirty="0" err="1">
                <a:solidFill>
                  <a:srgbClr val="A20000"/>
                </a:solidFill>
                <a:latin typeface="Comic Sans MS" panose="030F0702030302020204" pitchFamily="66" charset="0"/>
              </a:rPr>
              <a:t>metodology</a:t>
            </a:r>
            <a:r>
              <a:rPr lang="en-US" altLang="et-EE" sz="3200" b="1" dirty="0">
                <a:solidFill>
                  <a:srgbClr val="A20000"/>
                </a:solidFill>
                <a:latin typeface="Comic Sans MS" panose="030F0702030302020204" pitchFamily="66" charset="0"/>
              </a:rPr>
              <a:t> advantages</a:t>
            </a:r>
          </a:p>
        </p:txBody>
      </p:sp>
      <p:sp>
        <p:nvSpPr>
          <p:cNvPr id="6" name="TextBox 5"/>
          <p:cNvSpPr txBox="1">
            <a:spLocks noChangeArrowheads="1"/>
          </p:cNvSpPr>
          <p:nvPr/>
        </p:nvSpPr>
        <p:spPr bwMode="auto">
          <a:xfrm>
            <a:off x="457200" y="751344"/>
            <a:ext cx="8458200" cy="2677656"/>
          </a:xfrm>
          <a:prstGeom prst="rect">
            <a:avLst/>
          </a:prstGeom>
          <a:noFill/>
          <a:ln w="9525">
            <a:solidFill>
              <a:schemeClr val="tx1"/>
            </a:solidFill>
            <a:miter lim="800000"/>
            <a:headEnd/>
            <a:tailEnd/>
          </a:ln>
        </p:spPr>
        <p:txBody>
          <a:bodyPr wrap="square">
            <a:spAutoFit/>
          </a:bodyPr>
          <a:lstStyle/>
          <a:p>
            <a:r>
              <a:rPr lang="en-GB" sz="2400" dirty="0"/>
              <a:t>Because of its wide acceptance as a standard, many EDA tool vendors provide compilers, synthesizers, and simulators for VHDL. Competition between tool vendors leads to the availability of more powerful and lower cost tools. PLD vendors often provide low-cost or free EDA tools that include a place-and-route tool that maps designs only to that vendor’s PLDs. Because VHDL is a standard, we can use whichever VHDL tools we prefer.</a:t>
            </a:r>
            <a:endParaRPr lang="en-US" sz="2400" b="1" dirty="0">
              <a:solidFill>
                <a:srgbClr val="000000"/>
              </a:solidFill>
              <a:latin typeface="Arial" pitchFamily="34" charset="0"/>
              <a:cs typeface="Arial" pitchFamily="34" charset="0"/>
            </a:endParaRPr>
          </a:p>
        </p:txBody>
      </p:sp>
      <p:sp>
        <p:nvSpPr>
          <p:cNvPr id="7" name="TextBox 6"/>
          <p:cNvSpPr txBox="1">
            <a:spLocks noChangeArrowheads="1"/>
          </p:cNvSpPr>
          <p:nvPr/>
        </p:nvSpPr>
        <p:spPr bwMode="auto">
          <a:xfrm>
            <a:off x="457200" y="3570744"/>
            <a:ext cx="8458200" cy="1200329"/>
          </a:xfrm>
          <a:prstGeom prst="rect">
            <a:avLst/>
          </a:prstGeom>
          <a:noFill/>
          <a:ln w="9525">
            <a:solidFill>
              <a:schemeClr val="tx1"/>
            </a:solidFill>
            <a:miter lim="800000"/>
            <a:headEnd/>
            <a:tailEnd/>
          </a:ln>
        </p:spPr>
        <p:txBody>
          <a:bodyPr wrap="square">
            <a:spAutoFit/>
          </a:bodyPr>
          <a:lstStyle/>
          <a:p>
            <a:r>
              <a:rPr lang="en-GB" sz="2400" dirty="0"/>
              <a:t>VHDL descriptions can be written to be device independent. We can functionally verify our designs using a simulator, before specifying a target PLD (or other means) to implement them.</a:t>
            </a:r>
            <a:endParaRPr lang="en-US" sz="2400" b="1" dirty="0">
              <a:solidFill>
                <a:srgbClr val="000000"/>
              </a:solidFill>
              <a:latin typeface="Arial" pitchFamily="34" charset="0"/>
              <a:cs typeface="Arial" pitchFamily="34" charset="0"/>
            </a:endParaRPr>
          </a:p>
        </p:txBody>
      </p:sp>
      <p:sp>
        <p:nvSpPr>
          <p:cNvPr id="10" name="TextBox 9"/>
          <p:cNvSpPr txBox="1">
            <a:spLocks noChangeArrowheads="1"/>
          </p:cNvSpPr>
          <p:nvPr/>
        </p:nvSpPr>
        <p:spPr bwMode="auto">
          <a:xfrm>
            <a:off x="457200" y="5048071"/>
            <a:ext cx="8458200" cy="1200329"/>
          </a:xfrm>
          <a:prstGeom prst="rect">
            <a:avLst/>
          </a:prstGeom>
          <a:noFill/>
          <a:ln w="9525">
            <a:solidFill>
              <a:schemeClr val="tx1"/>
            </a:solidFill>
            <a:miter lim="800000"/>
            <a:headEnd/>
            <a:tailEnd/>
          </a:ln>
        </p:spPr>
        <p:txBody>
          <a:bodyPr wrap="square">
            <a:spAutoFit/>
          </a:bodyPr>
          <a:lstStyle/>
          <a:p>
            <a:r>
              <a:rPr lang="en-GB" sz="2400" b="1" dirty="0">
                <a:solidFill>
                  <a:srgbClr val="A40000"/>
                </a:solidFill>
              </a:rPr>
              <a:t>Rapid prototyping. </a:t>
            </a:r>
            <a:r>
              <a:rPr lang="en-GB" sz="2400" dirty="0"/>
              <a:t>The VHDL/PLD design methodology can be used for proof-of-concept to rapidly prototype and implement a system in small quantities to prove its viability. </a:t>
            </a:r>
            <a:endParaRPr lang="en-US" sz="2400" b="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4</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pPr algn="r"/>
            <a:r>
              <a:rPr lang="en-GB" altLang="et-EE" sz="3200" b="1" dirty="0">
                <a:solidFill>
                  <a:srgbClr val="A20000"/>
                </a:solidFill>
                <a:latin typeface="Comic Sans MS" panose="030F0702030302020204" pitchFamily="66" charset="0"/>
              </a:rPr>
              <a:t>General design process</a:t>
            </a:r>
            <a:endParaRPr lang="en-US" altLang="et-EE" sz="3200" b="1" dirty="0">
              <a:solidFill>
                <a:srgbClr val="A20000"/>
              </a:solidFill>
              <a:latin typeface="Comic Sans MS" panose="030F0702030302020204" pitchFamily="66"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14" name="Text Box 85"/>
          <p:cNvSpPr txBox="1">
            <a:spLocks noChangeArrowheads="1"/>
          </p:cNvSpPr>
          <p:nvPr/>
        </p:nvSpPr>
        <p:spPr bwMode="auto">
          <a:xfrm>
            <a:off x="533400" y="990600"/>
            <a:ext cx="8229600" cy="830997"/>
          </a:xfrm>
          <a:prstGeom prst="rect">
            <a:avLst/>
          </a:prstGeom>
          <a:noFill/>
          <a:ln w="9525">
            <a:noFill/>
            <a:miter lim="800000"/>
            <a:headEnd/>
            <a:tailEnd/>
          </a:ln>
        </p:spPr>
        <p:txBody>
          <a:bodyPr wrap="square">
            <a:spAutoFit/>
          </a:bodyPr>
          <a:lstStyle/>
          <a:p>
            <a:pPr eaLnBrk="1" hangingPunct="1"/>
            <a:r>
              <a:rPr lang="et-EE" altLang="et-EE" sz="2400" dirty="0">
                <a:latin typeface="Arial" pitchFamily="34" charset="0"/>
                <a:cs typeface="Times New Roman" pitchFamily="18" charset="0"/>
              </a:rPr>
              <a:t>The d</a:t>
            </a:r>
            <a:r>
              <a:rPr lang="en-GB" altLang="et-EE" sz="2400" dirty="0" err="1">
                <a:latin typeface="Arial" pitchFamily="34" charset="0"/>
                <a:cs typeface="Times New Roman" pitchFamily="18" charset="0"/>
              </a:rPr>
              <a:t>esign</a:t>
            </a:r>
            <a:r>
              <a:rPr lang="en-GB" altLang="et-EE" sz="2400" dirty="0">
                <a:latin typeface="Arial" pitchFamily="34" charset="0"/>
                <a:cs typeface="Times New Roman" pitchFamily="18" charset="0"/>
              </a:rPr>
              <a:t> process consists of obtaining an implementation that satisfies the specification of a system.</a:t>
            </a:r>
            <a:endParaRPr lang="en-US" altLang="et-EE" sz="2400" baseline="-30000" dirty="0">
              <a:latin typeface="Arial" pitchFamily="34" charset="0"/>
              <a:cs typeface="Times New Roman" pitchFamily="18" charset="0"/>
            </a:endParaRPr>
          </a:p>
        </p:txBody>
      </p:sp>
      <p:grpSp>
        <p:nvGrpSpPr>
          <p:cNvPr id="2" name="Group 87"/>
          <p:cNvGrpSpPr>
            <a:grpSpLocks/>
          </p:cNvGrpSpPr>
          <p:nvPr/>
        </p:nvGrpSpPr>
        <p:grpSpPr bwMode="auto">
          <a:xfrm>
            <a:off x="533400" y="2133601"/>
            <a:ext cx="6861175" cy="2801938"/>
            <a:chOff x="336" y="1612"/>
            <a:chExt cx="4322" cy="1765"/>
          </a:xfrm>
        </p:grpSpPr>
        <p:sp>
          <p:nvSpPr>
            <p:cNvPr id="21" name="Rectangle 88"/>
            <p:cNvSpPr>
              <a:spLocks noChangeArrowheads="1"/>
            </p:cNvSpPr>
            <p:nvPr/>
          </p:nvSpPr>
          <p:spPr bwMode="auto">
            <a:xfrm>
              <a:off x="1898" y="1612"/>
              <a:ext cx="1186" cy="512"/>
            </a:xfrm>
            <a:prstGeom prst="rect">
              <a:avLst/>
            </a:prstGeom>
            <a:noFill/>
            <a:ln w="9525">
              <a:noFill/>
              <a:miter lim="800000"/>
              <a:headEnd/>
              <a:tailEnd/>
            </a:ln>
          </p:spPr>
          <p:txBody>
            <a:bodyPr wrap="none" lIns="0" tIns="0" rIns="0" bIns="0">
              <a:spAutoFit/>
            </a:bodyPr>
            <a:lstStyle/>
            <a:p>
              <a:pPr algn="ctr" eaLnBrk="1" hangingPunct="1">
                <a:spcBef>
                  <a:spcPct val="20000"/>
                </a:spcBef>
                <a:buClr>
                  <a:schemeClr val="folHlink"/>
                </a:buClr>
                <a:buSzPct val="60000"/>
                <a:buFont typeface="Wingdings" pitchFamily="2" charset="2"/>
                <a:buNone/>
              </a:pPr>
              <a:r>
                <a:rPr lang="en-US" altLang="et-EE" sz="2400" dirty="0">
                  <a:solidFill>
                    <a:srgbClr val="000000"/>
                  </a:solidFill>
                  <a:latin typeface="Arial" pitchFamily="34" charset="0"/>
                  <a:cs typeface="Times New Roman" pitchFamily="18" charset="0"/>
                </a:rPr>
                <a:t>Behavior</a:t>
              </a:r>
              <a:r>
                <a:rPr lang="et-EE" altLang="et-EE" sz="2400" dirty="0">
                  <a:solidFill>
                    <a:srgbClr val="000000"/>
                  </a:solidFill>
                  <a:latin typeface="Arial" pitchFamily="34" charset="0"/>
                  <a:cs typeface="Times New Roman" pitchFamily="18" charset="0"/>
                </a:rPr>
                <a:t> </a:t>
              </a:r>
            </a:p>
            <a:p>
              <a:pPr algn="ctr" eaLnBrk="1" hangingPunct="1">
                <a:spcBef>
                  <a:spcPct val="20000"/>
                </a:spcBef>
                <a:buClr>
                  <a:schemeClr val="folHlink"/>
                </a:buClr>
                <a:buSzPct val="60000"/>
                <a:buFont typeface="Wingdings" pitchFamily="2" charset="2"/>
                <a:buNone/>
              </a:pPr>
              <a:r>
                <a:rPr lang="et-EE" altLang="et-EE" sz="2400" dirty="0">
                  <a:solidFill>
                    <a:srgbClr val="000000"/>
                  </a:solidFill>
                  <a:latin typeface="Arial" pitchFamily="34" charset="0"/>
                  <a:cs typeface="Times New Roman" pitchFamily="18" charset="0"/>
                </a:rPr>
                <a:t>(</a:t>
              </a:r>
              <a:r>
                <a:rPr lang="en-US" altLang="et-EE" sz="2400" dirty="0">
                  <a:solidFill>
                    <a:srgbClr val="000000"/>
                  </a:solidFill>
                  <a:latin typeface="Arial" pitchFamily="34" charset="0"/>
                  <a:cs typeface="Times New Roman" pitchFamily="18" charset="0"/>
                </a:rPr>
                <a:t>specification</a:t>
              </a:r>
              <a:r>
                <a:rPr lang="et-EE" altLang="et-EE" sz="2000" dirty="0">
                  <a:solidFill>
                    <a:srgbClr val="000000"/>
                  </a:solidFill>
                  <a:latin typeface="Arial" pitchFamily="34" charset="0"/>
                  <a:cs typeface="Times New Roman" pitchFamily="18" charset="0"/>
                </a:rPr>
                <a:t>)</a:t>
              </a:r>
              <a:endParaRPr lang="en-US" altLang="et-EE" sz="3200" baseline="-30000" dirty="0">
                <a:latin typeface="Tahoma" pitchFamily="34" charset="0"/>
                <a:cs typeface="Times New Roman" pitchFamily="18" charset="0"/>
              </a:endParaRPr>
            </a:p>
          </p:txBody>
        </p:sp>
        <p:sp>
          <p:nvSpPr>
            <p:cNvPr id="22" name="Rectangle 89"/>
            <p:cNvSpPr>
              <a:spLocks noChangeArrowheads="1"/>
            </p:cNvSpPr>
            <p:nvPr/>
          </p:nvSpPr>
          <p:spPr bwMode="auto">
            <a:xfrm>
              <a:off x="336" y="2318"/>
              <a:ext cx="1984" cy="233"/>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400" dirty="0">
                  <a:solidFill>
                    <a:srgbClr val="000000"/>
                  </a:solidFill>
                  <a:latin typeface="Arial" pitchFamily="34" charset="0"/>
                  <a:cs typeface="Times New Roman" pitchFamily="18" charset="0"/>
                </a:rPr>
                <a:t>   Analysis</a:t>
              </a:r>
              <a:r>
                <a:rPr lang="et-EE" altLang="et-EE" sz="2400" dirty="0">
                  <a:solidFill>
                    <a:srgbClr val="000000"/>
                  </a:solidFill>
                  <a:latin typeface="Arial" pitchFamily="34" charset="0"/>
                  <a:cs typeface="Times New Roman" pitchFamily="18" charset="0"/>
                </a:rPr>
                <a:t> (verification)</a:t>
              </a:r>
              <a:endParaRPr lang="en-US" altLang="et-EE" sz="2400" baseline="-30000" dirty="0">
                <a:latin typeface="Tahoma" pitchFamily="34" charset="0"/>
                <a:cs typeface="Times New Roman" pitchFamily="18" charset="0"/>
              </a:endParaRPr>
            </a:p>
          </p:txBody>
        </p:sp>
        <p:sp>
          <p:nvSpPr>
            <p:cNvPr id="23" name="Rectangle 90"/>
            <p:cNvSpPr>
              <a:spLocks noChangeArrowheads="1"/>
            </p:cNvSpPr>
            <p:nvPr/>
          </p:nvSpPr>
          <p:spPr bwMode="auto">
            <a:xfrm>
              <a:off x="3817" y="2318"/>
              <a:ext cx="841" cy="233"/>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400" dirty="0">
                  <a:solidFill>
                    <a:srgbClr val="000000"/>
                  </a:solidFill>
                  <a:latin typeface="Arial" pitchFamily="34" charset="0"/>
                  <a:cs typeface="Times New Roman" pitchFamily="18" charset="0"/>
                </a:rPr>
                <a:t>Synthesis</a:t>
              </a:r>
              <a:endParaRPr lang="en-US" altLang="et-EE" sz="2400" baseline="-30000" dirty="0">
                <a:latin typeface="Tahoma" pitchFamily="34" charset="0"/>
                <a:cs typeface="Times New Roman" pitchFamily="18" charset="0"/>
              </a:endParaRPr>
            </a:p>
          </p:txBody>
        </p:sp>
        <p:sp>
          <p:nvSpPr>
            <p:cNvPr id="24" name="Rectangle 91"/>
            <p:cNvSpPr>
              <a:spLocks noChangeArrowheads="1"/>
            </p:cNvSpPr>
            <p:nvPr/>
          </p:nvSpPr>
          <p:spPr bwMode="auto">
            <a:xfrm>
              <a:off x="1835" y="2865"/>
              <a:ext cx="1456" cy="512"/>
            </a:xfrm>
            <a:prstGeom prst="rect">
              <a:avLst/>
            </a:prstGeom>
            <a:noFill/>
            <a:ln w="9525">
              <a:noFill/>
              <a:miter lim="800000"/>
              <a:headEnd/>
              <a:tailEnd/>
            </a:ln>
          </p:spPr>
          <p:txBody>
            <a:bodyPr wrap="none" lIns="0" tIns="0" rIns="0" bIns="0">
              <a:spAutoFit/>
            </a:bodyPr>
            <a:lstStyle/>
            <a:p>
              <a:pPr algn="ctr" eaLnBrk="1" hangingPunct="1">
                <a:spcBef>
                  <a:spcPct val="20000"/>
                </a:spcBef>
                <a:buClr>
                  <a:schemeClr val="folHlink"/>
                </a:buClr>
                <a:buSzPct val="60000"/>
                <a:buFont typeface="Wingdings" pitchFamily="2" charset="2"/>
                <a:buNone/>
              </a:pPr>
              <a:r>
                <a:rPr lang="en-US" altLang="et-EE" sz="2400" dirty="0">
                  <a:solidFill>
                    <a:srgbClr val="000000"/>
                  </a:solidFill>
                  <a:latin typeface="Arial" pitchFamily="34" charset="0"/>
                  <a:cs typeface="Times New Roman" pitchFamily="18" charset="0"/>
                </a:rPr>
                <a:t>Structure</a:t>
              </a:r>
              <a:endParaRPr lang="et-EE" altLang="et-EE" sz="2400" dirty="0">
                <a:solidFill>
                  <a:srgbClr val="000000"/>
                </a:solidFill>
                <a:latin typeface="Arial" pitchFamily="34" charset="0"/>
                <a:cs typeface="Times New Roman" pitchFamily="18" charset="0"/>
              </a:endParaRPr>
            </a:p>
            <a:p>
              <a:pPr algn="ctr" eaLnBrk="1" hangingPunct="1">
                <a:spcBef>
                  <a:spcPct val="20000"/>
                </a:spcBef>
                <a:buClr>
                  <a:schemeClr val="folHlink"/>
                </a:buClr>
                <a:buSzPct val="60000"/>
                <a:buFont typeface="Wingdings" pitchFamily="2" charset="2"/>
                <a:buNone/>
              </a:pPr>
              <a:r>
                <a:rPr lang="et-EE" altLang="et-EE" sz="2400" dirty="0">
                  <a:solidFill>
                    <a:srgbClr val="000000"/>
                  </a:solidFill>
                  <a:latin typeface="Arial" pitchFamily="34" charset="0"/>
                  <a:cs typeface="Times New Roman" pitchFamily="18" charset="0"/>
                </a:rPr>
                <a:t>(</a:t>
              </a:r>
              <a:r>
                <a:rPr lang="en-US" altLang="et-EE" sz="2400" dirty="0">
                  <a:solidFill>
                    <a:srgbClr val="000000"/>
                  </a:solidFill>
                  <a:latin typeface="Arial" pitchFamily="34" charset="0"/>
                  <a:cs typeface="Times New Roman" pitchFamily="18" charset="0"/>
                </a:rPr>
                <a:t>Implementation</a:t>
              </a:r>
              <a:r>
                <a:rPr lang="et-EE" altLang="et-EE" sz="2400" dirty="0">
                  <a:solidFill>
                    <a:srgbClr val="000000"/>
                  </a:solidFill>
                  <a:latin typeface="Arial" pitchFamily="34" charset="0"/>
                  <a:cs typeface="Times New Roman" pitchFamily="18" charset="0"/>
                </a:rPr>
                <a:t>)</a:t>
              </a:r>
              <a:endParaRPr lang="en-US" altLang="et-EE" sz="2400" baseline="-30000" dirty="0">
                <a:latin typeface="Tahoma" pitchFamily="34" charset="0"/>
                <a:cs typeface="Times New Roman" pitchFamily="18" charset="0"/>
              </a:endParaRPr>
            </a:p>
          </p:txBody>
        </p:sp>
        <p:sp>
          <p:nvSpPr>
            <p:cNvPr id="25" name="Line 92"/>
            <p:cNvSpPr>
              <a:spLocks noChangeShapeType="1"/>
            </p:cNvSpPr>
            <p:nvPr/>
          </p:nvSpPr>
          <p:spPr bwMode="auto">
            <a:xfrm>
              <a:off x="3134" y="1809"/>
              <a:ext cx="1080" cy="1"/>
            </a:xfrm>
            <a:prstGeom prst="line">
              <a:avLst/>
            </a:prstGeom>
            <a:noFill/>
            <a:ln w="12700">
              <a:solidFill>
                <a:schemeClr val="folHlink"/>
              </a:solidFill>
              <a:round/>
              <a:headEnd/>
              <a:tailEnd/>
            </a:ln>
          </p:spPr>
          <p:txBody>
            <a:bodyPr/>
            <a:lstStyle/>
            <a:p>
              <a:endParaRPr lang="en-GB"/>
            </a:p>
          </p:txBody>
        </p:sp>
        <p:grpSp>
          <p:nvGrpSpPr>
            <p:cNvPr id="3" name="Group 93"/>
            <p:cNvGrpSpPr>
              <a:grpSpLocks/>
            </p:cNvGrpSpPr>
            <p:nvPr/>
          </p:nvGrpSpPr>
          <p:grpSpPr bwMode="auto">
            <a:xfrm>
              <a:off x="4169" y="1816"/>
              <a:ext cx="83" cy="495"/>
              <a:chOff x="4169" y="1816"/>
              <a:chExt cx="83" cy="495"/>
            </a:xfrm>
          </p:grpSpPr>
          <p:sp>
            <p:nvSpPr>
              <p:cNvPr id="39" name="Line 94"/>
              <p:cNvSpPr>
                <a:spLocks noChangeShapeType="1"/>
              </p:cNvSpPr>
              <p:nvPr/>
            </p:nvSpPr>
            <p:spPr bwMode="auto">
              <a:xfrm>
                <a:off x="4214" y="1816"/>
                <a:ext cx="1" cy="435"/>
              </a:xfrm>
              <a:prstGeom prst="line">
                <a:avLst/>
              </a:prstGeom>
              <a:noFill/>
              <a:ln w="12700">
                <a:solidFill>
                  <a:schemeClr val="folHlink"/>
                </a:solidFill>
                <a:round/>
                <a:headEnd/>
                <a:tailEnd/>
              </a:ln>
            </p:spPr>
            <p:txBody>
              <a:bodyPr/>
              <a:lstStyle/>
              <a:p>
                <a:endParaRPr lang="en-GB"/>
              </a:p>
            </p:txBody>
          </p:sp>
          <p:sp>
            <p:nvSpPr>
              <p:cNvPr id="40" name="Freeform 95"/>
              <p:cNvSpPr>
                <a:spLocks/>
              </p:cNvSpPr>
              <p:nvPr/>
            </p:nvSpPr>
            <p:spPr bwMode="auto">
              <a:xfrm>
                <a:off x="4169" y="2236"/>
                <a:ext cx="83" cy="75"/>
              </a:xfrm>
              <a:custGeom>
                <a:avLst/>
                <a:gdLst>
                  <a:gd name="T0" fmla="*/ 0 w 83"/>
                  <a:gd name="T1" fmla="*/ 0 h 75"/>
                  <a:gd name="T2" fmla="*/ 45 w 83"/>
                  <a:gd name="T3" fmla="*/ 75 h 75"/>
                  <a:gd name="T4" fmla="*/ 83 w 83"/>
                  <a:gd name="T5" fmla="*/ 0 h 75"/>
                  <a:gd name="T6" fmla="*/ 0 w 83"/>
                  <a:gd name="T7" fmla="*/ 0 h 75"/>
                  <a:gd name="T8" fmla="*/ 0 60000 65536"/>
                  <a:gd name="T9" fmla="*/ 0 60000 65536"/>
                  <a:gd name="T10" fmla="*/ 0 60000 65536"/>
                  <a:gd name="T11" fmla="*/ 0 60000 65536"/>
                  <a:gd name="T12" fmla="*/ 0 w 83"/>
                  <a:gd name="T13" fmla="*/ 0 h 75"/>
                  <a:gd name="T14" fmla="*/ 83 w 83"/>
                  <a:gd name="T15" fmla="*/ 75 h 75"/>
                </a:gdLst>
                <a:ahLst/>
                <a:cxnLst>
                  <a:cxn ang="T8">
                    <a:pos x="T0" y="T1"/>
                  </a:cxn>
                  <a:cxn ang="T9">
                    <a:pos x="T2" y="T3"/>
                  </a:cxn>
                  <a:cxn ang="T10">
                    <a:pos x="T4" y="T5"/>
                  </a:cxn>
                  <a:cxn ang="T11">
                    <a:pos x="T6" y="T7"/>
                  </a:cxn>
                </a:cxnLst>
                <a:rect l="T12" t="T13" r="T14" b="T15"/>
                <a:pathLst>
                  <a:path w="83" h="75">
                    <a:moveTo>
                      <a:pt x="0" y="0"/>
                    </a:moveTo>
                    <a:lnTo>
                      <a:pt x="45" y="75"/>
                    </a:lnTo>
                    <a:lnTo>
                      <a:pt x="83" y="0"/>
                    </a:lnTo>
                    <a:lnTo>
                      <a:pt x="0" y="0"/>
                    </a:lnTo>
                    <a:close/>
                  </a:path>
                </a:pathLst>
              </a:custGeom>
              <a:solidFill>
                <a:srgbClr val="000000"/>
              </a:solidFill>
              <a:ln w="12700" cmpd="sng">
                <a:solidFill>
                  <a:schemeClr val="folHlink"/>
                </a:solidFill>
                <a:round/>
                <a:headEnd/>
                <a:tailEnd/>
              </a:ln>
            </p:spPr>
            <p:txBody>
              <a:bodyPr/>
              <a:lstStyle/>
              <a:p>
                <a:endParaRPr lang="en-GB"/>
              </a:p>
            </p:txBody>
          </p:sp>
        </p:grpSp>
        <p:sp>
          <p:nvSpPr>
            <p:cNvPr id="27" name="Line 96"/>
            <p:cNvSpPr>
              <a:spLocks noChangeShapeType="1"/>
            </p:cNvSpPr>
            <p:nvPr/>
          </p:nvSpPr>
          <p:spPr bwMode="auto">
            <a:xfrm>
              <a:off x="4214" y="2528"/>
              <a:ext cx="1" cy="435"/>
            </a:xfrm>
            <a:prstGeom prst="line">
              <a:avLst/>
            </a:prstGeom>
            <a:noFill/>
            <a:ln w="12700">
              <a:solidFill>
                <a:schemeClr val="folHlink"/>
              </a:solidFill>
              <a:round/>
              <a:headEnd/>
              <a:tailEnd/>
            </a:ln>
          </p:spPr>
          <p:txBody>
            <a:bodyPr/>
            <a:lstStyle/>
            <a:p>
              <a:endParaRPr lang="en-GB"/>
            </a:p>
          </p:txBody>
        </p:sp>
        <p:grpSp>
          <p:nvGrpSpPr>
            <p:cNvPr id="4" name="Group 97"/>
            <p:cNvGrpSpPr>
              <a:grpSpLocks/>
            </p:cNvGrpSpPr>
            <p:nvPr/>
          </p:nvGrpSpPr>
          <p:grpSpPr bwMode="auto">
            <a:xfrm>
              <a:off x="3202" y="2903"/>
              <a:ext cx="1012" cy="82"/>
              <a:chOff x="3202" y="2903"/>
              <a:chExt cx="1012" cy="82"/>
            </a:xfrm>
          </p:grpSpPr>
          <p:sp>
            <p:nvSpPr>
              <p:cNvPr id="37" name="Line 98"/>
              <p:cNvSpPr>
                <a:spLocks noChangeShapeType="1"/>
              </p:cNvSpPr>
              <p:nvPr/>
            </p:nvSpPr>
            <p:spPr bwMode="auto">
              <a:xfrm flipH="1">
                <a:off x="3262" y="2948"/>
                <a:ext cx="952" cy="1"/>
              </a:xfrm>
              <a:prstGeom prst="line">
                <a:avLst/>
              </a:prstGeom>
              <a:noFill/>
              <a:ln w="12700">
                <a:solidFill>
                  <a:schemeClr val="folHlink"/>
                </a:solidFill>
                <a:round/>
                <a:headEnd/>
                <a:tailEnd/>
              </a:ln>
            </p:spPr>
            <p:txBody>
              <a:bodyPr/>
              <a:lstStyle/>
              <a:p>
                <a:endParaRPr lang="en-GB"/>
              </a:p>
            </p:txBody>
          </p:sp>
          <p:sp>
            <p:nvSpPr>
              <p:cNvPr id="38" name="Freeform 99"/>
              <p:cNvSpPr>
                <a:spLocks/>
              </p:cNvSpPr>
              <p:nvPr/>
            </p:nvSpPr>
            <p:spPr bwMode="auto">
              <a:xfrm>
                <a:off x="3202" y="2903"/>
                <a:ext cx="75" cy="82"/>
              </a:xfrm>
              <a:custGeom>
                <a:avLst/>
                <a:gdLst>
                  <a:gd name="T0" fmla="*/ 75 w 75"/>
                  <a:gd name="T1" fmla="*/ 0 h 82"/>
                  <a:gd name="T2" fmla="*/ 0 w 75"/>
                  <a:gd name="T3" fmla="*/ 45 h 82"/>
                  <a:gd name="T4" fmla="*/ 75 w 75"/>
                  <a:gd name="T5" fmla="*/ 82 h 82"/>
                  <a:gd name="T6" fmla="*/ 75 w 75"/>
                  <a:gd name="T7" fmla="*/ 0 h 82"/>
                  <a:gd name="T8" fmla="*/ 0 60000 65536"/>
                  <a:gd name="T9" fmla="*/ 0 60000 65536"/>
                  <a:gd name="T10" fmla="*/ 0 60000 65536"/>
                  <a:gd name="T11" fmla="*/ 0 60000 65536"/>
                  <a:gd name="T12" fmla="*/ 0 w 75"/>
                  <a:gd name="T13" fmla="*/ 0 h 82"/>
                  <a:gd name="T14" fmla="*/ 75 w 75"/>
                  <a:gd name="T15" fmla="*/ 82 h 82"/>
                </a:gdLst>
                <a:ahLst/>
                <a:cxnLst>
                  <a:cxn ang="T8">
                    <a:pos x="T0" y="T1"/>
                  </a:cxn>
                  <a:cxn ang="T9">
                    <a:pos x="T2" y="T3"/>
                  </a:cxn>
                  <a:cxn ang="T10">
                    <a:pos x="T4" y="T5"/>
                  </a:cxn>
                  <a:cxn ang="T11">
                    <a:pos x="T6" y="T7"/>
                  </a:cxn>
                </a:cxnLst>
                <a:rect l="T12" t="T13" r="T14" b="T15"/>
                <a:pathLst>
                  <a:path w="75" h="82">
                    <a:moveTo>
                      <a:pt x="75" y="0"/>
                    </a:moveTo>
                    <a:lnTo>
                      <a:pt x="0" y="45"/>
                    </a:lnTo>
                    <a:lnTo>
                      <a:pt x="75" y="82"/>
                    </a:lnTo>
                    <a:lnTo>
                      <a:pt x="75" y="0"/>
                    </a:lnTo>
                    <a:close/>
                  </a:path>
                </a:pathLst>
              </a:custGeom>
              <a:solidFill>
                <a:srgbClr val="000000"/>
              </a:solidFill>
              <a:ln w="12700" cmpd="sng">
                <a:solidFill>
                  <a:schemeClr val="folHlink"/>
                </a:solidFill>
                <a:round/>
                <a:headEnd/>
                <a:tailEnd/>
              </a:ln>
            </p:spPr>
            <p:txBody>
              <a:bodyPr/>
              <a:lstStyle/>
              <a:p>
                <a:endParaRPr lang="en-GB"/>
              </a:p>
            </p:txBody>
          </p:sp>
        </p:grpSp>
        <p:sp>
          <p:nvSpPr>
            <p:cNvPr id="29" name="Line 100"/>
            <p:cNvSpPr>
              <a:spLocks noChangeShapeType="1"/>
            </p:cNvSpPr>
            <p:nvPr/>
          </p:nvSpPr>
          <p:spPr bwMode="auto">
            <a:xfrm flipH="1">
              <a:off x="1041" y="2963"/>
              <a:ext cx="870" cy="1"/>
            </a:xfrm>
            <a:prstGeom prst="line">
              <a:avLst/>
            </a:prstGeom>
            <a:noFill/>
            <a:ln w="12700">
              <a:solidFill>
                <a:schemeClr val="hlink"/>
              </a:solidFill>
              <a:round/>
              <a:headEnd/>
              <a:tailEnd/>
            </a:ln>
          </p:spPr>
          <p:txBody>
            <a:bodyPr/>
            <a:lstStyle/>
            <a:p>
              <a:endParaRPr lang="en-GB"/>
            </a:p>
          </p:txBody>
        </p:sp>
        <p:grpSp>
          <p:nvGrpSpPr>
            <p:cNvPr id="5" name="Group 101"/>
            <p:cNvGrpSpPr>
              <a:grpSpLocks/>
            </p:cNvGrpSpPr>
            <p:nvPr/>
          </p:nvGrpSpPr>
          <p:grpSpPr bwMode="auto">
            <a:xfrm>
              <a:off x="1004" y="2521"/>
              <a:ext cx="82" cy="442"/>
              <a:chOff x="1004" y="2521"/>
              <a:chExt cx="82" cy="442"/>
            </a:xfrm>
          </p:grpSpPr>
          <p:sp>
            <p:nvSpPr>
              <p:cNvPr id="35" name="Line 102"/>
              <p:cNvSpPr>
                <a:spLocks noChangeShapeType="1"/>
              </p:cNvSpPr>
              <p:nvPr/>
            </p:nvSpPr>
            <p:spPr bwMode="auto">
              <a:xfrm flipV="1">
                <a:off x="1041" y="2581"/>
                <a:ext cx="1" cy="382"/>
              </a:xfrm>
              <a:prstGeom prst="line">
                <a:avLst/>
              </a:prstGeom>
              <a:noFill/>
              <a:ln w="12700">
                <a:solidFill>
                  <a:schemeClr val="hlink"/>
                </a:solidFill>
                <a:round/>
                <a:headEnd/>
                <a:tailEnd/>
              </a:ln>
            </p:spPr>
            <p:txBody>
              <a:bodyPr/>
              <a:lstStyle/>
              <a:p>
                <a:endParaRPr lang="en-GB"/>
              </a:p>
            </p:txBody>
          </p:sp>
          <p:sp>
            <p:nvSpPr>
              <p:cNvPr id="36" name="Freeform 103"/>
              <p:cNvSpPr>
                <a:spLocks/>
              </p:cNvSpPr>
              <p:nvPr/>
            </p:nvSpPr>
            <p:spPr bwMode="auto">
              <a:xfrm>
                <a:off x="1004" y="2521"/>
                <a:ext cx="82" cy="75"/>
              </a:xfrm>
              <a:custGeom>
                <a:avLst/>
                <a:gdLst>
                  <a:gd name="T0" fmla="*/ 82 w 82"/>
                  <a:gd name="T1" fmla="*/ 75 h 75"/>
                  <a:gd name="T2" fmla="*/ 37 w 82"/>
                  <a:gd name="T3" fmla="*/ 0 h 75"/>
                  <a:gd name="T4" fmla="*/ 0 w 82"/>
                  <a:gd name="T5" fmla="*/ 75 h 75"/>
                  <a:gd name="T6" fmla="*/ 82 w 82"/>
                  <a:gd name="T7" fmla="*/ 75 h 75"/>
                  <a:gd name="T8" fmla="*/ 0 60000 65536"/>
                  <a:gd name="T9" fmla="*/ 0 60000 65536"/>
                  <a:gd name="T10" fmla="*/ 0 60000 65536"/>
                  <a:gd name="T11" fmla="*/ 0 60000 65536"/>
                  <a:gd name="T12" fmla="*/ 0 w 82"/>
                  <a:gd name="T13" fmla="*/ 0 h 75"/>
                  <a:gd name="T14" fmla="*/ 82 w 82"/>
                  <a:gd name="T15" fmla="*/ 75 h 75"/>
                </a:gdLst>
                <a:ahLst/>
                <a:cxnLst>
                  <a:cxn ang="T8">
                    <a:pos x="T0" y="T1"/>
                  </a:cxn>
                  <a:cxn ang="T9">
                    <a:pos x="T2" y="T3"/>
                  </a:cxn>
                  <a:cxn ang="T10">
                    <a:pos x="T4" y="T5"/>
                  </a:cxn>
                  <a:cxn ang="T11">
                    <a:pos x="T6" y="T7"/>
                  </a:cxn>
                </a:cxnLst>
                <a:rect l="T12" t="T13" r="T14" b="T15"/>
                <a:pathLst>
                  <a:path w="82" h="75">
                    <a:moveTo>
                      <a:pt x="82" y="75"/>
                    </a:moveTo>
                    <a:lnTo>
                      <a:pt x="37" y="0"/>
                    </a:lnTo>
                    <a:lnTo>
                      <a:pt x="0" y="75"/>
                    </a:lnTo>
                    <a:lnTo>
                      <a:pt x="82" y="75"/>
                    </a:lnTo>
                    <a:close/>
                  </a:path>
                </a:pathLst>
              </a:custGeom>
              <a:solidFill>
                <a:srgbClr val="000000"/>
              </a:solidFill>
              <a:ln w="12700" cmpd="sng">
                <a:solidFill>
                  <a:schemeClr val="hlink"/>
                </a:solidFill>
                <a:round/>
                <a:headEnd/>
                <a:tailEnd/>
              </a:ln>
            </p:spPr>
            <p:txBody>
              <a:bodyPr/>
              <a:lstStyle/>
              <a:p>
                <a:endParaRPr lang="en-GB"/>
              </a:p>
            </p:txBody>
          </p:sp>
        </p:grpSp>
        <p:sp>
          <p:nvSpPr>
            <p:cNvPr id="31" name="Line 104"/>
            <p:cNvSpPr>
              <a:spLocks noChangeShapeType="1"/>
            </p:cNvSpPr>
            <p:nvPr/>
          </p:nvSpPr>
          <p:spPr bwMode="auto">
            <a:xfrm flipV="1">
              <a:off x="1041" y="1816"/>
              <a:ext cx="1" cy="495"/>
            </a:xfrm>
            <a:prstGeom prst="line">
              <a:avLst/>
            </a:prstGeom>
            <a:noFill/>
            <a:ln w="12700">
              <a:solidFill>
                <a:schemeClr val="hlink"/>
              </a:solidFill>
              <a:round/>
              <a:headEnd/>
              <a:tailEnd/>
            </a:ln>
          </p:spPr>
          <p:txBody>
            <a:bodyPr/>
            <a:lstStyle/>
            <a:p>
              <a:endParaRPr lang="en-GB"/>
            </a:p>
          </p:txBody>
        </p:sp>
        <p:grpSp>
          <p:nvGrpSpPr>
            <p:cNvPr id="6" name="Group 105"/>
            <p:cNvGrpSpPr>
              <a:grpSpLocks/>
            </p:cNvGrpSpPr>
            <p:nvPr/>
          </p:nvGrpSpPr>
          <p:grpSpPr bwMode="auto">
            <a:xfrm>
              <a:off x="1041" y="1779"/>
              <a:ext cx="870" cy="82"/>
              <a:chOff x="1041" y="1779"/>
              <a:chExt cx="870" cy="82"/>
            </a:xfrm>
          </p:grpSpPr>
          <p:sp>
            <p:nvSpPr>
              <p:cNvPr id="33" name="Line 106"/>
              <p:cNvSpPr>
                <a:spLocks noChangeShapeType="1"/>
              </p:cNvSpPr>
              <p:nvPr/>
            </p:nvSpPr>
            <p:spPr bwMode="auto">
              <a:xfrm>
                <a:off x="1041" y="1816"/>
                <a:ext cx="810" cy="1"/>
              </a:xfrm>
              <a:prstGeom prst="line">
                <a:avLst/>
              </a:prstGeom>
              <a:noFill/>
              <a:ln w="12700">
                <a:solidFill>
                  <a:schemeClr val="hlink"/>
                </a:solidFill>
                <a:round/>
                <a:headEnd/>
                <a:tailEnd/>
              </a:ln>
            </p:spPr>
            <p:txBody>
              <a:bodyPr/>
              <a:lstStyle/>
              <a:p>
                <a:endParaRPr lang="en-GB"/>
              </a:p>
            </p:txBody>
          </p:sp>
          <p:sp>
            <p:nvSpPr>
              <p:cNvPr id="34" name="Freeform 107"/>
              <p:cNvSpPr>
                <a:spLocks/>
              </p:cNvSpPr>
              <p:nvPr/>
            </p:nvSpPr>
            <p:spPr bwMode="auto">
              <a:xfrm>
                <a:off x="1836" y="1779"/>
                <a:ext cx="75" cy="82"/>
              </a:xfrm>
              <a:custGeom>
                <a:avLst/>
                <a:gdLst>
                  <a:gd name="T0" fmla="*/ 0 w 75"/>
                  <a:gd name="T1" fmla="*/ 82 h 82"/>
                  <a:gd name="T2" fmla="*/ 75 w 75"/>
                  <a:gd name="T3" fmla="*/ 37 h 82"/>
                  <a:gd name="T4" fmla="*/ 0 w 75"/>
                  <a:gd name="T5" fmla="*/ 0 h 82"/>
                  <a:gd name="T6" fmla="*/ 0 w 75"/>
                  <a:gd name="T7" fmla="*/ 82 h 82"/>
                  <a:gd name="T8" fmla="*/ 0 60000 65536"/>
                  <a:gd name="T9" fmla="*/ 0 60000 65536"/>
                  <a:gd name="T10" fmla="*/ 0 60000 65536"/>
                  <a:gd name="T11" fmla="*/ 0 60000 65536"/>
                  <a:gd name="T12" fmla="*/ 0 w 75"/>
                  <a:gd name="T13" fmla="*/ 0 h 82"/>
                  <a:gd name="T14" fmla="*/ 75 w 75"/>
                  <a:gd name="T15" fmla="*/ 82 h 82"/>
                </a:gdLst>
                <a:ahLst/>
                <a:cxnLst>
                  <a:cxn ang="T8">
                    <a:pos x="T0" y="T1"/>
                  </a:cxn>
                  <a:cxn ang="T9">
                    <a:pos x="T2" y="T3"/>
                  </a:cxn>
                  <a:cxn ang="T10">
                    <a:pos x="T4" y="T5"/>
                  </a:cxn>
                  <a:cxn ang="T11">
                    <a:pos x="T6" y="T7"/>
                  </a:cxn>
                </a:cxnLst>
                <a:rect l="T12" t="T13" r="T14" b="T15"/>
                <a:pathLst>
                  <a:path w="75" h="82">
                    <a:moveTo>
                      <a:pt x="0" y="82"/>
                    </a:moveTo>
                    <a:lnTo>
                      <a:pt x="75" y="37"/>
                    </a:lnTo>
                    <a:lnTo>
                      <a:pt x="0" y="0"/>
                    </a:lnTo>
                    <a:lnTo>
                      <a:pt x="0" y="82"/>
                    </a:lnTo>
                    <a:close/>
                  </a:path>
                </a:pathLst>
              </a:custGeom>
              <a:solidFill>
                <a:srgbClr val="000000"/>
              </a:solidFill>
              <a:ln w="12700" cmpd="sng">
                <a:solidFill>
                  <a:schemeClr val="hlink"/>
                </a:solidFill>
                <a:round/>
                <a:headEnd/>
                <a:tailEnd/>
              </a:ln>
            </p:spPr>
            <p:txBody>
              <a:bodyPr/>
              <a:lstStyle/>
              <a:p>
                <a:endParaRPr lang="en-GB"/>
              </a:p>
            </p:txBody>
          </p:sp>
        </p:grpSp>
      </p:grpSp>
      <p:sp>
        <p:nvSpPr>
          <p:cNvPr id="41" name="Rectangle 40"/>
          <p:cNvSpPr/>
          <p:nvPr/>
        </p:nvSpPr>
        <p:spPr>
          <a:xfrm>
            <a:off x="609600" y="5172670"/>
            <a:ext cx="7924800" cy="1200329"/>
          </a:xfrm>
          <a:prstGeom prst="rect">
            <a:avLst/>
          </a:prstGeom>
        </p:spPr>
        <p:txBody>
          <a:bodyPr wrap="square">
            <a:spAutoFit/>
          </a:bodyPr>
          <a:lstStyle/>
          <a:p>
            <a:r>
              <a:rPr lang="en-GB" altLang="et-EE" sz="2400" dirty="0">
                <a:latin typeface="Arial" pitchFamily="34" charset="0"/>
                <a:cs typeface="Times New Roman" pitchFamily="18" charset="0"/>
              </a:rPr>
              <a:t>The synthesis consists of obtaining an </a:t>
            </a:r>
            <a:r>
              <a:rPr lang="en-GB" altLang="et-EE" sz="2400" b="1" dirty="0">
                <a:latin typeface="Arial" pitchFamily="34" charset="0"/>
                <a:cs typeface="Times New Roman" pitchFamily="18" charset="0"/>
              </a:rPr>
              <a:t>structural</a:t>
            </a:r>
            <a:r>
              <a:rPr lang="en-GB" altLang="et-EE" sz="2400" dirty="0">
                <a:latin typeface="Arial" pitchFamily="34" charset="0"/>
                <a:cs typeface="Times New Roman" pitchFamily="18" charset="0"/>
              </a:rPr>
              <a:t> description (implementation ) that satisfies the </a:t>
            </a:r>
            <a:r>
              <a:rPr lang="en-GB" altLang="et-EE" sz="2400" b="1" dirty="0" err="1">
                <a:latin typeface="Arial" pitchFamily="34" charset="0"/>
                <a:cs typeface="Times New Roman" pitchFamily="18" charset="0"/>
              </a:rPr>
              <a:t>behavioral</a:t>
            </a:r>
            <a:r>
              <a:rPr lang="en-GB" altLang="et-EE" sz="2400" dirty="0">
                <a:latin typeface="Arial" pitchFamily="34" charset="0"/>
                <a:cs typeface="Times New Roman" pitchFamily="18" charset="0"/>
              </a:rPr>
              <a:t> description (specification) of a system.</a:t>
            </a:r>
            <a:endParaRPr lang="en-US" altLang="et-EE" sz="2400" dirty="0" err="1">
              <a:latin typeface="Arial" pitchFamily="34" charset="0"/>
              <a:cs typeface="Times New Roman" pitchFamily="18" charset="0"/>
            </a:endParaRPr>
          </a:p>
        </p:txBody>
      </p:sp>
    </p:spTree>
    <p:extLst>
      <p:ext uri="{BB962C8B-B14F-4D97-AF65-F5344CB8AC3E}">
        <p14:creationId xmlns:p14="http://schemas.microsoft.com/office/powerpoint/2010/main" val="2182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linds(horizontal)">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5</a:t>
            </a:fld>
            <a:endParaRPr lang="en-US" altLang="et-EE" sz="1400" dirty="0"/>
          </a:p>
        </p:txBody>
      </p:sp>
      <p:sp>
        <p:nvSpPr>
          <p:cNvPr id="30723" name="Rectangle 9"/>
          <p:cNvSpPr>
            <a:spLocks noGrp="1" noChangeArrowheads="1"/>
          </p:cNvSpPr>
          <p:nvPr>
            <p:ph type="title"/>
          </p:nvPr>
        </p:nvSpPr>
        <p:spPr>
          <a:xfrm>
            <a:off x="588963" y="196850"/>
            <a:ext cx="8293100" cy="641350"/>
          </a:xfrm>
        </p:spPr>
        <p:txBody>
          <a:bodyPr anchor="ctr">
            <a:noAutofit/>
          </a:bodyPr>
          <a:lstStyle/>
          <a:p>
            <a:pPr algn="r"/>
            <a:r>
              <a:rPr lang="en-US" altLang="et-EE" sz="3200" b="1" dirty="0">
                <a:solidFill>
                  <a:srgbClr val="A20000"/>
                </a:solidFill>
                <a:latin typeface="Comic Sans MS" panose="030F0702030302020204" pitchFamily="66" charset="0"/>
              </a:rPr>
              <a:t> Levels of abstraction (</a:t>
            </a:r>
            <a:r>
              <a:rPr lang="et-EE" altLang="et-EE" sz="3200" b="1" dirty="0">
                <a:solidFill>
                  <a:srgbClr val="A20000"/>
                </a:solidFill>
                <a:latin typeface="Comic Sans MS" panose="030F0702030302020204" pitchFamily="66" charset="0"/>
              </a:rPr>
              <a:t>this course area</a:t>
            </a:r>
            <a:r>
              <a:rPr lang="en-US" altLang="et-EE" sz="3200" b="1" dirty="0">
                <a:solidFill>
                  <a:srgbClr val="A20000"/>
                </a:solidFill>
                <a:latin typeface="Comic Sans MS" panose="030F0702030302020204" pitchFamily="66" charset="0"/>
              </a:rPr>
              <a:t>)</a:t>
            </a:r>
          </a:p>
        </p:txBody>
      </p:sp>
      <p:grpSp>
        <p:nvGrpSpPr>
          <p:cNvPr id="40" name="Group 39"/>
          <p:cNvGrpSpPr/>
          <p:nvPr/>
        </p:nvGrpSpPr>
        <p:grpSpPr>
          <a:xfrm>
            <a:off x="381001" y="1066801"/>
            <a:ext cx="8194674" cy="4800599"/>
            <a:chOff x="381001" y="838200"/>
            <a:chExt cx="8194674" cy="4800599"/>
          </a:xfrm>
        </p:grpSpPr>
        <p:sp>
          <p:nvSpPr>
            <p:cNvPr id="30725" name="Text Box 14"/>
            <p:cNvSpPr txBox="1">
              <a:spLocks noChangeArrowheads="1"/>
            </p:cNvSpPr>
            <p:nvPr/>
          </p:nvSpPr>
          <p:spPr bwMode="auto">
            <a:xfrm>
              <a:off x="738188" y="2049462"/>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59" name="Text Box 3"/>
            <p:cNvSpPr txBox="1">
              <a:spLocks noChangeArrowheads="1"/>
            </p:cNvSpPr>
            <p:nvPr/>
          </p:nvSpPr>
          <p:spPr bwMode="auto">
            <a:xfrm>
              <a:off x="381001" y="2193924"/>
              <a:ext cx="2438400" cy="707886"/>
            </a:xfrm>
            <a:prstGeom prst="rect">
              <a:avLst/>
            </a:prstGeom>
            <a:solidFill>
              <a:srgbClr val="FFFF66"/>
            </a:solidFill>
            <a:ln w="9525">
              <a:noFill/>
              <a:miter lim="800000"/>
              <a:headEnd/>
              <a:tailEnd/>
            </a:ln>
          </p:spPr>
          <p:txBody>
            <a:bodyPr wrap="square">
              <a:spAutoFit/>
            </a:bodyPr>
            <a:lstStyle/>
            <a:p>
              <a:pPr algn="ctr" eaLnBrk="1" hangingPunct="1">
                <a:spcBef>
                  <a:spcPct val="50000"/>
                </a:spcBef>
                <a:buClr>
                  <a:schemeClr val="folHlink"/>
                </a:buClr>
                <a:buSzPct val="60000"/>
                <a:buFont typeface="Wingdings" pitchFamily="2" charset="2"/>
                <a:buNone/>
              </a:pPr>
              <a:r>
                <a:rPr lang="en-US" altLang="et-EE" sz="2000" dirty="0">
                  <a:latin typeface="Times New Roman" pitchFamily="18" charset="0"/>
                  <a:cs typeface="Times New Roman" pitchFamily="18" charset="0"/>
                </a:rPr>
                <a:t>Algorithmic and computational models</a:t>
              </a:r>
            </a:p>
          </p:txBody>
        </p:sp>
        <p:sp>
          <p:nvSpPr>
            <p:cNvPr id="61" name="Text Box 4"/>
            <p:cNvSpPr txBox="1">
              <a:spLocks noChangeArrowheads="1"/>
            </p:cNvSpPr>
            <p:nvPr/>
          </p:nvSpPr>
          <p:spPr bwMode="auto">
            <a:xfrm>
              <a:off x="6248400" y="2117724"/>
              <a:ext cx="2286000" cy="708025"/>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Processor, Memory, Peripheral interface</a:t>
              </a:r>
            </a:p>
          </p:txBody>
        </p:sp>
        <p:grpSp>
          <p:nvGrpSpPr>
            <p:cNvPr id="76" name="Group 5"/>
            <p:cNvGrpSpPr>
              <a:grpSpLocks/>
            </p:cNvGrpSpPr>
            <p:nvPr/>
          </p:nvGrpSpPr>
          <p:grpSpPr bwMode="auto">
            <a:xfrm>
              <a:off x="4114800" y="4683124"/>
              <a:ext cx="1219200" cy="955675"/>
              <a:chOff x="2688" y="3142"/>
              <a:chExt cx="480" cy="627"/>
            </a:xfrm>
            <a:solidFill>
              <a:srgbClr val="FFFFCC"/>
            </a:solidFill>
          </p:grpSpPr>
          <p:sp>
            <p:nvSpPr>
              <p:cNvPr id="77" name="Oval 6"/>
              <p:cNvSpPr>
                <a:spLocks noChangeArrowheads="1"/>
              </p:cNvSpPr>
              <p:nvPr/>
            </p:nvSpPr>
            <p:spPr bwMode="auto">
              <a:xfrm>
                <a:off x="2688" y="3142"/>
                <a:ext cx="480" cy="627"/>
              </a:xfrm>
              <a:prstGeom prst="ellipse">
                <a:avLst/>
              </a:prstGeom>
              <a:grpFill/>
              <a:ln w="9525">
                <a:solidFill>
                  <a:schemeClr val="tx1"/>
                </a:solidFill>
                <a:round/>
                <a:headEnd/>
                <a:tailEnd/>
              </a:ln>
            </p:spPr>
            <p:txBody>
              <a:bodyPr anchor="ctr">
                <a:spAutoFit/>
              </a:bodyPr>
              <a:lstStyle/>
              <a:p>
                <a:pPr eaLnBrk="1" hangingPunct="1"/>
                <a:endParaRPr lang="et-EE" altLang="et-EE"/>
              </a:p>
            </p:txBody>
          </p:sp>
          <p:sp>
            <p:nvSpPr>
              <p:cNvPr id="78" name="Text Box 7"/>
              <p:cNvSpPr txBox="1">
                <a:spLocks noChangeArrowheads="1"/>
              </p:cNvSpPr>
              <p:nvPr/>
            </p:nvSpPr>
            <p:spPr bwMode="auto">
              <a:xfrm>
                <a:off x="2778" y="3350"/>
                <a:ext cx="360" cy="283"/>
              </a:xfrm>
              <a:prstGeom prst="rect">
                <a:avLst/>
              </a:prstGeom>
              <a:grpFill/>
              <a:ln w="9525">
                <a:noFill/>
                <a:miter lim="800000"/>
                <a:headEnd/>
                <a:tailEnd/>
              </a:ln>
            </p:spPr>
            <p:txBody>
              <a:bodyPr wrap="square">
                <a:spAutoFit/>
              </a:bodyPr>
              <a:lstStyle/>
              <a:p>
                <a:pPr eaLnBrk="1" hangingPunct="1">
                  <a:spcBef>
                    <a:spcPct val="50000"/>
                  </a:spcBef>
                  <a:buClr>
                    <a:schemeClr val="folHlink"/>
                  </a:buClr>
                  <a:buSzPct val="60000"/>
                  <a:buFont typeface="Wingdings" pitchFamily="2" charset="2"/>
                  <a:buNone/>
                </a:pPr>
                <a:r>
                  <a:rPr lang="en-US" altLang="et-EE" sz="2200" dirty="0">
                    <a:latin typeface="Arial" pitchFamily="34" charset="0"/>
                    <a:cs typeface="Arial" pitchFamily="34" charset="0"/>
                  </a:rPr>
                  <a:t>View</a:t>
                </a:r>
              </a:p>
            </p:txBody>
          </p:sp>
        </p:grpSp>
        <p:sp>
          <p:nvSpPr>
            <p:cNvPr id="79" name="Line 8"/>
            <p:cNvSpPr>
              <a:spLocks noChangeShapeType="1"/>
            </p:cNvSpPr>
            <p:nvPr/>
          </p:nvSpPr>
          <p:spPr bwMode="auto">
            <a:xfrm flipH="1" flipV="1">
              <a:off x="2514600" y="1904999"/>
              <a:ext cx="1828800" cy="2971800"/>
            </a:xfrm>
            <a:prstGeom prst="line">
              <a:avLst/>
            </a:prstGeom>
            <a:noFill/>
            <a:ln w="28575">
              <a:solidFill>
                <a:schemeClr val="hlink"/>
              </a:solidFill>
              <a:round/>
              <a:headEnd/>
              <a:tailEnd type="triangle" w="med" len="med"/>
            </a:ln>
          </p:spPr>
          <p:txBody>
            <a:bodyPr anchor="ctr">
              <a:spAutoFit/>
            </a:bodyPr>
            <a:lstStyle/>
            <a:p>
              <a:endParaRPr lang="en-GB"/>
            </a:p>
          </p:txBody>
        </p:sp>
        <p:sp>
          <p:nvSpPr>
            <p:cNvPr id="80" name="Line 9"/>
            <p:cNvSpPr>
              <a:spLocks noChangeShapeType="1"/>
            </p:cNvSpPr>
            <p:nvPr/>
          </p:nvSpPr>
          <p:spPr bwMode="auto">
            <a:xfrm flipV="1">
              <a:off x="4876800" y="1828799"/>
              <a:ext cx="1600200" cy="3048000"/>
            </a:xfrm>
            <a:prstGeom prst="line">
              <a:avLst/>
            </a:prstGeom>
            <a:noFill/>
            <a:ln w="28575">
              <a:solidFill>
                <a:schemeClr val="folHlink"/>
              </a:solidFill>
              <a:round/>
              <a:headEnd/>
              <a:tailEnd type="triangle" w="med" len="med"/>
            </a:ln>
          </p:spPr>
          <p:txBody>
            <a:bodyPr anchor="ctr">
              <a:spAutoFit/>
            </a:bodyPr>
            <a:lstStyle/>
            <a:p>
              <a:endParaRPr lang="en-GB"/>
            </a:p>
          </p:txBody>
        </p:sp>
        <p:grpSp>
          <p:nvGrpSpPr>
            <p:cNvPr id="81" name="Group 10"/>
            <p:cNvGrpSpPr>
              <a:grpSpLocks/>
            </p:cNvGrpSpPr>
            <p:nvPr/>
          </p:nvGrpSpPr>
          <p:grpSpPr bwMode="auto">
            <a:xfrm>
              <a:off x="1066800" y="914399"/>
              <a:ext cx="2057400" cy="995363"/>
              <a:chOff x="672" y="814"/>
              <a:chExt cx="1296" cy="627"/>
            </a:xfrm>
            <a:solidFill>
              <a:srgbClr val="FFFFCC"/>
            </a:solidFill>
          </p:grpSpPr>
          <p:sp>
            <p:nvSpPr>
              <p:cNvPr id="82" name="Oval 11"/>
              <p:cNvSpPr>
                <a:spLocks noChangeArrowheads="1"/>
              </p:cNvSpPr>
              <p:nvPr/>
            </p:nvSpPr>
            <p:spPr bwMode="auto">
              <a:xfrm>
                <a:off x="672" y="814"/>
                <a:ext cx="1296" cy="627"/>
              </a:xfrm>
              <a:prstGeom prst="ellipse">
                <a:avLst/>
              </a:prstGeom>
              <a:grpFill/>
              <a:ln w="9525">
                <a:solidFill>
                  <a:schemeClr val="tx1"/>
                </a:solidFill>
                <a:round/>
                <a:headEnd/>
                <a:tailEnd/>
              </a:ln>
            </p:spPr>
            <p:txBody>
              <a:bodyPr anchor="ctr">
                <a:spAutoFit/>
              </a:bodyPr>
              <a:lstStyle/>
              <a:p>
                <a:pPr eaLnBrk="1" hangingPunct="1"/>
                <a:endParaRPr lang="et-EE" altLang="et-EE"/>
              </a:p>
            </p:txBody>
          </p:sp>
          <p:sp>
            <p:nvSpPr>
              <p:cNvPr id="83" name="Text Box 12"/>
              <p:cNvSpPr txBox="1">
                <a:spLocks noChangeArrowheads="1"/>
              </p:cNvSpPr>
              <p:nvPr/>
            </p:nvSpPr>
            <p:spPr bwMode="auto">
              <a:xfrm>
                <a:off x="816" y="862"/>
                <a:ext cx="1008" cy="485"/>
              </a:xfrm>
              <a:prstGeom prst="rect">
                <a:avLst/>
              </a:prstGeom>
              <a:grpFill/>
              <a:ln w="9525">
                <a:noFill/>
                <a:miter lim="800000"/>
                <a:headEnd/>
                <a:tailEnd/>
              </a:ln>
            </p:spPr>
            <p:txBody>
              <a:bodyPr wrap="square">
                <a:spAutoFit/>
              </a:bodyPr>
              <a:lstStyle/>
              <a:p>
                <a:pPr algn="ctr" eaLnBrk="1" hangingPunct="1">
                  <a:spcBef>
                    <a:spcPct val="50000"/>
                  </a:spcBef>
                  <a:buClr>
                    <a:schemeClr val="folHlink"/>
                  </a:buClr>
                  <a:buSzPct val="60000"/>
                  <a:buFont typeface="Wingdings" pitchFamily="2" charset="2"/>
                  <a:buNone/>
                </a:pPr>
                <a:r>
                  <a:rPr lang="en-US" altLang="et-EE" sz="2200" dirty="0">
                    <a:latin typeface="Arial" pitchFamily="34" charset="0"/>
                    <a:cs typeface="Arial" pitchFamily="34" charset="0"/>
                  </a:rPr>
                  <a:t>Behavior Description</a:t>
                </a:r>
              </a:p>
            </p:txBody>
          </p:sp>
        </p:grpSp>
        <p:grpSp>
          <p:nvGrpSpPr>
            <p:cNvPr id="84" name="Group 13"/>
            <p:cNvGrpSpPr>
              <a:grpSpLocks/>
            </p:cNvGrpSpPr>
            <p:nvPr/>
          </p:nvGrpSpPr>
          <p:grpSpPr bwMode="auto">
            <a:xfrm>
              <a:off x="6019800" y="838200"/>
              <a:ext cx="2057400" cy="995363"/>
              <a:chOff x="672" y="814"/>
              <a:chExt cx="1296" cy="627"/>
            </a:xfrm>
            <a:solidFill>
              <a:srgbClr val="FFFFCC"/>
            </a:solidFill>
          </p:grpSpPr>
          <p:sp>
            <p:nvSpPr>
              <p:cNvPr id="85" name="Oval 14"/>
              <p:cNvSpPr>
                <a:spLocks noChangeArrowheads="1"/>
              </p:cNvSpPr>
              <p:nvPr/>
            </p:nvSpPr>
            <p:spPr bwMode="auto">
              <a:xfrm>
                <a:off x="672" y="814"/>
                <a:ext cx="1296" cy="627"/>
              </a:xfrm>
              <a:prstGeom prst="ellipse">
                <a:avLst/>
              </a:prstGeom>
              <a:grpFill/>
              <a:ln w="9525">
                <a:solidFill>
                  <a:schemeClr val="tx1"/>
                </a:solidFill>
                <a:round/>
                <a:headEnd/>
                <a:tailEnd/>
              </a:ln>
            </p:spPr>
            <p:txBody>
              <a:bodyPr anchor="ctr">
                <a:spAutoFit/>
              </a:bodyPr>
              <a:lstStyle/>
              <a:p>
                <a:pPr eaLnBrk="1" hangingPunct="1"/>
                <a:endParaRPr lang="et-EE" altLang="et-EE"/>
              </a:p>
            </p:txBody>
          </p:sp>
          <p:sp>
            <p:nvSpPr>
              <p:cNvPr id="86" name="Text Box 15"/>
              <p:cNvSpPr txBox="1">
                <a:spLocks noChangeArrowheads="1"/>
              </p:cNvSpPr>
              <p:nvPr/>
            </p:nvSpPr>
            <p:spPr bwMode="auto">
              <a:xfrm>
                <a:off x="768" y="912"/>
                <a:ext cx="1104" cy="485"/>
              </a:xfrm>
              <a:prstGeom prst="rect">
                <a:avLst/>
              </a:prstGeom>
              <a:grpFill/>
              <a:ln w="9525">
                <a:noFill/>
                <a:miter lim="800000"/>
                <a:headEnd/>
                <a:tailEnd/>
              </a:ln>
            </p:spPr>
            <p:txBody>
              <a:bodyPr wrap="square">
                <a:spAutoFit/>
              </a:bodyPr>
              <a:lstStyle/>
              <a:p>
                <a:pPr algn="ctr" eaLnBrk="1" hangingPunct="1">
                  <a:spcBef>
                    <a:spcPct val="50000"/>
                  </a:spcBef>
                  <a:buClr>
                    <a:schemeClr val="folHlink"/>
                  </a:buClr>
                  <a:buSzPct val="60000"/>
                  <a:buFont typeface="Wingdings" pitchFamily="2" charset="2"/>
                  <a:buNone/>
                </a:pPr>
                <a:r>
                  <a:rPr lang="en-US" altLang="et-EE" sz="2200" dirty="0">
                    <a:latin typeface="Arial" pitchFamily="34" charset="0"/>
                    <a:cs typeface="Arial" pitchFamily="34" charset="0"/>
                  </a:rPr>
                  <a:t>Structural Description</a:t>
                </a:r>
              </a:p>
            </p:txBody>
          </p:sp>
        </p:grpSp>
        <p:sp>
          <p:nvSpPr>
            <p:cNvPr id="87" name="Line 16"/>
            <p:cNvSpPr>
              <a:spLocks noChangeShapeType="1"/>
            </p:cNvSpPr>
            <p:nvPr/>
          </p:nvSpPr>
          <p:spPr bwMode="auto">
            <a:xfrm>
              <a:off x="2667000" y="2438399"/>
              <a:ext cx="381000" cy="0"/>
            </a:xfrm>
            <a:prstGeom prst="line">
              <a:avLst/>
            </a:prstGeom>
            <a:noFill/>
            <a:ln w="28575">
              <a:solidFill>
                <a:schemeClr val="hlink"/>
              </a:solidFill>
              <a:round/>
              <a:headEnd/>
              <a:tailEnd/>
            </a:ln>
          </p:spPr>
          <p:txBody>
            <a:bodyPr anchor="ctr">
              <a:spAutoFit/>
            </a:bodyPr>
            <a:lstStyle/>
            <a:p>
              <a:endParaRPr lang="en-GB"/>
            </a:p>
          </p:txBody>
        </p:sp>
        <p:sp>
          <p:nvSpPr>
            <p:cNvPr id="88" name="Line 17"/>
            <p:cNvSpPr>
              <a:spLocks noChangeShapeType="1"/>
            </p:cNvSpPr>
            <p:nvPr/>
          </p:nvSpPr>
          <p:spPr bwMode="auto">
            <a:xfrm>
              <a:off x="5943600" y="2438399"/>
              <a:ext cx="381000" cy="0"/>
            </a:xfrm>
            <a:prstGeom prst="line">
              <a:avLst/>
            </a:prstGeom>
            <a:noFill/>
            <a:ln w="28575">
              <a:solidFill>
                <a:schemeClr val="folHlink"/>
              </a:solidFill>
              <a:round/>
              <a:headEnd/>
              <a:tailEnd/>
            </a:ln>
          </p:spPr>
          <p:txBody>
            <a:bodyPr anchor="ctr">
              <a:spAutoFit/>
            </a:bodyPr>
            <a:lstStyle/>
            <a:p>
              <a:endParaRPr lang="en-GB"/>
            </a:p>
          </p:txBody>
        </p:sp>
        <p:sp>
          <p:nvSpPr>
            <p:cNvPr id="89" name="Line 18"/>
            <p:cNvSpPr>
              <a:spLocks noChangeShapeType="1"/>
            </p:cNvSpPr>
            <p:nvPr/>
          </p:nvSpPr>
          <p:spPr bwMode="auto">
            <a:xfrm>
              <a:off x="3200400" y="3352799"/>
              <a:ext cx="381000" cy="0"/>
            </a:xfrm>
            <a:prstGeom prst="line">
              <a:avLst/>
            </a:prstGeom>
            <a:noFill/>
            <a:ln w="28575">
              <a:solidFill>
                <a:schemeClr val="hlink"/>
              </a:solidFill>
              <a:round/>
              <a:headEnd/>
              <a:tailEnd/>
            </a:ln>
          </p:spPr>
          <p:txBody>
            <a:bodyPr anchor="ctr">
              <a:spAutoFit/>
            </a:bodyPr>
            <a:lstStyle/>
            <a:p>
              <a:endParaRPr lang="en-GB"/>
            </a:p>
          </p:txBody>
        </p:sp>
        <p:sp>
          <p:nvSpPr>
            <p:cNvPr id="90" name="Line 19"/>
            <p:cNvSpPr>
              <a:spLocks noChangeShapeType="1"/>
            </p:cNvSpPr>
            <p:nvPr/>
          </p:nvSpPr>
          <p:spPr bwMode="auto">
            <a:xfrm>
              <a:off x="5486400" y="3352799"/>
              <a:ext cx="381000" cy="0"/>
            </a:xfrm>
            <a:prstGeom prst="line">
              <a:avLst/>
            </a:prstGeom>
            <a:noFill/>
            <a:ln w="28575">
              <a:solidFill>
                <a:schemeClr val="folHlink"/>
              </a:solidFill>
              <a:round/>
              <a:headEnd/>
              <a:tailEnd/>
            </a:ln>
          </p:spPr>
          <p:txBody>
            <a:bodyPr anchor="ctr">
              <a:spAutoFit/>
            </a:bodyPr>
            <a:lstStyle/>
            <a:p>
              <a:endParaRPr lang="en-GB"/>
            </a:p>
          </p:txBody>
        </p:sp>
        <p:sp>
          <p:nvSpPr>
            <p:cNvPr id="91" name="Line 20"/>
            <p:cNvSpPr>
              <a:spLocks noChangeShapeType="1"/>
            </p:cNvSpPr>
            <p:nvPr/>
          </p:nvSpPr>
          <p:spPr bwMode="auto">
            <a:xfrm>
              <a:off x="3733800" y="4190999"/>
              <a:ext cx="381000" cy="0"/>
            </a:xfrm>
            <a:prstGeom prst="line">
              <a:avLst/>
            </a:prstGeom>
            <a:noFill/>
            <a:ln w="28575">
              <a:solidFill>
                <a:schemeClr val="hlink"/>
              </a:solidFill>
              <a:round/>
              <a:headEnd/>
              <a:tailEnd/>
            </a:ln>
          </p:spPr>
          <p:txBody>
            <a:bodyPr anchor="ctr">
              <a:spAutoFit/>
            </a:bodyPr>
            <a:lstStyle/>
            <a:p>
              <a:endParaRPr lang="en-GB"/>
            </a:p>
          </p:txBody>
        </p:sp>
        <p:sp>
          <p:nvSpPr>
            <p:cNvPr id="92" name="Line 21"/>
            <p:cNvSpPr>
              <a:spLocks noChangeShapeType="1"/>
            </p:cNvSpPr>
            <p:nvPr/>
          </p:nvSpPr>
          <p:spPr bwMode="auto">
            <a:xfrm>
              <a:off x="5029200" y="4190999"/>
              <a:ext cx="381000" cy="0"/>
            </a:xfrm>
            <a:prstGeom prst="line">
              <a:avLst/>
            </a:prstGeom>
            <a:noFill/>
            <a:ln w="28575">
              <a:solidFill>
                <a:schemeClr val="folHlink"/>
              </a:solidFill>
              <a:round/>
              <a:headEnd/>
              <a:tailEnd/>
            </a:ln>
          </p:spPr>
          <p:txBody>
            <a:bodyPr anchor="ctr">
              <a:spAutoFit/>
            </a:bodyPr>
            <a:lstStyle/>
            <a:p>
              <a:endParaRPr lang="en-GB"/>
            </a:p>
          </p:txBody>
        </p:sp>
        <p:sp>
          <p:nvSpPr>
            <p:cNvPr id="93" name="Text Box 22"/>
            <p:cNvSpPr txBox="1">
              <a:spLocks noChangeArrowheads="1"/>
            </p:cNvSpPr>
            <p:nvPr/>
          </p:nvSpPr>
          <p:spPr bwMode="auto">
            <a:xfrm>
              <a:off x="6248400" y="3108324"/>
              <a:ext cx="2286000" cy="708025"/>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Registers, Adders, Multipliers, etc.</a:t>
              </a:r>
            </a:p>
          </p:txBody>
        </p:sp>
        <p:sp>
          <p:nvSpPr>
            <p:cNvPr id="94" name="Text Box 23"/>
            <p:cNvSpPr txBox="1">
              <a:spLocks noChangeArrowheads="1"/>
            </p:cNvSpPr>
            <p:nvPr/>
          </p:nvSpPr>
          <p:spPr bwMode="auto">
            <a:xfrm>
              <a:off x="6248400" y="4114799"/>
              <a:ext cx="2286000" cy="708025"/>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Logic netlist, Schematic</a:t>
              </a:r>
            </a:p>
          </p:txBody>
        </p:sp>
        <p:sp>
          <p:nvSpPr>
            <p:cNvPr id="95" name="Text Box 24"/>
            <p:cNvSpPr txBox="1">
              <a:spLocks noChangeArrowheads="1"/>
            </p:cNvSpPr>
            <p:nvPr/>
          </p:nvSpPr>
          <p:spPr bwMode="auto">
            <a:xfrm>
              <a:off x="1143000" y="3124199"/>
              <a:ext cx="1828800" cy="400050"/>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Dataflow </a:t>
              </a:r>
            </a:p>
          </p:txBody>
        </p:sp>
        <p:sp>
          <p:nvSpPr>
            <p:cNvPr id="96" name="Text Box 25"/>
            <p:cNvSpPr txBox="1">
              <a:spLocks noChangeArrowheads="1"/>
            </p:cNvSpPr>
            <p:nvPr/>
          </p:nvSpPr>
          <p:spPr bwMode="auto">
            <a:xfrm>
              <a:off x="1143000" y="4038599"/>
              <a:ext cx="2133600" cy="400050"/>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Boolean </a:t>
              </a:r>
              <a:r>
                <a:rPr lang="et-EE" altLang="et-EE" sz="2000">
                  <a:latin typeface="Times New Roman" pitchFamily="18" charset="0"/>
                  <a:cs typeface="Times New Roman" pitchFamily="18" charset="0"/>
                </a:rPr>
                <a:t>equotions</a:t>
              </a:r>
              <a:endParaRPr lang="en-US" altLang="et-EE" sz="2000">
                <a:latin typeface="Times New Roman" pitchFamily="18" charset="0"/>
                <a:cs typeface="Times New Roman" pitchFamily="18" charset="0"/>
              </a:endParaRPr>
            </a:p>
          </p:txBody>
        </p:sp>
        <p:sp>
          <p:nvSpPr>
            <p:cNvPr id="97" name="Line 26"/>
            <p:cNvSpPr>
              <a:spLocks noChangeShapeType="1"/>
            </p:cNvSpPr>
            <p:nvPr/>
          </p:nvSpPr>
          <p:spPr bwMode="auto">
            <a:xfrm>
              <a:off x="3048000" y="2438399"/>
              <a:ext cx="2895600" cy="0"/>
            </a:xfrm>
            <a:prstGeom prst="line">
              <a:avLst/>
            </a:prstGeom>
            <a:noFill/>
            <a:ln w="9525">
              <a:solidFill>
                <a:schemeClr val="tx1"/>
              </a:solidFill>
              <a:prstDash val="dash"/>
              <a:round/>
              <a:headEnd/>
              <a:tailEnd/>
            </a:ln>
          </p:spPr>
          <p:txBody>
            <a:bodyPr>
              <a:spAutoFit/>
            </a:bodyPr>
            <a:lstStyle/>
            <a:p>
              <a:endParaRPr lang="en-GB"/>
            </a:p>
          </p:txBody>
        </p:sp>
        <p:sp>
          <p:nvSpPr>
            <p:cNvPr id="98" name="Line 27"/>
            <p:cNvSpPr>
              <a:spLocks noChangeShapeType="1"/>
            </p:cNvSpPr>
            <p:nvPr/>
          </p:nvSpPr>
          <p:spPr bwMode="auto">
            <a:xfrm>
              <a:off x="3581400" y="3352799"/>
              <a:ext cx="1905000" cy="0"/>
            </a:xfrm>
            <a:prstGeom prst="line">
              <a:avLst/>
            </a:prstGeom>
            <a:noFill/>
            <a:ln w="9525">
              <a:solidFill>
                <a:schemeClr val="tx1"/>
              </a:solidFill>
              <a:prstDash val="dash"/>
              <a:round/>
              <a:headEnd/>
              <a:tailEnd/>
            </a:ln>
          </p:spPr>
          <p:txBody>
            <a:bodyPr>
              <a:spAutoFit/>
            </a:bodyPr>
            <a:lstStyle/>
            <a:p>
              <a:endParaRPr lang="en-GB"/>
            </a:p>
          </p:txBody>
        </p:sp>
        <p:sp>
          <p:nvSpPr>
            <p:cNvPr id="99" name="Line 28"/>
            <p:cNvSpPr>
              <a:spLocks noChangeShapeType="1"/>
            </p:cNvSpPr>
            <p:nvPr/>
          </p:nvSpPr>
          <p:spPr bwMode="auto">
            <a:xfrm>
              <a:off x="4038600" y="4190999"/>
              <a:ext cx="990600" cy="0"/>
            </a:xfrm>
            <a:prstGeom prst="line">
              <a:avLst/>
            </a:prstGeom>
            <a:noFill/>
            <a:ln w="9525">
              <a:solidFill>
                <a:schemeClr val="tx1"/>
              </a:solidFill>
              <a:prstDash val="dash"/>
              <a:round/>
              <a:headEnd/>
              <a:tailEnd/>
            </a:ln>
          </p:spPr>
          <p:txBody>
            <a:bodyPr>
              <a:spAutoFit/>
            </a:bodyPr>
            <a:lstStyle/>
            <a:p>
              <a:endParaRPr lang="en-GB"/>
            </a:p>
          </p:txBody>
        </p:sp>
        <p:sp>
          <p:nvSpPr>
            <p:cNvPr id="100" name="Text Box 29"/>
            <p:cNvSpPr txBox="1">
              <a:spLocks noChangeArrowheads="1"/>
            </p:cNvSpPr>
            <p:nvPr/>
          </p:nvSpPr>
          <p:spPr bwMode="auto">
            <a:xfrm>
              <a:off x="3124200" y="1676400"/>
              <a:ext cx="2743200" cy="707886"/>
            </a:xfrm>
            <a:prstGeom prst="rect">
              <a:avLst/>
            </a:prstGeom>
            <a:no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dirty="0">
                  <a:latin typeface="Arial" pitchFamily="34" charset="0"/>
                  <a:cs typeface="Times New Roman" pitchFamily="18" charset="0"/>
                </a:rPr>
                <a:t>Architectural (</a:t>
              </a:r>
              <a:r>
                <a:rPr lang="et-EE" altLang="et-EE" sz="2000" dirty="0">
                  <a:latin typeface="Arial" pitchFamily="34" charset="0"/>
                  <a:cs typeface="Times New Roman" pitchFamily="18" charset="0"/>
                </a:rPr>
                <a:t>Algorithmi</a:t>
              </a:r>
              <a:r>
                <a:rPr lang="en-US" altLang="et-EE" sz="2000" dirty="0">
                  <a:latin typeface="Arial" pitchFamily="34" charset="0"/>
                  <a:cs typeface="Times New Roman" pitchFamily="18" charset="0"/>
                </a:rPr>
                <a:t>c)</a:t>
              </a:r>
              <a:endParaRPr lang="en-GB" altLang="et-EE" sz="2000" dirty="0">
                <a:latin typeface="Arial" pitchFamily="34" charset="0"/>
                <a:cs typeface="Times New Roman" pitchFamily="18" charset="0"/>
              </a:endParaRPr>
            </a:p>
          </p:txBody>
        </p:sp>
        <p:sp>
          <p:nvSpPr>
            <p:cNvPr id="101" name="Text Box 30"/>
            <p:cNvSpPr txBox="1">
              <a:spLocks noChangeArrowheads="1"/>
            </p:cNvSpPr>
            <p:nvPr/>
          </p:nvSpPr>
          <p:spPr bwMode="auto">
            <a:xfrm>
              <a:off x="3429000" y="2895599"/>
              <a:ext cx="2438400" cy="400110"/>
            </a:xfrm>
            <a:prstGeom prst="rect">
              <a:avLst/>
            </a:prstGeom>
            <a:noFill/>
            <a:ln w="9525">
              <a:noFill/>
              <a:miter lim="800000"/>
              <a:headEnd/>
              <a:tailEnd/>
            </a:ln>
          </p:spPr>
          <p:txBody>
            <a:bodyPr wrap="square">
              <a:spAutoFit/>
            </a:bodyPr>
            <a:lstStyle/>
            <a:p>
              <a:pPr eaLnBrk="1" hangingPunct="1">
                <a:spcBef>
                  <a:spcPct val="50000"/>
                </a:spcBef>
                <a:buClr>
                  <a:schemeClr val="folHlink"/>
                </a:buClr>
                <a:buSzPct val="60000"/>
                <a:buFont typeface="Wingdings" pitchFamily="2" charset="2"/>
                <a:buNone/>
              </a:pPr>
              <a:r>
                <a:rPr lang="et-EE" altLang="et-EE" sz="2000" b="1" dirty="0">
                  <a:solidFill>
                    <a:srgbClr val="A40000"/>
                  </a:solidFill>
                  <a:latin typeface="Arial" pitchFamily="34" charset="0"/>
                  <a:cs typeface="Times New Roman" pitchFamily="18" charset="0"/>
                </a:rPr>
                <a:t>Register-Transfer</a:t>
              </a:r>
              <a:endParaRPr lang="en-GB" altLang="et-EE" sz="2000" b="1" dirty="0">
                <a:solidFill>
                  <a:srgbClr val="A40000"/>
                </a:solidFill>
                <a:latin typeface="Arial" pitchFamily="34" charset="0"/>
                <a:cs typeface="Times New Roman" pitchFamily="18" charset="0"/>
              </a:endParaRPr>
            </a:p>
          </p:txBody>
        </p:sp>
        <p:sp>
          <p:nvSpPr>
            <p:cNvPr id="102" name="Text Box 31"/>
            <p:cNvSpPr txBox="1">
              <a:spLocks noChangeArrowheads="1"/>
            </p:cNvSpPr>
            <p:nvPr/>
          </p:nvSpPr>
          <p:spPr bwMode="auto">
            <a:xfrm>
              <a:off x="3886200" y="3809999"/>
              <a:ext cx="1295400" cy="400050"/>
            </a:xfrm>
            <a:prstGeom prst="rect">
              <a:avLst/>
            </a:prstGeom>
            <a:no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t-EE" altLang="et-EE" sz="2000">
                  <a:latin typeface="Times New Roman" pitchFamily="18" charset="0"/>
                  <a:cs typeface="Times New Roman" pitchFamily="18" charset="0"/>
                </a:rPr>
                <a:t>Logic</a:t>
              </a:r>
              <a:endParaRPr lang="en-GB" altLang="et-EE" sz="2000">
                <a:latin typeface="Times New Roman" pitchFamily="18" charset="0"/>
                <a:cs typeface="Times New Roman" pitchFamily="18" charset="0"/>
              </a:endParaRPr>
            </a:p>
          </p:txBody>
        </p:sp>
        <p:grpSp>
          <p:nvGrpSpPr>
            <p:cNvPr id="103" name="Group 32"/>
            <p:cNvGrpSpPr>
              <a:grpSpLocks/>
            </p:cNvGrpSpPr>
            <p:nvPr/>
          </p:nvGrpSpPr>
          <p:grpSpPr bwMode="auto">
            <a:xfrm>
              <a:off x="990600" y="2451099"/>
              <a:ext cx="3733800" cy="2978150"/>
              <a:chOff x="624" y="1880"/>
              <a:chExt cx="2352" cy="1876"/>
            </a:xfrm>
          </p:grpSpPr>
          <p:sp>
            <p:nvSpPr>
              <p:cNvPr id="104" name="AutoShape 33"/>
              <p:cNvSpPr>
                <a:spLocks noChangeArrowheads="1"/>
              </p:cNvSpPr>
              <p:nvPr/>
            </p:nvSpPr>
            <p:spPr bwMode="auto">
              <a:xfrm>
                <a:off x="2784" y="1880"/>
                <a:ext cx="192" cy="558"/>
              </a:xfrm>
              <a:prstGeom prst="upDownArrow">
                <a:avLst>
                  <a:gd name="adj1" fmla="val 50000"/>
                  <a:gd name="adj2" fmla="val 59995"/>
                </a:avLst>
              </a:prstGeom>
              <a:noFill/>
              <a:ln w="12700">
                <a:solidFill>
                  <a:schemeClr val="tx1"/>
                </a:solidFill>
                <a:prstDash val="dash"/>
                <a:miter lim="800000"/>
                <a:headEnd/>
                <a:tailEnd/>
              </a:ln>
            </p:spPr>
            <p:txBody>
              <a:bodyPr anchor="ctr">
                <a:spAutoFit/>
              </a:bodyPr>
              <a:lstStyle/>
              <a:p>
                <a:pPr eaLnBrk="1" hangingPunct="1"/>
                <a:endParaRPr lang="et-EE" altLang="et-EE"/>
              </a:p>
            </p:txBody>
          </p:sp>
          <p:sp>
            <p:nvSpPr>
              <p:cNvPr id="105" name="AutoShape 34"/>
              <p:cNvSpPr>
                <a:spLocks noChangeArrowheads="1"/>
              </p:cNvSpPr>
              <p:nvPr/>
            </p:nvSpPr>
            <p:spPr bwMode="auto">
              <a:xfrm>
                <a:off x="2784" y="2438"/>
                <a:ext cx="192" cy="549"/>
              </a:xfrm>
              <a:prstGeom prst="upDownArrow">
                <a:avLst>
                  <a:gd name="adj1" fmla="val 50000"/>
                  <a:gd name="adj2" fmla="val 55003"/>
                </a:avLst>
              </a:prstGeom>
              <a:noFill/>
              <a:ln w="12700">
                <a:solidFill>
                  <a:schemeClr val="tx1"/>
                </a:solidFill>
                <a:prstDash val="dash"/>
                <a:miter lim="800000"/>
                <a:headEnd/>
                <a:tailEnd/>
              </a:ln>
            </p:spPr>
            <p:txBody>
              <a:bodyPr anchor="ctr">
                <a:spAutoFit/>
              </a:bodyPr>
              <a:lstStyle/>
              <a:p>
                <a:pPr eaLnBrk="1" hangingPunct="1"/>
                <a:endParaRPr lang="et-EE" altLang="et-EE"/>
              </a:p>
            </p:txBody>
          </p:sp>
          <p:sp>
            <p:nvSpPr>
              <p:cNvPr id="106" name="Line 35"/>
              <p:cNvSpPr>
                <a:spLocks noChangeShapeType="1"/>
              </p:cNvSpPr>
              <p:nvPr/>
            </p:nvSpPr>
            <p:spPr bwMode="auto">
              <a:xfrm flipH="1">
                <a:off x="1632" y="2064"/>
                <a:ext cx="1200" cy="1488"/>
              </a:xfrm>
              <a:prstGeom prst="line">
                <a:avLst/>
              </a:prstGeom>
              <a:noFill/>
              <a:ln w="9525">
                <a:solidFill>
                  <a:schemeClr val="tx1"/>
                </a:solidFill>
                <a:round/>
                <a:headEnd type="arrow" w="med" len="med"/>
                <a:tailEnd/>
              </a:ln>
            </p:spPr>
            <p:txBody>
              <a:bodyPr>
                <a:spAutoFit/>
              </a:bodyPr>
              <a:lstStyle/>
              <a:p>
                <a:endParaRPr lang="en-GB"/>
              </a:p>
            </p:txBody>
          </p:sp>
          <p:sp>
            <p:nvSpPr>
              <p:cNvPr id="107" name="Line 36"/>
              <p:cNvSpPr>
                <a:spLocks noChangeShapeType="1"/>
              </p:cNvSpPr>
              <p:nvPr/>
            </p:nvSpPr>
            <p:spPr bwMode="auto">
              <a:xfrm flipH="1">
                <a:off x="1776" y="2688"/>
                <a:ext cx="1056" cy="864"/>
              </a:xfrm>
              <a:prstGeom prst="line">
                <a:avLst/>
              </a:prstGeom>
              <a:noFill/>
              <a:ln w="9525">
                <a:solidFill>
                  <a:schemeClr val="tx1"/>
                </a:solidFill>
                <a:round/>
                <a:headEnd type="arrow" w="med" len="med"/>
                <a:tailEnd/>
              </a:ln>
            </p:spPr>
            <p:txBody>
              <a:bodyPr>
                <a:spAutoFit/>
              </a:bodyPr>
              <a:lstStyle/>
              <a:p>
                <a:endParaRPr lang="en-GB"/>
              </a:p>
            </p:txBody>
          </p:sp>
          <p:sp>
            <p:nvSpPr>
              <p:cNvPr id="108" name="Text Box 37"/>
              <p:cNvSpPr txBox="1">
                <a:spLocks noChangeArrowheads="1"/>
              </p:cNvSpPr>
              <p:nvPr/>
            </p:nvSpPr>
            <p:spPr bwMode="auto">
              <a:xfrm>
                <a:off x="624" y="3504"/>
                <a:ext cx="1536" cy="252"/>
              </a:xfrm>
              <a:prstGeom prst="rect">
                <a:avLst/>
              </a:prstGeom>
              <a:solidFill>
                <a:schemeClr val="accent1"/>
              </a:solidFill>
              <a:ln w="9525">
                <a:solidFill>
                  <a:schemeClr val="tx1"/>
                </a:solidFill>
                <a:prstDash val="dash"/>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t-EE" altLang="et-EE" sz="2000" dirty="0">
                    <a:latin typeface="Times New Roman" pitchFamily="18" charset="0"/>
                    <a:cs typeface="Times New Roman" pitchFamily="18" charset="0"/>
                  </a:rPr>
                  <a:t>Transformations</a:t>
                </a:r>
                <a:endParaRPr lang="en-GB" altLang="et-EE" sz="2000" dirty="0">
                  <a:latin typeface="Times New Roman" pitchFamily="18" charset="0"/>
                  <a:cs typeface="Times New Roman" pitchFamily="18" charset="0"/>
                </a:endParaRPr>
              </a:p>
            </p:txBody>
          </p:sp>
        </p:grpSp>
      </p:grpSp>
      <p:sp>
        <p:nvSpPr>
          <p:cNvPr id="41" name="TextBox 40"/>
          <p:cNvSpPr txBox="1"/>
          <p:nvPr/>
        </p:nvSpPr>
        <p:spPr>
          <a:xfrm>
            <a:off x="990600" y="5867400"/>
            <a:ext cx="7924800" cy="830997"/>
          </a:xfrm>
          <a:prstGeom prst="rect">
            <a:avLst/>
          </a:prstGeom>
          <a:noFill/>
        </p:spPr>
        <p:txBody>
          <a:bodyPr wrap="square" rtlCol="0">
            <a:spAutoFit/>
          </a:bodyPr>
          <a:lstStyle/>
          <a:p>
            <a:r>
              <a:rPr lang="en-GB" sz="2400" dirty="0"/>
              <a:t>RTL is the ideal level of abstraction at which to design hardware given the state of the art of today's synthesis tools.</a:t>
            </a:r>
          </a:p>
        </p:txBody>
      </p:sp>
    </p:spTree>
    <p:extLst>
      <p:ext uri="{BB962C8B-B14F-4D97-AF65-F5344CB8AC3E}">
        <p14:creationId xmlns:p14="http://schemas.microsoft.com/office/powerpoint/2010/main" val="218224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6</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pPr algn="r"/>
            <a:r>
              <a:rPr lang="en-US" altLang="et-EE" sz="3200" b="1" dirty="0">
                <a:solidFill>
                  <a:srgbClr val="A20000"/>
                </a:solidFill>
                <a:latin typeface="Comic Sans MS" panose="030F0702030302020204" pitchFamily="66" charset="0"/>
              </a:rPr>
              <a:t>T</a:t>
            </a:r>
            <a:r>
              <a:rPr lang="et-EE" altLang="et-EE" sz="3200" b="1" dirty="0">
                <a:solidFill>
                  <a:srgbClr val="A20000"/>
                </a:solidFill>
                <a:latin typeface="Comic Sans MS" panose="030F0702030302020204" pitchFamily="66" charset="0"/>
              </a:rPr>
              <a:t>ransformations</a:t>
            </a:r>
            <a:r>
              <a:rPr lang="en-US" altLang="et-EE" sz="3200" b="1" dirty="0">
                <a:solidFill>
                  <a:srgbClr val="A20000"/>
                </a:solidFill>
                <a:latin typeface="Comic Sans MS" panose="030F0702030302020204" pitchFamily="66" charset="0"/>
              </a:rPr>
              <a:t> (</a:t>
            </a:r>
            <a:r>
              <a:rPr lang="et-EE" altLang="et-EE" sz="3200" b="1" dirty="0">
                <a:solidFill>
                  <a:srgbClr val="A20000"/>
                </a:solidFill>
                <a:latin typeface="Comic Sans MS" panose="030F0702030302020204" pitchFamily="66" charset="0"/>
              </a:rPr>
              <a:t>this course area</a:t>
            </a:r>
            <a:r>
              <a:rPr lang="en-US" altLang="et-EE" sz="3200" b="1" dirty="0">
                <a:solidFill>
                  <a:srgbClr val="A20000"/>
                </a:solidFill>
                <a:latin typeface="Comic Sans MS" panose="030F0702030302020204" pitchFamily="66" charset="0"/>
              </a:rPr>
              <a:t>)</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grpSp>
        <p:nvGrpSpPr>
          <p:cNvPr id="2" name="Group 5"/>
          <p:cNvGrpSpPr>
            <a:grpSpLocks/>
          </p:cNvGrpSpPr>
          <p:nvPr/>
        </p:nvGrpSpPr>
        <p:grpSpPr bwMode="auto">
          <a:xfrm>
            <a:off x="4114800" y="5216525"/>
            <a:ext cx="1219200" cy="955675"/>
            <a:chOff x="2688" y="3142"/>
            <a:chExt cx="480" cy="627"/>
          </a:xfrm>
          <a:solidFill>
            <a:srgbClr val="FFFFCC"/>
          </a:solidFill>
        </p:grpSpPr>
        <p:sp>
          <p:nvSpPr>
            <p:cNvPr id="77" name="Oval 6"/>
            <p:cNvSpPr>
              <a:spLocks noChangeArrowheads="1"/>
            </p:cNvSpPr>
            <p:nvPr/>
          </p:nvSpPr>
          <p:spPr bwMode="auto">
            <a:xfrm>
              <a:off x="2688" y="3142"/>
              <a:ext cx="480" cy="627"/>
            </a:xfrm>
            <a:prstGeom prst="ellipse">
              <a:avLst/>
            </a:prstGeom>
            <a:grpFill/>
            <a:ln w="9525">
              <a:solidFill>
                <a:schemeClr val="tx1"/>
              </a:solidFill>
              <a:round/>
              <a:headEnd/>
              <a:tailEnd/>
            </a:ln>
          </p:spPr>
          <p:txBody>
            <a:bodyPr anchor="ctr">
              <a:spAutoFit/>
            </a:bodyPr>
            <a:lstStyle/>
            <a:p>
              <a:pPr eaLnBrk="1" hangingPunct="1"/>
              <a:endParaRPr lang="et-EE" altLang="et-EE"/>
            </a:p>
          </p:txBody>
        </p:sp>
        <p:sp>
          <p:nvSpPr>
            <p:cNvPr id="78" name="Text Box 7"/>
            <p:cNvSpPr txBox="1">
              <a:spLocks noChangeArrowheads="1"/>
            </p:cNvSpPr>
            <p:nvPr/>
          </p:nvSpPr>
          <p:spPr bwMode="auto">
            <a:xfrm>
              <a:off x="2778" y="3350"/>
              <a:ext cx="360" cy="283"/>
            </a:xfrm>
            <a:prstGeom prst="rect">
              <a:avLst/>
            </a:prstGeom>
            <a:grpFill/>
            <a:ln w="9525">
              <a:noFill/>
              <a:miter lim="800000"/>
              <a:headEnd/>
              <a:tailEnd/>
            </a:ln>
          </p:spPr>
          <p:txBody>
            <a:bodyPr wrap="square">
              <a:spAutoFit/>
            </a:bodyPr>
            <a:lstStyle/>
            <a:p>
              <a:pPr eaLnBrk="1" hangingPunct="1">
                <a:spcBef>
                  <a:spcPct val="50000"/>
                </a:spcBef>
                <a:buClr>
                  <a:schemeClr val="folHlink"/>
                </a:buClr>
                <a:buSzPct val="60000"/>
                <a:buFont typeface="Wingdings" pitchFamily="2" charset="2"/>
                <a:buNone/>
              </a:pPr>
              <a:r>
                <a:rPr lang="en-US" altLang="et-EE" sz="2200" dirty="0">
                  <a:latin typeface="Arial" pitchFamily="34" charset="0"/>
                  <a:cs typeface="Arial" pitchFamily="34" charset="0"/>
                </a:rPr>
                <a:t>View</a:t>
              </a:r>
            </a:p>
          </p:txBody>
        </p:sp>
      </p:grpSp>
      <p:sp>
        <p:nvSpPr>
          <p:cNvPr id="79" name="Line 8"/>
          <p:cNvSpPr>
            <a:spLocks noChangeShapeType="1"/>
          </p:cNvSpPr>
          <p:nvPr/>
        </p:nvSpPr>
        <p:spPr bwMode="auto">
          <a:xfrm flipH="1" flipV="1">
            <a:off x="2514600" y="2438400"/>
            <a:ext cx="1828800" cy="2971800"/>
          </a:xfrm>
          <a:prstGeom prst="line">
            <a:avLst/>
          </a:prstGeom>
          <a:noFill/>
          <a:ln w="28575">
            <a:solidFill>
              <a:schemeClr val="hlink"/>
            </a:solidFill>
            <a:round/>
            <a:headEnd/>
            <a:tailEnd type="triangle" w="med" len="med"/>
          </a:ln>
        </p:spPr>
        <p:txBody>
          <a:bodyPr anchor="ctr">
            <a:spAutoFit/>
          </a:bodyPr>
          <a:lstStyle/>
          <a:p>
            <a:endParaRPr lang="en-GB"/>
          </a:p>
        </p:txBody>
      </p:sp>
      <p:sp>
        <p:nvSpPr>
          <p:cNvPr id="80" name="Line 9"/>
          <p:cNvSpPr>
            <a:spLocks noChangeShapeType="1"/>
          </p:cNvSpPr>
          <p:nvPr/>
        </p:nvSpPr>
        <p:spPr bwMode="auto">
          <a:xfrm flipV="1">
            <a:off x="4876800" y="2362200"/>
            <a:ext cx="1600200" cy="3048000"/>
          </a:xfrm>
          <a:prstGeom prst="line">
            <a:avLst/>
          </a:prstGeom>
          <a:noFill/>
          <a:ln w="28575">
            <a:solidFill>
              <a:schemeClr val="folHlink"/>
            </a:solidFill>
            <a:round/>
            <a:headEnd/>
            <a:tailEnd type="triangle" w="med" len="med"/>
          </a:ln>
        </p:spPr>
        <p:txBody>
          <a:bodyPr anchor="ctr">
            <a:spAutoFit/>
          </a:bodyPr>
          <a:lstStyle/>
          <a:p>
            <a:endParaRPr lang="en-GB"/>
          </a:p>
        </p:txBody>
      </p:sp>
      <p:grpSp>
        <p:nvGrpSpPr>
          <p:cNvPr id="3" name="Group 10"/>
          <p:cNvGrpSpPr>
            <a:grpSpLocks/>
          </p:cNvGrpSpPr>
          <p:nvPr/>
        </p:nvGrpSpPr>
        <p:grpSpPr bwMode="auto">
          <a:xfrm>
            <a:off x="1066800" y="1447800"/>
            <a:ext cx="2057400" cy="995363"/>
            <a:chOff x="672" y="814"/>
            <a:chExt cx="1296" cy="627"/>
          </a:xfrm>
          <a:solidFill>
            <a:srgbClr val="FFFFCC"/>
          </a:solidFill>
        </p:grpSpPr>
        <p:sp>
          <p:nvSpPr>
            <p:cNvPr id="82" name="Oval 11"/>
            <p:cNvSpPr>
              <a:spLocks noChangeArrowheads="1"/>
            </p:cNvSpPr>
            <p:nvPr/>
          </p:nvSpPr>
          <p:spPr bwMode="auto">
            <a:xfrm>
              <a:off x="672" y="814"/>
              <a:ext cx="1296" cy="627"/>
            </a:xfrm>
            <a:prstGeom prst="ellipse">
              <a:avLst/>
            </a:prstGeom>
            <a:grpFill/>
            <a:ln w="9525">
              <a:solidFill>
                <a:schemeClr val="tx1"/>
              </a:solidFill>
              <a:round/>
              <a:headEnd/>
              <a:tailEnd/>
            </a:ln>
          </p:spPr>
          <p:txBody>
            <a:bodyPr anchor="ctr">
              <a:spAutoFit/>
            </a:bodyPr>
            <a:lstStyle/>
            <a:p>
              <a:pPr eaLnBrk="1" hangingPunct="1"/>
              <a:endParaRPr lang="et-EE" altLang="et-EE"/>
            </a:p>
          </p:txBody>
        </p:sp>
        <p:sp>
          <p:nvSpPr>
            <p:cNvPr id="83" name="Text Box 12"/>
            <p:cNvSpPr txBox="1">
              <a:spLocks noChangeArrowheads="1"/>
            </p:cNvSpPr>
            <p:nvPr/>
          </p:nvSpPr>
          <p:spPr bwMode="auto">
            <a:xfrm>
              <a:off x="816" y="862"/>
              <a:ext cx="1008" cy="485"/>
            </a:xfrm>
            <a:prstGeom prst="rect">
              <a:avLst/>
            </a:prstGeom>
            <a:grpFill/>
            <a:ln w="9525">
              <a:noFill/>
              <a:miter lim="800000"/>
              <a:headEnd/>
              <a:tailEnd/>
            </a:ln>
          </p:spPr>
          <p:txBody>
            <a:bodyPr wrap="square">
              <a:spAutoFit/>
            </a:bodyPr>
            <a:lstStyle/>
            <a:p>
              <a:pPr algn="ctr" eaLnBrk="1" hangingPunct="1">
                <a:spcBef>
                  <a:spcPct val="50000"/>
                </a:spcBef>
                <a:buClr>
                  <a:schemeClr val="folHlink"/>
                </a:buClr>
                <a:buSzPct val="60000"/>
                <a:buFont typeface="Wingdings" pitchFamily="2" charset="2"/>
                <a:buNone/>
              </a:pPr>
              <a:r>
                <a:rPr lang="en-US" altLang="et-EE" sz="2200" dirty="0">
                  <a:latin typeface="Arial" pitchFamily="34" charset="0"/>
                  <a:cs typeface="Arial" pitchFamily="34" charset="0"/>
                </a:rPr>
                <a:t>Behavior Description</a:t>
              </a:r>
            </a:p>
          </p:txBody>
        </p:sp>
      </p:grpSp>
      <p:grpSp>
        <p:nvGrpSpPr>
          <p:cNvPr id="4" name="Group 13"/>
          <p:cNvGrpSpPr>
            <a:grpSpLocks/>
          </p:cNvGrpSpPr>
          <p:nvPr/>
        </p:nvGrpSpPr>
        <p:grpSpPr bwMode="auto">
          <a:xfrm>
            <a:off x="6019800" y="1371601"/>
            <a:ext cx="2057400" cy="995363"/>
            <a:chOff x="672" y="814"/>
            <a:chExt cx="1296" cy="627"/>
          </a:xfrm>
          <a:solidFill>
            <a:srgbClr val="FFFFCC"/>
          </a:solidFill>
        </p:grpSpPr>
        <p:sp>
          <p:nvSpPr>
            <p:cNvPr id="85" name="Oval 14"/>
            <p:cNvSpPr>
              <a:spLocks noChangeArrowheads="1"/>
            </p:cNvSpPr>
            <p:nvPr/>
          </p:nvSpPr>
          <p:spPr bwMode="auto">
            <a:xfrm>
              <a:off x="672" y="814"/>
              <a:ext cx="1296" cy="627"/>
            </a:xfrm>
            <a:prstGeom prst="ellipse">
              <a:avLst/>
            </a:prstGeom>
            <a:grpFill/>
            <a:ln w="9525">
              <a:solidFill>
                <a:schemeClr val="tx1"/>
              </a:solidFill>
              <a:round/>
              <a:headEnd/>
              <a:tailEnd/>
            </a:ln>
          </p:spPr>
          <p:txBody>
            <a:bodyPr anchor="ctr">
              <a:spAutoFit/>
            </a:bodyPr>
            <a:lstStyle/>
            <a:p>
              <a:pPr eaLnBrk="1" hangingPunct="1"/>
              <a:endParaRPr lang="et-EE" altLang="et-EE"/>
            </a:p>
          </p:txBody>
        </p:sp>
        <p:sp>
          <p:nvSpPr>
            <p:cNvPr id="86" name="Text Box 15"/>
            <p:cNvSpPr txBox="1">
              <a:spLocks noChangeArrowheads="1"/>
            </p:cNvSpPr>
            <p:nvPr/>
          </p:nvSpPr>
          <p:spPr bwMode="auto">
            <a:xfrm>
              <a:off x="768" y="912"/>
              <a:ext cx="1104" cy="485"/>
            </a:xfrm>
            <a:prstGeom prst="rect">
              <a:avLst/>
            </a:prstGeom>
            <a:grpFill/>
            <a:ln w="9525">
              <a:noFill/>
              <a:miter lim="800000"/>
              <a:headEnd/>
              <a:tailEnd/>
            </a:ln>
          </p:spPr>
          <p:txBody>
            <a:bodyPr wrap="square">
              <a:spAutoFit/>
            </a:bodyPr>
            <a:lstStyle/>
            <a:p>
              <a:pPr algn="ctr" eaLnBrk="1" hangingPunct="1">
                <a:spcBef>
                  <a:spcPct val="50000"/>
                </a:spcBef>
                <a:buClr>
                  <a:schemeClr val="folHlink"/>
                </a:buClr>
                <a:buSzPct val="60000"/>
                <a:buFont typeface="Wingdings" pitchFamily="2" charset="2"/>
                <a:buNone/>
              </a:pPr>
              <a:r>
                <a:rPr lang="en-US" altLang="et-EE" sz="2200" dirty="0">
                  <a:latin typeface="Arial" pitchFamily="34" charset="0"/>
                  <a:cs typeface="Arial" pitchFamily="34" charset="0"/>
                </a:rPr>
                <a:t>Structural Description</a:t>
              </a:r>
            </a:p>
          </p:txBody>
        </p:sp>
      </p:grpSp>
      <p:sp>
        <p:nvSpPr>
          <p:cNvPr id="87" name="Line 16"/>
          <p:cNvSpPr>
            <a:spLocks noChangeShapeType="1"/>
          </p:cNvSpPr>
          <p:nvPr/>
        </p:nvSpPr>
        <p:spPr bwMode="auto">
          <a:xfrm>
            <a:off x="2667000" y="2971800"/>
            <a:ext cx="381000" cy="0"/>
          </a:xfrm>
          <a:prstGeom prst="line">
            <a:avLst/>
          </a:prstGeom>
          <a:noFill/>
          <a:ln w="28575">
            <a:solidFill>
              <a:schemeClr val="hlink"/>
            </a:solidFill>
            <a:round/>
            <a:headEnd/>
            <a:tailEnd/>
          </a:ln>
        </p:spPr>
        <p:txBody>
          <a:bodyPr anchor="ctr">
            <a:spAutoFit/>
          </a:bodyPr>
          <a:lstStyle/>
          <a:p>
            <a:endParaRPr lang="en-GB"/>
          </a:p>
        </p:txBody>
      </p:sp>
      <p:sp>
        <p:nvSpPr>
          <p:cNvPr id="88" name="Line 17"/>
          <p:cNvSpPr>
            <a:spLocks noChangeShapeType="1"/>
          </p:cNvSpPr>
          <p:nvPr/>
        </p:nvSpPr>
        <p:spPr bwMode="auto">
          <a:xfrm>
            <a:off x="5943600" y="2971800"/>
            <a:ext cx="381000" cy="0"/>
          </a:xfrm>
          <a:prstGeom prst="line">
            <a:avLst/>
          </a:prstGeom>
          <a:noFill/>
          <a:ln w="28575">
            <a:solidFill>
              <a:schemeClr val="folHlink"/>
            </a:solidFill>
            <a:round/>
            <a:headEnd/>
            <a:tailEnd/>
          </a:ln>
        </p:spPr>
        <p:txBody>
          <a:bodyPr anchor="ctr">
            <a:spAutoFit/>
          </a:bodyPr>
          <a:lstStyle/>
          <a:p>
            <a:endParaRPr lang="en-GB"/>
          </a:p>
        </p:txBody>
      </p:sp>
      <p:sp>
        <p:nvSpPr>
          <p:cNvPr id="89" name="Line 18"/>
          <p:cNvSpPr>
            <a:spLocks noChangeShapeType="1"/>
          </p:cNvSpPr>
          <p:nvPr/>
        </p:nvSpPr>
        <p:spPr bwMode="auto">
          <a:xfrm>
            <a:off x="3200400" y="3886200"/>
            <a:ext cx="381000" cy="0"/>
          </a:xfrm>
          <a:prstGeom prst="line">
            <a:avLst/>
          </a:prstGeom>
          <a:noFill/>
          <a:ln w="28575">
            <a:solidFill>
              <a:schemeClr val="hlink"/>
            </a:solidFill>
            <a:round/>
            <a:headEnd/>
            <a:tailEnd/>
          </a:ln>
        </p:spPr>
        <p:txBody>
          <a:bodyPr anchor="ctr">
            <a:spAutoFit/>
          </a:bodyPr>
          <a:lstStyle/>
          <a:p>
            <a:endParaRPr lang="en-GB"/>
          </a:p>
        </p:txBody>
      </p:sp>
      <p:sp>
        <p:nvSpPr>
          <p:cNvPr id="90" name="Line 19"/>
          <p:cNvSpPr>
            <a:spLocks noChangeShapeType="1"/>
          </p:cNvSpPr>
          <p:nvPr/>
        </p:nvSpPr>
        <p:spPr bwMode="auto">
          <a:xfrm>
            <a:off x="5486400" y="3886200"/>
            <a:ext cx="381000" cy="0"/>
          </a:xfrm>
          <a:prstGeom prst="line">
            <a:avLst/>
          </a:prstGeom>
          <a:noFill/>
          <a:ln w="28575">
            <a:solidFill>
              <a:schemeClr val="folHlink"/>
            </a:solidFill>
            <a:round/>
            <a:headEnd/>
            <a:tailEnd/>
          </a:ln>
        </p:spPr>
        <p:txBody>
          <a:bodyPr anchor="ctr">
            <a:spAutoFit/>
          </a:bodyPr>
          <a:lstStyle/>
          <a:p>
            <a:endParaRPr lang="en-GB"/>
          </a:p>
        </p:txBody>
      </p:sp>
      <p:sp>
        <p:nvSpPr>
          <p:cNvPr id="91" name="Line 20"/>
          <p:cNvSpPr>
            <a:spLocks noChangeShapeType="1"/>
          </p:cNvSpPr>
          <p:nvPr/>
        </p:nvSpPr>
        <p:spPr bwMode="auto">
          <a:xfrm>
            <a:off x="3733800" y="4724400"/>
            <a:ext cx="381000" cy="0"/>
          </a:xfrm>
          <a:prstGeom prst="line">
            <a:avLst/>
          </a:prstGeom>
          <a:noFill/>
          <a:ln w="28575">
            <a:solidFill>
              <a:schemeClr val="hlink"/>
            </a:solidFill>
            <a:round/>
            <a:headEnd/>
            <a:tailEnd/>
          </a:ln>
        </p:spPr>
        <p:txBody>
          <a:bodyPr anchor="ctr">
            <a:spAutoFit/>
          </a:bodyPr>
          <a:lstStyle/>
          <a:p>
            <a:endParaRPr lang="en-GB"/>
          </a:p>
        </p:txBody>
      </p:sp>
      <p:sp>
        <p:nvSpPr>
          <p:cNvPr id="92" name="Line 21"/>
          <p:cNvSpPr>
            <a:spLocks noChangeShapeType="1"/>
          </p:cNvSpPr>
          <p:nvPr/>
        </p:nvSpPr>
        <p:spPr bwMode="auto">
          <a:xfrm>
            <a:off x="5029200" y="4724400"/>
            <a:ext cx="381000" cy="0"/>
          </a:xfrm>
          <a:prstGeom prst="line">
            <a:avLst/>
          </a:prstGeom>
          <a:noFill/>
          <a:ln w="28575">
            <a:solidFill>
              <a:schemeClr val="folHlink"/>
            </a:solidFill>
            <a:round/>
            <a:headEnd/>
            <a:tailEnd/>
          </a:ln>
        </p:spPr>
        <p:txBody>
          <a:bodyPr anchor="ctr">
            <a:spAutoFit/>
          </a:bodyPr>
          <a:lstStyle/>
          <a:p>
            <a:endParaRPr lang="en-GB"/>
          </a:p>
        </p:txBody>
      </p:sp>
      <p:sp>
        <p:nvSpPr>
          <p:cNvPr id="97" name="Line 26"/>
          <p:cNvSpPr>
            <a:spLocks noChangeShapeType="1"/>
          </p:cNvSpPr>
          <p:nvPr/>
        </p:nvSpPr>
        <p:spPr bwMode="auto">
          <a:xfrm>
            <a:off x="3048000" y="2971800"/>
            <a:ext cx="2895600" cy="0"/>
          </a:xfrm>
          <a:prstGeom prst="line">
            <a:avLst/>
          </a:prstGeom>
          <a:noFill/>
          <a:ln w="9525">
            <a:solidFill>
              <a:schemeClr val="tx1"/>
            </a:solidFill>
            <a:prstDash val="dash"/>
            <a:round/>
            <a:headEnd/>
            <a:tailEnd/>
          </a:ln>
        </p:spPr>
        <p:txBody>
          <a:bodyPr>
            <a:spAutoFit/>
          </a:bodyPr>
          <a:lstStyle/>
          <a:p>
            <a:endParaRPr lang="en-GB"/>
          </a:p>
        </p:txBody>
      </p:sp>
      <p:sp>
        <p:nvSpPr>
          <p:cNvPr id="98" name="Line 27"/>
          <p:cNvSpPr>
            <a:spLocks noChangeShapeType="1"/>
          </p:cNvSpPr>
          <p:nvPr/>
        </p:nvSpPr>
        <p:spPr bwMode="auto">
          <a:xfrm>
            <a:off x="3581400" y="3886200"/>
            <a:ext cx="1905000" cy="0"/>
          </a:xfrm>
          <a:prstGeom prst="line">
            <a:avLst/>
          </a:prstGeom>
          <a:noFill/>
          <a:ln w="9525">
            <a:solidFill>
              <a:schemeClr val="tx1"/>
            </a:solidFill>
            <a:prstDash val="dash"/>
            <a:round/>
            <a:headEnd/>
            <a:tailEnd/>
          </a:ln>
        </p:spPr>
        <p:txBody>
          <a:bodyPr>
            <a:spAutoFit/>
          </a:bodyPr>
          <a:lstStyle/>
          <a:p>
            <a:endParaRPr lang="en-GB"/>
          </a:p>
        </p:txBody>
      </p:sp>
      <p:sp>
        <p:nvSpPr>
          <p:cNvPr id="99" name="Line 28"/>
          <p:cNvSpPr>
            <a:spLocks noChangeShapeType="1"/>
          </p:cNvSpPr>
          <p:nvPr/>
        </p:nvSpPr>
        <p:spPr bwMode="auto">
          <a:xfrm>
            <a:off x="4038600" y="4724400"/>
            <a:ext cx="990600" cy="0"/>
          </a:xfrm>
          <a:prstGeom prst="line">
            <a:avLst/>
          </a:prstGeom>
          <a:noFill/>
          <a:ln w="9525">
            <a:solidFill>
              <a:schemeClr val="tx1"/>
            </a:solidFill>
            <a:prstDash val="dash"/>
            <a:round/>
            <a:headEnd/>
            <a:tailEnd/>
          </a:ln>
        </p:spPr>
        <p:txBody>
          <a:bodyPr>
            <a:spAutoFit/>
          </a:bodyPr>
          <a:lstStyle/>
          <a:p>
            <a:endParaRPr lang="en-GB"/>
          </a:p>
        </p:txBody>
      </p:sp>
      <p:sp>
        <p:nvSpPr>
          <p:cNvPr id="40" name="Text Box 21"/>
          <p:cNvSpPr txBox="1">
            <a:spLocks noChangeArrowheads="1"/>
          </p:cNvSpPr>
          <p:nvPr/>
        </p:nvSpPr>
        <p:spPr bwMode="auto">
          <a:xfrm>
            <a:off x="457200" y="2743200"/>
            <a:ext cx="2209800" cy="708025"/>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t-EE" altLang="et-EE" sz="2000" dirty="0">
                <a:latin typeface="Times New Roman" pitchFamily="18" charset="0"/>
                <a:cs typeface="Times New Roman" pitchFamily="18" charset="0"/>
              </a:rPr>
              <a:t>Algorithmic level of abstraction</a:t>
            </a:r>
            <a:endParaRPr lang="en-US" altLang="et-EE" sz="2000" dirty="0">
              <a:latin typeface="Times New Roman" pitchFamily="18" charset="0"/>
              <a:cs typeface="Times New Roman" pitchFamily="18" charset="0"/>
            </a:endParaRPr>
          </a:p>
        </p:txBody>
      </p:sp>
      <p:sp>
        <p:nvSpPr>
          <p:cNvPr id="41" name="Text Box 25"/>
          <p:cNvSpPr txBox="1">
            <a:spLocks noChangeArrowheads="1"/>
          </p:cNvSpPr>
          <p:nvPr/>
        </p:nvSpPr>
        <p:spPr bwMode="auto">
          <a:xfrm>
            <a:off x="457200" y="3657600"/>
            <a:ext cx="2209800" cy="708025"/>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t-EE" altLang="et-EE" sz="2000">
                <a:latin typeface="Times New Roman" pitchFamily="18" charset="0"/>
                <a:cs typeface="Times New Roman" pitchFamily="18" charset="0"/>
              </a:rPr>
              <a:t>Register-transfer level of abstraction</a:t>
            </a:r>
            <a:endParaRPr lang="en-US" altLang="et-EE" sz="2000">
              <a:latin typeface="Times New Roman" pitchFamily="18" charset="0"/>
              <a:cs typeface="Times New Roman" pitchFamily="18" charset="0"/>
            </a:endParaRPr>
          </a:p>
        </p:txBody>
      </p:sp>
      <p:sp>
        <p:nvSpPr>
          <p:cNvPr id="42" name="Text Box 26"/>
          <p:cNvSpPr txBox="1">
            <a:spLocks noChangeArrowheads="1"/>
          </p:cNvSpPr>
          <p:nvPr/>
        </p:nvSpPr>
        <p:spPr bwMode="auto">
          <a:xfrm>
            <a:off x="457200" y="4572000"/>
            <a:ext cx="2209800" cy="708025"/>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t-EE" altLang="et-EE" sz="2000" dirty="0">
                <a:latin typeface="Times New Roman" pitchFamily="18" charset="0"/>
                <a:cs typeface="Times New Roman" pitchFamily="18" charset="0"/>
              </a:rPr>
              <a:t>Logic level of abstraction</a:t>
            </a:r>
            <a:endParaRPr lang="en-US" altLang="et-EE" sz="2000" dirty="0">
              <a:latin typeface="Times New Roman" pitchFamily="18" charset="0"/>
              <a:cs typeface="Times New Roman" pitchFamily="18" charset="0"/>
            </a:endParaRPr>
          </a:p>
        </p:txBody>
      </p:sp>
      <p:grpSp>
        <p:nvGrpSpPr>
          <p:cNvPr id="43" name="Group 27"/>
          <p:cNvGrpSpPr>
            <a:grpSpLocks/>
          </p:cNvGrpSpPr>
          <p:nvPr/>
        </p:nvGrpSpPr>
        <p:grpSpPr bwMode="auto">
          <a:xfrm>
            <a:off x="3505200" y="2514600"/>
            <a:ext cx="5410200" cy="1200151"/>
            <a:chOff x="2208" y="1632"/>
            <a:chExt cx="3408" cy="756"/>
          </a:xfrm>
        </p:grpSpPr>
        <p:sp>
          <p:nvSpPr>
            <p:cNvPr id="44" name="AutoShape 28"/>
            <p:cNvSpPr>
              <a:spLocks noChangeArrowheads="1"/>
            </p:cNvSpPr>
            <p:nvPr/>
          </p:nvSpPr>
          <p:spPr bwMode="auto">
            <a:xfrm flipH="1">
              <a:off x="2208" y="1889"/>
              <a:ext cx="1248" cy="446"/>
            </a:xfrm>
            <a:prstGeom prst="curvedRightArrow">
              <a:avLst>
                <a:gd name="adj1" fmla="val 20000"/>
                <a:gd name="adj2" fmla="val 40000"/>
                <a:gd name="adj3" fmla="val 86667"/>
              </a:avLst>
            </a:prstGeom>
            <a:solidFill>
              <a:srgbClr val="66FF99"/>
            </a:solidFill>
            <a:ln w="9525">
              <a:solidFill>
                <a:schemeClr val="tx1"/>
              </a:solidFill>
              <a:miter lim="800000"/>
              <a:headEnd/>
              <a:tailEnd/>
            </a:ln>
          </p:spPr>
          <p:txBody>
            <a:bodyPr anchor="ctr">
              <a:spAutoFit/>
            </a:bodyPr>
            <a:lstStyle/>
            <a:p>
              <a:pPr eaLnBrk="1" hangingPunct="1"/>
              <a:endParaRPr lang="et-EE" altLang="et-EE"/>
            </a:p>
          </p:txBody>
        </p:sp>
        <p:sp>
          <p:nvSpPr>
            <p:cNvPr id="45" name="Text Box 29"/>
            <p:cNvSpPr txBox="1">
              <a:spLocks noChangeArrowheads="1"/>
            </p:cNvSpPr>
            <p:nvPr/>
          </p:nvSpPr>
          <p:spPr bwMode="auto">
            <a:xfrm>
              <a:off x="4032" y="1632"/>
              <a:ext cx="1584" cy="756"/>
            </a:xfrm>
            <a:prstGeom prst="rect">
              <a:avLst/>
            </a:prstGeom>
            <a:solidFill>
              <a:srgbClr val="66FF99"/>
            </a:solidFill>
            <a:ln w="9525">
              <a:noFill/>
              <a:miter lim="800000"/>
              <a:headEnd/>
              <a:tailEnd/>
            </a:ln>
          </p:spPr>
          <p:txBody>
            <a:bodyPr wrap="square">
              <a:spAutoFit/>
            </a:bodyPr>
            <a:lstStyle/>
            <a:p>
              <a:pPr algn="ctr" eaLnBrk="1" hangingPunct="1">
                <a:spcBef>
                  <a:spcPct val="50000"/>
                </a:spcBef>
                <a:buClr>
                  <a:schemeClr val="folHlink"/>
                </a:buClr>
                <a:buSzPct val="60000"/>
                <a:buFont typeface="Wingdings" pitchFamily="2" charset="2"/>
                <a:buNone/>
              </a:pPr>
              <a:r>
                <a:rPr lang="en-US" altLang="et-EE" sz="2400" dirty="0">
                  <a:latin typeface="Times New Roman" pitchFamily="18" charset="0"/>
                  <a:cs typeface="Times New Roman" pitchFamily="18" charset="0"/>
                </a:rPr>
                <a:t>High-level (b</a:t>
              </a:r>
              <a:r>
                <a:rPr lang="et-EE" altLang="et-EE" sz="2400" dirty="0">
                  <a:latin typeface="Times New Roman" pitchFamily="18" charset="0"/>
                  <a:cs typeface="Times New Roman" pitchFamily="18" charset="0"/>
                </a:rPr>
                <a:t>ehaviora</a:t>
              </a:r>
              <a:r>
                <a:rPr lang="en-US" altLang="et-EE" sz="2400" dirty="0">
                  <a:latin typeface="Times New Roman" pitchFamily="18" charset="0"/>
                  <a:cs typeface="Times New Roman" pitchFamily="18" charset="0"/>
                </a:rPr>
                <a:t>l)</a:t>
              </a:r>
              <a:r>
                <a:rPr lang="et-EE" altLang="et-EE" sz="2400" dirty="0">
                  <a:latin typeface="Times New Roman" pitchFamily="18" charset="0"/>
                  <a:cs typeface="Times New Roman" pitchFamily="18" charset="0"/>
                </a:rPr>
                <a:t> synthesis</a:t>
              </a:r>
              <a:endParaRPr lang="en-GB" altLang="et-EE" sz="2400" dirty="0">
                <a:latin typeface="Times New Roman" pitchFamily="18" charset="0"/>
                <a:cs typeface="Times New Roman" pitchFamily="18" charset="0"/>
              </a:endParaRPr>
            </a:p>
          </p:txBody>
        </p:sp>
      </p:grpSp>
      <p:grpSp>
        <p:nvGrpSpPr>
          <p:cNvPr id="46" name="Group 30"/>
          <p:cNvGrpSpPr>
            <a:grpSpLocks/>
          </p:cNvGrpSpPr>
          <p:nvPr/>
        </p:nvGrpSpPr>
        <p:grpSpPr bwMode="auto">
          <a:xfrm>
            <a:off x="3733800" y="3657600"/>
            <a:ext cx="4419600" cy="990599"/>
            <a:chOff x="2448" y="2417"/>
            <a:chExt cx="2784" cy="624"/>
          </a:xfrm>
        </p:grpSpPr>
        <p:sp>
          <p:nvSpPr>
            <p:cNvPr id="47" name="AutoShape 31"/>
            <p:cNvSpPr>
              <a:spLocks noChangeArrowheads="1"/>
            </p:cNvSpPr>
            <p:nvPr/>
          </p:nvSpPr>
          <p:spPr bwMode="auto">
            <a:xfrm flipH="1">
              <a:off x="2448" y="2417"/>
              <a:ext cx="912" cy="446"/>
            </a:xfrm>
            <a:prstGeom prst="curvedRightArrow">
              <a:avLst>
                <a:gd name="adj1" fmla="val 20000"/>
                <a:gd name="adj2" fmla="val 40000"/>
                <a:gd name="adj3" fmla="val 79171"/>
              </a:avLst>
            </a:prstGeom>
            <a:solidFill>
              <a:srgbClr val="66FF99"/>
            </a:solidFill>
            <a:ln w="9525">
              <a:solidFill>
                <a:schemeClr val="tx1"/>
              </a:solidFill>
              <a:miter lim="800000"/>
              <a:headEnd/>
              <a:tailEnd/>
            </a:ln>
          </p:spPr>
          <p:txBody>
            <a:bodyPr anchor="ctr">
              <a:spAutoFit/>
            </a:bodyPr>
            <a:lstStyle/>
            <a:p>
              <a:pPr eaLnBrk="1" hangingPunct="1"/>
              <a:endParaRPr lang="et-EE" altLang="et-EE"/>
            </a:p>
          </p:txBody>
        </p:sp>
        <p:sp>
          <p:nvSpPr>
            <p:cNvPr id="48" name="Text Box 32"/>
            <p:cNvSpPr txBox="1">
              <a:spLocks noChangeArrowheads="1"/>
            </p:cNvSpPr>
            <p:nvPr/>
          </p:nvSpPr>
          <p:spPr bwMode="auto">
            <a:xfrm>
              <a:off x="4224" y="2518"/>
              <a:ext cx="1008" cy="523"/>
            </a:xfrm>
            <a:prstGeom prst="rect">
              <a:avLst/>
            </a:prstGeom>
            <a:solidFill>
              <a:srgbClr val="66FF99"/>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t-EE" altLang="et-EE" sz="2400" dirty="0">
                  <a:latin typeface="Times New Roman" pitchFamily="18" charset="0"/>
                  <a:cs typeface="Times New Roman" pitchFamily="18" charset="0"/>
                </a:rPr>
                <a:t>RTL        synthesis</a:t>
              </a:r>
              <a:endParaRPr lang="en-GB" altLang="et-EE" sz="2400" dirty="0">
                <a:latin typeface="Times New Roman" pitchFamily="18" charset="0"/>
                <a:cs typeface="Times New Roman" pitchFamily="18" charset="0"/>
              </a:endParaRPr>
            </a:p>
          </p:txBody>
        </p:sp>
      </p:grpSp>
      <p:grpSp>
        <p:nvGrpSpPr>
          <p:cNvPr id="49" name="Group 33"/>
          <p:cNvGrpSpPr>
            <a:grpSpLocks/>
          </p:cNvGrpSpPr>
          <p:nvPr/>
        </p:nvGrpSpPr>
        <p:grpSpPr bwMode="auto">
          <a:xfrm>
            <a:off x="4191000" y="4571998"/>
            <a:ext cx="3886200" cy="1108074"/>
            <a:chOff x="2640" y="2849"/>
            <a:chExt cx="2448" cy="698"/>
          </a:xfrm>
        </p:grpSpPr>
        <p:sp>
          <p:nvSpPr>
            <p:cNvPr id="50" name="AutoShape 34"/>
            <p:cNvSpPr>
              <a:spLocks noChangeArrowheads="1"/>
            </p:cNvSpPr>
            <p:nvPr/>
          </p:nvSpPr>
          <p:spPr bwMode="auto">
            <a:xfrm flipH="1">
              <a:off x="2640" y="2849"/>
              <a:ext cx="528" cy="446"/>
            </a:xfrm>
            <a:prstGeom prst="curvedRightArrow">
              <a:avLst>
                <a:gd name="adj1" fmla="val 20000"/>
                <a:gd name="adj2" fmla="val 40000"/>
                <a:gd name="adj3" fmla="val 91667"/>
              </a:avLst>
            </a:prstGeom>
            <a:solidFill>
              <a:srgbClr val="66FF99"/>
            </a:solidFill>
            <a:ln w="9525">
              <a:solidFill>
                <a:schemeClr val="tx1"/>
              </a:solidFill>
              <a:miter lim="800000"/>
              <a:headEnd/>
              <a:tailEnd/>
            </a:ln>
          </p:spPr>
          <p:txBody>
            <a:bodyPr anchor="ctr">
              <a:spAutoFit/>
            </a:bodyPr>
            <a:lstStyle/>
            <a:p>
              <a:pPr eaLnBrk="1" hangingPunct="1"/>
              <a:endParaRPr lang="et-EE" altLang="et-EE"/>
            </a:p>
          </p:txBody>
        </p:sp>
        <p:sp>
          <p:nvSpPr>
            <p:cNvPr id="51" name="Text Box 35"/>
            <p:cNvSpPr txBox="1">
              <a:spLocks noChangeArrowheads="1"/>
            </p:cNvSpPr>
            <p:nvPr/>
          </p:nvSpPr>
          <p:spPr bwMode="auto">
            <a:xfrm>
              <a:off x="4128" y="3024"/>
              <a:ext cx="960" cy="523"/>
            </a:xfrm>
            <a:prstGeom prst="rect">
              <a:avLst/>
            </a:prstGeom>
            <a:solidFill>
              <a:srgbClr val="66FF99"/>
            </a:solidFill>
            <a:ln w="9525">
              <a:noFill/>
              <a:miter lim="800000"/>
              <a:headEnd/>
              <a:tailEnd/>
            </a:ln>
          </p:spPr>
          <p:txBody>
            <a:bodyPr wrap="square">
              <a:spAutoFit/>
            </a:bodyPr>
            <a:lstStyle/>
            <a:p>
              <a:pPr algn="ctr" eaLnBrk="1" hangingPunct="1">
                <a:spcBef>
                  <a:spcPct val="50000"/>
                </a:spcBef>
                <a:buClr>
                  <a:schemeClr val="folHlink"/>
                </a:buClr>
                <a:buSzPct val="60000"/>
                <a:buFont typeface="Wingdings" pitchFamily="2" charset="2"/>
                <a:buNone/>
              </a:pPr>
              <a:r>
                <a:rPr lang="et-EE" altLang="et-EE" sz="2400" dirty="0">
                  <a:latin typeface="Times New Roman" pitchFamily="18" charset="0"/>
                  <a:cs typeface="Times New Roman" pitchFamily="18" charset="0"/>
                </a:rPr>
                <a:t>Logic      synthesis</a:t>
              </a:r>
              <a:endParaRPr lang="en-GB" altLang="et-EE"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182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7</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pPr algn="r"/>
            <a:r>
              <a:rPr lang="et-EE" altLang="et-EE" sz="3200" b="1" dirty="0">
                <a:solidFill>
                  <a:srgbClr val="A20000"/>
                </a:solidFill>
                <a:latin typeface="Comic Sans MS" panose="030F0702030302020204" pitchFamily="66" charset="0"/>
              </a:rPr>
              <a:t>Timing units at different levels </a:t>
            </a:r>
            <a:r>
              <a:rPr lang="en-US" altLang="et-EE" sz="3200" b="1" dirty="0">
                <a:solidFill>
                  <a:srgbClr val="A20000"/>
                </a:solidFill>
                <a:latin typeface="Comic Sans MS" panose="030F0702030302020204" pitchFamily="66" charset="0"/>
              </a:rPr>
              <a:t> </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32" name="Text Box 5"/>
          <p:cNvSpPr txBox="1">
            <a:spLocks noChangeArrowheads="1"/>
          </p:cNvSpPr>
          <p:nvPr/>
        </p:nvSpPr>
        <p:spPr bwMode="auto">
          <a:xfrm>
            <a:off x="5843270" y="4275114"/>
            <a:ext cx="2305050" cy="707988"/>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Registers, Adders, Multipliers, etc.</a:t>
            </a:r>
          </a:p>
        </p:txBody>
      </p:sp>
      <p:sp>
        <p:nvSpPr>
          <p:cNvPr id="42" name="Text Box 6"/>
          <p:cNvSpPr txBox="1">
            <a:spLocks noChangeArrowheads="1"/>
          </p:cNvSpPr>
          <p:nvPr/>
        </p:nvSpPr>
        <p:spPr bwMode="auto">
          <a:xfrm>
            <a:off x="5382260" y="5136446"/>
            <a:ext cx="2305050" cy="707988"/>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Logic netlist, Schematic</a:t>
            </a:r>
          </a:p>
        </p:txBody>
      </p:sp>
      <p:sp>
        <p:nvSpPr>
          <p:cNvPr id="43" name="Text Box 7"/>
          <p:cNvSpPr txBox="1">
            <a:spLocks noChangeArrowheads="1"/>
          </p:cNvSpPr>
          <p:nvPr/>
        </p:nvSpPr>
        <p:spPr bwMode="auto">
          <a:xfrm>
            <a:off x="1924685" y="5120133"/>
            <a:ext cx="2151380" cy="399671"/>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Boolean </a:t>
            </a:r>
            <a:r>
              <a:rPr lang="et-EE" altLang="et-EE" sz="2000">
                <a:latin typeface="Times New Roman" pitchFamily="18" charset="0"/>
                <a:cs typeface="Times New Roman" pitchFamily="18" charset="0"/>
              </a:rPr>
              <a:t>equations</a:t>
            </a:r>
            <a:endParaRPr lang="en-US" altLang="et-EE" sz="2000">
              <a:latin typeface="Times New Roman" pitchFamily="18" charset="0"/>
              <a:cs typeface="Times New Roman" pitchFamily="18" charset="0"/>
            </a:endParaRPr>
          </a:p>
        </p:txBody>
      </p:sp>
      <p:sp>
        <p:nvSpPr>
          <p:cNvPr id="44" name="Text Box 8"/>
          <p:cNvSpPr txBox="1">
            <a:spLocks noChangeArrowheads="1"/>
          </p:cNvSpPr>
          <p:nvPr/>
        </p:nvSpPr>
        <p:spPr bwMode="auto">
          <a:xfrm>
            <a:off x="1694180" y="4275114"/>
            <a:ext cx="1844040" cy="399671"/>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Dataflow </a:t>
            </a:r>
          </a:p>
        </p:txBody>
      </p:sp>
      <p:sp>
        <p:nvSpPr>
          <p:cNvPr id="46" name="Text Box 10"/>
          <p:cNvSpPr txBox="1">
            <a:spLocks noChangeArrowheads="1"/>
          </p:cNvSpPr>
          <p:nvPr/>
        </p:nvSpPr>
        <p:spPr bwMode="auto">
          <a:xfrm>
            <a:off x="1233170" y="3319167"/>
            <a:ext cx="1690370" cy="399671"/>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dirty="0">
                <a:latin typeface="Times New Roman" pitchFamily="18" charset="0"/>
                <a:cs typeface="Times New Roman" pitchFamily="18" charset="0"/>
              </a:rPr>
              <a:t>Algorithmic</a:t>
            </a:r>
          </a:p>
        </p:txBody>
      </p:sp>
      <p:sp>
        <p:nvSpPr>
          <p:cNvPr id="47" name="Text Box 11"/>
          <p:cNvSpPr txBox="1">
            <a:spLocks noChangeArrowheads="1"/>
          </p:cNvSpPr>
          <p:nvPr/>
        </p:nvSpPr>
        <p:spPr bwMode="auto">
          <a:xfrm>
            <a:off x="6304280" y="3335480"/>
            <a:ext cx="2305050" cy="707988"/>
          </a:xfrm>
          <a:prstGeom prst="rect">
            <a:avLst/>
          </a:prstGeom>
          <a:solidFill>
            <a:srgbClr val="FFFF66"/>
          </a:solid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n-US" altLang="et-EE" sz="2000">
                <a:latin typeface="Times New Roman" pitchFamily="18" charset="0"/>
                <a:cs typeface="Times New Roman" pitchFamily="18" charset="0"/>
              </a:rPr>
              <a:t>Processor, Memory, Peripheral interface</a:t>
            </a:r>
          </a:p>
        </p:txBody>
      </p:sp>
      <p:grpSp>
        <p:nvGrpSpPr>
          <p:cNvPr id="3" name="Group 12"/>
          <p:cNvGrpSpPr>
            <a:grpSpLocks/>
          </p:cNvGrpSpPr>
          <p:nvPr/>
        </p:nvGrpSpPr>
        <p:grpSpPr bwMode="auto">
          <a:xfrm>
            <a:off x="4124087" y="5947207"/>
            <a:ext cx="1218155" cy="518756"/>
            <a:chOff x="2526" y="3281"/>
            <a:chExt cx="761" cy="318"/>
          </a:xfrm>
        </p:grpSpPr>
        <p:sp>
          <p:nvSpPr>
            <p:cNvPr id="73" name="Oval 13"/>
            <p:cNvSpPr>
              <a:spLocks noChangeArrowheads="1"/>
            </p:cNvSpPr>
            <p:nvPr/>
          </p:nvSpPr>
          <p:spPr bwMode="auto">
            <a:xfrm>
              <a:off x="2526" y="3281"/>
              <a:ext cx="714" cy="318"/>
            </a:xfrm>
            <a:prstGeom prst="ellipse">
              <a:avLst/>
            </a:prstGeom>
            <a:solidFill>
              <a:srgbClr val="FFFFCC"/>
            </a:solidFill>
            <a:ln w="9525">
              <a:solidFill>
                <a:schemeClr val="tx1"/>
              </a:solidFill>
              <a:round/>
              <a:headEnd/>
              <a:tailEnd/>
            </a:ln>
          </p:spPr>
          <p:txBody>
            <a:bodyPr wrap="square" anchor="ctr">
              <a:spAutoFit/>
            </a:bodyPr>
            <a:lstStyle/>
            <a:p>
              <a:pPr eaLnBrk="1" hangingPunct="1"/>
              <a:endParaRPr lang="et-EE" altLang="et-EE"/>
            </a:p>
          </p:txBody>
        </p:sp>
        <p:sp>
          <p:nvSpPr>
            <p:cNvPr id="74" name="Text Box 14"/>
            <p:cNvSpPr txBox="1">
              <a:spLocks noChangeArrowheads="1"/>
            </p:cNvSpPr>
            <p:nvPr/>
          </p:nvSpPr>
          <p:spPr bwMode="auto">
            <a:xfrm>
              <a:off x="2621" y="3281"/>
              <a:ext cx="666" cy="283"/>
            </a:xfrm>
            <a:prstGeom prst="rect">
              <a:avLst/>
            </a:prstGeom>
            <a:noFill/>
            <a:ln w="9525">
              <a:noFill/>
              <a:miter lim="800000"/>
              <a:headEnd/>
              <a:tailEnd/>
            </a:ln>
          </p:spPr>
          <p:txBody>
            <a:bodyPr wrap="square">
              <a:spAutoFit/>
            </a:bodyPr>
            <a:lstStyle/>
            <a:p>
              <a:pPr eaLnBrk="1" hangingPunct="1">
                <a:spcBef>
                  <a:spcPct val="50000"/>
                </a:spcBef>
                <a:buClr>
                  <a:schemeClr val="folHlink"/>
                </a:buClr>
                <a:buSzPct val="60000"/>
                <a:buFont typeface="Wingdings" pitchFamily="2" charset="2"/>
                <a:buNone/>
              </a:pPr>
              <a:r>
                <a:rPr lang="en-US" altLang="et-EE" sz="2400" dirty="0">
                  <a:latin typeface="Arial" pitchFamily="34" charset="0"/>
                  <a:cs typeface="Arial" pitchFamily="34" charset="0"/>
                </a:rPr>
                <a:t>View</a:t>
              </a:r>
            </a:p>
          </p:txBody>
        </p:sp>
      </p:grpSp>
      <p:sp>
        <p:nvSpPr>
          <p:cNvPr id="49" name="Line 15"/>
          <p:cNvSpPr>
            <a:spLocks noChangeShapeType="1"/>
          </p:cNvSpPr>
          <p:nvPr/>
        </p:nvSpPr>
        <p:spPr bwMode="auto">
          <a:xfrm flipH="1" flipV="1">
            <a:off x="2155190" y="2160937"/>
            <a:ext cx="2305050" cy="3836840"/>
          </a:xfrm>
          <a:prstGeom prst="line">
            <a:avLst/>
          </a:prstGeom>
          <a:noFill/>
          <a:ln w="28575">
            <a:solidFill>
              <a:schemeClr val="hlink"/>
            </a:solidFill>
            <a:round/>
            <a:headEnd/>
            <a:tailEnd type="triangle" w="med" len="med"/>
          </a:ln>
        </p:spPr>
        <p:txBody>
          <a:bodyPr anchor="ctr">
            <a:spAutoFit/>
          </a:bodyPr>
          <a:lstStyle/>
          <a:p>
            <a:endParaRPr lang="en-GB"/>
          </a:p>
        </p:txBody>
      </p:sp>
      <p:sp>
        <p:nvSpPr>
          <p:cNvPr id="50" name="Line 16"/>
          <p:cNvSpPr>
            <a:spLocks noChangeShapeType="1"/>
          </p:cNvSpPr>
          <p:nvPr/>
        </p:nvSpPr>
        <p:spPr bwMode="auto">
          <a:xfrm flipV="1">
            <a:off x="4998085" y="2082634"/>
            <a:ext cx="1997710" cy="3836840"/>
          </a:xfrm>
          <a:prstGeom prst="line">
            <a:avLst/>
          </a:prstGeom>
          <a:noFill/>
          <a:ln w="28575">
            <a:solidFill>
              <a:schemeClr val="tx2"/>
            </a:solidFill>
            <a:round/>
            <a:headEnd/>
            <a:tailEnd type="triangle" w="med" len="med"/>
          </a:ln>
        </p:spPr>
        <p:txBody>
          <a:bodyPr anchor="ctr">
            <a:spAutoFit/>
          </a:bodyPr>
          <a:lstStyle/>
          <a:p>
            <a:endParaRPr lang="en-GB"/>
          </a:p>
        </p:txBody>
      </p:sp>
      <p:grpSp>
        <p:nvGrpSpPr>
          <p:cNvPr id="4" name="Group 17"/>
          <p:cNvGrpSpPr>
            <a:grpSpLocks/>
          </p:cNvGrpSpPr>
          <p:nvPr/>
        </p:nvGrpSpPr>
        <p:grpSpPr bwMode="auto">
          <a:xfrm>
            <a:off x="772160" y="1146263"/>
            <a:ext cx="2437911" cy="995099"/>
            <a:chOff x="624" y="770"/>
            <a:chExt cx="1523" cy="610"/>
          </a:xfrm>
        </p:grpSpPr>
        <p:sp>
          <p:nvSpPr>
            <p:cNvPr id="71" name="Oval 18"/>
            <p:cNvSpPr>
              <a:spLocks noChangeArrowheads="1"/>
            </p:cNvSpPr>
            <p:nvPr/>
          </p:nvSpPr>
          <p:spPr bwMode="auto">
            <a:xfrm>
              <a:off x="672" y="770"/>
              <a:ext cx="1296" cy="610"/>
            </a:xfrm>
            <a:prstGeom prst="ellipse">
              <a:avLst/>
            </a:prstGeom>
            <a:solidFill>
              <a:srgbClr val="FFFFCC"/>
            </a:solidFill>
            <a:ln w="9525">
              <a:solidFill>
                <a:schemeClr val="tx1"/>
              </a:solidFill>
              <a:round/>
              <a:headEnd/>
              <a:tailEnd/>
            </a:ln>
          </p:spPr>
          <p:txBody>
            <a:bodyPr anchor="ctr">
              <a:spAutoFit/>
            </a:bodyPr>
            <a:lstStyle/>
            <a:p>
              <a:pPr eaLnBrk="1" hangingPunct="1"/>
              <a:endParaRPr lang="et-EE" altLang="et-EE" dirty="0"/>
            </a:p>
          </p:txBody>
        </p:sp>
        <p:sp>
          <p:nvSpPr>
            <p:cNvPr id="72" name="Text Box 19"/>
            <p:cNvSpPr txBox="1">
              <a:spLocks noChangeArrowheads="1"/>
            </p:cNvSpPr>
            <p:nvPr/>
          </p:nvSpPr>
          <p:spPr bwMode="auto">
            <a:xfrm>
              <a:off x="624" y="770"/>
              <a:ext cx="1523" cy="509"/>
            </a:xfrm>
            <a:prstGeom prst="rect">
              <a:avLst/>
            </a:prstGeom>
            <a:noFill/>
            <a:ln w="9525">
              <a:noFill/>
              <a:miter lim="800000"/>
              <a:headEnd/>
              <a:tailEnd/>
            </a:ln>
          </p:spPr>
          <p:txBody>
            <a:bodyPr wrap="square">
              <a:spAutoFit/>
            </a:bodyPr>
            <a:lstStyle/>
            <a:p>
              <a:pPr algn="ctr" eaLnBrk="1" hangingPunct="1">
                <a:spcBef>
                  <a:spcPct val="50000"/>
                </a:spcBef>
                <a:buClr>
                  <a:schemeClr val="folHlink"/>
                </a:buClr>
                <a:buSzPct val="60000"/>
                <a:buFont typeface="Wingdings" pitchFamily="2" charset="2"/>
                <a:buNone/>
              </a:pPr>
              <a:r>
                <a:rPr lang="en-US" altLang="et-EE" sz="2400" dirty="0">
                  <a:latin typeface="Arial" pitchFamily="34" charset="0"/>
                  <a:cs typeface="Arial" pitchFamily="34" charset="0"/>
                </a:rPr>
                <a:t>Behavior Description</a:t>
              </a:r>
            </a:p>
          </p:txBody>
        </p:sp>
      </p:grpSp>
      <p:grpSp>
        <p:nvGrpSpPr>
          <p:cNvPr id="5" name="Group 20"/>
          <p:cNvGrpSpPr>
            <a:grpSpLocks/>
          </p:cNvGrpSpPr>
          <p:nvPr/>
        </p:nvGrpSpPr>
        <p:grpSpPr bwMode="auto">
          <a:xfrm>
            <a:off x="6534785" y="1143000"/>
            <a:ext cx="2074545" cy="995099"/>
            <a:chOff x="672" y="768"/>
            <a:chExt cx="1296" cy="610"/>
          </a:xfrm>
        </p:grpSpPr>
        <p:sp>
          <p:nvSpPr>
            <p:cNvPr id="69" name="Oval 21"/>
            <p:cNvSpPr>
              <a:spLocks noChangeArrowheads="1"/>
            </p:cNvSpPr>
            <p:nvPr/>
          </p:nvSpPr>
          <p:spPr bwMode="auto">
            <a:xfrm>
              <a:off x="672" y="768"/>
              <a:ext cx="1296" cy="610"/>
            </a:xfrm>
            <a:prstGeom prst="ellipse">
              <a:avLst/>
            </a:prstGeom>
            <a:solidFill>
              <a:srgbClr val="FFFFCC"/>
            </a:solidFill>
            <a:ln w="9525">
              <a:solidFill>
                <a:schemeClr val="tx1"/>
              </a:solidFill>
              <a:round/>
              <a:headEnd/>
              <a:tailEnd/>
            </a:ln>
          </p:spPr>
          <p:txBody>
            <a:bodyPr anchor="ctr">
              <a:spAutoFit/>
            </a:bodyPr>
            <a:lstStyle/>
            <a:p>
              <a:pPr eaLnBrk="1" hangingPunct="1"/>
              <a:endParaRPr lang="et-EE" altLang="et-EE"/>
            </a:p>
          </p:txBody>
        </p:sp>
        <p:sp>
          <p:nvSpPr>
            <p:cNvPr id="70" name="Text Box 22"/>
            <p:cNvSpPr txBox="1">
              <a:spLocks noChangeArrowheads="1"/>
            </p:cNvSpPr>
            <p:nvPr/>
          </p:nvSpPr>
          <p:spPr bwMode="auto">
            <a:xfrm>
              <a:off x="745" y="822"/>
              <a:ext cx="1182" cy="509"/>
            </a:xfrm>
            <a:prstGeom prst="rect">
              <a:avLst/>
            </a:prstGeom>
            <a:noFill/>
            <a:ln w="9525">
              <a:noFill/>
              <a:miter lim="800000"/>
              <a:headEnd/>
              <a:tailEnd/>
            </a:ln>
          </p:spPr>
          <p:txBody>
            <a:bodyPr wrap="square">
              <a:spAutoFit/>
            </a:bodyPr>
            <a:lstStyle/>
            <a:p>
              <a:pPr algn="ctr" eaLnBrk="1" hangingPunct="1">
                <a:spcBef>
                  <a:spcPct val="50000"/>
                </a:spcBef>
                <a:buClr>
                  <a:schemeClr val="folHlink"/>
                </a:buClr>
                <a:buSzPct val="60000"/>
                <a:buFont typeface="Wingdings" pitchFamily="2" charset="2"/>
                <a:buNone/>
              </a:pPr>
              <a:r>
                <a:rPr lang="en-US" altLang="et-EE" sz="2400" dirty="0">
                  <a:latin typeface="Arial" pitchFamily="34" charset="0"/>
                  <a:cs typeface="Arial" pitchFamily="34" charset="0"/>
                </a:rPr>
                <a:t>Structural Description</a:t>
              </a:r>
            </a:p>
          </p:txBody>
        </p:sp>
      </p:grpSp>
      <p:sp>
        <p:nvSpPr>
          <p:cNvPr id="53" name="Line 23"/>
          <p:cNvSpPr>
            <a:spLocks noChangeShapeType="1"/>
          </p:cNvSpPr>
          <p:nvPr/>
        </p:nvSpPr>
        <p:spPr bwMode="auto">
          <a:xfrm>
            <a:off x="2769870" y="3413783"/>
            <a:ext cx="384175" cy="0"/>
          </a:xfrm>
          <a:prstGeom prst="line">
            <a:avLst/>
          </a:prstGeom>
          <a:noFill/>
          <a:ln w="28575">
            <a:solidFill>
              <a:schemeClr val="hlink"/>
            </a:solidFill>
            <a:round/>
            <a:headEnd/>
            <a:tailEnd/>
          </a:ln>
        </p:spPr>
        <p:txBody>
          <a:bodyPr anchor="ctr">
            <a:spAutoFit/>
          </a:bodyPr>
          <a:lstStyle/>
          <a:p>
            <a:endParaRPr lang="en-GB"/>
          </a:p>
        </p:txBody>
      </p:sp>
      <p:sp>
        <p:nvSpPr>
          <p:cNvPr id="54" name="Line 24"/>
          <p:cNvSpPr>
            <a:spLocks noChangeShapeType="1"/>
          </p:cNvSpPr>
          <p:nvPr/>
        </p:nvSpPr>
        <p:spPr bwMode="auto">
          <a:xfrm>
            <a:off x="6073775" y="3413783"/>
            <a:ext cx="384175" cy="0"/>
          </a:xfrm>
          <a:prstGeom prst="line">
            <a:avLst/>
          </a:prstGeom>
          <a:noFill/>
          <a:ln w="28575">
            <a:solidFill>
              <a:schemeClr val="folHlink"/>
            </a:solidFill>
            <a:round/>
            <a:headEnd/>
            <a:tailEnd/>
          </a:ln>
        </p:spPr>
        <p:txBody>
          <a:bodyPr anchor="ctr">
            <a:spAutoFit/>
          </a:bodyPr>
          <a:lstStyle/>
          <a:p>
            <a:endParaRPr lang="en-GB"/>
          </a:p>
        </p:txBody>
      </p:sp>
      <p:sp>
        <p:nvSpPr>
          <p:cNvPr id="55" name="Line 25"/>
          <p:cNvSpPr>
            <a:spLocks noChangeShapeType="1"/>
          </p:cNvSpPr>
          <p:nvPr/>
        </p:nvSpPr>
        <p:spPr bwMode="auto">
          <a:xfrm>
            <a:off x="3307715" y="4353417"/>
            <a:ext cx="384175" cy="0"/>
          </a:xfrm>
          <a:prstGeom prst="line">
            <a:avLst/>
          </a:prstGeom>
          <a:noFill/>
          <a:ln w="28575">
            <a:solidFill>
              <a:schemeClr val="hlink"/>
            </a:solidFill>
            <a:round/>
            <a:headEnd/>
            <a:tailEnd/>
          </a:ln>
        </p:spPr>
        <p:txBody>
          <a:bodyPr anchor="ctr">
            <a:spAutoFit/>
          </a:bodyPr>
          <a:lstStyle/>
          <a:p>
            <a:endParaRPr lang="en-GB"/>
          </a:p>
        </p:txBody>
      </p:sp>
      <p:sp>
        <p:nvSpPr>
          <p:cNvPr id="56" name="Line 26"/>
          <p:cNvSpPr>
            <a:spLocks noChangeShapeType="1"/>
          </p:cNvSpPr>
          <p:nvPr/>
        </p:nvSpPr>
        <p:spPr bwMode="auto">
          <a:xfrm>
            <a:off x="5612765" y="4353417"/>
            <a:ext cx="384175" cy="0"/>
          </a:xfrm>
          <a:prstGeom prst="line">
            <a:avLst/>
          </a:prstGeom>
          <a:noFill/>
          <a:ln w="28575">
            <a:solidFill>
              <a:schemeClr val="folHlink"/>
            </a:solidFill>
            <a:round/>
            <a:headEnd/>
            <a:tailEnd/>
          </a:ln>
        </p:spPr>
        <p:txBody>
          <a:bodyPr anchor="ctr">
            <a:spAutoFit/>
          </a:bodyPr>
          <a:lstStyle/>
          <a:p>
            <a:endParaRPr lang="en-GB"/>
          </a:p>
        </p:txBody>
      </p:sp>
      <p:sp>
        <p:nvSpPr>
          <p:cNvPr id="57" name="Line 27"/>
          <p:cNvSpPr>
            <a:spLocks noChangeShapeType="1"/>
          </p:cNvSpPr>
          <p:nvPr/>
        </p:nvSpPr>
        <p:spPr bwMode="auto">
          <a:xfrm>
            <a:off x="3845560" y="5214749"/>
            <a:ext cx="384175" cy="0"/>
          </a:xfrm>
          <a:prstGeom prst="line">
            <a:avLst/>
          </a:prstGeom>
          <a:noFill/>
          <a:ln w="28575">
            <a:solidFill>
              <a:schemeClr val="hlink"/>
            </a:solidFill>
            <a:round/>
            <a:headEnd/>
            <a:tailEnd/>
          </a:ln>
        </p:spPr>
        <p:txBody>
          <a:bodyPr anchor="ctr">
            <a:spAutoFit/>
          </a:bodyPr>
          <a:lstStyle/>
          <a:p>
            <a:endParaRPr lang="en-GB"/>
          </a:p>
        </p:txBody>
      </p:sp>
      <p:sp>
        <p:nvSpPr>
          <p:cNvPr id="58" name="Line 28"/>
          <p:cNvSpPr>
            <a:spLocks noChangeShapeType="1"/>
          </p:cNvSpPr>
          <p:nvPr/>
        </p:nvSpPr>
        <p:spPr bwMode="auto">
          <a:xfrm>
            <a:off x="5151755" y="5214749"/>
            <a:ext cx="384175" cy="0"/>
          </a:xfrm>
          <a:prstGeom prst="line">
            <a:avLst/>
          </a:prstGeom>
          <a:noFill/>
          <a:ln w="28575">
            <a:solidFill>
              <a:schemeClr val="folHlink"/>
            </a:solidFill>
            <a:round/>
            <a:headEnd/>
            <a:tailEnd/>
          </a:ln>
        </p:spPr>
        <p:txBody>
          <a:bodyPr anchor="ctr">
            <a:spAutoFit/>
          </a:bodyPr>
          <a:lstStyle/>
          <a:p>
            <a:endParaRPr lang="en-GB"/>
          </a:p>
        </p:txBody>
      </p:sp>
      <p:sp>
        <p:nvSpPr>
          <p:cNvPr id="60" name="Text Box 30"/>
          <p:cNvSpPr txBox="1">
            <a:spLocks noChangeArrowheads="1"/>
          </p:cNvSpPr>
          <p:nvPr/>
        </p:nvSpPr>
        <p:spPr bwMode="auto">
          <a:xfrm>
            <a:off x="3538220" y="3961903"/>
            <a:ext cx="2228215" cy="399671"/>
          </a:xfrm>
          <a:prstGeom prst="rect">
            <a:avLst/>
          </a:prstGeom>
          <a:no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endParaRPr lang="en-GB" altLang="et-EE" sz="2000" dirty="0">
              <a:latin typeface="Times New Roman" pitchFamily="18" charset="0"/>
              <a:cs typeface="Times New Roman" pitchFamily="18" charset="0"/>
            </a:endParaRPr>
          </a:p>
        </p:txBody>
      </p:sp>
      <p:sp>
        <p:nvSpPr>
          <p:cNvPr id="64" name="Text Box 34"/>
          <p:cNvSpPr txBox="1">
            <a:spLocks noChangeArrowheads="1"/>
          </p:cNvSpPr>
          <p:nvPr/>
        </p:nvSpPr>
        <p:spPr bwMode="auto">
          <a:xfrm>
            <a:off x="2923540" y="3022269"/>
            <a:ext cx="3380740" cy="399671"/>
          </a:xfrm>
          <a:prstGeom prst="rect">
            <a:avLst/>
          </a:prstGeom>
          <a:no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endParaRPr lang="en-GB" altLang="et-EE" sz="2000" dirty="0">
              <a:latin typeface="Arial" pitchFamily="34" charset="0"/>
              <a:cs typeface="Times New Roman" pitchFamily="18" charset="0"/>
            </a:endParaRPr>
          </a:p>
        </p:txBody>
      </p:sp>
      <p:sp>
        <p:nvSpPr>
          <p:cNvPr id="66" name="Line 36"/>
          <p:cNvSpPr>
            <a:spLocks noChangeShapeType="1"/>
          </p:cNvSpPr>
          <p:nvPr/>
        </p:nvSpPr>
        <p:spPr bwMode="auto">
          <a:xfrm>
            <a:off x="3154045" y="3413783"/>
            <a:ext cx="2996565" cy="0"/>
          </a:xfrm>
          <a:prstGeom prst="line">
            <a:avLst/>
          </a:prstGeom>
          <a:noFill/>
          <a:ln w="9525">
            <a:solidFill>
              <a:schemeClr val="tx1"/>
            </a:solidFill>
            <a:prstDash val="dash"/>
            <a:round/>
            <a:headEnd/>
            <a:tailEnd/>
          </a:ln>
        </p:spPr>
        <p:txBody>
          <a:bodyPr>
            <a:spAutoFit/>
          </a:bodyPr>
          <a:lstStyle/>
          <a:p>
            <a:endParaRPr lang="en-GB"/>
          </a:p>
        </p:txBody>
      </p:sp>
      <p:sp>
        <p:nvSpPr>
          <p:cNvPr id="67" name="Line 37"/>
          <p:cNvSpPr>
            <a:spLocks noChangeShapeType="1"/>
          </p:cNvSpPr>
          <p:nvPr/>
        </p:nvSpPr>
        <p:spPr bwMode="auto">
          <a:xfrm>
            <a:off x="3691890" y="4353417"/>
            <a:ext cx="1920875" cy="0"/>
          </a:xfrm>
          <a:prstGeom prst="line">
            <a:avLst/>
          </a:prstGeom>
          <a:noFill/>
          <a:ln w="9525">
            <a:solidFill>
              <a:schemeClr val="tx1"/>
            </a:solidFill>
            <a:prstDash val="dash"/>
            <a:round/>
            <a:headEnd/>
            <a:tailEnd/>
          </a:ln>
        </p:spPr>
        <p:txBody>
          <a:bodyPr>
            <a:spAutoFit/>
          </a:bodyPr>
          <a:lstStyle/>
          <a:p>
            <a:endParaRPr lang="en-GB"/>
          </a:p>
        </p:txBody>
      </p:sp>
      <p:sp>
        <p:nvSpPr>
          <p:cNvPr id="68" name="Line 38"/>
          <p:cNvSpPr>
            <a:spLocks noChangeShapeType="1"/>
          </p:cNvSpPr>
          <p:nvPr/>
        </p:nvSpPr>
        <p:spPr bwMode="auto">
          <a:xfrm>
            <a:off x="4152900" y="5214749"/>
            <a:ext cx="998855" cy="0"/>
          </a:xfrm>
          <a:prstGeom prst="line">
            <a:avLst/>
          </a:prstGeom>
          <a:noFill/>
          <a:ln w="9525">
            <a:solidFill>
              <a:schemeClr val="tx1"/>
            </a:solidFill>
            <a:prstDash val="dash"/>
            <a:round/>
            <a:headEnd/>
            <a:tailEnd/>
          </a:ln>
        </p:spPr>
        <p:txBody>
          <a:bodyPr>
            <a:spAutoFit/>
          </a:bodyPr>
          <a:lstStyle/>
          <a:p>
            <a:endParaRPr lang="en-GB"/>
          </a:p>
        </p:txBody>
      </p:sp>
      <p:sp>
        <p:nvSpPr>
          <p:cNvPr id="41" name="AutoShape 37"/>
          <p:cNvSpPr>
            <a:spLocks noChangeArrowheads="1"/>
          </p:cNvSpPr>
          <p:nvPr/>
        </p:nvSpPr>
        <p:spPr bwMode="auto">
          <a:xfrm>
            <a:off x="3810000" y="1906587"/>
            <a:ext cx="1752600" cy="836613"/>
          </a:xfrm>
          <a:prstGeom prst="downArrowCallout">
            <a:avLst>
              <a:gd name="adj1" fmla="val 29328"/>
              <a:gd name="adj2" fmla="val 28514"/>
              <a:gd name="adj3" fmla="val 18556"/>
              <a:gd name="adj4" fmla="val 54787"/>
            </a:avLst>
          </a:prstGeom>
          <a:solidFill>
            <a:srgbClr val="FFFFCC"/>
          </a:solidFill>
          <a:ln w="9525">
            <a:solidFill>
              <a:schemeClr val="tx1"/>
            </a:solidFill>
            <a:prstDash val="dash"/>
            <a:miter lim="800000"/>
            <a:headEnd/>
            <a:tailEnd/>
          </a:ln>
        </p:spPr>
        <p:txBody>
          <a:bodyPr anchor="ctr">
            <a:spAutoFit/>
          </a:bodyPr>
          <a:lstStyle/>
          <a:p>
            <a:pPr algn="ctr" eaLnBrk="1" hangingPunct="1">
              <a:spcBef>
                <a:spcPct val="50000"/>
              </a:spcBef>
              <a:buClr>
                <a:schemeClr val="folHlink"/>
              </a:buClr>
              <a:buSzPct val="60000"/>
              <a:buFont typeface="Wingdings" pitchFamily="2" charset="2"/>
              <a:buNone/>
            </a:pPr>
            <a:r>
              <a:rPr lang="et-EE" altLang="et-EE" sz="2400" dirty="0">
                <a:latin typeface="Times New Roman" pitchFamily="18" charset="0"/>
                <a:cs typeface="Times New Roman" pitchFamily="18" charset="0"/>
              </a:rPr>
              <a:t>Time Units</a:t>
            </a:r>
            <a:endParaRPr lang="en-GB" altLang="et-EE" sz="2400" dirty="0">
              <a:latin typeface="Times New Roman" pitchFamily="18" charset="0"/>
              <a:cs typeface="Times New Roman" pitchFamily="18" charset="0"/>
            </a:endParaRPr>
          </a:p>
        </p:txBody>
      </p:sp>
      <p:sp>
        <p:nvSpPr>
          <p:cNvPr id="51" name="Text Box 35"/>
          <p:cNvSpPr txBox="1">
            <a:spLocks noChangeArrowheads="1"/>
          </p:cNvSpPr>
          <p:nvPr/>
        </p:nvSpPr>
        <p:spPr bwMode="auto">
          <a:xfrm>
            <a:off x="3429000" y="3048000"/>
            <a:ext cx="2286000" cy="400050"/>
          </a:xfrm>
          <a:prstGeom prst="rect">
            <a:avLst/>
          </a:prstGeom>
          <a:no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t-EE" altLang="et-EE" sz="2000" dirty="0">
                <a:latin typeface="Arial" pitchFamily="34" charset="0"/>
                <a:cs typeface="Times New Roman" pitchFamily="18" charset="0"/>
              </a:rPr>
              <a:t>Computation Step</a:t>
            </a:r>
            <a:endParaRPr lang="en-GB" altLang="et-EE" sz="2000" dirty="0">
              <a:latin typeface="Arial" pitchFamily="34" charset="0"/>
              <a:cs typeface="Times New Roman" pitchFamily="18" charset="0"/>
            </a:endParaRPr>
          </a:p>
        </p:txBody>
      </p:sp>
      <p:sp>
        <p:nvSpPr>
          <p:cNvPr id="52" name="Text Box 34"/>
          <p:cNvSpPr txBox="1">
            <a:spLocks noChangeArrowheads="1"/>
          </p:cNvSpPr>
          <p:nvPr/>
        </p:nvSpPr>
        <p:spPr bwMode="auto">
          <a:xfrm>
            <a:off x="3657600" y="3946525"/>
            <a:ext cx="1828800" cy="400050"/>
          </a:xfrm>
          <a:prstGeom prst="rect">
            <a:avLst/>
          </a:prstGeom>
          <a:no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t-EE" altLang="et-EE" sz="2000" dirty="0">
                <a:latin typeface="Arial" pitchFamily="34" charset="0"/>
                <a:cs typeface="Times New Roman" pitchFamily="18" charset="0"/>
              </a:rPr>
              <a:t>Clock Cycle</a:t>
            </a:r>
            <a:endParaRPr lang="en-GB" altLang="et-EE" sz="2000" dirty="0">
              <a:latin typeface="Arial" pitchFamily="34" charset="0"/>
              <a:cs typeface="Times New Roman" pitchFamily="18" charset="0"/>
            </a:endParaRPr>
          </a:p>
        </p:txBody>
      </p:sp>
      <p:sp>
        <p:nvSpPr>
          <p:cNvPr id="75" name="Text Box 33"/>
          <p:cNvSpPr txBox="1">
            <a:spLocks noChangeArrowheads="1"/>
          </p:cNvSpPr>
          <p:nvPr/>
        </p:nvSpPr>
        <p:spPr bwMode="auto">
          <a:xfrm>
            <a:off x="3733800" y="5162550"/>
            <a:ext cx="1828800" cy="400050"/>
          </a:xfrm>
          <a:prstGeom prst="rect">
            <a:avLst/>
          </a:prstGeom>
          <a:noFill/>
          <a:ln w="9525">
            <a:noFill/>
            <a:miter lim="800000"/>
            <a:headEnd/>
            <a:tailEnd/>
          </a:ln>
        </p:spPr>
        <p:txBody>
          <a:bodyPr>
            <a:spAutoFit/>
          </a:bodyPr>
          <a:lstStyle/>
          <a:p>
            <a:pPr algn="ctr" eaLnBrk="1" hangingPunct="1">
              <a:spcBef>
                <a:spcPct val="50000"/>
              </a:spcBef>
              <a:buClr>
                <a:schemeClr val="folHlink"/>
              </a:buClr>
              <a:buSzPct val="60000"/>
              <a:buFont typeface="Wingdings" pitchFamily="2" charset="2"/>
              <a:buNone/>
            </a:pPr>
            <a:r>
              <a:rPr lang="et-EE" altLang="et-EE" sz="2000" dirty="0">
                <a:latin typeface="Arial" pitchFamily="34" charset="0"/>
                <a:cs typeface="Times New Roman" pitchFamily="18" charset="0"/>
              </a:rPr>
              <a:t>Delay</a:t>
            </a:r>
            <a:endParaRPr lang="en-GB" altLang="et-EE" sz="2000" dirty="0">
              <a:latin typeface="Arial" pitchFamily="34" charset="0"/>
              <a:cs typeface="Times New Roman" pitchFamily="18" charset="0"/>
            </a:endParaRPr>
          </a:p>
        </p:txBody>
      </p:sp>
    </p:spTree>
    <p:extLst>
      <p:ext uri="{BB962C8B-B14F-4D97-AF65-F5344CB8AC3E}">
        <p14:creationId xmlns:p14="http://schemas.microsoft.com/office/powerpoint/2010/main" val="218224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p:spPr>
        <p:txBody>
          <a:bodyPr/>
          <a:lstStyle/>
          <a:p>
            <a:fld id="{1E75F799-E4C9-447F-8254-6834FF6062D2}" type="slidenum">
              <a:rPr lang="en-US" altLang="et-EE"/>
              <a:pPr/>
              <a:t>8</a:t>
            </a:fld>
            <a:endParaRPr lang="en-US" altLang="et-EE"/>
          </a:p>
        </p:txBody>
      </p:sp>
      <p:sp>
        <p:nvSpPr>
          <p:cNvPr id="29699" name="Text Box 2"/>
          <p:cNvSpPr txBox="1">
            <a:spLocks noChangeArrowheads="1"/>
          </p:cNvSpPr>
          <p:nvPr/>
        </p:nvSpPr>
        <p:spPr bwMode="auto">
          <a:xfrm>
            <a:off x="762000" y="322263"/>
            <a:ext cx="7924800" cy="584775"/>
          </a:xfrm>
          <a:prstGeom prst="rect">
            <a:avLst/>
          </a:prstGeom>
          <a:noFill/>
          <a:ln w="9525">
            <a:noFill/>
            <a:miter lim="800000"/>
            <a:headEnd/>
            <a:tailEnd/>
          </a:ln>
        </p:spPr>
        <p:txBody>
          <a:bodyPr wrap="square">
            <a:spAutoFit/>
          </a:bodyPr>
          <a:lstStyle/>
          <a:p>
            <a:pPr algn="r" eaLnBrk="1" hangingPunct="1">
              <a:spcBef>
                <a:spcPct val="20000"/>
              </a:spcBef>
              <a:buClr>
                <a:schemeClr val="folHlink"/>
              </a:buClr>
              <a:buSzPct val="60000"/>
              <a:buFont typeface="Wingdings" pitchFamily="2" charset="2"/>
              <a:buNone/>
            </a:pPr>
            <a:r>
              <a:rPr lang="en-US" altLang="et-EE" sz="3200" b="1" dirty="0">
                <a:solidFill>
                  <a:srgbClr val="A20000"/>
                </a:solidFill>
                <a:latin typeface="Comic Sans MS" panose="030F0702030302020204" pitchFamily="66" charset="0"/>
                <a:ea typeface="+mj-ea"/>
                <a:cs typeface="+mj-cs"/>
              </a:rPr>
              <a:t>Example: </a:t>
            </a:r>
            <a:r>
              <a:rPr lang="en-US" altLang="et-EE" sz="3200" b="1" dirty="0" err="1">
                <a:solidFill>
                  <a:srgbClr val="A20000"/>
                </a:solidFill>
                <a:latin typeface="Comic Sans MS" panose="030F0702030302020204" pitchFamily="66" charset="0"/>
                <a:ea typeface="+mj-ea"/>
                <a:cs typeface="+mj-cs"/>
              </a:rPr>
              <a:t>HalfAdder</a:t>
            </a:r>
            <a:r>
              <a:rPr lang="en-US" altLang="et-EE" sz="3200" b="1" dirty="0">
                <a:solidFill>
                  <a:srgbClr val="A20000"/>
                </a:solidFill>
                <a:latin typeface="Comic Sans MS" panose="030F0702030302020204" pitchFamily="66" charset="0"/>
                <a:ea typeface="+mj-ea"/>
                <a:cs typeface="+mj-cs"/>
              </a:rPr>
              <a:t> </a:t>
            </a:r>
          </a:p>
        </p:txBody>
      </p:sp>
      <p:sp>
        <p:nvSpPr>
          <p:cNvPr id="663555" name="AutoShape 3"/>
          <p:cNvSpPr>
            <a:spLocks noChangeArrowheads="1"/>
          </p:cNvSpPr>
          <p:nvPr/>
        </p:nvSpPr>
        <p:spPr bwMode="auto">
          <a:xfrm>
            <a:off x="6324600" y="2895600"/>
            <a:ext cx="381000" cy="609600"/>
          </a:xfrm>
          <a:prstGeom prst="downArrow">
            <a:avLst>
              <a:gd name="adj1" fmla="val 50000"/>
              <a:gd name="adj2" fmla="val 40000"/>
            </a:avLst>
          </a:prstGeom>
          <a:noFill/>
          <a:ln w="9525">
            <a:solidFill>
              <a:schemeClr val="tx1"/>
            </a:solidFill>
            <a:miter lim="800000"/>
            <a:headEnd/>
            <a:tailEnd/>
          </a:ln>
        </p:spPr>
        <p:txBody>
          <a:bodyPr wrap="none" anchor="ctr"/>
          <a:lstStyle/>
          <a:p>
            <a:pPr eaLnBrk="1" hangingPunct="1"/>
            <a:endParaRPr lang="et-EE" altLang="et-EE"/>
          </a:p>
        </p:txBody>
      </p:sp>
      <p:grpSp>
        <p:nvGrpSpPr>
          <p:cNvPr id="2" name="Group 4"/>
          <p:cNvGrpSpPr>
            <a:grpSpLocks/>
          </p:cNvGrpSpPr>
          <p:nvPr/>
        </p:nvGrpSpPr>
        <p:grpSpPr bwMode="auto">
          <a:xfrm>
            <a:off x="4495800" y="1066800"/>
            <a:ext cx="4267200" cy="1600200"/>
            <a:chOff x="2832" y="672"/>
            <a:chExt cx="2688" cy="1008"/>
          </a:xfrm>
        </p:grpSpPr>
        <p:grpSp>
          <p:nvGrpSpPr>
            <p:cNvPr id="3" name="Group 5"/>
            <p:cNvGrpSpPr>
              <a:grpSpLocks/>
            </p:cNvGrpSpPr>
            <p:nvPr/>
          </p:nvGrpSpPr>
          <p:grpSpPr bwMode="auto">
            <a:xfrm>
              <a:off x="2832" y="1056"/>
              <a:ext cx="2688" cy="624"/>
              <a:chOff x="528" y="912"/>
              <a:chExt cx="2688" cy="624"/>
            </a:xfrm>
          </p:grpSpPr>
          <p:sp>
            <p:nvSpPr>
              <p:cNvPr id="29813" name="Text Box 6"/>
              <p:cNvSpPr txBox="1">
                <a:spLocks noChangeArrowheads="1"/>
              </p:cNvSpPr>
              <p:nvPr/>
            </p:nvSpPr>
            <p:spPr bwMode="auto">
              <a:xfrm>
                <a:off x="2592" y="912"/>
                <a:ext cx="576"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Sum</a:t>
                </a:r>
              </a:p>
            </p:txBody>
          </p:sp>
          <p:sp>
            <p:nvSpPr>
              <p:cNvPr id="29814" name="Text Box 7"/>
              <p:cNvSpPr txBox="1">
                <a:spLocks noChangeArrowheads="1"/>
              </p:cNvSpPr>
              <p:nvPr/>
            </p:nvSpPr>
            <p:spPr bwMode="auto">
              <a:xfrm>
                <a:off x="2592" y="1200"/>
                <a:ext cx="624"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Carry</a:t>
                </a:r>
              </a:p>
            </p:txBody>
          </p:sp>
          <p:grpSp>
            <p:nvGrpSpPr>
              <p:cNvPr id="4" name="Group 8"/>
              <p:cNvGrpSpPr>
                <a:grpSpLocks/>
              </p:cNvGrpSpPr>
              <p:nvPr/>
            </p:nvGrpSpPr>
            <p:grpSpPr bwMode="auto">
              <a:xfrm>
                <a:off x="528" y="912"/>
                <a:ext cx="2112" cy="624"/>
                <a:chOff x="528" y="960"/>
                <a:chExt cx="2112" cy="624"/>
              </a:xfrm>
            </p:grpSpPr>
            <p:grpSp>
              <p:nvGrpSpPr>
                <p:cNvPr id="5" name="Group 9"/>
                <p:cNvGrpSpPr>
                  <a:grpSpLocks/>
                </p:cNvGrpSpPr>
                <p:nvPr/>
              </p:nvGrpSpPr>
              <p:grpSpPr bwMode="auto">
                <a:xfrm>
                  <a:off x="768" y="1008"/>
                  <a:ext cx="1872" cy="576"/>
                  <a:chOff x="528" y="1152"/>
                  <a:chExt cx="1872" cy="576"/>
                </a:xfrm>
              </p:grpSpPr>
              <p:sp>
                <p:nvSpPr>
                  <p:cNvPr id="29819" name="Text Box 10"/>
                  <p:cNvSpPr txBox="1">
                    <a:spLocks noChangeArrowheads="1"/>
                  </p:cNvSpPr>
                  <p:nvPr/>
                </p:nvSpPr>
                <p:spPr bwMode="auto">
                  <a:xfrm>
                    <a:off x="960" y="1296"/>
                    <a:ext cx="1008" cy="291"/>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AU" altLang="et-EE" sz="2400" b="1">
                        <a:latin typeface="Times New Roman" pitchFamily="18" charset="0"/>
                        <a:cs typeface="Times New Roman" pitchFamily="18" charset="0"/>
                      </a:rPr>
                      <a:t>HalfAdder</a:t>
                    </a:r>
                    <a:endParaRPr lang="en-US" altLang="et-EE" sz="2400" b="1">
                      <a:latin typeface="Times New Roman" pitchFamily="18" charset="0"/>
                      <a:cs typeface="Times New Roman" pitchFamily="18" charset="0"/>
                    </a:endParaRPr>
                  </a:p>
                </p:txBody>
              </p:sp>
              <p:sp>
                <p:nvSpPr>
                  <p:cNvPr id="29820" name="Rectangle 11"/>
                  <p:cNvSpPr>
                    <a:spLocks noChangeArrowheads="1"/>
                  </p:cNvSpPr>
                  <p:nvPr/>
                </p:nvSpPr>
                <p:spPr bwMode="auto">
                  <a:xfrm>
                    <a:off x="912" y="1152"/>
                    <a:ext cx="1104" cy="576"/>
                  </a:xfrm>
                  <a:prstGeom prst="rect">
                    <a:avLst/>
                  </a:prstGeom>
                  <a:noFill/>
                  <a:ln w="9525">
                    <a:solidFill>
                      <a:schemeClr val="tx1"/>
                    </a:solidFill>
                    <a:miter lim="800000"/>
                    <a:headEnd/>
                    <a:tailEnd/>
                  </a:ln>
                </p:spPr>
                <p:txBody>
                  <a:bodyPr wrap="none" anchor="ctr"/>
                  <a:lstStyle/>
                  <a:p>
                    <a:pPr eaLnBrk="1" hangingPunct="1"/>
                    <a:endParaRPr lang="et-EE" altLang="et-EE"/>
                  </a:p>
                </p:txBody>
              </p:sp>
              <p:sp>
                <p:nvSpPr>
                  <p:cNvPr id="29821" name="Line 12"/>
                  <p:cNvSpPr>
                    <a:spLocks noChangeShapeType="1"/>
                  </p:cNvSpPr>
                  <p:nvPr/>
                </p:nvSpPr>
                <p:spPr bwMode="auto">
                  <a:xfrm>
                    <a:off x="528" y="1296"/>
                    <a:ext cx="384" cy="0"/>
                  </a:xfrm>
                  <a:prstGeom prst="line">
                    <a:avLst/>
                  </a:prstGeom>
                  <a:noFill/>
                  <a:ln w="9525">
                    <a:solidFill>
                      <a:schemeClr val="tx1"/>
                    </a:solidFill>
                    <a:round/>
                    <a:headEnd/>
                    <a:tailEnd type="triangle" w="med" len="med"/>
                  </a:ln>
                </p:spPr>
                <p:txBody>
                  <a:bodyPr wrap="none" anchor="ctr"/>
                  <a:lstStyle/>
                  <a:p>
                    <a:endParaRPr lang="en-GB"/>
                  </a:p>
                </p:txBody>
              </p:sp>
              <p:sp>
                <p:nvSpPr>
                  <p:cNvPr id="29822" name="Line 13"/>
                  <p:cNvSpPr>
                    <a:spLocks noChangeShapeType="1"/>
                  </p:cNvSpPr>
                  <p:nvPr/>
                </p:nvSpPr>
                <p:spPr bwMode="auto">
                  <a:xfrm>
                    <a:off x="528" y="1584"/>
                    <a:ext cx="384" cy="0"/>
                  </a:xfrm>
                  <a:prstGeom prst="line">
                    <a:avLst/>
                  </a:prstGeom>
                  <a:noFill/>
                  <a:ln w="9525">
                    <a:solidFill>
                      <a:schemeClr val="tx1"/>
                    </a:solidFill>
                    <a:round/>
                    <a:headEnd/>
                    <a:tailEnd type="triangle" w="med" len="med"/>
                  </a:ln>
                </p:spPr>
                <p:txBody>
                  <a:bodyPr wrap="none" anchor="ctr"/>
                  <a:lstStyle/>
                  <a:p>
                    <a:endParaRPr lang="en-GB"/>
                  </a:p>
                </p:txBody>
              </p:sp>
              <p:sp>
                <p:nvSpPr>
                  <p:cNvPr id="29823" name="Line 14"/>
                  <p:cNvSpPr>
                    <a:spLocks noChangeShapeType="1"/>
                  </p:cNvSpPr>
                  <p:nvPr/>
                </p:nvSpPr>
                <p:spPr bwMode="auto">
                  <a:xfrm>
                    <a:off x="2016" y="1584"/>
                    <a:ext cx="384" cy="0"/>
                  </a:xfrm>
                  <a:prstGeom prst="line">
                    <a:avLst/>
                  </a:prstGeom>
                  <a:noFill/>
                  <a:ln w="9525">
                    <a:solidFill>
                      <a:schemeClr val="tx1"/>
                    </a:solidFill>
                    <a:round/>
                    <a:headEnd/>
                    <a:tailEnd type="triangle" w="med" len="med"/>
                  </a:ln>
                </p:spPr>
                <p:txBody>
                  <a:bodyPr wrap="none" anchor="ctr"/>
                  <a:lstStyle/>
                  <a:p>
                    <a:endParaRPr lang="en-GB"/>
                  </a:p>
                </p:txBody>
              </p:sp>
              <p:sp>
                <p:nvSpPr>
                  <p:cNvPr id="29824" name="Line 15"/>
                  <p:cNvSpPr>
                    <a:spLocks noChangeShapeType="1"/>
                  </p:cNvSpPr>
                  <p:nvPr/>
                </p:nvSpPr>
                <p:spPr bwMode="auto">
                  <a:xfrm>
                    <a:off x="2016" y="1296"/>
                    <a:ext cx="384" cy="0"/>
                  </a:xfrm>
                  <a:prstGeom prst="line">
                    <a:avLst/>
                  </a:prstGeom>
                  <a:noFill/>
                  <a:ln w="9525">
                    <a:solidFill>
                      <a:schemeClr val="tx1"/>
                    </a:solidFill>
                    <a:round/>
                    <a:headEnd/>
                    <a:tailEnd type="triangle" w="med" len="med"/>
                  </a:ln>
                </p:spPr>
                <p:txBody>
                  <a:bodyPr wrap="none" anchor="ctr"/>
                  <a:lstStyle/>
                  <a:p>
                    <a:endParaRPr lang="en-GB"/>
                  </a:p>
                </p:txBody>
              </p:sp>
            </p:grpSp>
            <p:sp>
              <p:nvSpPr>
                <p:cNvPr id="29817" name="Text Box 16"/>
                <p:cNvSpPr txBox="1">
                  <a:spLocks noChangeArrowheads="1"/>
                </p:cNvSpPr>
                <p:nvPr/>
              </p:nvSpPr>
              <p:spPr bwMode="auto">
                <a:xfrm>
                  <a:off x="528" y="960"/>
                  <a:ext cx="240"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a</a:t>
                  </a:r>
                </a:p>
              </p:txBody>
            </p:sp>
            <p:sp>
              <p:nvSpPr>
                <p:cNvPr id="29818" name="Text Box 17"/>
                <p:cNvSpPr txBox="1">
                  <a:spLocks noChangeArrowheads="1"/>
                </p:cNvSpPr>
                <p:nvPr/>
              </p:nvSpPr>
              <p:spPr bwMode="auto">
                <a:xfrm>
                  <a:off x="528" y="1248"/>
                  <a:ext cx="240"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b</a:t>
                  </a:r>
                </a:p>
              </p:txBody>
            </p:sp>
          </p:grpSp>
        </p:grpSp>
        <p:sp>
          <p:nvSpPr>
            <p:cNvPr id="29812" name="Text Box 18"/>
            <p:cNvSpPr txBox="1">
              <a:spLocks noChangeArrowheads="1"/>
            </p:cNvSpPr>
            <p:nvPr/>
          </p:nvSpPr>
          <p:spPr bwMode="auto">
            <a:xfrm>
              <a:off x="3552" y="672"/>
              <a:ext cx="816"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u="sng">
                  <a:latin typeface="Tahoma" pitchFamily="34" charset="0"/>
                  <a:cs typeface="Times New Roman" pitchFamily="18" charset="0"/>
                </a:rPr>
                <a:t>Structure</a:t>
              </a:r>
              <a:endParaRPr lang="en-US" altLang="et-EE" sz="2000">
                <a:latin typeface="Tahoma" pitchFamily="34" charset="0"/>
                <a:cs typeface="Times New Roman" pitchFamily="18" charset="0"/>
              </a:endParaRPr>
            </a:p>
          </p:txBody>
        </p:sp>
      </p:grpSp>
      <p:sp>
        <p:nvSpPr>
          <p:cNvPr id="663571" name="Text Box 19"/>
          <p:cNvSpPr txBox="1">
            <a:spLocks noChangeArrowheads="1"/>
          </p:cNvSpPr>
          <p:nvPr/>
        </p:nvSpPr>
        <p:spPr bwMode="auto">
          <a:xfrm>
            <a:off x="1219200" y="4937125"/>
            <a:ext cx="2819400" cy="1169988"/>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dirty="0">
                <a:solidFill>
                  <a:schemeClr val="tx2"/>
                </a:solidFill>
                <a:latin typeface="Tahoma" pitchFamily="34" charset="0"/>
                <a:cs typeface="Times New Roman" pitchFamily="18" charset="0"/>
              </a:rPr>
              <a:t>Sum = </a:t>
            </a:r>
            <a:r>
              <a:rPr lang="en-US" altLang="et-EE" sz="2000" dirty="0">
                <a:solidFill>
                  <a:schemeClr val="tx2"/>
                </a:solidFill>
                <a:latin typeface="Times New Roman" pitchFamily="18" charset="0"/>
                <a:cs typeface="Times New Roman" pitchFamily="18" charset="0"/>
              </a:rPr>
              <a:t>~</a:t>
            </a:r>
            <a:r>
              <a:rPr lang="en-US" altLang="et-EE" sz="2000" dirty="0" err="1">
                <a:solidFill>
                  <a:schemeClr val="tx2"/>
                </a:solidFill>
                <a:latin typeface="Tahoma" pitchFamily="34" charset="0"/>
                <a:cs typeface="Times New Roman" pitchFamily="18" charset="0"/>
              </a:rPr>
              <a:t>a&amp;b</a:t>
            </a:r>
            <a:r>
              <a:rPr lang="en-US" altLang="et-EE" sz="2000" dirty="0">
                <a:solidFill>
                  <a:schemeClr val="tx2"/>
                </a:solidFill>
                <a:latin typeface="Tahoma" pitchFamily="34" charset="0"/>
                <a:cs typeface="Times New Roman" pitchFamily="18" charset="0"/>
              </a:rPr>
              <a:t> </a:t>
            </a:r>
            <a:r>
              <a:rPr lang="en-US" altLang="et-EE" sz="2000" b="1" dirty="0">
                <a:solidFill>
                  <a:schemeClr val="tx2"/>
                </a:solidFill>
                <a:latin typeface="Tahoma" pitchFamily="34" charset="0"/>
                <a:cs typeface="Times New Roman" pitchFamily="18" charset="0"/>
                <a:sym typeface="Symbol" pitchFamily="18" charset="2"/>
              </a:rPr>
              <a:t></a:t>
            </a:r>
            <a:r>
              <a:rPr lang="en-US" altLang="et-EE" sz="2000" dirty="0">
                <a:solidFill>
                  <a:schemeClr val="tx2"/>
                </a:solidFill>
                <a:latin typeface="Tahoma" pitchFamily="34" charset="0"/>
                <a:cs typeface="Times New Roman" pitchFamily="18" charset="0"/>
                <a:sym typeface="Symbol" pitchFamily="18" charset="2"/>
              </a:rPr>
              <a:t> a&amp;</a:t>
            </a:r>
            <a:r>
              <a:rPr lang="en-US" altLang="et-EE" sz="2000" dirty="0">
                <a:solidFill>
                  <a:schemeClr val="tx2"/>
                </a:solidFill>
                <a:latin typeface="Times New Roman" pitchFamily="18" charset="0"/>
                <a:cs typeface="Times New Roman" pitchFamily="18" charset="0"/>
                <a:sym typeface="Symbol" pitchFamily="18" charset="2"/>
              </a:rPr>
              <a:t>~</a:t>
            </a:r>
            <a:r>
              <a:rPr lang="en-US" altLang="et-EE" sz="2000" dirty="0">
                <a:solidFill>
                  <a:schemeClr val="tx2"/>
                </a:solidFill>
                <a:latin typeface="Tahoma" pitchFamily="34" charset="0"/>
                <a:cs typeface="Times New Roman" pitchFamily="18" charset="0"/>
                <a:sym typeface="Symbol" pitchFamily="18" charset="2"/>
              </a:rPr>
              <a:t>b 	= a  b</a:t>
            </a:r>
          </a:p>
          <a:p>
            <a:pPr eaLnBrk="1" hangingPunct="1">
              <a:spcBef>
                <a:spcPct val="50000"/>
              </a:spcBef>
              <a:buClr>
                <a:schemeClr val="folHlink"/>
              </a:buClr>
              <a:buSzPct val="60000"/>
              <a:buFont typeface="Wingdings" pitchFamily="2" charset="2"/>
              <a:buNone/>
            </a:pPr>
            <a:r>
              <a:rPr lang="en-US" altLang="et-EE" sz="2000" dirty="0">
                <a:solidFill>
                  <a:srgbClr val="FF0066"/>
                </a:solidFill>
                <a:latin typeface="Tahoma" pitchFamily="34" charset="0"/>
                <a:cs typeface="Times New Roman" pitchFamily="18" charset="0"/>
                <a:sym typeface="Symbol" pitchFamily="18" charset="2"/>
              </a:rPr>
              <a:t>Carry = a &amp; b</a:t>
            </a:r>
            <a:endParaRPr lang="en-US" altLang="et-EE" sz="2000" dirty="0">
              <a:solidFill>
                <a:srgbClr val="FF0066"/>
              </a:solidFill>
              <a:latin typeface="Tahoma" pitchFamily="34" charset="0"/>
              <a:cs typeface="Times New Roman" pitchFamily="18" charset="0"/>
            </a:endParaRPr>
          </a:p>
        </p:txBody>
      </p:sp>
      <p:sp>
        <p:nvSpPr>
          <p:cNvPr id="663572" name="AutoShape 20"/>
          <p:cNvSpPr>
            <a:spLocks noChangeArrowheads="1"/>
          </p:cNvSpPr>
          <p:nvPr/>
        </p:nvSpPr>
        <p:spPr bwMode="auto">
          <a:xfrm>
            <a:off x="2133600" y="4191000"/>
            <a:ext cx="381000" cy="609600"/>
          </a:xfrm>
          <a:prstGeom prst="downArrow">
            <a:avLst>
              <a:gd name="adj1" fmla="val 50000"/>
              <a:gd name="adj2" fmla="val 40000"/>
            </a:avLst>
          </a:prstGeom>
          <a:noFill/>
          <a:ln w="9525">
            <a:solidFill>
              <a:schemeClr val="tx1"/>
            </a:solidFill>
            <a:miter lim="800000"/>
            <a:headEnd/>
            <a:tailEnd/>
          </a:ln>
        </p:spPr>
        <p:txBody>
          <a:bodyPr wrap="none" anchor="ctr"/>
          <a:lstStyle/>
          <a:p>
            <a:pPr eaLnBrk="1" hangingPunct="1"/>
            <a:endParaRPr lang="et-EE" altLang="et-EE"/>
          </a:p>
        </p:txBody>
      </p:sp>
      <p:grpSp>
        <p:nvGrpSpPr>
          <p:cNvPr id="6" name="Group 21"/>
          <p:cNvGrpSpPr>
            <a:grpSpLocks/>
          </p:cNvGrpSpPr>
          <p:nvPr/>
        </p:nvGrpSpPr>
        <p:grpSpPr bwMode="auto">
          <a:xfrm>
            <a:off x="1157288" y="1066800"/>
            <a:ext cx="2513012" cy="2884488"/>
            <a:chOff x="729" y="672"/>
            <a:chExt cx="1583" cy="1817"/>
          </a:xfrm>
        </p:grpSpPr>
        <p:grpSp>
          <p:nvGrpSpPr>
            <p:cNvPr id="7" name="Group 22"/>
            <p:cNvGrpSpPr>
              <a:grpSpLocks/>
            </p:cNvGrpSpPr>
            <p:nvPr/>
          </p:nvGrpSpPr>
          <p:grpSpPr bwMode="auto">
            <a:xfrm>
              <a:off x="729" y="960"/>
              <a:ext cx="1583" cy="1529"/>
              <a:chOff x="3417" y="863"/>
              <a:chExt cx="1583" cy="1529"/>
            </a:xfrm>
          </p:grpSpPr>
          <p:sp>
            <p:nvSpPr>
              <p:cNvPr id="29733" name="Rectangle 23"/>
              <p:cNvSpPr>
                <a:spLocks noChangeArrowheads="1"/>
              </p:cNvSpPr>
              <p:nvPr/>
            </p:nvSpPr>
            <p:spPr bwMode="auto">
              <a:xfrm>
                <a:off x="3429" y="869"/>
                <a:ext cx="258" cy="192"/>
              </a:xfrm>
              <a:prstGeom prst="rect">
                <a:avLst/>
              </a:prstGeom>
              <a:solidFill>
                <a:srgbClr val="FFFFB2"/>
              </a:solidFill>
              <a:ln w="9525">
                <a:noFill/>
                <a:miter lim="800000"/>
                <a:headEnd/>
                <a:tailEnd/>
              </a:ln>
            </p:spPr>
            <p:txBody>
              <a:bodyPr/>
              <a:lstStyle/>
              <a:p>
                <a:pPr eaLnBrk="1" hangingPunct="1"/>
                <a:endParaRPr lang="et-EE" altLang="et-EE"/>
              </a:p>
            </p:txBody>
          </p:sp>
          <p:sp>
            <p:nvSpPr>
              <p:cNvPr id="29734" name="Rectangle 24"/>
              <p:cNvSpPr>
                <a:spLocks noChangeArrowheads="1"/>
              </p:cNvSpPr>
              <p:nvPr/>
            </p:nvSpPr>
            <p:spPr bwMode="auto">
              <a:xfrm>
                <a:off x="3507" y="863"/>
                <a:ext cx="85"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00"/>
                    </a:solidFill>
                    <a:latin typeface="Tahoma" pitchFamily="34" charset="0"/>
                    <a:cs typeface="Times New Roman" pitchFamily="18" charset="0"/>
                  </a:rPr>
                  <a:t>a</a:t>
                </a:r>
                <a:endParaRPr lang="en-US" altLang="et-EE" sz="3200" baseline="-30000">
                  <a:latin typeface="Tahoma" pitchFamily="34" charset="0"/>
                  <a:cs typeface="Times New Roman" pitchFamily="18" charset="0"/>
                </a:endParaRPr>
              </a:p>
            </p:txBody>
          </p:sp>
          <p:sp>
            <p:nvSpPr>
              <p:cNvPr id="29735" name="Rectangle 25"/>
              <p:cNvSpPr>
                <a:spLocks noChangeArrowheads="1"/>
              </p:cNvSpPr>
              <p:nvPr/>
            </p:nvSpPr>
            <p:spPr bwMode="auto">
              <a:xfrm>
                <a:off x="3429" y="1061"/>
                <a:ext cx="258" cy="108"/>
              </a:xfrm>
              <a:prstGeom prst="rect">
                <a:avLst/>
              </a:prstGeom>
              <a:solidFill>
                <a:srgbClr val="FFFFB2"/>
              </a:solidFill>
              <a:ln w="9525">
                <a:noFill/>
                <a:miter lim="800000"/>
                <a:headEnd/>
                <a:tailEnd/>
              </a:ln>
            </p:spPr>
            <p:txBody>
              <a:bodyPr/>
              <a:lstStyle/>
              <a:p>
                <a:pPr eaLnBrk="1" hangingPunct="1"/>
                <a:endParaRPr lang="et-EE" altLang="et-EE"/>
              </a:p>
            </p:txBody>
          </p:sp>
          <p:sp>
            <p:nvSpPr>
              <p:cNvPr id="29736" name="Rectangle 26"/>
              <p:cNvSpPr>
                <a:spLocks noChangeArrowheads="1"/>
              </p:cNvSpPr>
              <p:nvPr/>
            </p:nvSpPr>
            <p:spPr bwMode="auto">
              <a:xfrm>
                <a:off x="3693" y="869"/>
                <a:ext cx="264" cy="192"/>
              </a:xfrm>
              <a:prstGeom prst="rect">
                <a:avLst/>
              </a:prstGeom>
              <a:solidFill>
                <a:srgbClr val="FFFFB2"/>
              </a:solidFill>
              <a:ln w="9525">
                <a:noFill/>
                <a:miter lim="800000"/>
                <a:headEnd/>
                <a:tailEnd/>
              </a:ln>
            </p:spPr>
            <p:txBody>
              <a:bodyPr/>
              <a:lstStyle/>
              <a:p>
                <a:pPr eaLnBrk="1" hangingPunct="1"/>
                <a:endParaRPr lang="et-EE" altLang="et-EE"/>
              </a:p>
            </p:txBody>
          </p:sp>
          <p:sp>
            <p:nvSpPr>
              <p:cNvPr id="29737" name="Rectangle 27"/>
              <p:cNvSpPr>
                <a:spLocks noChangeArrowheads="1"/>
              </p:cNvSpPr>
              <p:nvPr/>
            </p:nvSpPr>
            <p:spPr bwMode="auto">
              <a:xfrm>
                <a:off x="3735" y="863"/>
                <a:ext cx="89"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10000"/>
                    </a:solidFill>
                    <a:latin typeface="Tahoma" pitchFamily="34" charset="0"/>
                    <a:cs typeface="Times New Roman" pitchFamily="18" charset="0"/>
                  </a:rPr>
                  <a:t>b</a:t>
                </a:r>
                <a:endParaRPr lang="en-US" altLang="et-EE" sz="3200" baseline="-30000">
                  <a:latin typeface="Tahoma" pitchFamily="34" charset="0"/>
                  <a:cs typeface="Times New Roman" pitchFamily="18" charset="0"/>
                </a:endParaRPr>
              </a:p>
            </p:txBody>
          </p:sp>
          <p:sp>
            <p:nvSpPr>
              <p:cNvPr id="29738" name="Rectangle 28"/>
              <p:cNvSpPr>
                <a:spLocks noChangeArrowheads="1"/>
              </p:cNvSpPr>
              <p:nvPr/>
            </p:nvSpPr>
            <p:spPr bwMode="auto">
              <a:xfrm>
                <a:off x="3693" y="1061"/>
                <a:ext cx="264" cy="108"/>
              </a:xfrm>
              <a:prstGeom prst="rect">
                <a:avLst/>
              </a:prstGeom>
              <a:solidFill>
                <a:srgbClr val="FFFFB2"/>
              </a:solidFill>
              <a:ln w="9525">
                <a:noFill/>
                <a:miter lim="800000"/>
                <a:headEnd/>
                <a:tailEnd/>
              </a:ln>
            </p:spPr>
            <p:txBody>
              <a:bodyPr/>
              <a:lstStyle/>
              <a:p>
                <a:pPr eaLnBrk="1" hangingPunct="1"/>
                <a:endParaRPr lang="et-EE" altLang="et-EE"/>
              </a:p>
            </p:txBody>
          </p:sp>
          <p:sp>
            <p:nvSpPr>
              <p:cNvPr id="29739" name="Rectangle 29"/>
              <p:cNvSpPr>
                <a:spLocks noChangeArrowheads="1"/>
              </p:cNvSpPr>
              <p:nvPr/>
            </p:nvSpPr>
            <p:spPr bwMode="auto">
              <a:xfrm>
                <a:off x="3963" y="869"/>
                <a:ext cx="479" cy="192"/>
              </a:xfrm>
              <a:prstGeom prst="rect">
                <a:avLst/>
              </a:prstGeom>
              <a:solidFill>
                <a:srgbClr val="FFFFB2"/>
              </a:solidFill>
              <a:ln w="9525">
                <a:noFill/>
                <a:miter lim="800000"/>
                <a:headEnd/>
                <a:tailEnd/>
              </a:ln>
            </p:spPr>
            <p:txBody>
              <a:bodyPr/>
              <a:lstStyle/>
              <a:p>
                <a:pPr eaLnBrk="1" hangingPunct="1"/>
                <a:endParaRPr lang="et-EE" altLang="et-EE"/>
              </a:p>
            </p:txBody>
          </p:sp>
          <p:sp>
            <p:nvSpPr>
              <p:cNvPr id="29740" name="Rectangle 30"/>
              <p:cNvSpPr>
                <a:spLocks noChangeArrowheads="1"/>
              </p:cNvSpPr>
              <p:nvPr/>
            </p:nvSpPr>
            <p:spPr bwMode="auto">
              <a:xfrm>
                <a:off x="4071" y="863"/>
                <a:ext cx="315"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FF"/>
                    </a:solidFill>
                    <a:latin typeface="Tahoma" pitchFamily="34" charset="0"/>
                    <a:cs typeface="Times New Roman" pitchFamily="18" charset="0"/>
                  </a:rPr>
                  <a:t>Sum</a:t>
                </a:r>
                <a:endParaRPr lang="en-US" altLang="et-EE" sz="3200" baseline="-30000">
                  <a:latin typeface="Tahoma" pitchFamily="34" charset="0"/>
                  <a:cs typeface="Times New Roman" pitchFamily="18" charset="0"/>
                </a:endParaRPr>
              </a:p>
            </p:txBody>
          </p:sp>
          <p:sp>
            <p:nvSpPr>
              <p:cNvPr id="29741" name="Rectangle 31"/>
              <p:cNvSpPr>
                <a:spLocks noChangeArrowheads="1"/>
              </p:cNvSpPr>
              <p:nvPr/>
            </p:nvSpPr>
            <p:spPr bwMode="auto">
              <a:xfrm>
                <a:off x="3963" y="1061"/>
                <a:ext cx="479" cy="108"/>
              </a:xfrm>
              <a:prstGeom prst="rect">
                <a:avLst/>
              </a:prstGeom>
              <a:solidFill>
                <a:srgbClr val="FFFFB2"/>
              </a:solidFill>
              <a:ln w="9525">
                <a:noFill/>
                <a:miter lim="800000"/>
                <a:headEnd/>
                <a:tailEnd/>
              </a:ln>
            </p:spPr>
            <p:txBody>
              <a:bodyPr/>
              <a:lstStyle/>
              <a:p>
                <a:pPr eaLnBrk="1" hangingPunct="1"/>
                <a:endParaRPr lang="et-EE" altLang="et-EE"/>
              </a:p>
            </p:txBody>
          </p:sp>
          <p:sp>
            <p:nvSpPr>
              <p:cNvPr id="29742" name="Rectangle 32"/>
              <p:cNvSpPr>
                <a:spLocks noChangeArrowheads="1"/>
              </p:cNvSpPr>
              <p:nvPr/>
            </p:nvSpPr>
            <p:spPr bwMode="auto">
              <a:xfrm>
                <a:off x="4448" y="869"/>
                <a:ext cx="540" cy="192"/>
              </a:xfrm>
              <a:prstGeom prst="rect">
                <a:avLst/>
              </a:prstGeom>
              <a:solidFill>
                <a:srgbClr val="FFFFB2"/>
              </a:solidFill>
              <a:ln w="9525">
                <a:noFill/>
                <a:miter lim="800000"/>
                <a:headEnd/>
                <a:tailEnd/>
              </a:ln>
            </p:spPr>
            <p:txBody>
              <a:bodyPr/>
              <a:lstStyle/>
              <a:p>
                <a:pPr eaLnBrk="1" hangingPunct="1"/>
                <a:endParaRPr lang="et-EE" altLang="et-EE"/>
              </a:p>
            </p:txBody>
          </p:sp>
          <p:sp>
            <p:nvSpPr>
              <p:cNvPr id="29743" name="Rectangle 33"/>
              <p:cNvSpPr>
                <a:spLocks noChangeArrowheads="1"/>
              </p:cNvSpPr>
              <p:nvPr/>
            </p:nvSpPr>
            <p:spPr bwMode="auto">
              <a:xfrm>
                <a:off x="4532" y="863"/>
                <a:ext cx="380"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FF00FF"/>
                    </a:solidFill>
                    <a:latin typeface="Tahoma" pitchFamily="34" charset="0"/>
                    <a:cs typeface="Times New Roman" pitchFamily="18" charset="0"/>
                  </a:rPr>
                  <a:t>Carry</a:t>
                </a:r>
                <a:endParaRPr lang="en-US" altLang="et-EE" sz="3200" baseline="-30000">
                  <a:latin typeface="Tahoma" pitchFamily="34" charset="0"/>
                  <a:cs typeface="Times New Roman" pitchFamily="18" charset="0"/>
                </a:endParaRPr>
              </a:p>
            </p:txBody>
          </p:sp>
          <p:sp>
            <p:nvSpPr>
              <p:cNvPr id="29744" name="Rectangle 34"/>
              <p:cNvSpPr>
                <a:spLocks noChangeArrowheads="1"/>
              </p:cNvSpPr>
              <p:nvPr/>
            </p:nvSpPr>
            <p:spPr bwMode="auto">
              <a:xfrm>
                <a:off x="4448" y="1061"/>
                <a:ext cx="540" cy="108"/>
              </a:xfrm>
              <a:prstGeom prst="rect">
                <a:avLst/>
              </a:prstGeom>
              <a:solidFill>
                <a:srgbClr val="FFFFB2"/>
              </a:solidFill>
              <a:ln w="9525">
                <a:noFill/>
                <a:miter lim="800000"/>
                <a:headEnd/>
                <a:tailEnd/>
              </a:ln>
            </p:spPr>
            <p:txBody>
              <a:bodyPr/>
              <a:lstStyle/>
              <a:p>
                <a:pPr eaLnBrk="1" hangingPunct="1"/>
                <a:endParaRPr lang="et-EE" altLang="et-EE"/>
              </a:p>
            </p:txBody>
          </p:sp>
          <p:sp>
            <p:nvSpPr>
              <p:cNvPr id="29745" name="Rectangle 35"/>
              <p:cNvSpPr>
                <a:spLocks noChangeArrowheads="1"/>
              </p:cNvSpPr>
              <p:nvPr/>
            </p:nvSpPr>
            <p:spPr bwMode="auto">
              <a:xfrm>
                <a:off x="3417" y="863"/>
                <a:ext cx="270"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46" name="Rectangle 36"/>
              <p:cNvSpPr>
                <a:spLocks noChangeArrowheads="1"/>
              </p:cNvSpPr>
              <p:nvPr/>
            </p:nvSpPr>
            <p:spPr bwMode="auto">
              <a:xfrm>
                <a:off x="3687" y="863"/>
                <a:ext cx="6"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47" name="Rectangle 37"/>
              <p:cNvSpPr>
                <a:spLocks noChangeArrowheads="1"/>
              </p:cNvSpPr>
              <p:nvPr/>
            </p:nvSpPr>
            <p:spPr bwMode="auto">
              <a:xfrm>
                <a:off x="3693" y="863"/>
                <a:ext cx="264"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48" name="Rectangle 38"/>
              <p:cNvSpPr>
                <a:spLocks noChangeArrowheads="1"/>
              </p:cNvSpPr>
              <p:nvPr/>
            </p:nvSpPr>
            <p:spPr bwMode="auto">
              <a:xfrm>
                <a:off x="3957" y="863"/>
                <a:ext cx="6"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49" name="Rectangle 39"/>
              <p:cNvSpPr>
                <a:spLocks noChangeArrowheads="1"/>
              </p:cNvSpPr>
              <p:nvPr/>
            </p:nvSpPr>
            <p:spPr bwMode="auto">
              <a:xfrm>
                <a:off x="3963" y="863"/>
                <a:ext cx="479"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50" name="Rectangle 40"/>
              <p:cNvSpPr>
                <a:spLocks noChangeArrowheads="1"/>
              </p:cNvSpPr>
              <p:nvPr/>
            </p:nvSpPr>
            <p:spPr bwMode="auto">
              <a:xfrm>
                <a:off x="4442" y="863"/>
                <a:ext cx="6"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51" name="Rectangle 41"/>
              <p:cNvSpPr>
                <a:spLocks noChangeArrowheads="1"/>
              </p:cNvSpPr>
              <p:nvPr/>
            </p:nvSpPr>
            <p:spPr bwMode="auto">
              <a:xfrm>
                <a:off x="4448" y="863"/>
                <a:ext cx="540"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52" name="Rectangle 42"/>
              <p:cNvSpPr>
                <a:spLocks noChangeArrowheads="1"/>
              </p:cNvSpPr>
              <p:nvPr/>
            </p:nvSpPr>
            <p:spPr bwMode="auto">
              <a:xfrm>
                <a:off x="4988" y="863"/>
                <a:ext cx="12"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53" name="Rectangle 43"/>
              <p:cNvSpPr>
                <a:spLocks noChangeArrowheads="1"/>
              </p:cNvSpPr>
              <p:nvPr/>
            </p:nvSpPr>
            <p:spPr bwMode="auto">
              <a:xfrm>
                <a:off x="3417" y="869"/>
                <a:ext cx="12"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54" name="Rectangle 44"/>
              <p:cNvSpPr>
                <a:spLocks noChangeArrowheads="1"/>
              </p:cNvSpPr>
              <p:nvPr/>
            </p:nvSpPr>
            <p:spPr bwMode="auto">
              <a:xfrm>
                <a:off x="3687" y="869"/>
                <a:ext cx="6"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55" name="Rectangle 45"/>
              <p:cNvSpPr>
                <a:spLocks noChangeArrowheads="1"/>
              </p:cNvSpPr>
              <p:nvPr/>
            </p:nvSpPr>
            <p:spPr bwMode="auto">
              <a:xfrm>
                <a:off x="3957" y="869"/>
                <a:ext cx="6"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56" name="Rectangle 46"/>
              <p:cNvSpPr>
                <a:spLocks noChangeArrowheads="1"/>
              </p:cNvSpPr>
              <p:nvPr/>
            </p:nvSpPr>
            <p:spPr bwMode="auto">
              <a:xfrm>
                <a:off x="4442" y="869"/>
                <a:ext cx="6"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57" name="Rectangle 47"/>
              <p:cNvSpPr>
                <a:spLocks noChangeArrowheads="1"/>
              </p:cNvSpPr>
              <p:nvPr/>
            </p:nvSpPr>
            <p:spPr bwMode="auto">
              <a:xfrm>
                <a:off x="4988" y="869"/>
                <a:ext cx="12"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58" name="Rectangle 48"/>
              <p:cNvSpPr>
                <a:spLocks noChangeArrowheads="1"/>
              </p:cNvSpPr>
              <p:nvPr/>
            </p:nvSpPr>
            <p:spPr bwMode="auto">
              <a:xfrm>
                <a:off x="3513" y="1169"/>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10000"/>
                    </a:solidFill>
                    <a:latin typeface="Tahoma" pitchFamily="34" charset="0"/>
                    <a:cs typeface="Times New Roman" pitchFamily="18" charset="0"/>
                  </a:rPr>
                  <a:t>0</a:t>
                </a:r>
                <a:endParaRPr lang="en-US" altLang="et-EE" sz="3200" baseline="-30000">
                  <a:latin typeface="Tahoma" pitchFamily="34" charset="0"/>
                  <a:cs typeface="Times New Roman" pitchFamily="18" charset="0"/>
                </a:endParaRPr>
              </a:p>
            </p:txBody>
          </p:sp>
          <p:sp>
            <p:nvSpPr>
              <p:cNvPr id="29759" name="Rectangle 49"/>
              <p:cNvSpPr>
                <a:spLocks noChangeArrowheads="1"/>
              </p:cNvSpPr>
              <p:nvPr/>
            </p:nvSpPr>
            <p:spPr bwMode="auto">
              <a:xfrm>
                <a:off x="3735" y="1169"/>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10000"/>
                    </a:solidFill>
                    <a:latin typeface="Tahoma" pitchFamily="34" charset="0"/>
                    <a:cs typeface="Times New Roman" pitchFamily="18" charset="0"/>
                  </a:rPr>
                  <a:t>0</a:t>
                </a:r>
                <a:endParaRPr lang="en-US" altLang="et-EE" sz="3200" baseline="-30000">
                  <a:latin typeface="Tahoma" pitchFamily="34" charset="0"/>
                  <a:cs typeface="Times New Roman" pitchFamily="18" charset="0"/>
                </a:endParaRPr>
              </a:p>
            </p:txBody>
          </p:sp>
          <p:sp>
            <p:nvSpPr>
              <p:cNvPr id="29760" name="Rectangle 50"/>
              <p:cNvSpPr>
                <a:spLocks noChangeArrowheads="1"/>
              </p:cNvSpPr>
              <p:nvPr/>
            </p:nvSpPr>
            <p:spPr bwMode="auto">
              <a:xfrm>
                <a:off x="4161" y="1169"/>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FF"/>
                    </a:solidFill>
                    <a:latin typeface="Tahoma" pitchFamily="34" charset="0"/>
                    <a:cs typeface="Times New Roman" pitchFamily="18" charset="0"/>
                  </a:rPr>
                  <a:t>0</a:t>
                </a:r>
                <a:endParaRPr lang="en-US" altLang="et-EE" sz="3200" baseline="-30000">
                  <a:latin typeface="Tahoma" pitchFamily="34" charset="0"/>
                  <a:cs typeface="Times New Roman" pitchFamily="18" charset="0"/>
                </a:endParaRPr>
              </a:p>
            </p:txBody>
          </p:sp>
          <p:sp>
            <p:nvSpPr>
              <p:cNvPr id="29761" name="Rectangle 51"/>
              <p:cNvSpPr>
                <a:spLocks noChangeArrowheads="1"/>
              </p:cNvSpPr>
              <p:nvPr/>
            </p:nvSpPr>
            <p:spPr bwMode="auto">
              <a:xfrm>
                <a:off x="4676" y="1169"/>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FF00FF"/>
                    </a:solidFill>
                    <a:latin typeface="Tahoma" pitchFamily="34" charset="0"/>
                    <a:cs typeface="Times New Roman" pitchFamily="18" charset="0"/>
                  </a:rPr>
                  <a:t>0</a:t>
                </a:r>
                <a:endParaRPr lang="en-US" altLang="et-EE" sz="3200" baseline="-30000">
                  <a:latin typeface="Tahoma" pitchFamily="34" charset="0"/>
                  <a:cs typeface="Times New Roman" pitchFamily="18" charset="0"/>
                </a:endParaRPr>
              </a:p>
            </p:txBody>
          </p:sp>
          <p:sp>
            <p:nvSpPr>
              <p:cNvPr id="29762" name="Rectangle 52"/>
              <p:cNvSpPr>
                <a:spLocks noChangeArrowheads="1"/>
              </p:cNvSpPr>
              <p:nvPr/>
            </p:nvSpPr>
            <p:spPr bwMode="auto">
              <a:xfrm>
                <a:off x="3417" y="1169"/>
                <a:ext cx="12"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63" name="Rectangle 53"/>
              <p:cNvSpPr>
                <a:spLocks noChangeArrowheads="1"/>
              </p:cNvSpPr>
              <p:nvPr/>
            </p:nvSpPr>
            <p:spPr bwMode="auto">
              <a:xfrm>
                <a:off x="3429" y="1169"/>
                <a:ext cx="258"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64" name="Rectangle 54"/>
              <p:cNvSpPr>
                <a:spLocks noChangeArrowheads="1"/>
              </p:cNvSpPr>
              <p:nvPr/>
            </p:nvSpPr>
            <p:spPr bwMode="auto">
              <a:xfrm>
                <a:off x="3687" y="1169"/>
                <a:ext cx="6"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65" name="Rectangle 55"/>
              <p:cNvSpPr>
                <a:spLocks noChangeArrowheads="1"/>
              </p:cNvSpPr>
              <p:nvPr/>
            </p:nvSpPr>
            <p:spPr bwMode="auto">
              <a:xfrm>
                <a:off x="3693" y="1169"/>
                <a:ext cx="264"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66" name="Rectangle 56"/>
              <p:cNvSpPr>
                <a:spLocks noChangeArrowheads="1"/>
              </p:cNvSpPr>
              <p:nvPr/>
            </p:nvSpPr>
            <p:spPr bwMode="auto">
              <a:xfrm>
                <a:off x="3957" y="1169"/>
                <a:ext cx="6"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67" name="Rectangle 57"/>
              <p:cNvSpPr>
                <a:spLocks noChangeArrowheads="1"/>
              </p:cNvSpPr>
              <p:nvPr/>
            </p:nvSpPr>
            <p:spPr bwMode="auto">
              <a:xfrm>
                <a:off x="3963" y="1169"/>
                <a:ext cx="479"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68" name="Rectangle 58"/>
              <p:cNvSpPr>
                <a:spLocks noChangeArrowheads="1"/>
              </p:cNvSpPr>
              <p:nvPr/>
            </p:nvSpPr>
            <p:spPr bwMode="auto">
              <a:xfrm>
                <a:off x="4442" y="1169"/>
                <a:ext cx="6"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69" name="Rectangle 59"/>
              <p:cNvSpPr>
                <a:spLocks noChangeArrowheads="1"/>
              </p:cNvSpPr>
              <p:nvPr/>
            </p:nvSpPr>
            <p:spPr bwMode="auto">
              <a:xfrm>
                <a:off x="4448" y="1169"/>
                <a:ext cx="540"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70" name="Rectangle 60"/>
              <p:cNvSpPr>
                <a:spLocks noChangeArrowheads="1"/>
              </p:cNvSpPr>
              <p:nvPr/>
            </p:nvSpPr>
            <p:spPr bwMode="auto">
              <a:xfrm>
                <a:off x="4988" y="1169"/>
                <a:ext cx="12" cy="6"/>
              </a:xfrm>
              <a:prstGeom prst="rect">
                <a:avLst/>
              </a:prstGeom>
              <a:solidFill>
                <a:srgbClr val="000000"/>
              </a:solidFill>
              <a:ln w="9525">
                <a:noFill/>
                <a:miter lim="800000"/>
                <a:headEnd/>
                <a:tailEnd/>
              </a:ln>
            </p:spPr>
            <p:txBody>
              <a:bodyPr/>
              <a:lstStyle/>
              <a:p>
                <a:pPr eaLnBrk="1" hangingPunct="1"/>
                <a:endParaRPr lang="et-EE" altLang="et-EE"/>
              </a:p>
            </p:txBody>
          </p:sp>
          <p:sp>
            <p:nvSpPr>
              <p:cNvPr id="29771" name="Rectangle 61"/>
              <p:cNvSpPr>
                <a:spLocks noChangeArrowheads="1"/>
              </p:cNvSpPr>
              <p:nvPr/>
            </p:nvSpPr>
            <p:spPr bwMode="auto">
              <a:xfrm>
                <a:off x="3417" y="1175"/>
                <a:ext cx="12"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72" name="Rectangle 62"/>
              <p:cNvSpPr>
                <a:spLocks noChangeArrowheads="1"/>
              </p:cNvSpPr>
              <p:nvPr/>
            </p:nvSpPr>
            <p:spPr bwMode="auto">
              <a:xfrm>
                <a:off x="3687" y="1175"/>
                <a:ext cx="6"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73" name="Rectangle 63"/>
              <p:cNvSpPr>
                <a:spLocks noChangeArrowheads="1"/>
              </p:cNvSpPr>
              <p:nvPr/>
            </p:nvSpPr>
            <p:spPr bwMode="auto">
              <a:xfrm>
                <a:off x="3957" y="1175"/>
                <a:ext cx="6"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74" name="Rectangle 64"/>
              <p:cNvSpPr>
                <a:spLocks noChangeArrowheads="1"/>
              </p:cNvSpPr>
              <p:nvPr/>
            </p:nvSpPr>
            <p:spPr bwMode="auto">
              <a:xfrm>
                <a:off x="4442" y="1175"/>
                <a:ext cx="6"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75" name="Rectangle 65"/>
              <p:cNvSpPr>
                <a:spLocks noChangeArrowheads="1"/>
              </p:cNvSpPr>
              <p:nvPr/>
            </p:nvSpPr>
            <p:spPr bwMode="auto">
              <a:xfrm>
                <a:off x="4988" y="1175"/>
                <a:ext cx="12" cy="300"/>
              </a:xfrm>
              <a:prstGeom prst="rect">
                <a:avLst/>
              </a:prstGeom>
              <a:solidFill>
                <a:srgbClr val="000000"/>
              </a:solidFill>
              <a:ln w="9525">
                <a:noFill/>
                <a:miter lim="800000"/>
                <a:headEnd/>
                <a:tailEnd/>
              </a:ln>
            </p:spPr>
            <p:txBody>
              <a:bodyPr/>
              <a:lstStyle/>
              <a:p>
                <a:pPr eaLnBrk="1" hangingPunct="1"/>
                <a:endParaRPr lang="et-EE" altLang="et-EE"/>
              </a:p>
            </p:txBody>
          </p:sp>
          <p:sp>
            <p:nvSpPr>
              <p:cNvPr id="29776" name="Rectangle 66"/>
              <p:cNvSpPr>
                <a:spLocks noChangeArrowheads="1"/>
              </p:cNvSpPr>
              <p:nvPr/>
            </p:nvSpPr>
            <p:spPr bwMode="auto">
              <a:xfrm>
                <a:off x="3513" y="1469"/>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00"/>
                    </a:solidFill>
                    <a:latin typeface="Tahoma" pitchFamily="34" charset="0"/>
                    <a:cs typeface="Times New Roman" pitchFamily="18" charset="0"/>
                  </a:rPr>
                  <a:t>0</a:t>
                </a:r>
                <a:endParaRPr lang="en-US" altLang="et-EE" sz="3200" baseline="-30000">
                  <a:latin typeface="Tahoma" pitchFamily="34" charset="0"/>
                  <a:cs typeface="Times New Roman" pitchFamily="18" charset="0"/>
                </a:endParaRPr>
              </a:p>
            </p:txBody>
          </p:sp>
          <p:sp>
            <p:nvSpPr>
              <p:cNvPr id="29777" name="Rectangle 67"/>
              <p:cNvSpPr>
                <a:spLocks noChangeArrowheads="1"/>
              </p:cNvSpPr>
              <p:nvPr/>
            </p:nvSpPr>
            <p:spPr bwMode="auto">
              <a:xfrm>
                <a:off x="3735" y="1469"/>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00"/>
                    </a:solidFill>
                    <a:latin typeface="Tahoma" pitchFamily="34" charset="0"/>
                    <a:cs typeface="Times New Roman" pitchFamily="18" charset="0"/>
                  </a:rPr>
                  <a:t>1</a:t>
                </a:r>
                <a:endParaRPr lang="en-US" altLang="et-EE" sz="3200" baseline="-30000">
                  <a:latin typeface="Tahoma" pitchFamily="34" charset="0"/>
                  <a:cs typeface="Times New Roman" pitchFamily="18" charset="0"/>
                </a:endParaRPr>
              </a:p>
            </p:txBody>
          </p:sp>
          <p:sp>
            <p:nvSpPr>
              <p:cNvPr id="29778" name="Rectangle 68"/>
              <p:cNvSpPr>
                <a:spLocks noChangeArrowheads="1"/>
              </p:cNvSpPr>
              <p:nvPr/>
            </p:nvSpPr>
            <p:spPr bwMode="auto">
              <a:xfrm>
                <a:off x="4161" y="1469"/>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FF"/>
                    </a:solidFill>
                    <a:latin typeface="Tahoma" pitchFamily="34" charset="0"/>
                    <a:cs typeface="Times New Roman" pitchFamily="18" charset="0"/>
                  </a:rPr>
                  <a:t>1</a:t>
                </a:r>
                <a:endParaRPr lang="en-US" altLang="et-EE" sz="3200" baseline="-30000">
                  <a:latin typeface="Tahoma" pitchFamily="34" charset="0"/>
                  <a:cs typeface="Times New Roman" pitchFamily="18" charset="0"/>
                </a:endParaRPr>
              </a:p>
            </p:txBody>
          </p:sp>
          <p:sp>
            <p:nvSpPr>
              <p:cNvPr id="29779" name="Rectangle 69"/>
              <p:cNvSpPr>
                <a:spLocks noChangeArrowheads="1"/>
              </p:cNvSpPr>
              <p:nvPr/>
            </p:nvSpPr>
            <p:spPr bwMode="auto">
              <a:xfrm>
                <a:off x="4676" y="1469"/>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FF00FF"/>
                    </a:solidFill>
                    <a:latin typeface="Tahoma" pitchFamily="34" charset="0"/>
                    <a:cs typeface="Times New Roman" pitchFamily="18" charset="0"/>
                  </a:rPr>
                  <a:t>0</a:t>
                </a:r>
                <a:endParaRPr lang="en-US" altLang="et-EE" sz="3200" baseline="-30000">
                  <a:latin typeface="Tahoma" pitchFamily="34" charset="0"/>
                  <a:cs typeface="Times New Roman" pitchFamily="18" charset="0"/>
                </a:endParaRPr>
              </a:p>
            </p:txBody>
          </p:sp>
          <p:sp>
            <p:nvSpPr>
              <p:cNvPr id="29780" name="Rectangle 70"/>
              <p:cNvSpPr>
                <a:spLocks noChangeArrowheads="1"/>
              </p:cNvSpPr>
              <p:nvPr/>
            </p:nvSpPr>
            <p:spPr bwMode="auto">
              <a:xfrm>
                <a:off x="3417" y="1469"/>
                <a:ext cx="12" cy="305"/>
              </a:xfrm>
              <a:prstGeom prst="rect">
                <a:avLst/>
              </a:prstGeom>
              <a:solidFill>
                <a:srgbClr val="000000"/>
              </a:solidFill>
              <a:ln w="9525">
                <a:noFill/>
                <a:miter lim="800000"/>
                <a:headEnd/>
                <a:tailEnd/>
              </a:ln>
            </p:spPr>
            <p:txBody>
              <a:bodyPr/>
              <a:lstStyle/>
              <a:p>
                <a:pPr eaLnBrk="1" hangingPunct="1"/>
                <a:endParaRPr lang="et-EE" altLang="et-EE"/>
              </a:p>
            </p:txBody>
          </p:sp>
          <p:sp>
            <p:nvSpPr>
              <p:cNvPr id="29781" name="Rectangle 71"/>
              <p:cNvSpPr>
                <a:spLocks noChangeArrowheads="1"/>
              </p:cNvSpPr>
              <p:nvPr/>
            </p:nvSpPr>
            <p:spPr bwMode="auto">
              <a:xfrm>
                <a:off x="3687" y="1469"/>
                <a:ext cx="6" cy="305"/>
              </a:xfrm>
              <a:prstGeom prst="rect">
                <a:avLst/>
              </a:prstGeom>
              <a:solidFill>
                <a:srgbClr val="000000"/>
              </a:solidFill>
              <a:ln w="9525">
                <a:noFill/>
                <a:miter lim="800000"/>
                <a:headEnd/>
                <a:tailEnd/>
              </a:ln>
            </p:spPr>
            <p:txBody>
              <a:bodyPr/>
              <a:lstStyle/>
              <a:p>
                <a:pPr eaLnBrk="1" hangingPunct="1"/>
                <a:endParaRPr lang="et-EE" altLang="et-EE"/>
              </a:p>
            </p:txBody>
          </p:sp>
          <p:sp>
            <p:nvSpPr>
              <p:cNvPr id="29782" name="Rectangle 72"/>
              <p:cNvSpPr>
                <a:spLocks noChangeArrowheads="1"/>
              </p:cNvSpPr>
              <p:nvPr/>
            </p:nvSpPr>
            <p:spPr bwMode="auto">
              <a:xfrm>
                <a:off x="3957" y="1469"/>
                <a:ext cx="6" cy="305"/>
              </a:xfrm>
              <a:prstGeom prst="rect">
                <a:avLst/>
              </a:prstGeom>
              <a:solidFill>
                <a:srgbClr val="000000"/>
              </a:solidFill>
              <a:ln w="9525">
                <a:noFill/>
                <a:miter lim="800000"/>
                <a:headEnd/>
                <a:tailEnd/>
              </a:ln>
            </p:spPr>
            <p:txBody>
              <a:bodyPr/>
              <a:lstStyle/>
              <a:p>
                <a:pPr eaLnBrk="1" hangingPunct="1"/>
                <a:endParaRPr lang="et-EE" altLang="et-EE"/>
              </a:p>
            </p:txBody>
          </p:sp>
          <p:sp>
            <p:nvSpPr>
              <p:cNvPr id="29783" name="Rectangle 73"/>
              <p:cNvSpPr>
                <a:spLocks noChangeArrowheads="1"/>
              </p:cNvSpPr>
              <p:nvPr/>
            </p:nvSpPr>
            <p:spPr bwMode="auto">
              <a:xfrm>
                <a:off x="4442" y="1469"/>
                <a:ext cx="6" cy="305"/>
              </a:xfrm>
              <a:prstGeom prst="rect">
                <a:avLst/>
              </a:prstGeom>
              <a:solidFill>
                <a:srgbClr val="000000"/>
              </a:solidFill>
              <a:ln w="9525">
                <a:noFill/>
                <a:miter lim="800000"/>
                <a:headEnd/>
                <a:tailEnd/>
              </a:ln>
            </p:spPr>
            <p:txBody>
              <a:bodyPr/>
              <a:lstStyle/>
              <a:p>
                <a:pPr eaLnBrk="1" hangingPunct="1"/>
                <a:endParaRPr lang="et-EE" altLang="et-EE"/>
              </a:p>
            </p:txBody>
          </p:sp>
          <p:sp>
            <p:nvSpPr>
              <p:cNvPr id="29784" name="Rectangle 74"/>
              <p:cNvSpPr>
                <a:spLocks noChangeArrowheads="1"/>
              </p:cNvSpPr>
              <p:nvPr/>
            </p:nvSpPr>
            <p:spPr bwMode="auto">
              <a:xfrm>
                <a:off x="4988" y="1469"/>
                <a:ext cx="12" cy="305"/>
              </a:xfrm>
              <a:prstGeom prst="rect">
                <a:avLst/>
              </a:prstGeom>
              <a:solidFill>
                <a:srgbClr val="000000"/>
              </a:solidFill>
              <a:ln w="9525">
                <a:noFill/>
                <a:miter lim="800000"/>
                <a:headEnd/>
                <a:tailEnd/>
              </a:ln>
            </p:spPr>
            <p:txBody>
              <a:bodyPr/>
              <a:lstStyle/>
              <a:p>
                <a:pPr eaLnBrk="1" hangingPunct="1"/>
                <a:endParaRPr lang="et-EE" altLang="et-EE"/>
              </a:p>
            </p:txBody>
          </p:sp>
          <p:sp>
            <p:nvSpPr>
              <p:cNvPr id="29785" name="Rectangle 75"/>
              <p:cNvSpPr>
                <a:spLocks noChangeArrowheads="1"/>
              </p:cNvSpPr>
              <p:nvPr/>
            </p:nvSpPr>
            <p:spPr bwMode="auto">
              <a:xfrm>
                <a:off x="3513" y="1768"/>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00"/>
                    </a:solidFill>
                    <a:latin typeface="Tahoma" pitchFamily="34" charset="0"/>
                    <a:cs typeface="Times New Roman" pitchFamily="18" charset="0"/>
                  </a:rPr>
                  <a:t>1</a:t>
                </a:r>
                <a:endParaRPr lang="en-US" altLang="et-EE" sz="3200" baseline="-30000">
                  <a:latin typeface="Tahoma" pitchFamily="34" charset="0"/>
                  <a:cs typeface="Times New Roman" pitchFamily="18" charset="0"/>
                </a:endParaRPr>
              </a:p>
            </p:txBody>
          </p:sp>
          <p:sp>
            <p:nvSpPr>
              <p:cNvPr id="29786" name="Rectangle 76"/>
              <p:cNvSpPr>
                <a:spLocks noChangeArrowheads="1"/>
              </p:cNvSpPr>
              <p:nvPr/>
            </p:nvSpPr>
            <p:spPr bwMode="auto">
              <a:xfrm>
                <a:off x="3735" y="1768"/>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00"/>
                    </a:solidFill>
                    <a:latin typeface="Tahoma" pitchFamily="34" charset="0"/>
                    <a:cs typeface="Times New Roman" pitchFamily="18" charset="0"/>
                  </a:rPr>
                  <a:t>0</a:t>
                </a:r>
                <a:endParaRPr lang="en-US" altLang="et-EE" sz="3200" baseline="-30000">
                  <a:latin typeface="Tahoma" pitchFamily="34" charset="0"/>
                  <a:cs typeface="Times New Roman" pitchFamily="18" charset="0"/>
                </a:endParaRPr>
              </a:p>
            </p:txBody>
          </p:sp>
          <p:sp>
            <p:nvSpPr>
              <p:cNvPr id="29787" name="Rectangle 77"/>
              <p:cNvSpPr>
                <a:spLocks noChangeArrowheads="1"/>
              </p:cNvSpPr>
              <p:nvPr/>
            </p:nvSpPr>
            <p:spPr bwMode="auto">
              <a:xfrm>
                <a:off x="4161" y="1768"/>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FF"/>
                    </a:solidFill>
                    <a:latin typeface="Tahoma" pitchFamily="34" charset="0"/>
                    <a:cs typeface="Times New Roman" pitchFamily="18" charset="0"/>
                  </a:rPr>
                  <a:t>1</a:t>
                </a:r>
                <a:endParaRPr lang="en-US" altLang="et-EE" sz="3200" baseline="-30000">
                  <a:latin typeface="Tahoma" pitchFamily="34" charset="0"/>
                  <a:cs typeface="Times New Roman" pitchFamily="18" charset="0"/>
                </a:endParaRPr>
              </a:p>
            </p:txBody>
          </p:sp>
          <p:sp>
            <p:nvSpPr>
              <p:cNvPr id="29788" name="Rectangle 78"/>
              <p:cNvSpPr>
                <a:spLocks noChangeArrowheads="1"/>
              </p:cNvSpPr>
              <p:nvPr/>
            </p:nvSpPr>
            <p:spPr bwMode="auto">
              <a:xfrm>
                <a:off x="4676" y="1768"/>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FF00FF"/>
                    </a:solidFill>
                    <a:latin typeface="Tahoma" pitchFamily="34" charset="0"/>
                    <a:cs typeface="Times New Roman" pitchFamily="18" charset="0"/>
                  </a:rPr>
                  <a:t>0</a:t>
                </a:r>
                <a:endParaRPr lang="en-US" altLang="et-EE" sz="3200" baseline="-30000">
                  <a:latin typeface="Tahoma" pitchFamily="34" charset="0"/>
                  <a:cs typeface="Times New Roman" pitchFamily="18" charset="0"/>
                </a:endParaRPr>
              </a:p>
            </p:txBody>
          </p:sp>
          <p:sp>
            <p:nvSpPr>
              <p:cNvPr id="29789" name="Rectangle 79"/>
              <p:cNvSpPr>
                <a:spLocks noChangeArrowheads="1"/>
              </p:cNvSpPr>
              <p:nvPr/>
            </p:nvSpPr>
            <p:spPr bwMode="auto">
              <a:xfrm>
                <a:off x="3417" y="1774"/>
                <a:ext cx="12"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790" name="Rectangle 80"/>
              <p:cNvSpPr>
                <a:spLocks noChangeArrowheads="1"/>
              </p:cNvSpPr>
              <p:nvPr/>
            </p:nvSpPr>
            <p:spPr bwMode="auto">
              <a:xfrm>
                <a:off x="3687" y="1774"/>
                <a:ext cx="6"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791" name="Rectangle 81"/>
              <p:cNvSpPr>
                <a:spLocks noChangeArrowheads="1"/>
              </p:cNvSpPr>
              <p:nvPr/>
            </p:nvSpPr>
            <p:spPr bwMode="auto">
              <a:xfrm>
                <a:off x="3957" y="1774"/>
                <a:ext cx="6"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792" name="Rectangle 82"/>
              <p:cNvSpPr>
                <a:spLocks noChangeArrowheads="1"/>
              </p:cNvSpPr>
              <p:nvPr/>
            </p:nvSpPr>
            <p:spPr bwMode="auto">
              <a:xfrm>
                <a:off x="4442" y="1774"/>
                <a:ext cx="6"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793" name="Rectangle 83"/>
              <p:cNvSpPr>
                <a:spLocks noChangeArrowheads="1"/>
              </p:cNvSpPr>
              <p:nvPr/>
            </p:nvSpPr>
            <p:spPr bwMode="auto">
              <a:xfrm>
                <a:off x="4988" y="1774"/>
                <a:ext cx="12"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794" name="Rectangle 84"/>
              <p:cNvSpPr>
                <a:spLocks noChangeArrowheads="1"/>
              </p:cNvSpPr>
              <p:nvPr/>
            </p:nvSpPr>
            <p:spPr bwMode="auto">
              <a:xfrm>
                <a:off x="3513" y="2074"/>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00"/>
                    </a:solidFill>
                    <a:latin typeface="Tahoma" pitchFamily="34" charset="0"/>
                    <a:cs typeface="Times New Roman" pitchFamily="18" charset="0"/>
                  </a:rPr>
                  <a:t>1</a:t>
                </a:r>
                <a:endParaRPr lang="en-US" altLang="et-EE" sz="3200" baseline="-30000">
                  <a:latin typeface="Tahoma" pitchFamily="34" charset="0"/>
                  <a:cs typeface="Times New Roman" pitchFamily="18" charset="0"/>
                </a:endParaRPr>
              </a:p>
            </p:txBody>
          </p:sp>
          <p:sp>
            <p:nvSpPr>
              <p:cNvPr id="29795" name="Rectangle 85"/>
              <p:cNvSpPr>
                <a:spLocks noChangeArrowheads="1"/>
              </p:cNvSpPr>
              <p:nvPr/>
            </p:nvSpPr>
            <p:spPr bwMode="auto">
              <a:xfrm>
                <a:off x="3735" y="2074"/>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00"/>
                    </a:solidFill>
                    <a:latin typeface="Tahoma" pitchFamily="34" charset="0"/>
                    <a:cs typeface="Times New Roman" pitchFamily="18" charset="0"/>
                  </a:rPr>
                  <a:t>1</a:t>
                </a:r>
                <a:endParaRPr lang="en-US" altLang="et-EE" sz="3200" baseline="-30000">
                  <a:latin typeface="Tahoma" pitchFamily="34" charset="0"/>
                  <a:cs typeface="Times New Roman" pitchFamily="18" charset="0"/>
                </a:endParaRPr>
              </a:p>
            </p:txBody>
          </p:sp>
          <p:sp>
            <p:nvSpPr>
              <p:cNvPr id="29796" name="Rectangle 86"/>
              <p:cNvSpPr>
                <a:spLocks noChangeArrowheads="1"/>
              </p:cNvSpPr>
              <p:nvPr/>
            </p:nvSpPr>
            <p:spPr bwMode="auto">
              <a:xfrm>
                <a:off x="4161" y="2074"/>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0000FF"/>
                    </a:solidFill>
                    <a:latin typeface="Tahoma" pitchFamily="34" charset="0"/>
                    <a:cs typeface="Times New Roman" pitchFamily="18" charset="0"/>
                  </a:rPr>
                  <a:t>0</a:t>
                </a:r>
                <a:endParaRPr lang="en-US" altLang="et-EE" sz="3200" baseline="-30000">
                  <a:latin typeface="Tahoma" pitchFamily="34" charset="0"/>
                  <a:cs typeface="Times New Roman" pitchFamily="18" charset="0"/>
                </a:endParaRPr>
              </a:p>
            </p:txBody>
          </p:sp>
          <p:sp>
            <p:nvSpPr>
              <p:cNvPr id="29797" name="Rectangle 87"/>
              <p:cNvSpPr>
                <a:spLocks noChangeArrowheads="1"/>
              </p:cNvSpPr>
              <p:nvPr/>
            </p:nvSpPr>
            <p:spPr bwMode="auto">
              <a:xfrm>
                <a:off x="4676" y="2074"/>
                <a:ext cx="88" cy="194"/>
              </a:xfrm>
              <a:prstGeom prst="rect">
                <a:avLst/>
              </a:prstGeom>
              <a:noFill/>
              <a:ln w="9525">
                <a:noFill/>
                <a:miter lim="800000"/>
                <a:headEnd/>
                <a:tailEnd/>
              </a:ln>
            </p:spPr>
            <p:txBody>
              <a:bodyPr wrap="none" lIns="0" tIns="0" rIns="0" bIns="0">
                <a:spAutoFit/>
              </a:bodyPr>
              <a:lstStyle/>
              <a:p>
                <a:pPr eaLnBrk="1" hangingPunct="1">
                  <a:spcBef>
                    <a:spcPct val="20000"/>
                  </a:spcBef>
                  <a:buClr>
                    <a:schemeClr val="folHlink"/>
                  </a:buClr>
                  <a:buSzPct val="60000"/>
                  <a:buFont typeface="Wingdings" pitchFamily="2" charset="2"/>
                  <a:buNone/>
                </a:pPr>
                <a:r>
                  <a:rPr lang="en-US" altLang="et-EE" sz="2000">
                    <a:solidFill>
                      <a:srgbClr val="FF00FF"/>
                    </a:solidFill>
                    <a:latin typeface="Tahoma" pitchFamily="34" charset="0"/>
                    <a:cs typeface="Times New Roman" pitchFamily="18" charset="0"/>
                  </a:rPr>
                  <a:t>1</a:t>
                </a:r>
                <a:endParaRPr lang="en-US" altLang="et-EE" sz="3200" baseline="-30000">
                  <a:latin typeface="Tahoma" pitchFamily="34" charset="0"/>
                  <a:cs typeface="Times New Roman" pitchFamily="18" charset="0"/>
                </a:endParaRPr>
              </a:p>
            </p:txBody>
          </p:sp>
          <p:sp>
            <p:nvSpPr>
              <p:cNvPr id="29798" name="Rectangle 88"/>
              <p:cNvSpPr>
                <a:spLocks noChangeArrowheads="1"/>
              </p:cNvSpPr>
              <p:nvPr/>
            </p:nvSpPr>
            <p:spPr bwMode="auto">
              <a:xfrm>
                <a:off x="3417" y="2080"/>
                <a:ext cx="12"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799" name="Rectangle 89"/>
              <p:cNvSpPr>
                <a:spLocks noChangeArrowheads="1"/>
              </p:cNvSpPr>
              <p:nvPr/>
            </p:nvSpPr>
            <p:spPr bwMode="auto">
              <a:xfrm>
                <a:off x="3417" y="2386"/>
                <a:ext cx="270" cy="6"/>
              </a:xfrm>
              <a:prstGeom prst="rect">
                <a:avLst/>
              </a:prstGeom>
              <a:solidFill>
                <a:srgbClr val="000000"/>
              </a:solidFill>
              <a:ln w="9525">
                <a:noFill/>
                <a:miter lim="800000"/>
                <a:headEnd/>
                <a:tailEnd/>
              </a:ln>
            </p:spPr>
            <p:txBody>
              <a:bodyPr/>
              <a:lstStyle/>
              <a:p>
                <a:pPr eaLnBrk="1" hangingPunct="1"/>
                <a:endParaRPr lang="et-EE" altLang="et-EE"/>
              </a:p>
            </p:txBody>
          </p:sp>
          <p:sp>
            <p:nvSpPr>
              <p:cNvPr id="29800" name="Rectangle 90"/>
              <p:cNvSpPr>
                <a:spLocks noChangeArrowheads="1"/>
              </p:cNvSpPr>
              <p:nvPr/>
            </p:nvSpPr>
            <p:spPr bwMode="auto">
              <a:xfrm>
                <a:off x="3687" y="2080"/>
                <a:ext cx="6"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801" name="Rectangle 91"/>
              <p:cNvSpPr>
                <a:spLocks noChangeArrowheads="1"/>
              </p:cNvSpPr>
              <p:nvPr/>
            </p:nvSpPr>
            <p:spPr bwMode="auto">
              <a:xfrm>
                <a:off x="3687" y="2386"/>
                <a:ext cx="6" cy="6"/>
              </a:xfrm>
              <a:prstGeom prst="rect">
                <a:avLst/>
              </a:prstGeom>
              <a:solidFill>
                <a:srgbClr val="000000"/>
              </a:solidFill>
              <a:ln w="9525">
                <a:noFill/>
                <a:miter lim="800000"/>
                <a:headEnd/>
                <a:tailEnd/>
              </a:ln>
            </p:spPr>
            <p:txBody>
              <a:bodyPr/>
              <a:lstStyle/>
              <a:p>
                <a:pPr eaLnBrk="1" hangingPunct="1"/>
                <a:endParaRPr lang="et-EE" altLang="et-EE"/>
              </a:p>
            </p:txBody>
          </p:sp>
          <p:sp>
            <p:nvSpPr>
              <p:cNvPr id="29802" name="Rectangle 92"/>
              <p:cNvSpPr>
                <a:spLocks noChangeArrowheads="1"/>
              </p:cNvSpPr>
              <p:nvPr/>
            </p:nvSpPr>
            <p:spPr bwMode="auto">
              <a:xfrm>
                <a:off x="3693" y="2386"/>
                <a:ext cx="264" cy="6"/>
              </a:xfrm>
              <a:prstGeom prst="rect">
                <a:avLst/>
              </a:prstGeom>
              <a:solidFill>
                <a:srgbClr val="000000"/>
              </a:solidFill>
              <a:ln w="9525">
                <a:noFill/>
                <a:miter lim="800000"/>
                <a:headEnd/>
                <a:tailEnd/>
              </a:ln>
            </p:spPr>
            <p:txBody>
              <a:bodyPr/>
              <a:lstStyle/>
              <a:p>
                <a:pPr eaLnBrk="1" hangingPunct="1"/>
                <a:endParaRPr lang="et-EE" altLang="et-EE"/>
              </a:p>
            </p:txBody>
          </p:sp>
          <p:sp>
            <p:nvSpPr>
              <p:cNvPr id="29803" name="Rectangle 93"/>
              <p:cNvSpPr>
                <a:spLocks noChangeArrowheads="1"/>
              </p:cNvSpPr>
              <p:nvPr/>
            </p:nvSpPr>
            <p:spPr bwMode="auto">
              <a:xfrm>
                <a:off x="3957" y="2080"/>
                <a:ext cx="6"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804" name="Rectangle 94"/>
              <p:cNvSpPr>
                <a:spLocks noChangeArrowheads="1"/>
              </p:cNvSpPr>
              <p:nvPr/>
            </p:nvSpPr>
            <p:spPr bwMode="auto">
              <a:xfrm>
                <a:off x="3957" y="2386"/>
                <a:ext cx="6" cy="6"/>
              </a:xfrm>
              <a:prstGeom prst="rect">
                <a:avLst/>
              </a:prstGeom>
              <a:solidFill>
                <a:srgbClr val="000000"/>
              </a:solidFill>
              <a:ln w="9525">
                <a:noFill/>
                <a:miter lim="800000"/>
                <a:headEnd/>
                <a:tailEnd/>
              </a:ln>
            </p:spPr>
            <p:txBody>
              <a:bodyPr/>
              <a:lstStyle/>
              <a:p>
                <a:pPr eaLnBrk="1" hangingPunct="1"/>
                <a:endParaRPr lang="et-EE" altLang="et-EE"/>
              </a:p>
            </p:txBody>
          </p:sp>
          <p:sp>
            <p:nvSpPr>
              <p:cNvPr id="29805" name="Rectangle 95"/>
              <p:cNvSpPr>
                <a:spLocks noChangeArrowheads="1"/>
              </p:cNvSpPr>
              <p:nvPr/>
            </p:nvSpPr>
            <p:spPr bwMode="auto">
              <a:xfrm>
                <a:off x="3963" y="2386"/>
                <a:ext cx="479" cy="6"/>
              </a:xfrm>
              <a:prstGeom prst="rect">
                <a:avLst/>
              </a:prstGeom>
              <a:solidFill>
                <a:srgbClr val="000000"/>
              </a:solidFill>
              <a:ln w="9525">
                <a:noFill/>
                <a:miter lim="800000"/>
                <a:headEnd/>
                <a:tailEnd/>
              </a:ln>
            </p:spPr>
            <p:txBody>
              <a:bodyPr/>
              <a:lstStyle/>
              <a:p>
                <a:pPr eaLnBrk="1" hangingPunct="1"/>
                <a:endParaRPr lang="et-EE" altLang="et-EE"/>
              </a:p>
            </p:txBody>
          </p:sp>
          <p:sp>
            <p:nvSpPr>
              <p:cNvPr id="29806" name="Rectangle 96"/>
              <p:cNvSpPr>
                <a:spLocks noChangeArrowheads="1"/>
              </p:cNvSpPr>
              <p:nvPr/>
            </p:nvSpPr>
            <p:spPr bwMode="auto">
              <a:xfrm>
                <a:off x="4442" y="2080"/>
                <a:ext cx="6"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807" name="Rectangle 97"/>
              <p:cNvSpPr>
                <a:spLocks noChangeArrowheads="1"/>
              </p:cNvSpPr>
              <p:nvPr/>
            </p:nvSpPr>
            <p:spPr bwMode="auto">
              <a:xfrm>
                <a:off x="4442" y="2386"/>
                <a:ext cx="6" cy="6"/>
              </a:xfrm>
              <a:prstGeom prst="rect">
                <a:avLst/>
              </a:prstGeom>
              <a:solidFill>
                <a:srgbClr val="000000"/>
              </a:solidFill>
              <a:ln w="9525">
                <a:noFill/>
                <a:miter lim="800000"/>
                <a:headEnd/>
                <a:tailEnd/>
              </a:ln>
            </p:spPr>
            <p:txBody>
              <a:bodyPr/>
              <a:lstStyle/>
              <a:p>
                <a:pPr eaLnBrk="1" hangingPunct="1"/>
                <a:endParaRPr lang="et-EE" altLang="et-EE"/>
              </a:p>
            </p:txBody>
          </p:sp>
          <p:sp>
            <p:nvSpPr>
              <p:cNvPr id="29808" name="Rectangle 98"/>
              <p:cNvSpPr>
                <a:spLocks noChangeArrowheads="1"/>
              </p:cNvSpPr>
              <p:nvPr/>
            </p:nvSpPr>
            <p:spPr bwMode="auto">
              <a:xfrm>
                <a:off x="4448" y="2386"/>
                <a:ext cx="540" cy="6"/>
              </a:xfrm>
              <a:prstGeom prst="rect">
                <a:avLst/>
              </a:prstGeom>
              <a:solidFill>
                <a:srgbClr val="000000"/>
              </a:solidFill>
              <a:ln w="9525">
                <a:noFill/>
                <a:miter lim="800000"/>
                <a:headEnd/>
                <a:tailEnd/>
              </a:ln>
            </p:spPr>
            <p:txBody>
              <a:bodyPr/>
              <a:lstStyle/>
              <a:p>
                <a:pPr eaLnBrk="1" hangingPunct="1"/>
                <a:endParaRPr lang="et-EE" altLang="et-EE"/>
              </a:p>
            </p:txBody>
          </p:sp>
          <p:sp>
            <p:nvSpPr>
              <p:cNvPr id="29809" name="Rectangle 99"/>
              <p:cNvSpPr>
                <a:spLocks noChangeArrowheads="1"/>
              </p:cNvSpPr>
              <p:nvPr/>
            </p:nvSpPr>
            <p:spPr bwMode="auto">
              <a:xfrm>
                <a:off x="4988" y="2080"/>
                <a:ext cx="12" cy="306"/>
              </a:xfrm>
              <a:prstGeom prst="rect">
                <a:avLst/>
              </a:prstGeom>
              <a:solidFill>
                <a:srgbClr val="000000"/>
              </a:solidFill>
              <a:ln w="9525">
                <a:noFill/>
                <a:miter lim="800000"/>
                <a:headEnd/>
                <a:tailEnd/>
              </a:ln>
            </p:spPr>
            <p:txBody>
              <a:bodyPr/>
              <a:lstStyle/>
              <a:p>
                <a:pPr eaLnBrk="1" hangingPunct="1"/>
                <a:endParaRPr lang="et-EE" altLang="et-EE"/>
              </a:p>
            </p:txBody>
          </p:sp>
          <p:sp>
            <p:nvSpPr>
              <p:cNvPr id="29810" name="Rectangle 100"/>
              <p:cNvSpPr>
                <a:spLocks noChangeArrowheads="1"/>
              </p:cNvSpPr>
              <p:nvPr/>
            </p:nvSpPr>
            <p:spPr bwMode="auto">
              <a:xfrm>
                <a:off x="4988" y="2386"/>
                <a:ext cx="12" cy="6"/>
              </a:xfrm>
              <a:prstGeom prst="rect">
                <a:avLst/>
              </a:prstGeom>
              <a:solidFill>
                <a:srgbClr val="000000"/>
              </a:solidFill>
              <a:ln w="9525">
                <a:noFill/>
                <a:miter lim="800000"/>
                <a:headEnd/>
                <a:tailEnd/>
              </a:ln>
            </p:spPr>
            <p:txBody>
              <a:bodyPr/>
              <a:lstStyle/>
              <a:p>
                <a:pPr eaLnBrk="1" hangingPunct="1"/>
                <a:endParaRPr lang="et-EE" altLang="et-EE"/>
              </a:p>
            </p:txBody>
          </p:sp>
        </p:grpSp>
        <p:sp>
          <p:nvSpPr>
            <p:cNvPr id="29732" name="Text Box 101"/>
            <p:cNvSpPr txBox="1">
              <a:spLocks noChangeArrowheads="1"/>
            </p:cNvSpPr>
            <p:nvPr/>
          </p:nvSpPr>
          <p:spPr bwMode="auto">
            <a:xfrm>
              <a:off x="1008" y="672"/>
              <a:ext cx="816"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u="sng">
                  <a:latin typeface="Tahoma" pitchFamily="34" charset="0"/>
                  <a:cs typeface="Times New Roman" pitchFamily="18" charset="0"/>
                </a:rPr>
                <a:t>Behavior</a:t>
              </a:r>
              <a:endParaRPr lang="en-US" altLang="et-EE" sz="2000">
                <a:latin typeface="Tahoma" pitchFamily="34" charset="0"/>
                <a:cs typeface="Times New Roman" pitchFamily="18" charset="0"/>
              </a:endParaRPr>
            </a:p>
          </p:txBody>
        </p:sp>
      </p:grpSp>
      <p:grpSp>
        <p:nvGrpSpPr>
          <p:cNvPr id="8" name="Group 102"/>
          <p:cNvGrpSpPr>
            <a:grpSpLocks/>
          </p:cNvGrpSpPr>
          <p:nvPr/>
        </p:nvGrpSpPr>
        <p:grpSpPr bwMode="auto">
          <a:xfrm>
            <a:off x="4495800" y="3733800"/>
            <a:ext cx="4495800" cy="2286000"/>
            <a:chOff x="528" y="2208"/>
            <a:chExt cx="2832" cy="1440"/>
          </a:xfrm>
        </p:grpSpPr>
        <p:sp>
          <p:nvSpPr>
            <p:cNvPr id="29707" name="Text Box 103"/>
            <p:cNvSpPr txBox="1">
              <a:spLocks noChangeArrowheads="1"/>
            </p:cNvSpPr>
            <p:nvPr/>
          </p:nvSpPr>
          <p:spPr bwMode="auto">
            <a:xfrm>
              <a:off x="528" y="3062"/>
              <a:ext cx="240"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b</a:t>
              </a:r>
            </a:p>
          </p:txBody>
        </p:sp>
        <p:sp>
          <p:nvSpPr>
            <p:cNvPr id="29708" name="Text Box 104"/>
            <p:cNvSpPr txBox="1">
              <a:spLocks noChangeArrowheads="1"/>
            </p:cNvSpPr>
            <p:nvPr/>
          </p:nvSpPr>
          <p:spPr bwMode="auto">
            <a:xfrm>
              <a:off x="2736" y="2966"/>
              <a:ext cx="624"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Carry</a:t>
              </a:r>
            </a:p>
          </p:txBody>
        </p:sp>
        <p:grpSp>
          <p:nvGrpSpPr>
            <p:cNvPr id="9" name="Group 105"/>
            <p:cNvGrpSpPr>
              <a:grpSpLocks/>
            </p:cNvGrpSpPr>
            <p:nvPr/>
          </p:nvGrpSpPr>
          <p:grpSpPr bwMode="auto">
            <a:xfrm>
              <a:off x="624" y="2208"/>
              <a:ext cx="2448" cy="1440"/>
              <a:chOff x="624" y="2208"/>
              <a:chExt cx="2448" cy="1440"/>
            </a:xfrm>
          </p:grpSpPr>
          <p:sp>
            <p:nvSpPr>
              <p:cNvPr id="29712" name="Rectangle 106"/>
              <p:cNvSpPr>
                <a:spLocks noChangeArrowheads="1"/>
              </p:cNvSpPr>
              <p:nvPr/>
            </p:nvSpPr>
            <p:spPr bwMode="auto">
              <a:xfrm>
                <a:off x="1056" y="2208"/>
                <a:ext cx="1584" cy="1440"/>
              </a:xfrm>
              <a:prstGeom prst="rect">
                <a:avLst/>
              </a:prstGeom>
              <a:noFill/>
              <a:ln w="9525">
                <a:solidFill>
                  <a:schemeClr val="tx1"/>
                </a:solidFill>
                <a:miter lim="800000"/>
                <a:headEnd/>
                <a:tailEnd/>
              </a:ln>
            </p:spPr>
            <p:txBody>
              <a:bodyPr wrap="none" anchor="ctr"/>
              <a:lstStyle/>
              <a:p>
                <a:pPr eaLnBrk="1" hangingPunct="1"/>
                <a:endParaRPr lang="et-EE" altLang="et-EE"/>
              </a:p>
            </p:txBody>
          </p:sp>
          <p:grpSp>
            <p:nvGrpSpPr>
              <p:cNvPr id="10" name="Group 107"/>
              <p:cNvGrpSpPr>
                <a:grpSpLocks/>
              </p:cNvGrpSpPr>
              <p:nvPr/>
            </p:nvGrpSpPr>
            <p:grpSpPr bwMode="auto">
              <a:xfrm>
                <a:off x="1536" y="2352"/>
                <a:ext cx="624" cy="480"/>
                <a:chOff x="1488" y="2496"/>
                <a:chExt cx="624" cy="480"/>
              </a:xfrm>
            </p:grpSpPr>
            <p:sp>
              <p:nvSpPr>
                <p:cNvPr id="29729" name="Rectangle 108"/>
                <p:cNvSpPr>
                  <a:spLocks noChangeArrowheads="1"/>
                </p:cNvSpPr>
                <p:nvPr/>
              </p:nvSpPr>
              <p:spPr bwMode="auto">
                <a:xfrm>
                  <a:off x="1488" y="2496"/>
                  <a:ext cx="624" cy="480"/>
                </a:xfrm>
                <a:prstGeom prst="rect">
                  <a:avLst/>
                </a:prstGeom>
                <a:noFill/>
                <a:ln w="9525">
                  <a:solidFill>
                    <a:schemeClr val="tx1"/>
                  </a:solidFill>
                  <a:miter lim="800000"/>
                  <a:headEnd/>
                  <a:tailEnd/>
                </a:ln>
              </p:spPr>
              <p:txBody>
                <a:bodyPr wrap="none" anchor="ctr"/>
                <a:lstStyle/>
                <a:p>
                  <a:pPr eaLnBrk="1" hangingPunct="1"/>
                  <a:endParaRPr lang="et-EE" altLang="et-EE"/>
                </a:p>
              </p:txBody>
            </p:sp>
            <p:sp>
              <p:nvSpPr>
                <p:cNvPr id="29730" name="Text Box 109"/>
                <p:cNvSpPr txBox="1">
                  <a:spLocks noChangeArrowheads="1"/>
                </p:cNvSpPr>
                <p:nvPr/>
              </p:nvSpPr>
              <p:spPr bwMode="auto">
                <a:xfrm>
                  <a:off x="1488" y="2496"/>
                  <a:ext cx="250" cy="252"/>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lang="en-US" altLang="et-EE" sz="2000">
                      <a:latin typeface="Tahoma" pitchFamily="34" charset="0"/>
                      <a:cs typeface="Times New Roman" pitchFamily="18" charset="0"/>
                      <a:sym typeface="Symbol" pitchFamily="18" charset="2"/>
                    </a:rPr>
                    <a:t></a:t>
                  </a:r>
                  <a:endParaRPr lang="en-US" altLang="et-EE" sz="3200" baseline="-30000">
                    <a:latin typeface="Tahoma" pitchFamily="34" charset="0"/>
                    <a:cs typeface="Times New Roman" pitchFamily="18" charset="0"/>
                  </a:endParaRPr>
                </a:p>
              </p:txBody>
            </p:sp>
          </p:grpSp>
          <p:grpSp>
            <p:nvGrpSpPr>
              <p:cNvPr id="11" name="Group 110"/>
              <p:cNvGrpSpPr>
                <a:grpSpLocks/>
              </p:cNvGrpSpPr>
              <p:nvPr/>
            </p:nvGrpSpPr>
            <p:grpSpPr bwMode="auto">
              <a:xfrm>
                <a:off x="1536" y="2976"/>
                <a:ext cx="624" cy="480"/>
                <a:chOff x="1488" y="2496"/>
                <a:chExt cx="624" cy="480"/>
              </a:xfrm>
            </p:grpSpPr>
            <p:sp>
              <p:nvSpPr>
                <p:cNvPr id="29727" name="Rectangle 111"/>
                <p:cNvSpPr>
                  <a:spLocks noChangeArrowheads="1"/>
                </p:cNvSpPr>
                <p:nvPr/>
              </p:nvSpPr>
              <p:spPr bwMode="auto">
                <a:xfrm>
                  <a:off x="1488" y="2496"/>
                  <a:ext cx="624" cy="480"/>
                </a:xfrm>
                <a:prstGeom prst="rect">
                  <a:avLst/>
                </a:prstGeom>
                <a:noFill/>
                <a:ln w="9525">
                  <a:solidFill>
                    <a:schemeClr val="tx1"/>
                  </a:solidFill>
                  <a:miter lim="800000"/>
                  <a:headEnd/>
                  <a:tailEnd/>
                </a:ln>
              </p:spPr>
              <p:txBody>
                <a:bodyPr wrap="none" anchor="ctr"/>
                <a:lstStyle/>
                <a:p>
                  <a:pPr eaLnBrk="1" hangingPunct="1"/>
                  <a:endParaRPr lang="et-EE" altLang="et-EE"/>
                </a:p>
              </p:txBody>
            </p:sp>
            <p:sp>
              <p:nvSpPr>
                <p:cNvPr id="29728" name="Text Box 112"/>
                <p:cNvSpPr txBox="1">
                  <a:spLocks noChangeArrowheads="1"/>
                </p:cNvSpPr>
                <p:nvPr/>
              </p:nvSpPr>
              <p:spPr bwMode="auto">
                <a:xfrm>
                  <a:off x="1488" y="2496"/>
                  <a:ext cx="250" cy="252"/>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lang="en-US" altLang="et-EE" sz="2000">
                      <a:latin typeface="Tahoma" pitchFamily="34" charset="0"/>
                      <a:cs typeface="Times New Roman" pitchFamily="18" charset="0"/>
                      <a:sym typeface="Symbol" pitchFamily="18" charset="2"/>
                    </a:rPr>
                    <a:t>&amp;</a:t>
                  </a:r>
                  <a:endParaRPr lang="en-US" altLang="et-EE" sz="3200" baseline="-30000">
                    <a:latin typeface="Tahoma" pitchFamily="34" charset="0"/>
                    <a:cs typeface="Times New Roman" pitchFamily="18" charset="0"/>
                  </a:endParaRPr>
                </a:p>
              </p:txBody>
            </p:sp>
          </p:grpSp>
          <p:sp>
            <p:nvSpPr>
              <p:cNvPr id="29715" name="Line 113"/>
              <p:cNvSpPr>
                <a:spLocks noChangeShapeType="1"/>
              </p:cNvSpPr>
              <p:nvPr/>
            </p:nvSpPr>
            <p:spPr bwMode="auto">
              <a:xfrm>
                <a:off x="624" y="2496"/>
                <a:ext cx="432" cy="0"/>
              </a:xfrm>
              <a:prstGeom prst="line">
                <a:avLst/>
              </a:prstGeom>
              <a:noFill/>
              <a:ln w="6350">
                <a:solidFill>
                  <a:schemeClr val="tx1"/>
                </a:solidFill>
                <a:round/>
                <a:headEnd/>
                <a:tailEnd type="triangle" w="med" len="med"/>
              </a:ln>
            </p:spPr>
            <p:txBody>
              <a:bodyPr wrap="none" anchor="ctr"/>
              <a:lstStyle/>
              <a:p>
                <a:endParaRPr lang="en-GB"/>
              </a:p>
            </p:txBody>
          </p:sp>
          <p:sp>
            <p:nvSpPr>
              <p:cNvPr id="29716" name="Line 114"/>
              <p:cNvSpPr>
                <a:spLocks noChangeShapeType="1"/>
              </p:cNvSpPr>
              <p:nvPr/>
            </p:nvSpPr>
            <p:spPr bwMode="auto">
              <a:xfrm>
                <a:off x="624" y="3312"/>
                <a:ext cx="432" cy="0"/>
              </a:xfrm>
              <a:prstGeom prst="line">
                <a:avLst/>
              </a:prstGeom>
              <a:noFill/>
              <a:ln w="6350">
                <a:solidFill>
                  <a:schemeClr val="tx1"/>
                </a:solidFill>
                <a:round/>
                <a:headEnd/>
                <a:tailEnd type="triangle" w="med" len="med"/>
              </a:ln>
            </p:spPr>
            <p:txBody>
              <a:bodyPr wrap="none" anchor="ctr"/>
              <a:lstStyle/>
              <a:p>
                <a:endParaRPr lang="en-GB"/>
              </a:p>
            </p:txBody>
          </p:sp>
          <p:sp>
            <p:nvSpPr>
              <p:cNvPr id="29717" name="Line 115"/>
              <p:cNvSpPr>
                <a:spLocks noChangeShapeType="1"/>
              </p:cNvSpPr>
              <p:nvPr/>
            </p:nvSpPr>
            <p:spPr bwMode="auto">
              <a:xfrm>
                <a:off x="2640" y="2592"/>
                <a:ext cx="432" cy="0"/>
              </a:xfrm>
              <a:prstGeom prst="line">
                <a:avLst/>
              </a:prstGeom>
              <a:noFill/>
              <a:ln w="6350">
                <a:solidFill>
                  <a:schemeClr val="tx1"/>
                </a:solidFill>
                <a:round/>
                <a:headEnd/>
                <a:tailEnd type="triangle" w="med" len="med"/>
              </a:ln>
            </p:spPr>
            <p:txBody>
              <a:bodyPr wrap="none" anchor="ctr"/>
              <a:lstStyle/>
              <a:p>
                <a:endParaRPr lang="en-GB"/>
              </a:p>
            </p:txBody>
          </p:sp>
          <p:sp>
            <p:nvSpPr>
              <p:cNvPr id="29718" name="Line 116"/>
              <p:cNvSpPr>
                <a:spLocks noChangeShapeType="1"/>
              </p:cNvSpPr>
              <p:nvPr/>
            </p:nvSpPr>
            <p:spPr bwMode="auto">
              <a:xfrm>
                <a:off x="2640" y="3216"/>
                <a:ext cx="432" cy="0"/>
              </a:xfrm>
              <a:prstGeom prst="line">
                <a:avLst/>
              </a:prstGeom>
              <a:noFill/>
              <a:ln w="6350">
                <a:solidFill>
                  <a:schemeClr val="tx1"/>
                </a:solidFill>
                <a:round/>
                <a:headEnd/>
                <a:tailEnd type="triangle" w="med" len="med"/>
              </a:ln>
            </p:spPr>
            <p:txBody>
              <a:bodyPr wrap="none" anchor="ctr"/>
              <a:lstStyle/>
              <a:p>
                <a:endParaRPr lang="en-GB"/>
              </a:p>
            </p:txBody>
          </p:sp>
          <p:sp>
            <p:nvSpPr>
              <p:cNvPr id="29719" name="Line 117"/>
              <p:cNvSpPr>
                <a:spLocks noChangeShapeType="1"/>
              </p:cNvSpPr>
              <p:nvPr/>
            </p:nvSpPr>
            <p:spPr bwMode="auto">
              <a:xfrm>
                <a:off x="1056" y="2496"/>
                <a:ext cx="480" cy="0"/>
              </a:xfrm>
              <a:prstGeom prst="line">
                <a:avLst/>
              </a:prstGeom>
              <a:noFill/>
              <a:ln w="6350">
                <a:solidFill>
                  <a:schemeClr val="tx1"/>
                </a:solidFill>
                <a:round/>
                <a:headEnd/>
                <a:tailEnd type="triangle" w="med" len="med"/>
              </a:ln>
            </p:spPr>
            <p:txBody>
              <a:bodyPr wrap="none" anchor="ctr"/>
              <a:lstStyle/>
              <a:p>
                <a:endParaRPr lang="en-GB"/>
              </a:p>
            </p:txBody>
          </p:sp>
          <p:sp>
            <p:nvSpPr>
              <p:cNvPr id="29720" name="Line 118"/>
              <p:cNvSpPr>
                <a:spLocks noChangeShapeType="1"/>
              </p:cNvSpPr>
              <p:nvPr/>
            </p:nvSpPr>
            <p:spPr bwMode="auto">
              <a:xfrm>
                <a:off x="1056" y="3312"/>
                <a:ext cx="480" cy="0"/>
              </a:xfrm>
              <a:prstGeom prst="line">
                <a:avLst/>
              </a:prstGeom>
              <a:noFill/>
              <a:ln w="6350">
                <a:solidFill>
                  <a:schemeClr val="tx1"/>
                </a:solidFill>
                <a:round/>
                <a:headEnd/>
                <a:tailEnd type="triangle" w="med" len="med"/>
              </a:ln>
            </p:spPr>
            <p:txBody>
              <a:bodyPr wrap="none" anchor="ctr"/>
              <a:lstStyle/>
              <a:p>
                <a:endParaRPr lang="en-GB"/>
              </a:p>
            </p:txBody>
          </p:sp>
          <p:sp>
            <p:nvSpPr>
              <p:cNvPr id="29721" name="Line 119"/>
              <p:cNvSpPr>
                <a:spLocks noChangeShapeType="1"/>
              </p:cNvSpPr>
              <p:nvPr/>
            </p:nvSpPr>
            <p:spPr bwMode="auto">
              <a:xfrm>
                <a:off x="1152" y="2496"/>
                <a:ext cx="0" cy="576"/>
              </a:xfrm>
              <a:prstGeom prst="line">
                <a:avLst/>
              </a:prstGeom>
              <a:noFill/>
              <a:ln w="6350">
                <a:solidFill>
                  <a:schemeClr val="tx1"/>
                </a:solidFill>
                <a:round/>
                <a:headEnd/>
                <a:tailEnd/>
              </a:ln>
            </p:spPr>
            <p:txBody>
              <a:bodyPr wrap="none" anchor="ctr"/>
              <a:lstStyle/>
              <a:p>
                <a:endParaRPr lang="en-GB"/>
              </a:p>
            </p:txBody>
          </p:sp>
          <p:sp>
            <p:nvSpPr>
              <p:cNvPr id="29722" name="Line 120"/>
              <p:cNvSpPr>
                <a:spLocks noChangeShapeType="1"/>
              </p:cNvSpPr>
              <p:nvPr/>
            </p:nvSpPr>
            <p:spPr bwMode="auto">
              <a:xfrm>
                <a:off x="1152" y="3072"/>
                <a:ext cx="384" cy="0"/>
              </a:xfrm>
              <a:prstGeom prst="line">
                <a:avLst/>
              </a:prstGeom>
              <a:noFill/>
              <a:ln w="6350">
                <a:solidFill>
                  <a:schemeClr val="tx1"/>
                </a:solidFill>
                <a:round/>
                <a:headEnd/>
                <a:tailEnd type="triangle" w="med" len="med"/>
              </a:ln>
            </p:spPr>
            <p:txBody>
              <a:bodyPr wrap="none" anchor="ctr"/>
              <a:lstStyle/>
              <a:p>
                <a:endParaRPr lang="en-GB"/>
              </a:p>
            </p:txBody>
          </p:sp>
          <p:sp>
            <p:nvSpPr>
              <p:cNvPr id="29723" name="Line 121"/>
              <p:cNvSpPr>
                <a:spLocks noChangeShapeType="1"/>
              </p:cNvSpPr>
              <p:nvPr/>
            </p:nvSpPr>
            <p:spPr bwMode="auto">
              <a:xfrm flipV="1">
                <a:off x="1296" y="2736"/>
                <a:ext cx="0" cy="576"/>
              </a:xfrm>
              <a:prstGeom prst="line">
                <a:avLst/>
              </a:prstGeom>
              <a:noFill/>
              <a:ln w="6350">
                <a:solidFill>
                  <a:schemeClr val="tx1"/>
                </a:solidFill>
                <a:round/>
                <a:headEnd/>
                <a:tailEnd/>
              </a:ln>
            </p:spPr>
            <p:txBody>
              <a:bodyPr wrap="none" anchor="ctr"/>
              <a:lstStyle/>
              <a:p>
                <a:endParaRPr lang="en-GB"/>
              </a:p>
            </p:txBody>
          </p:sp>
          <p:sp>
            <p:nvSpPr>
              <p:cNvPr id="29724" name="Line 122"/>
              <p:cNvSpPr>
                <a:spLocks noChangeShapeType="1"/>
              </p:cNvSpPr>
              <p:nvPr/>
            </p:nvSpPr>
            <p:spPr bwMode="auto">
              <a:xfrm>
                <a:off x="1296" y="2736"/>
                <a:ext cx="240" cy="0"/>
              </a:xfrm>
              <a:prstGeom prst="line">
                <a:avLst/>
              </a:prstGeom>
              <a:noFill/>
              <a:ln w="6350">
                <a:solidFill>
                  <a:schemeClr val="tx1"/>
                </a:solidFill>
                <a:round/>
                <a:headEnd/>
                <a:tailEnd type="triangle" w="med" len="med"/>
              </a:ln>
            </p:spPr>
            <p:txBody>
              <a:bodyPr wrap="none" anchor="ctr"/>
              <a:lstStyle/>
              <a:p>
                <a:endParaRPr lang="en-GB"/>
              </a:p>
            </p:txBody>
          </p:sp>
          <p:sp>
            <p:nvSpPr>
              <p:cNvPr id="29725" name="Line 123"/>
              <p:cNvSpPr>
                <a:spLocks noChangeShapeType="1"/>
              </p:cNvSpPr>
              <p:nvPr/>
            </p:nvSpPr>
            <p:spPr bwMode="auto">
              <a:xfrm>
                <a:off x="2160" y="3216"/>
                <a:ext cx="480" cy="0"/>
              </a:xfrm>
              <a:prstGeom prst="line">
                <a:avLst/>
              </a:prstGeom>
              <a:noFill/>
              <a:ln w="6350">
                <a:solidFill>
                  <a:schemeClr val="tx1"/>
                </a:solidFill>
                <a:round/>
                <a:headEnd/>
                <a:tailEnd/>
              </a:ln>
            </p:spPr>
            <p:txBody>
              <a:bodyPr wrap="none" anchor="ctr"/>
              <a:lstStyle/>
              <a:p>
                <a:endParaRPr lang="en-GB"/>
              </a:p>
            </p:txBody>
          </p:sp>
          <p:sp>
            <p:nvSpPr>
              <p:cNvPr id="29726" name="Line 124"/>
              <p:cNvSpPr>
                <a:spLocks noChangeShapeType="1"/>
              </p:cNvSpPr>
              <p:nvPr/>
            </p:nvSpPr>
            <p:spPr bwMode="auto">
              <a:xfrm>
                <a:off x="2160" y="2592"/>
                <a:ext cx="480" cy="0"/>
              </a:xfrm>
              <a:prstGeom prst="line">
                <a:avLst/>
              </a:prstGeom>
              <a:noFill/>
              <a:ln w="6350">
                <a:solidFill>
                  <a:schemeClr val="tx1"/>
                </a:solidFill>
                <a:round/>
                <a:headEnd/>
                <a:tailEnd/>
              </a:ln>
            </p:spPr>
            <p:txBody>
              <a:bodyPr wrap="none" anchor="ctr"/>
              <a:lstStyle/>
              <a:p>
                <a:endParaRPr lang="en-GB"/>
              </a:p>
            </p:txBody>
          </p:sp>
        </p:grpSp>
        <p:sp>
          <p:nvSpPr>
            <p:cNvPr id="29710" name="Text Box 125"/>
            <p:cNvSpPr txBox="1">
              <a:spLocks noChangeArrowheads="1"/>
            </p:cNvSpPr>
            <p:nvPr/>
          </p:nvSpPr>
          <p:spPr bwMode="auto">
            <a:xfrm>
              <a:off x="528" y="2256"/>
              <a:ext cx="240"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a</a:t>
              </a:r>
            </a:p>
          </p:txBody>
        </p:sp>
        <p:sp>
          <p:nvSpPr>
            <p:cNvPr id="29711" name="Text Box 126"/>
            <p:cNvSpPr txBox="1">
              <a:spLocks noChangeArrowheads="1"/>
            </p:cNvSpPr>
            <p:nvPr/>
          </p:nvSpPr>
          <p:spPr bwMode="auto">
            <a:xfrm>
              <a:off x="2736" y="2342"/>
              <a:ext cx="576"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Sum</a:t>
              </a:r>
            </a:p>
          </p:txBody>
        </p:sp>
      </p:grpSp>
      <p:sp>
        <p:nvSpPr>
          <p:cNvPr id="663679" name="AutoShape 127"/>
          <p:cNvSpPr>
            <a:spLocks noChangeArrowheads="1"/>
          </p:cNvSpPr>
          <p:nvPr/>
        </p:nvSpPr>
        <p:spPr bwMode="auto">
          <a:xfrm>
            <a:off x="3048000" y="4114800"/>
            <a:ext cx="1371600" cy="457200"/>
          </a:xfrm>
          <a:prstGeom prst="curvedDownArrow">
            <a:avLst>
              <a:gd name="adj1" fmla="val 38528"/>
              <a:gd name="adj2" fmla="val 98528"/>
              <a:gd name="adj3" fmla="val 33333"/>
            </a:avLst>
          </a:prstGeom>
          <a:noFill/>
          <a:ln w="9525">
            <a:solidFill>
              <a:schemeClr val="tx1"/>
            </a:solidFill>
            <a:miter lim="800000"/>
            <a:headEnd/>
            <a:tailEnd/>
          </a:ln>
        </p:spPr>
        <p:txBody>
          <a:bodyPr wrap="none" anchor="ctr"/>
          <a:lstStyle/>
          <a:p>
            <a:pPr eaLnBrk="1" hangingPunct="1"/>
            <a:endParaRPr lang="et-EE" altLang="et-E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3572"/>
                                        </p:tgtEl>
                                        <p:attrNameLst>
                                          <p:attrName>style.visibility</p:attrName>
                                        </p:attrNameLst>
                                      </p:cBhvr>
                                      <p:to>
                                        <p:strVal val="visible"/>
                                      </p:to>
                                    </p:set>
                                    <p:anim calcmode="lin" valueType="num">
                                      <p:cBhvr additive="base">
                                        <p:cTn id="19" dur="500" fill="hold"/>
                                        <p:tgtEl>
                                          <p:spTgt spid="663572"/>
                                        </p:tgtEl>
                                        <p:attrNameLst>
                                          <p:attrName>ppt_x</p:attrName>
                                        </p:attrNameLst>
                                      </p:cBhvr>
                                      <p:tavLst>
                                        <p:tav tm="0">
                                          <p:val>
                                            <p:strVal val="0-#ppt_w/2"/>
                                          </p:val>
                                        </p:tav>
                                        <p:tav tm="100000">
                                          <p:val>
                                            <p:strVal val="#ppt_x"/>
                                          </p:val>
                                        </p:tav>
                                      </p:tavLst>
                                    </p:anim>
                                    <p:anim calcmode="lin" valueType="num">
                                      <p:cBhvr additive="base">
                                        <p:cTn id="20" dur="500" fill="hold"/>
                                        <p:tgtEl>
                                          <p:spTgt spid="6635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3571"/>
                                        </p:tgtEl>
                                        <p:attrNameLst>
                                          <p:attrName>style.visibility</p:attrName>
                                        </p:attrNameLst>
                                      </p:cBhvr>
                                      <p:to>
                                        <p:strVal val="visible"/>
                                      </p:to>
                                    </p:set>
                                    <p:anim calcmode="lin" valueType="num">
                                      <p:cBhvr additive="base">
                                        <p:cTn id="25" dur="500" fill="hold"/>
                                        <p:tgtEl>
                                          <p:spTgt spid="663571"/>
                                        </p:tgtEl>
                                        <p:attrNameLst>
                                          <p:attrName>ppt_x</p:attrName>
                                        </p:attrNameLst>
                                      </p:cBhvr>
                                      <p:tavLst>
                                        <p:tav tm="0">
                                          <p:val>
                                            <p:strVal val="0-#ppt_w/2"/>
                                          </p:val>
                                        </p:tav>
                                        <p:tav tm="100000">
                                          <p:val>
                                            <p:strVal val="#ppt_x"/>
                                          </p:val>
                                        </p:tav>
                                      </p:tavLst>
                                    </p:anim>
                                    <p:anim calcmode="lin" valueType="num">
                                      <p:cBhvr additive="base">
                                        <p:cTn id="26" dur="500" fill="hold"/>
                                        <p:tgtEl>
                                          <p:spTgt spid="6635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3679"/>
                                        </p:tgtEl>
                                        <p:attrNameLst>
                                          <p:attrName>style.visibility</p:attrName>
                                        </p:attrNameLst>
                                      </p:cBhvr>
                                      <p:to>
                                        <p:strVal val="visible"/>
                                      </p:to>
                                    </p:set>
                                    <p:anim calcmode="lin" valueType="num">
                                      <p:cBhvr additive="base">
                                        <p:cTn id="31" dur="500" fill="hold"/>
                                        <p:tgtEl>
                                          <p:spTgt spid="663679"/>
                                        </p:tgtEl>
                                        <p:attrNameLst>
                                          <p:attrName>ppt_x</p:attrName>
                                        </p:attrNameLst>
                                      </p:cBhvr>
                                      <p:tavLst>
                                        <p:tav tm="0">
                                          <p:val>
                                            <p:strVal val="0-#ppt_w/2"/>
                                          </p:val>
                                        </p:tav>
                                        <p:tav tm="100000">
                                          <p:val>
                                            <p:strVal val="#ppt_x"/>
                                          </p:val>
                                        </p:tav>
                                      </p:tavLst>
                                    </p:anim>
                                    <p:anim calcmode="lin" valueType="num">
                                      <p:cBhvr additive="base">
                                        <p:cTn id="32" dur="500" fill="hold"/>
                                        <p:tgtEl>
                                          <p:spTgt spid="66367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63555"/>
                                        </p:tgtEl>
                                        <p:attrNameLst>
                                          <p:attrName>style.visibility</p:attrName>
                                        </p:attrNameLst>
                                      </p:cBhvr>
                                      <p:to>
                                        <p:strVal val="visible"/>
                                      </p:to>
                                    </p:set>
                                    <p:anim calcmode="lin" valueType="num">
                                      <p:cBhvr additive="base">
                                        <p:cTn id="43" dur="500" fill="hold"/>
                                        <p:tgtEl>
                                          <p:spTgt spid="663555"/>
                                        </p:tgtEl>
                                        <p:attrNameLst>
                                          <p:attrName>ppt_x</p:attrName>
                                        </p:attrNameLst>
                                      </p:cBhvr>
                                      <p:tavLst>
                                        <p:tav tm="0">
                                          <p:val>
                                            <p:strVal val="0-#ppt_w/2"/>
                                          </p:val>
                                        </p:tav>
                                        <p:tav tm="100000">
                                          <p:val>
                                            <p:strVal val="#ppt_x"/>
                                          </p:val>
                                        </p:tav>
                                      </p:tavLst>
                                    </p:anim>
                                    <p:anim calcmode="lin" valueType="num">
                                      <p:cBhvr additive="base">
                                        <p:cTn id="44" dur="500" fill="hold"/>
                                        <p:tgtEl>
                                          <p:spTgt spid="663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animBg="1"/>
      <p:bldP spid="663571" grpId="0" autoUpdateAnimBg="0"/>
      <p:bldP spid="663572" grpId="0" animBg="1"/>
      <p:bldP spid="6636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p:spPr>
        <p:txBody>
          <a:bodyPr/>
          <a:lstStyle/>
          <a:p>
            <a:fld id="{9F6E3FD0-FD09-4732-94C4-2D8F05E7FE4F}" type="slidenum">
              <a:rPr lang="en-US" altLang="et-EE"/>
              <a:pPr/>
              <a:t>9</a:t>
            </a:fld>
            <a:endParaRPr lang="en-US" altLang="et-EE"/>
          </a:p>
        </p:txBody>
      </p:sp>
      <p:sp>
        <p:nvSpPr>
          <p:cNvPr id="30723" name="Text Box 2"/>
          <p:cNvSpPr txBox="1">
            <a:spLocks noChangeArrowheads="1"/>
          </p:cNvSpPr>
          <p:nvPr/>
        </p:nvSpPr>
        <p:spPr bwMode="auto">
          <a:xfrm>
            <a:off x="304800" y="322263"/>
            <a:ext cx="8805616" cy="584775"/>
          </a:xfrm>
          <a:prstGeom prst="rect">
            <a:avLst/>
          </a:prstGeom>
          <a:noFill/>
          <a:ln w="9525">
            <a:noFill/>
            <a:miter lim="800000"/>
            <a:headEnd/>
            <a:tailEnd/>
          </a:ln>
        </p:spPr>
        <p:txBody>
          <a:bodyPr wrap="none">
            <a:spAutoFit/>
          </a:bodyPr>
          <a:lstStyle/>
          <a:p>
            <a:pPr eaLnBrk="1" hangingPunct="1">
              <a:spcBef>
                <a:spcPct val="20000"/>
              </a:spcBef>
              <a:buClr>
                <a:schemeClr val="folHlink"/>
              </a:buClr>
              <a:buSzPct val="60000"/>
              <a:buFont typeface="Wingdings" pitchFamily="2" charset="2"/>
              <a:buNone/>
            </a:pPr>
            <a:r>
              <a:rPr lang="en-US" altLang="et-EE" sz="3200" b="1" dirty="0">
                <a:solidFill>
                  <a:srgbClr val="A20000"/>
                </a:solidFill>
                <a:latin typeface="Comic Sans MS" panose="030F0702030302020204" pitchFamily="66" charset="0"/>
                <a:ea typeface="+mj-ea"/>
                <a:cs typeface="+mj-cs"/>
              </a:rPr>
              <a:t>Example: </a:t>
            </a:r>
            <a:r>
              <a:rPr lang="en-US" altLang="et-EE" sz="3200" b="1" dirty="0" err="1">
                <a:solidFill>
                  <a:srgbClr val="A20000"/>
                </a:solidFill>
                <a:latin typeface="Comic Sans MS" panose="030F0702030302020204" pitchFamily="66" charset="0"/>
                <a:ea typeface="+mj-ea"/>
                <a:cs typeface="+mj-cs"/>
              </a:rPr>
              <a:t>HalfAdder</a:t>
            </a:r>
            <a:r>
              <a:rPr lang="en-US" altLang="et-EE" sz="3200" b="1" dirty="0">
                <a:solidFill>
                  <a:srgbClr val="A20000"/>
                </a:solidFill>
                <a:latin typeface="Comic Sans MS" panose="030F0702030302020204" pitchFamily="66" charset="0"/>
                <a:ea typeface="+mj-ea"/>
                <a:cs typeface="+mj-cs"/>
              </a:rPr>
              <a:t> Behavioral Description</a:t>
            </a:r>
          </a:p>
        </p:txBody>
      </p:sp>
      <p:sp>
        <p:nvSpPr>
          <p:cNvPr id="664579" name="Text Box 3"/>
          <p:cNvSpPr txBox="1">
            <a:spLocks noChangeArrowheads="1"/>
          </p:cNvSpPr>
          <p:nvPr/>
        </p:nvSpPr>
        <p:spPr bwMode="auto">
          <a:xfrm>
            <a:off x="1447800" y="2819400"/>
            <a:ext cx="4876800" cy="1006475"/>
          </a:xfrm>
          <a:prstGeom prst="rect">
            <a:avLst/>
          </a:prstGeom>
          <a:noFill/>
          <a:ln w="9525">
            <a:noFill/>
            <a:miter lim="800000"/>
            <a:headEnd/>
            <a:tailEnd/>
          </a:ln>
        </p:spPr>
        <p:txBody>
          <a:bodyPr>
            <a:spAutoFit/>
          </a:bodyPr>
          <a:lstStyle/>
          <a:p>
            <a:pPr eaLnBrk="1" hangingPunct="1"/>
            <a:r>
              <a:rPr lang="en-GB" altLang="et-EE" sz="2000" b="1" dirty="0">
                <a:latin typeface="Times New Roman" pitchFamily="18" charset="0"/>
                <a:cs typeface="Times New Roman" pitchFamily="18" charset="0"/>
              </a:rPr>
              <a:t>entity </a:t>
            </a:r>
            <a:r>
              <a:rPr lang="en-GB" altLang="et-EE" sz="2000" dirty="0">
                <a:latin typeface="Times New Roman" pitchFamily="18" charset="0"/>
                <a:cs typeface="Times New Roman" pitchFamily="18" charset="0"/>
              </a:rPr>
              <a:t>H</a:t>
            </a:r>
            <a:r>
              <a:rPr lang="et-EE" altLang="et-EE" sz="2000" dirty="0">
                <a:latin typeface="Times New Roman" pitchFamily="18" charset="0"/>
                <a:cs typeface="Times New Roman" pitchFamily="18" charset="0"/>
              </a:rPr>
              <a:t>alfAdder</a:t>
            </a:r>
            <a:r>
              <a:rPr lang="en-GB" altLang="et-EE" sz="2000" b="1" dirty="0">
                <a:latin typeface="Times New Roman" pitchFamily="18" charset="0"/>
                <a:cs typeface="Times New Roman" pitchFamily="18" charset="0"/>
              </a:rPr>
              <a:t> is</a:t>
            </a:r>
          </a:p>
          <a:p>
            <a:pPr eaLnBrk="1" hangingPunct="1"/>
            <a:r>
              <a:rPr lang="en-GB" altLang="et-EE" sz="2000" b="1" dirty="0">
                <a:latin typeface="Times New Roman" pitchFamily="18" charset="0"/>
                <a:cs typeface="Times New Roman" pitchFamily="18" charset="0"/>
              </a:rPr>
              <a:t>port(</a:t>
            </a:r>
            <a:r>
              <a:rPr lang="en-GB" altLang="et-EE" sz="2000" dirty="0">
                <a:latin typeface="Times New Roman" pitchFamily="18" charset="0"/>
                <a:cs typeface="Times New Roman" pitchFamily="18" charset="0"/>
              </a:rPr>
              <a:t>a, b</a:t>
            </a:r>
            <a:r>
              <a:rPr lang="en-GB" altLang="et-EE" sz="2000" b="1" dirty="0">
                <a:latin typeface="Times New Roman" pitchFamily="18" charset="0"/>
                <a:cs typeface="Times New Roman" pitchFamily="18" charset="0"/>
              </a:rPr>
              <a:t>: in </a:t>
            </a:r>
            <a:r>
              <a:rPr lang="et-EE" altLang="et-EE" sz="2000" b="1" dirty="0">
                <a:latin typeface="Times New Roman" pitchFamily="18" charset="0"/>
                <a:cs typeface="Times New Roman" pitchFamily="18" charset="0"/>
              </a:rPr>
              <a:t>BIT</a:t>
            </a:r>
            <a:r>
              <a:rPr lang="en-GB" altLang="et-EE" sz="2000" b="1" dirty="0">
                <a:latin typeface="Times New Roman" pitchFamily="18" charset="0"/>
                <a:cs typeface="Times New Roman" pitchFamily="18" charset="0"/>
              </a:rPr>
              <a:t>; </a:t>
            </a:r>
            <a:r>
              <a:rPr lang="en-GB" altLang="et-EE" sz="2000" dirty="0">
                <a:latin typeface="Times New Roman" pitchFamily="18" charset="0"/>
                <a:cs typeface="Times New Roman" pitchFamily="18" charset="0"/>
              </a:rPr>
              <a:t>Sum, Carry</a:t>
            </a:r>
            <a:r>
              <a:rPr lang="en-GB" altLang="et-EE" sz="2000" b="1" dirty="0">
                <a:latin typeface="Times New Roman" pitchFamily="18" charset="0"/>
                <a:cs typeface="Times New Roman" pitchFamily="18" charset="0"/>
              </a:rPr>
              <a:t>: out BIT); </a:t>
            </a:r>
          </a:p>
          <a:p>
            <a:pPr eaLnBrk="1" hangingPunct="1"/>
            <a:r>
              <a:rPr lang="en-GB" altLang="et-EE" sz="2000" b="1" dirty="0">
                <a:latin typeface="Times New Roman" pitchFamily="18" charset="0"/>
                <a:cs typeface="Times New Roman" pitchFamily="18" charset="0"/>
              </a:rPr>
              <a:t>end </a:t>
            </a:r>
            <a:r>
              <a:rPr lang="et-EE" altLang="et-EE" sz="2000" dirty="0">
                <a:latin typeface="Times New Roman" pitchFamily="18" charset="0"/>
                <a:cs typeface="Times New Roman" pitchFamily="18" charset="0"/>
              </a:rPr>
              <a:t>HalfAdder</a:t>
            </a:r>
            <a:r>
              <a:rPr lang="en-GB" altLang="et-EE" sz="2000" b="1" dirty="0">
                <a:latin typeface="Times New Roman" pitchFamily="18" charset="0"/>
                <a:cs typeface="Times New Roman" pitchFamily="18" charset="0"/>
              </a:rPr>
              <a:t>;</a:t>
            </a:r>
            <a:endParaRPr lang="en-US" altLang="et-EE" sz="2400" b="1" dirty="0">
              <a:latin typeface="Times New Roman" pitchFamily="18" charset="0"/>
              <a:cs typeface="Times New Roman" pitchFamily="18" charset="0"/>
            </a:endParaRPr>
          </a:p>
        </p:txBody>
      </p:sp>
      <p:sp>
        <p:nvSpPr>
          <p:cNvPr id="664580" name="Text Box 4"/>
          <p:cNvSpPr txBox="1">
            <a:spLocks noChangeArrowheads="1"/>
          </p:cNvSpPr>
          <p:nvPr/>
        </p:nvSpPr>
        <p:spPr bwMode="auto">
          <a:xfrm>
            <a:off x="5638800" y="1371600"/>
            <a:ext cx="2819400" cy="1169988"/>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dirty="0">
                <a:solidFill>
                  <a:schemeClr val="tx2"/>
                </a:solidFill>
                <a:latin typeface="Tahoma" pitchFamily="34" charset="0"/>
                <a:cs typeface="Times New Roman" pitchFamily="18" charset="0"/>
              </a:rPr>
              <a:t>Sum = </a:t>
            </a:r>
            <a:r>
              <a:rPr lang="en-US" altLang="et-EE" sz="2000" dirty="0">
                <a:solidFill>
                  <a:schemeClr val="tx2"/>
                </a:solidFill>
                <a:latin typeface="Times New Roman" pitchFamily="18" charset="0"/>
                <a:cs typeface="Times New Roman" pitchFamily="18" charset="0"/>
              </a:rPr>
              <a:t>~</a:t>
            </a:r>
            <a:r>
              <a:rPr lang="en-US" altLang="et-EE" sz="2000" dirty="0" err="1">
                <a:solidFill>
                  <a:schemeClr val="tx2"/>
                </a:solidFill>
                <a:latin typeface="Tahoma" pitchFamily="34" charset="0"/>
                <a:cs typeface="Times New Roman" pitchFamily="18" charset="0"/>
              </a:rPr>
              <a:t>a&amp;b</a:t>
            </a:r>
            <a:r>
              <a:rPr lang="en-US" altLang="et-EE" sz="2000" dirty="0">
                <a:solidFill>
                  <a:schemeClr val="tx2"/>
                </a:solidFill>
                <a:latin typeface="Tahoma" pitchFamily="34" charset="0"/>
                <a:cs typeface="Times New Roman" pitchFamily="18" charset="0"/>
              </a:rPr>
              <a:t> </a:t>
            </a:r>
            <a:r>
              <a:rPr lang="en-US" altLang="et-EE" sz="2000" b="1" dirty="0">
                <a:solidFill>
                  <a:schemeClr val="tx2"/>
                </a:solidFill>
                <a:latin typeface="Tahoma" pitchFamily="34" charset="0"/>
                <a:cs typeface="Times New Roman" pitchFamily="18" charset="0"/>
                <a:sym typeface="Symbol" pitchFamily="18" charset="2"/>
              </a:rPr>
              <a:t></a:t>
            </a:r>
            <a:r>
              <a:rPr lang="en-US" altLang="et-EE" sz="2000" dirty="0">
                <a:solidFill>
                  <a:schemeClr val="tx2"/>
                </a:solidFill>
                <a:latin typeface="Tahoma" pitchFamily="34" charset="0"/>
                <a:cs typeface="Times New Roman" pitchFamily="18" charset="0"/>
                <a:sym typeface="Symbol" pitchFamily="18" charset="2"/>
              </a:rPr>
              <a:t> a&amp;</a:t>
            </a:r>
            <a:r>
              <a:rPr lang="en-US" altLang="et-EE" sz="2000" dirty="0">
                <a:solidFill>
                  <a:schemeClr val="tx2"/>
                </a:solidFill>
                <a:latin typeface="Times New Roman" pitchFamily="18" charset="0"/>
                <a:cs typeface="Times New Roman" pitchFamily="18" charset="0"/>
                <a:sym typeface="Symbol" pitchFamily="18" charset="2"/>
              </a:rPr>
              <a:t>~</a:t>
            </a:r>
            <a:r>
              <a:rPr lang="en-US" altLang="et-EE" sz="2000" dirty="0">
                <a:solidFill>
                  <a:schemeClr val="tx2"/>
                </a:solidFill>
                <a:latin typeface="Tahoma" pitchFamily="34" charset="0"/>
                <a:cs typeface="Times New Roman" pitchFamily="18" charset="0"/>
                <a:sym typeface="Symbol" pitchFamily="18" charset="2"/>
              </a:rPr>
              <a:t>b 	= a  b</a:t>
            </a:r>
          </a:p>
          <a:p>
            <a:pPr eaLnBrk="1" hangingPunct="1">
              <a:spcBef>
                <a:spcPct val="50000"/>
              </a:spcBef>
              <a:buClr>
                <a:schemeClr val="folHlink"/>
              </a:buClr>
              <a:buSzPct val="60000"/>
              <a:buFont typeface="Wingdings" pitchFamily="2" charset="2"/>
              <a:buNone/>
            </a:pPr>
            <a:r>
              <a:rPr lang="en-US" altLang="et-EE" sz="2000" dirty="0">
                <a:solidFill>
                  <a:srgbClr val="FF0066"/>
                </a:solidFill>
                <a:latin typeface="Tahoma" pitchFamily="34" charset="0"/>
                <a:cs typeface="Times New Roman" pitchFamily="18" charset="0"/>
                <a:sym typeface="Symbol" pitchFamily="18" charset="2"/>
              </a:rPr>
              <a:t>Carry = a &amp; b</a:t>
            </a:r>
            <a:endParaRPr lang="en-US" altLang="et-EE" sz="2000" dirty="0">
              <a:solidFill>
                <a:srgbClr val="FF0066"/>
              </a:solidFill>
              <a:latin typeface="Tahoma" pitchFamily="34" charset="0"/>
              <a:cs typeface="Times New Roman" pitchFamily="18" charset="0"/>
            </a:endParaRPr>
          </a:p>
        </p:txBody>
      </p:sp>
      <p:grpSp>
        <p:nvGrpSpPr>
          <p:cNvPr id="2" name="Group 5"/>
          <p:cNvGrpSpPr>
            <a:grpSpLocks/>
          </p:cNvGrpSpPr>
          <p:nvPr/>
        </p:nvGrpSpPr>
        <p:grpSpPr bwMode="auto">
          <a:xfrm>
            <a:off x="838200" y="1447800"/>
            <a:ext cx="4267200" cy="1162050"/>
            <a:chOff x="624" y="1008"/>
            <a:chExt cx="2688" cy="732"/>
          </a:xfrm>
        </p:grpSpPr>
        <p:grpSp>
          <p:nvGrpSpPr>
            <p:cNvPr id="3" name="Group 6"/>
            <p:cNvGrpSpPr>
              <a:grpSpLocks/>
            </p:cNvGrpSpPr>
            <p:nvPr/>
          </p:nvGrpSpPr>
          <p:grpSpPr bwMode="auto">
            <a:xfrm>
              <a:off x="864" y="1104"/>
              <a:ext cx="1872" cy="576"/>
              <a:chOff x="528" y="1152"/>
              <a:chExt cx="1872" cy="576"/>
            </a:xfrm>
          </p:grpSpPr>
          <p:sp>
            <p:nvSpPr>
              <p:cNvPr id="30736" name="Text Box 7"/>
              <p:cNvSpPr txBox="1">
                <a:spLocks noChangeArrowheads="1"/>
              </p:cNvSpPr>
              <p:nvPr/>
            </p:nvSpPr>
            <p:spPr bwMode="auto">
              <a:xfrm>
                <a:off x="960" y="1296"/>
                <a:ext cx="1008" cy="291"/>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AU" altLang="et-EE" sz="2400" b="1">
                    <a:latin typeface="Times New Roman" pitchFamily="18" charset="0"/>
                    <a:cs typeface="Times New Roman" pitchFamily="18" charset="0"/>
                  </a:rPr>
                  <a:t>HalfAdder</a:t>
                </a:r>
                <a:endParaRPr lang="en-US" altLang="et-EE" sz="2400" b="1">
                  <a:latin typeface="Times New Roman" pitchFamily="18" charset="0"/>
                  <a:cs typeface="Times New Roman" pitchFamily="18" charset="0"/>
                </a:endParaRPr>
              </a:p>
            </p:txBody>
          </p:sp>
          <p:sp>
            <p:nvSpPr>
              <p:cNvPr id="30737" name="Rectangle 8"/>
              <p:cNvSpPr>
                <a:spLocks noChangeArrowheads="1"/>
              </p:cNvSpPr>
              <p:nvPr/>
            </p:nvSpPr>
            <p:spPr bwMode="auto">
              <a:xfrm>
                <a:off x="912" y="1152"/>
                <a:ext cx="1104" cy="576"/>
              </a:xfrm>
              <a:prstGeom prst="rect">
                <a:avLst/>
              </a:prstGeom>
              <a:noFill/>
              <a:ln w="9525">
                <a:solidFill>
                  <a:schemeClr val="tx1"/>
                </a:solidFill>
                <a:miter lim="800000"/>
                <a:headEnd/>
                <a:tailEnd/>
              </a:ln>
            </p:spPr>
            <p:txBody>
              <a:bodyPr wrap="none" anchor="ctr"/>
              <a:lstStyle/>
              <a:p>
                <a:pPr eaLnBrk="1" hangingPunct="1"/>
                <a:endParaRPr lang="et-EE" altLang="et-EE"/>
              </a:p>
            </p:txBody>
          </p:sp>
          <p:sp>
            <p:nvSpPr>
              <p:cNvPr id="30738" name="Line 9"/>
              <p:cNvSpPr>
                <a:spLocks noChangeShapeType="1"/>
              </p:cNvSpPr>
              <p:nvPr/>
            </p:nvSpPr>
            <p:spPr bwMode="auto">
              <a:xfrm>
                <a:off x="528" y="1296"/>
                <a:ext cx="384" cy="0"/>
              </a:xfrm>
              <a:prstGeom prst="line">
                <a:avLst/>
              </a:prstGeom>
              <a:noFill/>
              <a:ln w="9525">
                <a:solidFill>
                  <a:schemeClr val="tx1"/>
                </a:solidFill>
                <a:round/>
                <a:headEnd/>
                <a:tailEnd type="triangle" w="med" len="med"/>
              </a:ln>
            </p:spPr>
            <p:txBody>
              <a:bodyPr wrap="none" anchor="ctr"/>
              <a:lstStyle/>
              <a:p>
                <a:endParaRPr lang="en-GB"/>
              </a:p>
            </p:txBody>
          </p:sp>
          <p:sp>
            <p:nvSpPr>
              <p:cNvPr id="30739" name="Line 10"/>
              <p:cNvSpPr>
                <a:spLocks noChangeShapeType="1"/>
              </p:cNvSpPr>
              <p:nvPr/>
            </p:nvSpPr>
            <p:spPr bwMode="auto">
              <a:xfrm>
                <a:off x="528" y="1584"/>
                <a:ext cx="384" cy="0"/>
              </a:xfrm>
              <a:prstGeom prst="line">
                <a:avLst/>
              </a:prstGeom>
              <a:noFill/>
              <a:ln w="9525">
                <a:solidFill>
                  <a:schemeClr val="tx1"/>
                </a:solidFill>
                <a:round/>
                <a:headEnd/>
                <a:tailEnd type="triangle" w="med" len="med"/>
              </a:ln>
            </p:spPr>
            <p:txBody>
              <a:bodyPr wrap="none" anchor="ctr"/>
              <a:lstStyle/>
              <a:p>
                <a:endParaRPr lang="en-GB"/>
              </a:p>
            </p:txBody>
          </p:sp>
          <p:sp>
            <p:nvSpPr>
              <p:cNvPr id="30740" name="Line 11"/>
              <p:cNvSpPr>
                <a:spLocks noChangeShapeType="1"/>
              </p:cNvSpPr>
              <p:nvPr/>
            </p:nvSpPr>
            <p:spPr bwMode="auto">
              <a:xfrm>
                <a:off x="2016" y="1584"/>
                <a:ext cx="384" cy="0"/>
              </a:xfrm>
              <a:prstGeom prst="line">
                <a:avLst/>
              </a:prstGeom>
              <a:noFill/>
              <a:ln w="9525">
                <a:solidFill>
                  <a:schemeClr val="tx1"/>
                </a:solidFill>
                <a:round/>
                <a:headEnd/>
                <a:tailEnd type="triangle" w="med" len="med"/>
              </a:ln>
            </p:spPr>
            <p:txBody>
              <a:bodyPr wrap="none" anchor="ctr"/>
              <a:lstStyle/>
              <a:p>
                <a:endParaRPr lang="en-GB"/>
              </a:p>
            </p:txBody>
          </p:sp>
          <p:sp>
            <p:nvSpPr>
              <p:cNvPr id="30741" name="Line 12"/>
              <p:cNvSpPr>
                <a:spLocks noChangeShapeType="1"/>
              </p:cNvSpPr>
              <p:nvPr/>
            </p:nvSpPr>
            <p:spPr bwMode="auto">
              <a:xfrm>
                <a:off x="2016" y="1296"/>
                <a:ext cx="384" cy="0"/>
              </a:xfrm>
              <a:prstGeom prst="line">
                <a:avLst/>
              </a:prstGeom>
              <a:noFill/>
              <a:ln w="9525">
                <a:solidFill>
                  <a:schemeClr val="tx1"/>
                </a:solidFill>
                <a:round/>
                <a:headEnd/>
                <a:tailEnd type="triangle" w="med" len="med"/>
              </a:ln>
            </p:spPr>
            <p:txBody>
              <a:bodyPr wrap="none" anchor="ctr"/>
              <a:lstStyle/>
              <a:p>
                <a:endParaRPr lang="en-GB"/>
              </a:p>
            </p:txBody>
          </p:sp>
        </p:grpSp>
        <p:sp>
          <p:nvSpPr>
            <p:cNvPr id="30732" name="Text Box 13"/>
            <p:cNvSpPr txBox="1">
              <a:spLocks noChangeArrowheads="1"/>
            </p:cNvSpPr>
            <p:nvPr/>
          </p:nvSpPr>
          <p:spPr bwMode="auto">
            <a:xfrm>
              <a:off x="624" y="1056"/>
              <a:ext cx="240"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a</a:t>
              </a:r>
            </a:p>
          </p:txBody>
        </p:sp>
        <p:sp>
          <p:nvSpPr>
            <p:cNvPr id="30733" name="Text Box 14"/>
            <p:cNvSpPr txBox="1">
              <a:spLocks noChangeArrowheads="1"/>
            </p:cNvSpPr>
            <p:nvPr/>
          </p:nvSpPr>
          <p:spPr bwMode="auto">
            <a:xfrm>
              <a:off x="624" y="1430"/>
              <a:ext cx="240"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b</a:t>
              </a:r>
            </a:p>
          </p:txBody>
        </p:sp>
        <p:sp>
          <p:nvSpPr>
            <p:cNvPr id="30734" name="Text Box 15"/>
            <p:cNvSpPr txBox="1">
              <a:spLocks noChangeArrowheads="1"/>
            </p:cNvSpPr>
            <p:nvPr/>
          </p:nvSpPr>
          <p:spPr bwMode="auto">
            <a:xfrm>
              <a:off x="2688" y="1008"/>
              <a:ext cx="576"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Sum</a:t>
              </a:r>
            </a:p>
          </p:txBody>
        </p:sp>
        <p:sp>
          <p:nvSpPr>
            <p:cNvPr id="30735" name="Text Box 16"/>
            <p:cNvSpPr txBox="1">
              <a:spLocks noChangeArrowheads="1"/>
            </p:cNvSpPr>
            <p:nvPr/>
          </p:nvSpPr>
          <p:spPr bwMode="auto">
            <a:xfrm>
              <a:off x="2688" y="1488"/>
              <a:ext cx="624" cy="252"/>
            </a:xfrm>
            <a:prstGeom prst="rect">
              <a:avLst/>
            </a:prstGeom>
            <a:noFill/>
            <a:ln w="9525">
              <a:no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US" altLang="et-EE" sz="2000">
                  <a:latin typeface="Tahoma" pitchFamily="34" charset="0"/>
                  <a:cs typeface="Times New Roman" pitchFamily="18" charset="0"/>
                </a:rPr>
                <a:t>Carry</a:t>
              </a:r>
            </a:p>
          </p:txBody>
        </p:sp>
      </p:grpSp>
      <p:sp>
        <p:nvSpPr>
          <p:cNvPr id="664593" name="Text Box 17"/>
          <p:cNvSpPr txBox="1">
            <a:spLocks noChangeArrowheads="1"/>
          </p:cNvSpPr>
          <p:nvPr/>
        </p:nvSpPr>
        <p:spPr bwMode="auto">
          <a:xfrm>
            <a:off x="1981200" y="5791200"/>
            <a:ext cx="5486400" cy="461963"/>
          </a:xfrm>
          <a:prstGeom prst="rect">
            <a:avLst/>
          </a:prstGeom>
          <a:noFill/>
          <a:ln w="9525">
            <a:solidFill>
              <a:schemeClr val="tx1"/>
            </a:solidFill>
            <a:miter lim="800000"/>
            <a:headEnd/>
            <a:tailEnd/>
          </a:ln>
        </p:spPr>
        <p:txBody>
          <a:bodyPr>
            <a:spAutoFit/>
          </a:bodyPr>
          <a:lstStyle/>
          <a:p>
            <a:pPr eaLnBrk="1" hangingPunct="1">
              <a:spcBef>
                <a:spcPct val="50000"/>
              </a:spcBef>
              <a:buClr>
                <a:schemeClr val="folHlink"/>
              </a:buClr>
              <a:buSzPct val="60000"/>
              <a:buFont typeface="Wingdings" pitchFamily="2" charset="2"/>
              <a:buNone/>
            </a:pPr>
            <a:r>
              <a:rPr lang="en-GB" altLang="et-EE" sz="2400" i="1">
                <a:latin typeface="Times New Roman" pitchFamily="18" charset="0"/>
                <a:cs typeface="Times New Roman" pitchFamily="18" charset="0"/>
              </a:rPr>
              <a:t>This is</a:t>
            </a:r>
            <a:r>
              <a:rPr lang="en-GB" altLang="et-EE" sz="2400" b="1" i="1">
                <a:latin typeface="Times New Roman" pitchFamily="18" charset="0"/>
                <a:cs typeface="Times New Roman" pitchFamily="18" charset="0"/>
              </a:rPr>
              <a:t> data flow </a:t>
            </a:r>
            <a:r>
              <a:rPr lang="en-GB" altLang="et-EE" sz="2400" i="1">
                <a:latin typeface="Times New Roman" pitchFamily="18" charset="0"/>
                <a:cs typeface="Times New Roman" pitchFamily="18" charset="0"/>
              </a:rPr>
              <a:t>behavioral description</a:t>
            </a:r>
            <a:endParaRPr lang="en-US" altLang="et-EE" sz="2400" i="1">
              <a:latin typeface="Times New Roman" pitchFamily="18" charset="0"/>
              <a:cs typeface="Times New Roman" pitchFamily="18" charset="0"/>
            </a:endParaRPr>
          </a:p>
        </p:txBody>
      </p:sp>
      <p:grpSp>
        <p:nvGrpSpPr>
          <p:cNvPr id="4" name="Group 18"/>
          <p:cNvGrpSpPr>
            <a:grpSpLocks/>
          </p:cNvGrpSpPr>
          <p:nvPr/>
        </p:nvGrpSpPr>
        <p:grpSpPr bwMode="auto">
          <a:xfrm>
            <a:off x="1447800" y="1143000"/>
            <a:ext cx="6324600" cy="4527550"/>
            <a:chOff x="912" y="720"/>
            <a:chExt cx="3984" cy="2852"/>
          </a:xfrm>
        </p:grpSpPr>
        <p:sp>
          <p:nvSpPr>
            <p:cNvPr id="30729" name="Text Box 19"/>
            <p:cNvSpPr txBox="1">
              <a:spLocks noChangeArrowheads="1"/>
            </p:cNvSpPr>
            <p:nvPr/>
          </p:nvSpPr>
          <p:spPr bwMode="auto">
            <a:xfrm>
              <a:off x="912" y="2544"/>
              <a:ext cx="3024" cy="1028"/>
            </a:xfrm>
            <a:prstGeom prst="rect">
              <a:avLst/>
            </a:prstGeom>
            <a:noFill/>
            <a:ln w="9525">
              <a:noFill/>
              <a:miter lim="800000"/>
              <a:headEnd/>
              <a:tailEnd/>
            </a:ln>
          </p:spPr>
          <p:txBody>
            <a:bodyPr>
              <a:spAutoFit/>
            </a:bodyPr>
            <a:lstStyle/>
            <a:p>
              <a:pPr eaLnBrk="1" hangingPunct="1"/>
              <a:r>
                <a:rPr lang="en-GB" altLang="et-EE" sz="2000" b="1" dirty="0">
                  <a:latin typeface="Times New Roman" pitchFamily="18" charset="0"/>
                  <a:cs typeface="Times New Roman" pitchFamily="18" charset="0"/>
                </a:rPr>
                <a:t>architecture </a:t>
              </a:r>
              <a:r>
                <a:rPr lang="en-GB" altLang="et-EE" sz="2000" dirty="0">
                  <a:latin typeface="Times New Roman" pitchFamily="18" charset="0"/>
                  <a:cs typeface="Times New Roman" pitchFamily="18" charset="0"/>
                </a:rPr>
                <a:t>RTL</a:t>
              </a:r>
              <a:r>
                <a:rPr lang="en-GB" altLang="et-EE" sz="2000" b="1" dirty="0">
                  <a:latin typeface="Times New Roman" pitchFamily="18" charset="0"/>
                  <a:cs typeface="Times New Roman" pitchFamily="18" charset="0"/>
                </a:rPr>
                <a:t> of </a:t>
              </a:r>
              <a:r>
                <a:rPr lang="en-GB" altLang="et-EE" sz="2000" dirty="0">
                  <a:latin typeface="Times New Roman" pitchFamily="18" charset="0"/>
                  <a:cs typeface="Times New Roman" pitchFamily="18" charset="0"/>
                </a:rPr>
                <a:t>H</a:t>
              </a:r>
              <a:r>
                <a:rPr lang="et-EE" altLang="et-EE" sz="2000" dirty="0">
                  <a:latin typeface="Times New Roman" pitchFamily="18" charset="0"/>
                  <a:cs typeface="Times New Roman" pitchFamily="18" charset="0"/>
                </a:rPr>
                <a:t>alfAdder</a:t>
              </a:r>
              <a:r>
                <a:rPr lang="en-GB" altLang="et-EE" sz="2000" dirty="0">
                  <a:latin typeface="Times New Roman" pitchFamily="18" charset="0"/>
                  <a:cs typeface="Times New Roman" pitchFamily="18" charset="0"/>
                </a:rPr>
                <a:t> </a:t>
              </a:r>
              <a:r>
                <a:rPr lang="en-GB" altLang="et-EE" sz="2000" b="1" dirty="0">
                  <a:latin typeface="Times New Roman" pitchFamily="18" charset="0"/>
                  <a:cs typeface="Times New Roman" pitchFamily="18" charset="0"/>
                </a:rPr>
                <a:t>is</a:t>
              </a:r>
            </a:p>
            <a:p>
              <a:pPr eaLnBrk="1" hangingPunct="1"/>
              <a:r>
                <a:rPr lang="en-GB" altLang="et-EE" sz="2000" b="1" dirty="0">
                  <a:latin typeface="Times New Roman" pitchFamily="18" charset="0"/>
                  <a:cs typeface="Times New Roman" pitchFamily="18" charset="0"/>
                </a:rPr>
                <a:t>begin</a:t>
              </a:r>
            </a:p>
            <a:p>
              <a:pPr eaLnBrk="1" hangingPunct="1"/>
              <a:r>
                <a:rPr lang="en-GB" altLang="et-EE" sz="2000" b="1" dirty="0">
                  <a:latin typeface="Times New Roman" pitchFamily="18" charset="0"/>
                  <a:cs typeface="Times New Roman" pitchFamily="18" charset="0"/>
                </a:rPr>
                <a:t>	</a:t>
              </a:r>
              <a:r>
                <a:rPr lang="en-GB" altLang="et-EE" sz="2000" dirty="0">
                  <a:latin typeface="Times New Roman" pitchFamily="18" charset="0"/>
                  <a:cs typeface="Times New Roman" pitchFamily="18" charset="0"/>
                </a:rPr>
                <a:t>Sum</a:t>
              </a:r>
              <a:r>
                <a:rPr lang="en-GB" altLang="et-EE" sz="2000" b="1" dirty="0">
                  <a:latin typeface="Times New Roman" pitchFamily="18" charset="0"/>
                  <a:cs typeface="Times New Roman" pitchFamily="18" charset="0"/>
                </a:rPr>
                <a:t> &lt;= </a:t>
              </a:r>
              <a:r>
                <a:rPr lang="en-GB" altLang="et-EE" sz="2000" dirty="0">
                  <a:latin typeface="Times New Roman" pitchFamily="18" charset="0"/>
                  <a:cs typeface="Times New Roman" pitchFamily="18" charset="0"/>
                </a:rPr>
                <a:t>a</a:t>
              </a:r>
              <a:r>
                <a:rPr lang="en-GB" altLang="et-EE" sz="2000" b="1" dirty="0">
                  <a:latin typeface="Times New Roman" pitchFamily="18" charset="0"/>
                  <a:cs typeface="Times New Roman" pitchFamily="18" charset="0"/>
                </a:rPr>
                <a:t> </a:t>
              </a:r>
              <a:r>
                <a:rPr lang="en-GB" altLang="et-EE" sz="2000" b="1" dirty="0" err="1">
                  <a:latin typeface="Times New Roman" pitchFamily="18" charset="0"/>
                  <a:cs typeface="Times New Roman" pitchFamily="18" charset="0"/>
                </a:rPr>
                <a:t>xor</a:t>
              </a:r>
              <a:r>
                <a:rPr lang="en-GB" altLang="et-EE" sz="2000" b="1" dirty="0">
                  <a:latin typeface="Times New Roman" pitchFamily="18" charset="0"/>
                  <a:cs typeface="Times New Roman" pitchFamily="18" charset="0"/>
                </a:rPr>
                <a:t> </a:t>
              </a:r>
              <a:r>
                <a:rPr lang="en-GB" altLang="et-EE" sz="2000" dirty="0">
                  <a:latin typeface="Times New Roman" pitchFamily="18" charset="0"/>
                  <a:cs typeface="Times New Roman" pitchFamily="18" charset="0"/>
                </a:rPr>
                <a:t>b</a:t>
              </a:r>
              <a:r>
                <a:rPr lang="en-GB" altLang="et-EE" sz="2000" b="1" dirty="0">
                  <a:latin typeface="Times New Roman" pitchFamily="18" charset="0"/>
                  <a:cs typeface="Times New Roman" pitchFamily="18" charset="0"/>
                </a:rPr>
                <a:t>;</a:t>
              </a:r>
            </a:p>
            <a:p>
              <a:pPr eaLnBrk="1" hangingPunct="1"/>
              <a:r>
                <a:rPr lang="en-GB" altLang="et-EE" sz="2000" b="1" dirty="0">
                  <a:latin typeface="Times New Roman" pitchFamily="18" charset="0"/>
                  <a:cs typeface="Times New Roman" pitchFamily="18" charset="0"/>
                </a:rPr>
                <a:t>	</a:t>
              </a:r>
              <a:r>
                <a:rPr lang="en-GB" altLang="et-EE" sz="2000" dirty="0">
                  <a:latin typeface="Times New Roman" pitchFamily="18" charset="0"/>
                  <a:cs typeface="Times New Roman" pitchFamily="18" charset="0"/>
                </a:rPr>
                <a:t>Carry</a:t>
              </a:r>
              <a:r>
                <a:rPr lang="en-GB" altLang="et-EE" sz="2000" b="1" dirty="0">
                  <a:latin typeface="Times New Roman" pitchFamily="18" charset="0"/>
                  <a:cs typeface="Times New Roman" pitchFamily="18" charset="0"/>
                </a:rPr>
                <a:t> &lt;= </a:t>
              </a:r>
              <a:r>
                <a:rPr lang="en-GB" altLang="et-EE" sz="2000" dirty="0">
                  <a:latin typeface="Times New Roman" pitchFamily="18" charset="0"/>
                  <a:cs typeface="Times New Roman" pitchFamily="18" charset="0"/>
                </a:rPr>
                <a:t>a</a:t>
              </a:r>
              <a:r>
                <a:rPr lang="en-GB" altLang="et-EE" sz="2000" b="1" dirty="0">
                  <a:latin typeface="Times New Roman" pitchFamily="18" charset="0"/>
                  <a:cs typeface="Times New Roman" pitchFamily="18" charset="0"/>
                </a:rPr>
                <a:t> and </a:t>
              </a:r>
              <a:r>
                <a:rPr lang="en-GB" altLang="et-EE" sz="2000" dirty="0">
                  <a:latin typeface="Times New Roman" pitchFamily="18" charset="0"/>
                  <a:cs typeface="Times New Roman" pitchFamily="18" charset="0"/>
                </a:rPr>
                <a:t>b</a:t>
              </a:r>
              <a:r>
                <a:rPr lang="en-GB" altLang="et-EE" sz="2000" b="1" dirty="0">
                  <a:latin typeface="Times New Roman" pitchFamily="18" charset="0"/>
                  <a:cs typeface="Times New Roman" pitchFamily="18" charset="0"/>
                </a:rPr>
                <a:t>;</a:t>
              </a:r>
            </a:p>
            <a:p>
              <a:pPr eaLnBrk="1" hangingPunct="1"/>
              <a:r>
                <a:rPr lang="en-GB" altLang="et-EE" sz="2000" b="1" dirty="0">
                  <a:latin typeface="Times New Roman" pitchFamily="18" charset="0"/>
                  <a:cs typeface="Times New Roman" pitchFamily="18" charset="0"/>
                </a:rPr>
                <a:t>end </a:t>
              </a:r>
              <a:r>
                <a:rPr lang="en-GB" altLang="et-EE" sz="2000" dirty="0">
                  <a:latin typeface="Times New Roman" pitchFamily="18" charset="0"/>
                  <a:cs typeface="Times New Roman" pitchFamily="18" charset="0"/>
                </a:rPr>
                <a:t>RTL</a:t>
              </a:r>
              <a:r>
                <a:rPr lang="en-GB" altLang="et-EE" sz="2000" b="1" dirty="0">
                  <a:latin typeface="Times New Roman" pitchFamily="18" charset="0"/>
                  <a:cs typeface="Times New Roman" pitchFamily="18" charset="0"/>
                </a:rPr>
                <a:t>;</a:t>
              </a:r>
            </a:p>
          </p:txBody>
        </p:sp>
        <p:sp>
          <p:nvSpPr>
            <p:cNvPr id="30730" name="AutoShape 20"/>
            <p:cNvSpPr>
              <a:spLocks noChangeArrowheads="1"/>
            </p:cNvSpPr>
            <p:nvPr/>
          </p:nvSpPr>
          <p:spPr bwMode="auto">
            <a:xfrm>
              <a:off x="3312" y="720"/>
              <a:ext cx="1584" cy="25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4 w 21600"/>
                <a:gd name="T19" fmla="*/ 3167 h 21600"/>
                <a:gd name="T20" fmla="*/ 18436 w 21600"/>
                <a:gd name="T21" fmla="*/ 18433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8113" y="21260"/>
                  </a:moveTo>
                  <a:cubicBezTo>
                    <a:pt x="8991" y="21485"/>
                    <a:pt x="9893" y="21600"/>
                    <a:pt x="10800" y="21600"/>
                  </a:cubicBezTo>
                  <a:cubicBezTo>
                    <a:pt x="16764" y="21600"/>
                    <a:pt x="21600" y="16764"/>
                    <a:pt x="21600" y="10800"/>
                  </a:cubicBezTo>
                  <a:cubicBezTo>
                    <a:pt x="21600" y="9412"/>
                    <a:pt x="21332" y="8037"/>
                    <a:pt x="20812" y="6751"/>
                  </a:cubicBezTo>
                  <a:cubicBezTo>
                    <a:pt x="21332" y="8037"/>
                    <a:pt x="21600" y="9412"/>
                    <a:pt x="21600" y="10800"/>
                  </a:cubicBezTo>
                  <a:cubicBezTo>
                    <a:pt x="21600" y="16764"/>
                    <a:pt x="16764" y="21600"/>
                    <a:pt x="10800" y="21600"/>
                  </a:cubicBezTo>
                  <a:cubicBezTo>
                    <a:pt x="9893" y="21600"/>
                    <a:pt x="8991" y="21485"/>
                    <a:pt x="8113" y="21260"/>
                  </a:cubicBezTo>
                  <a:lnTo>
                    <a:pt x="7442" y="23875"/>
                  </a:lnTo>
                  <a:lnTo>
                    <a:pt x="5498" y="20588"/>
                  </a:lnTo>
                  <a:lnTo>
                    <a:pt x="8785" y="18645"/>
                  </a:lnTo>
                  <a:lnTo>
                    <a:pt x="8113" y="21260"/>
                  </a:lnTo>
                  <a:close/>
                </a:path>
              </a:pathLst>
            </a:custGeom>
            <a:noFill/>
            <a:ln w="9525">
              <a:solidFill>
                <a:schemeClr val="tx1"/>
              </a:solidFill>
              <a:miter lim="800000"/>
              <a:headEnd/>
              <a:tailEnd/>
            </a:ln>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4579"/>
                                        </p:tgtEl>
                                        <p:attrNameLst>
                                          <p:attrName>style.visibility</p:attrName>
                                        </p:attrNameLst>
                                      </p:cBhvr>
                                      <p:to>
                                        <p:strVal val="visible"/>
                                      </p:to>
                                    </p:set>
                                    <p:anim calcmode="lin" valueType="num">
                                      <p:cBhvr additive="base">
                                        <p:cTn id="13" dur="500" fill="hold"/>
                                        <p:tgtEl>
                                          <p:spTgt spid="664579"/>
                                        </p:tgtEl>
                                        <p:attrNameLst>
                                          <p:attrName>ppt_x</p:attrName>
                                        </p:attrNameLst>
                                      </p:cBhvr>
                                      <p:tavLst>
                                        <p:tav tm="0">
                                          <p:val>
                                            <p:strVal val="0-#ppt_w/2"/>
                                          </p:val>
                                        </p:tav>
                                        <p:tav tm="100000">
                                          <p:val>
                                            <p:strVal val="#ppt_x"/>
                                          </p:val>
                                        </p:tav>
                                      </p:tavLst>
                                    </p:anim>
                                    <p:anim calcmode="lin" valueType="num">
                                      <p:cBhvr additive="base">
                                        <p:cTn id="14" dur="500" fill="hold"/>
                                        <p:tgtEl>
                                          <p:spTgt spid="6645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4580"/>
                                        </p:tgtEl>
                                        <p:attrNameLst>
                                          <p:attrName>style.visibility</p:attrName>
                                        </p:attrNameLst>
                                      </p:cBhvr>
                                      <p:to>
                                        <p:strVal val="visible"/>
                                      </p:to>
                                    </p:set>
                                    <p:anim calcmode="lin" valueType="num">
                                      <p:cBhvr additive="base">
                                        <p:cTn id="19" dur="500" fill="hold"/>
                                        <p:tgtEl>
                                          <p:spTgt spid="664580"/>
                                        </p:tgtEl>
                                        <p:attrNameLst>
                                          <p:attrName>ppt_x</p:attrName>
                                        </p:attrNameLst>
                                      </p:cBhvr>
                                      <p:tavLst>
                                        <p:tav tm="0">
                                          <p:val>
                                            <p:strVal val="0-#ppt_w/2"/>
                                          </p:val>
                                        </p:tav>
                                        <p:tav tm="100000">
                                          <p:val>
                                            <p:strVal val="#ppt_x"/>
                                          </p:val>
                                        </p:tav>
                                      </p:tavLst>
                                    </p:anim>
                                    <p:anim calcmode="lin" valueType="num">
                                      <p:cBhvr additive="base">
                                        <p:cTn id="20" dur="500" fill="hold"/>
                                        <p:tgtEl>
                                          <p:spTgt spid="6645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4593"/>
                                        </p:tgtEl>
                                        <p:attrNameLst>
                                          <p:attrName>style.visibility</p:attrName>
                                        </p:attrNameLst>
                                      </p:cBhvr>
                                      <p:to>
                                        <p:strVal val="visible"/>
                                      </p:to>
                                    </p:set>
                                    <p:anim calcmode="lin" valueType="num">
                                      <p:cBhvr additive="base">
                                        <p:cTn id="31" dur="500" fill="hold"/>
                                        <p:tgtEl>
                                          <p:spTgt spid="664593"/>
                                        </p:tgtEl>
                                        <p:attrNameLst>
                                          <p:attrName>ppt_x</p:attrName>
                                        </p:attrNameLst>
                                      </p:cBhvr>
                                      <p:tavLst>
                                        <p:tav tm="0">
                                          <p:val>
                                            <p:strVal val="0-#ppt_w/2"/>
                                          </p:val>
                                        </p:tav>
                                        <p:tav tm="100000">
                                          <p:val>
                                            <p:strVal val="#ppt_x"/>
                                          </p:val>
                                        </p:tav>
                                      </p:tavLst>
                                    </p:anim>
                                    <p:anim calcmode="lin" valueType="num">
                                      <p:cBhvr additive="base">
                                        <p:cTn id="32" dur="500" fill="hold"/>
                                        <p:tgtEl>
                                          <p:spTgt spid="6645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autoUpdateAnimBg="0"/>
      <p:bldP spid="664580" grpId="0" autoUpdateAnimBg="0"/>
      <p:bldP spid="664593"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7980</TotalTime>
  <Words>2847</Words>
  <Application>Microsoft Office PowerPoint</Application>
  <PresentationFormat>On-screen Show (4:3)</PresentationFormat>
  <Paragraphs>343</Paragraphs>
  <Slides>38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Narrow</vt:lpstr>
      <vt:lpstr>Calibri</vt:lpstr>
      <vt:lpstr>Comic Sans MS</vt:lpstr>
      <vt:lpstr>Tahoma</vt:lpstr>
      <vt:lpstr>Times New Roman</vt:lpstr>
      <vt:lpstr>Verdana</vt:lpstr>
      <vt:lpstr>Wingdings</vt:lpstr>
      <vt:lpstr>Office Theme</vt:lpstr>
      <vt:lpstr>Introduction  to digital system design with VHDL </vt:lpstr>
      <vt:lpstr>Digital System</vt:lpstr>
      <vt:lpstr>Design representation </vt:lpstr>
      <vt:lpstr>General design process</vt:lpstr>
      <vt:lpstr> Levels of abstraction (this course area)</vt:lpstr>
      <vt:lpstr>Transformations (this course area)</vt:lpstr>
      <vt:lpstr>Timing units at different levels  </vt:lpstr>
      <vt:lpstr>PowerPoint Presentation</vt:lpstr>
      <vt:lpstr>PowerPoint Presentation</vt:lpstr>
      <vt:lpstr>Brief History of VHDL</vt:lpstr>
      <vt:lpstr>VHDL for Synthesis (vs. for Simulation)</vt:lpstr>
      <vt:lpstr>VHDL for specification, simulation, and synthesis</vt:lpstr>
      <vt:lpstr>VHDL for simulation</vt:lpstr>
      <vt:lpstr>VHDL vs. Verilog</vt:lpstr>
      <vt:lpstr>PowerPoint Presentation</vt:lpstr>
      <vt:lpstr>VHDL / PLD (FPGA) Design Flow</vt:lpstr>
      <vt:lpstr>Vivado typical design flow</vt:lpstr>
      <vt:lpstr>The VHDL/FPGA design methodology uses</vt:lpstr>
      <vt:lpstr>Requirements and Specification</vt:lpstr>
      <vt:lpstr>Dataflow style half-adder description</vt:lpstr>
      <vt:lpstr>Context clause</vt:lpstr>
      <vt:lpstr>Design Entity</vt:lpstr>
      <vt:lpstr>Type std_logic</vt:lpstr>
      <vt:lpstr>BIT versus STD_LOGIC</vt:lpstr>
      <vt:lpstr>State and strength properties of std_ulogic </vt:lpstr>
      <vt:lpstr>Design description compilation</vt:lpstr>
      <vt:lpstr>Verification</vt:lpstr>
      <vt:lpstr>Typical constituents of a simple testbench</vt:lpstr>
      <vt:lpstr>Testbench using projected waveforms</vt:lpstr>
      <vt:lpstr>Testbench of a half adder </vt:lpstr>
      <vt:lpstr>Timing waveform from example simulation  </vt:lpstr>
      <vt:lpstr>Synthesizer</vt:lpstr>
      <vt:lpstr>Register Transfer Level (RTL) Design Description</vt:lpstr>
      <vt:lpstr>Half-adder synthesized logic</vt:lpstr>
      <vt:lpstr>Place-and-route</vt:lpstr>
      <vt:lpstr>Place-and-route tool outputs</vt:lpstr>
      <vt:lpstr>VHDL/PLD(FPGA) design metodology advantages</vt:lpstr>
      <vt:lpstr>VHDL/PLD(FPGA) design metodology 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Sudnitson</dc:creator>
  <cp:lastModifiedBy>Alex</cp:lastModifiedBy>
  <cp:revision>40</cp:revision>
  <cp:lastPrinted>2019-09-12T12:14:06Z</cp:lastPrinted>
  <dcterms:created xsi:type="dcterms:W3CDTF">2006-08-16T00:00:00Z</dcterms:created>
  <dcterms:modified xsi:type="dcterms:W3CDTF">2020-02-03T13:44:54Z</dcterms:modified>
</cp:coreProperties>
</file>