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16" r:id="rId3"/>
    <p:sldId id="317" r:id="rId4"/>
    <p:sldId id="318" r:id="rId5"/>
    <p:sldId id="319" r:id="rId6"/>
    <p:sldId id="320" r:id="rId7"/>
    <p:sldId id="321" r:id="rId8"/>
    <p:sldId id="315"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1" r:id="rId28"/>
    <p:sldId id="340"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FFFFCC"/>
    <a:srgbClr val="A40000"/>
    <a:srgbClr val="92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30F32-E286-4464-8807-F59DCC984029}" type="datetimeFigureOut">
              <a:rPr lang="et-EE" smtClean="0"/>
              <a:pPr/>
              <a:t>16.11.2016</a:t>
            </a:fld>
            <a:endParaRPr lang="et-E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xmlns=""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xmlns="" val="351337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10</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11</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12</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13</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14</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15</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16</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17</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18</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19</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20</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21</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22</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23</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24</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25</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26</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27</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28</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3</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4</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5</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6</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7</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8</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504"/>
            <a:fld id="{3B9B5547-17C7-4F1E-8114-7E1CEA05BA4D}" type="slidenum">
              <a:rPr lang="en-US" altLang="en-US" smtClean="0">
                <a:latin typeface="Arial" pitchFamily="34" charset="0"/>
              </a:rPr>
              <a:pPr defTabSz="965504"/>
              <a:t>9</a:t>
            </a:fld>
            <a:endParaRPr lang="en-US" altLang="en-US" dirty="0" smtClean="0">
              <a:latin typeface="Arial" pitchFamily="34" charset="0"/>
            </a:endParaRPr>
          </a:p>
        </p:txBody>
      </p:sp>
      <p:sp>
        <p:nvSpPr>
          <p:cNvPr id="100355" name="Rectangle 2"/>
          <p:cNvSpPr>
            <a:spLocks noGrp="1" noRot="1" noChangeAspect="1" noChangeArrowheads="1" noTextEdit="1"/>
          </p:cNvSpPr>
          <p:nvPr>
            <p:ph type="sldImg"/>
          </p:nvPr>
        </p:nvSpPr>
        <p:spPr>
          <a:xfrm>
            <a:off x="1146175" y="685800"/>
            <a:ext cx="4570413" cy="3427413"/>
          </a:xfrm>
          <a:ln/>
        </p:spPr>
      </p:sp>
      <p:sp>
        <p:nvSpPr>
          <p:cNvPr id="100356" name="Rectangle 3"/>
          <p:cNvSpPr>
            <a:spLocks noGrp="1" noChangeArrowheads="1"/>
          </p:cNvSpPr>
          <p:nvPr>
            <p:ph type="body" idx="1"/>
          </p:nvPr>
        </p:nvSpPr>
        <p:spPr>
          <a:xfrm>
            <a:off x="915116" y="4341522"/>
            <a:ext cx="5027769" cy="4116005"/>
          </a:xfrm>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42D88-944D-4D92-80F2-259D2D61A067}" type="datetime1">
              <a:rPr lang="en-US" smtClean="0"/>
              <a:pPr/>
              <a:t>16-Nov-16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51950-8063-42F4-BAEE-8C31EFBCD27F}" type="datetime1">
              <a:rPr lang="en-US" smtClean="0"/>
              <a:pPr/>
              <a:t>16-Nov-16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28147-D461-4DCB-9D73-09A437BC65FB}" type="datetime1">
              <a:rPr lang="en-US" smtClean="0"/>
              <a:pPr/>
              <a:t>16-Nov-16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0E5FB-2332-4B76-86E2-0B8DBED68B0E}" type="datetime1">
              <a:rPr lang="en-US" smtClean="0"/>
              <a:pPr/>
              <a:t>16-Nov-16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16-Nov-16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BAE4D-E53B-4B53-ADE8-3DB6929AA986}" type="datetime1">
              <a:rPr lang="en-US" smtClean="0"/>
              <a:pPr/>
              <a:t>16-Nov-16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7F0B3F-1148-4F2F-B48E-C07C9643DF95}" type="datetime1">
              <a:rPr lang="en-US" smtClean="0"/>
              <a:pPr/>
              <a:t>16-Nov-16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F0189-05DF-4E59-BC7F-8DC97F11CD05}" type="datetime1">
              <a:rPr lang="en-US" smtClean="0"/>
              <a:pPr/>
              <a:t>16-Nov-16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16-Nov-16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16-Nov-16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16-Nov-16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16-Nov-16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Word_97_-_2003_Document1.doc"/></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1775"/>
            <a:ext cx="9144000" cy="1470025"/>
          </a:xfrm>
        </p:spPr>
        <p:txBody>
          <a:bodyPr>
            <a:normAutofit fontScale="90000"/>
          </a:bodyPr>
          <a:lstStyle/>
          <a:p>
            <a:r>
              <a:rPr lang="en-US" sz="4900" dirty="0" smtClean="0">
                <a:solidFill>
                  <a:srgbClr val="920000"/>
                </a:solidFill>
                <a:latin typeface="Comic Sans MS" panose="030F0702030302020204" pitchFamily="66" charset="0"/>
              </a:rPr>
              <a:t/>
            </a:r>
            <a:br>
              <a:rPr lang="en-US" sz="4900" dirty="0" smtClean="0">
                <a:solidFill>
                  <a:srgbClr val="920000"/>
                </a:solidFill>
                <a:latin typeface="Comic Sans MS" panose="030F0702030302020204" pitchFamily="66" charset="0"/>
              </a:rPr>
            </a:br>
            <a:r>
              <a:rPr lang="en-US" sz="4900" dirty="0" smtClean="0">
                <a:solidFill>
                  <a:srgbClr val="920000"/>
                </a:solidFill>
                <a:latin typeface="Comic Sans MS" panose="030F0702030302020204" pitchFamily="66" charset="0"/>
              </a:rPr>
              <a:t>Low Power Design</a:t>
            </a:r>
            <a:r>
              <a:rPr lang="en-US" sz="4000" dirty="0" smtClean="0">
                <a:solidFill>
                  <a:srgbClr val="920000"/>
                </a:solidFill>
                <a:latin typeface="Comic Sans MS" panose="030F0702030302020204" pitchFamily="66" charset="0"/>
              </a:rPr>
              <a:t> </a:t>
            </a: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dirty="0">
                <a:solidFill>
                  <a:srgbClr val="003365"/>
                </a:solidFill>
              </a:rPr>
              <a:t>IAY 0600</a:t>
            </a:r>
            <a:r>
              <a:rPr lang="en-US" altLang="et-EE" dirty="0">
                <a:solidFill>
                  <a:srgbClr val="000000"/>
                </a:solidFill>
              </a:rPr>
              <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8" name="TextBox 7"/>
          <p:cNvSpPr txBox="1"/>
          <p:nvPr/>
        </p:nvSpPr>
        <p:spPr>
          <a:xfrm>
            <a:off x="609600" y="3429000"/>
            <a:ext cx="2819400" cy="707886"/>
          </a:xfrm>
          <a:prstGeom prst="rect">
            <a:avLst/>
          </a:prstGeom>
          <a:noFill/>
        </p:spPr>
        <p:txBody>
          <a:bodyPr wrap="square" rtlCol="0">
            <a:spAutoFit/>
          </a:bodyPr>
          <a:lstStyle/>
          <a:p>
            <a:r>
              <a:rPr lang="en-US" sz="4000" dirty="0" smtClean="0"/>
              <a:t>Lab. 6</a:t>
            </a:r>
            <a:endParaRPr lang="en-GB"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Leakage energy</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
        <p:nvSpPr>
          <p:cNvPr id="82" name="Rectangle 81"/>
          <p:cNvSpPr>
            <a:spLocks noChangeArrowheads="1"/>
          </p:cNvSpPr>
          <p:nvPr/>
        </p:nvSpPr>
        <p:spPr bwMode="auto">
          <a:xfrm>
            <a:off x="2479675" y="5249863"/>
            <a:ext cx="4292600" cy="427037"/>
          </a:xfrm>
          <a:prstGeom prst="rect">
            <a:avLst/>
          </a:prstGeom>
          <a:noFill/>
          <a:ln w="28575">
            <a:noFill/>
            <a:miter lim="800000"/>
            <a:headEnd/>
            <a:tailEnd/>
          </a:ln>
        </p:spPr>
        <p:txBody>
          <a:bodyPr wrap="none" lIns="0" tIns="0" rIns="0" bIns="0">
            <a:spAutoFit/>
          </a:bodyPr>
          <a:lstStyle/>
          <a:p>
            <a:pPr algn="ctr"/>
            <a:r>
              <a:rPr lang="en-US" sz="2800" b="1" dirty="0">
                <a:solidFill>
                  <a:srgbClr val="0000FF"/>
                </a:solidFill>
              </a:rPr>
              <a:t>Independent of switching</a:t>
            </a:r>
          </a:p>
        </p:txBody>
      </p:sp>
      <p:grpSp>
        <p:nvGrpSpPr>
          <p:cNvPr id="2" name="Group 41"/>
          <p:cNvGrpSpPr>
            <a:grpSpLocks/>
          </p:cNvGrpSpPr>
          <p:nvPr/>
        </p:nvGrpSpPr>
        <p:grpSpPr bwMode="auto">
          <a:xfrm>
            <a:off x="1592263" y="1439863"/>
            <a:ext cx="6637337" cy="3100864"/>
            <a:chOff x="1592263" y="1439724"/>
            <a:chExt cx="6637337" cy="3100864"/>
          </a:xfrm>
        </p:grpSpPr>
        <p:sp>
          <p:nvSpPr>
            <p:cNvPr id="84" name="Line 3"/>
            <p:cNvSpPr>
              <a:spLocks noChangeShapeType="1"/>
            </p:cNvSpPr>
            <p:nvPr/>
          </p:nvSpPr>
          <p:spPr bwMode="auto">
            <a:xfrm>
              <a:off x="4038600" y="1820724"/>
              <a:ext cx="0" cy="381000"/>
            </a:xfrm>
            <a:prstGeom prst="line">
              <a:avLst/>
            </a:prstGeom>
            <a:noFill/>
            <a:ln w="28575">
              <a:solidFill>
                <a:schemeClr val="tx1"/>
              </a:solidFill>
              <a:round/>
              <a:headEnd/>
              <a:tailEnd/>
            </a:ln>
          </p:spPr>
          <p:txBody>
            <a:bodyPr/>
            <a:lstStyle/>
            <a:p>
              <a:endParaRPr lang="en-GB" sz="2400"/>
            </a:p>
          </p:txBody>
        </p:sp>
        <p:sp>
          <p:nvSpPr>
            <p:cNvPr id="85" name="Line 4"/>
            <p:cNvSpPr>
              <a:spLocks noChangeShapeType="1"/>
            </p:cNvSpPr>
            <p:nvPr/>
          </p:nvSpPr>
          <p:spPr bwMode="auto">
            <a:xfrm>
              <a:off x="3962400" y="1820724"/>
              <a:ext cx="0" cy="381000"/>
            </a:xfrm>
            <a:prstGeom prst="line">
              <a:avLst/>
            </a:prstGeom>
            <a:noFill/>
            <a:ln w="28575">
              <a:solidFill>
                <a:schemeClr val="tx1"/>
              </a:solidFill>
              <a:round/>
              <a:headEnd/>
              <a:tailEnd/>
            </a:ln>
          </p:spPr>
          <p:txBody>
            <a:bodyPr/>
            <a:lstStyle/>
            <a:p>
              <a:endParaRPr lang="en-GB" sz="2400"/>
            </a:p>
          </p:txBody>
        </p:sp>
        <p:sp>
          <p:nvSpPr>
            <p:cNvPr id="86" name="Line 5"/>
            <p:cNvSpPr>
              <a:spLocks noChangeShapeType="1"/>
            </p:cNvSpPr>
            <p:nvPr/>
          </p:nvSpPr>
          <p:spPr bwMode="auto">
            <a:xfrm>
              <a:off x="4038600" y="2811324"/>
              <a:ext cx="0" cy="381000"/>
            </a:xfrm>
            <a:prstGeom prst="line">
              <a:avLst/>
            </a:prstGeom>
            <a:noFill/>
            <a:ln w="28575">
              <a:solidFill>
                <a:schemeClr val="tx1"/>
              </a:solidFill>
              <a:round/>
              <a:headEnd/>
              <a:tailEnd/>
            </a:ln>
          </p:spPr>
          <p:txBody>
            <a:bodyPr/>
            <a:lstStyle/>
            <a:p>
              <a:endParaRPr lang="en-GB" sz="2400"/>
            </a:p>
          </p:txBody>
        </p:sp>
        <p:sp>
          <p:nvSpPr>
            <p:cNvPr id="87" name="Line 6"/>
            <p:cNvSpPr>
              <a:spLocks noChangeShapeType="1"/>
            </p:cNvSpPr>
            <p:nvPr/>
          </p:nvSpPr>
          <p:spPr bwMode="auto">
            <a:xfrm>
              <a:off x="3962400" y="2811324"/>
              <a:ext cx="0" cy="381000"/>
            </a:xfrm>
            <a:prstGeom prst="line">
              <a:avLst/>
            </a:prstGeom>
            <a:noFill/>
            <a:ln w="28575">
              <a:solidFill>
                <a:schemeClr val="tx1"/>
              </a:solidFill>
              <a:round/>
              <a:headEnd/>
              <a:tailEnd/>
            </a:ln>
          </p:spPr>
          <p:txBody>
            <a:bodyPr/>
            <a:lstStyle/>
            <a:p>
              <a:endParaRPr lang="en-GB" sz="2400"/>
            </a:p>
          </p:txBody>
        </p:sp>
        <p:sp>
          <p:nvSpPr>
            <p:cNvPr id="88" name="Oval 7"/>
            <p:cNvSpPr>
              <a:spLocks noChangeArrowheads="1"/>
            </p:cNvSpPr>
            <p:nvPr/>
          </p:nvSpPr>
          <p:spPr bwMode="auto">
            <a:xfrm>
              <a:off x="3810000" y="1973124"/>
              <a:ext cx="152400" cy="152400"/>
            </a:xfrm>
            <a:prstGeom prst="ellipse">
              <a:avLst/>
            </a:prstGeom>
            <a:noFill/>
            <a:ln w="28575">
              <a:solidFill>
                <a:schemeClr val="tx1"/>
              </a:solidFill>
              <a:round/>
              <a:headEnd/>
              <a:tailEnd/>
            </a:ln>
          </p:spPr>
          <p:txBody>
            <a:bodyPr wrap="none" anchor="ctr"/>
            <a:lstStyle/>
            <a:p>
              <a:endParaRPr lang="et-EE" sz="2400"/>
            </a:p>
          </p:txBody>
        </p:sp>
        <p:sp>
          <p:nvSpPr>
            <p:cNvPr id="89" name="Line 8"/>
            <p:cNvSpPr>
              <a:spLocks noChangeShapeType="1"/>
            </p:cNvSpPr>
            <p:nvPr/>
          </p:nvSpPr>
          <p:spPr bwMode="auto">
            <a:xfrm>
              <a:off x="3429000" y="2049324"/>
              <a:ext cx="381000" cy="0"/>
            </a:xfrm>
            <a:prstGeom prst="line">
              <a:avLst/>
            </a:prstGeom>
            <a:noFill/>
            <a:ln w="28575">
              <a:solidFill>
                <a:schemeClr val="tx1"/>
              </a:solidFill>
              <a:round/>
              <a:headEnd/>
              <a:tailEnd/>
            </a:ln>
          </p:spPr>
          <p:txBody>
            <a:bodyPr/>
            <a:lstStyle/>
            <a:p>
              <a:endParaRPr lang="en-GB" sz="2400"/>
            </a:p>
          </p:txBody>
        </p:sp>
        <p:sp>
          <p:nvSpPr>
            <p:cNvPr id="90" name="Line 9"/>
            <p:cNvSpPr>
              <a:spLocks noChangeShapeType="1"/>
            </p:cNvSpPr>
            <p:nvPr/>
          </p:nvSpPr>
          <p:spPr bwMode="auto">
            <a:xfrm>
              <a:off x="3429000" y="2963724"/>
              <a:ext cx="533400" cy="0"/>
            </a:xfrm>
            <a:prstGeom prst="line">
              <a:avLst/>
            </a:prstGeom>
            <a:noFill/>
            <a:ln w="28575">
              <a:solidFill>
                <a:schemeClr val="tx1"/>
              </a:solidFill>
              <a:round/>
              <a:headEnd/>
              <a:tailEnd/>
            </a:ln>
          </p:spPr>
          <p:txBody>
            <a:bodyPr/>
            <a:lstStyle/>
            <a:p>
              <a:endParaRPr lang="en-GB" sz="2400"/>
            </a:p>
          </p:txBody>
        </p:sp>
        <p:sp>
          <p:nvSpPr>
            <p:cNvPr id="91" name="Line 10"/>
            <p:cNvSpPr>
              <a:spLocks noChangeShapeType="1"/>
            </p:cNvSpPr>
            <p:nvPr/>
          </p:nvSpPr>
          <p:spPr bwMode="auto">
            <a:xfrm>
              <a:off x="3429000" y="2049324"/>
              <a:ext cx="0" cy="914400"/>
            </a:xfrm>
            <a:prstGeom prst="line">
              <a:avLst/>
            </a:prstGeom>
            <a:noFill/>
            <a:ln w="28575">
              <a:solidFill>
                <a:schemeClr val="tx1"/>
              </a:solidFill>
              <a:round/>
              <a:headEnd/>
              <a:tailEnd/>
            </a:ln>
          </p:spPr>
          <p:txBody>
            <a:bodyPr/>
            <a:lstStyle/>
            <a:p>
              <a:endParaRPr lang="en-GB" sz="2400"/>
            </a:p>
          </p:txBody>
        </p:sp>
        <p:sp>
          <p:nvSpPr>
            <p:cNvPr id="92" name="Line 11"/>
            <p:cNvSpPr>
              <a:spLocks noChangeShapeType="1"/>
            </p:cNvSpPr>
            <p:nvPr/>
          </p:nvSpPr>
          <p:spPr bwMode="auto">
            <a:xfrm>
              <a:off x="2286000" y="2506524"/>
              <a:ext cx="1143000" cy="0"/>
            </a:xfrm>
            <a:prstGeom prst="line">
              <a:avLst/>
            </a:prstGeom>
            <a:noFill/>
            <a:ln w="28575">
              <a:solidFill>
                <a:schemeClr val="tx1"/>
              </a:solidFill>
              <a:round/>
              <a:headEnd/>
              <a:tailEnd/>
            </a:ln>
          </p:spPr>
          <p:txBody>
            <a:bodyPr/>
            <a:lstStyle/>
            <a:p>
              <a:endParaRPr lang="en-GB" sz="2400"/>
            </a:p>
          </p:txBody>
        </p:sp>
        <p:sp>
          <p:nvSpPr>
            <p:cNvPr id="93" name="Rectangle 12"/>
            <p:cNvSpPr>
              <a:spLocks noChangeArrowheads="1"/>
            </p:cNvSpPr>
            <p:nvPr/>
          </p:nvSpPr>
          <p:spPr bwMode="auto">
            <a:xfrm>
              <a:off x="5562600" y="2354124"/>
              <a:ext cx="588174" cy="369332"/>
            </a:xfrm>
            <a:prstGeom prst="rect">
              <a:avLst/>
            </a:prstGeom>
            <a:noFill/>
            <a:ln w="28575">
              <a:noFill/>
              <a:miter lim="800000"/>
              <a:headEnd/>
              <a:tailEnd/>
            </a:ln>
          </p:spPr>
          <p:txBody>
            <a:bodyPr wrap="none" lIns="0" tIns="0" rIns="0" bIns="0">
              <a:spAutoFit/>
            </a:bodyPr>
            <a:lstStyle/>
            <a:p>
              <a:r>
                <a:rPr lang="en-US" sz="2400"/>
                <a:t>Vout</a:t>
              </a:r>
            </a:p>
          </p:txBody>
        </p:sp>
        <p:sp>
          <p:nvSpPr>
            <p:cNvPr id="94" name="Line 13"/>
            <p:cNvSpPr>
              <a:spLocks noChangeShapeType="1"/>
            </p:cNvSpPr>
            <p:nvPr/>
          </p:nvSpPr>
          <p:spPr bwMode="auto">
            <a:xfrm>
              <a:off x="4343400" y="2201724"/>
              <a:ext cx="0" cy="609600"/>
            </a:xfrm>
            <a:prstGeom prst="line">
              <a:avLst/>
            </a:prstGeom>
            <a:noFill/>
            <a:ln w="28575">
              <a:solidFill>
                <a:schemeClr val="tx1"/>
              </a:solidFill>
              <a:round/>
              <a:headEnd/>
              <a:tailEnd/>
            </a:ln>
          </p:spPr>
          <p:txBody>
            <a:bodyPr/>
            <a:lstStyle/>
            <a:p>
              <a:endParaRPr lang="en-GB" sz="2400"/>
            </a:p>
          </p:txBody>
        </p:sp>
        <p:sp>
          <p:nvSpPr>
            <p:cNvPr id="95" name="Line 14"/>
            <p:cNvSpPr>
              <a:spLocks noChangeShapeType="1"/>
            </p:cNvSpPr>
            <p:nvPr/>
          </p:nvSpPr>
          <p:spPr bwMode="auto">
            <a:xfrm>
              <a:off x="4038600" y="2811324"/>
              <a:ext cx="304800" cy="0"/>
            </a:xfrm>
            <a:prstGeom prst="line">
              <a:avLst/>
            </a:prstGeom>
            <a:noFill/>
            <a:ln w="28575">
              <a:solidFill>
                <a:schemeClr val="tx1"/>
              </a:solidFill>
              <a:round/>
              <a:headEnd/>
              <a:tailEnd/>
            </a:ln>
          </p:spPr>
          <p:txBody>
            <a:bodyPr/>
            <a:lstStyle/>
            <a:p>
              <a:endParaRPr lang="en-GB" sz="2400"/>
            </a:p>
          </p:txBody>
        </p:sp>
        <p:sp>
          <p:nvSpPr>
            <p:cNvPr id="96" name="Line 15"/>
            <p:cNvSpPr>
              <a:spLocks noChangeShapeType="1"/>
            </p:cNvSpPr>
            <p:nvPr/>
          </p:nvSpPr>
          <p:spPr bwMode="auto">
            <a:xfrm>
              <a:off x="4038600" y="3192324"/>
              <a:ext cx="304800" cy="0"/>
            </a:xfrm>
            <a:prstGeom prst="line">
              <a:avLst/>
            </a:prstGeom>
            <a:noFill/>
            <a:ln w="28575">
              <a:solidFill>
                <a:schemeClr val="tx1"/>
              </a:solidFill>
              <a:round/>
              <a:headEnd/>
              <a:tailEnd/>
            </a:ln>
          </p:spPr>
          <p:txBody>
            <a:bodyPr/>
            <a:lstStyle/>
            <a:p>
              <a:endParaRPr lang="en-GB" sz="2400"/>
            </a:p>
          </p:txBody>
        </p:sp>
        <p:sp>
          <p:nvSpPr>
            <p:cNvPr id="97" name="Line 16"/>
            <p:cNvSpPr>
              <a:spLocks noChangeShapeType="1"/>
            </p:cNvSpPr>
            <p:nvPr/>
          </p:nvSpPr>
          <p:spPr bwMode="auto">
            <a:xfrm>
              <a:off x="4038600" y="2201724"/>
              <a:ext cx="304800" cy="0"/>
            </a:xfrm>
            <a:prstGeom prst="line">
              <a:avLst/>
            </a:prstGeom>
            <a:noFill/>
            <a:ln w="28575">
              <a:solidFill>
                <a:schemeClr val="tx1"/>
              </a:solidFill>
              <a:round/>
              <a:headEnd/>
              <a:tailEnd/>
            </a:ln>
          </p:spPr>
          <p:txBody>
            <a:bodyPr/>
            <a:lstStyle/>
            <a:p>
              <a:endParaRPr lang="en-GB" sz="2400"/>
            </a:p>
          </p:txBody>
        </p:sp>
        <p:sp>
          <p:nvSpPr>
            <p:cNvPr id="98" name="Line 17"/>
            <p:cNvSpPr>
              <a:spLocks noChangeShapeType="1"/>
            </p:cNvSpPr>
            <p:nvPr/>
          </p:nvSpPr>
          <p:spPr bwMode="auto">
            <a:xfrm>
              <a:off x="4038600" y="1820724"/>
              <a:ext cx="304800" cy="0"/>
            </a:xfrm>
            <a:prstGeom prst="line">
              <a:avLst/>
            </a:prstGeom>
            <a:noFill/>
            <a:ln w="28575">
              <a:solidFill>
                <a:schemeClr val="tx1"/>
              </a:solidFill>
              <a:round/>
              <a:headEnd/>
              <a:tailEnd/>
            </a:ln>
          </p:spPr>
          <p:txBody>
            <a:bodyPr/>
            <a:lstStyle/>
            <a:p>
              <a:endParaRPr lang="en-GB" sz="2400"/>
            </a:p>
          </p:txBody>
        </p:sp>
        <p:sp>
          <p:nvSpPr>
            <p:cNvPr id="99" name="Line 18"/>
            <p:cNvSpPr>
              <a:spLocks noChangeShapeType="1"/>
            </p:cNvSpPr>
            <p:nvPr/>
          </p:nvSpPr>
          <p:spPr bwMode="auto">
            <a:xfrm>
              <a:off x="4343400" y="1439724"/>
              <a:ext cx="0" cy="381000"/>
            </a:xfrm>
            <a:prstGeom prst="line">
              <a:avLst/>
            </a:prstGeom>
            <a:noFill/>
            <a:ln w="28575">
              <a:solidFill>
                <a:schemeClr val="tx1"/>
              </a:solidFill>
              <a:round/>
              <a:headEnd/>
              <a:tailEnd/>
            </a:ln>
          </p:spPr>
          <p:txBody>
            <a:bodyPr/>
            <a:lstStyle/>
            <a:p>
              <a:endParaRPr lang="en-GB" sz="2400"/>
            </a:p>
          </p:txBody>
        </p:sp>
        <p:sp>
          <p:nvSpPr>
            <p:cNvPr id="100" name="Line 19"/>
            <p:cNvSpPr>
              <a:spLocks noChangeShapeType="1"/>
            </p:cNvSpPr>
            <p:nvPr/>
          </p:nvSpPr>
          <p:spPr bwMode="auto">
            <a:xfrm>
              <a:off x="4343400" y="3192324"/>
              <a:ext cx="0" cy="381000"/>
            </a:xfrm>
            <a:prstGeom prst="line">
              <a:avLst/>
            </a:prstGeom>
            <a:noFill/>
            <a:ln w="28575">
              <a:solidFill>
                <a:schemeClr val="tx1"/>
              </a:solidFill>
              <a:round/>
              <a:headEnd/>
              <a:tailEnd/>
            </a:ln>
          </p:spPr>
          <p:txBody>
            <a:bodyPr/>
            <a:lstStyle/>
            <a:p>
              <a:endParaRPr lang="en-GB" sz="2400"/>
            </a:p>
          </p:txBody>
        </p:sp>
        <p:sp>
          <p:nvSpPr>
            <p:cNvPr id="101" name="Line 20"/>
            <p:cNvSpPr>
              <a:spLocks noChangeShapeType="1"/>
            </p:cNvSpPr>
            <p:nvPr/>
          </p:nvSpPr>
          <p:spPr bwMode="auto">
            <a:xfrm>
              <a:off x="4343400" y="2506524"/>
              <a:ext cx="1066800" cy="0"/>
            </a:xfrm>
            <a:prstGeom prst="line">
              <a:avLst/>
            </a:prstGeom>
            <a:noFill/>
            <a:ln w="28575">
              <a:solidFill>
                <a:schemeClr val="tx1"/>
              </a:solidFill>
              <a:round/>
              <a:headEnd/>
              <a:tailEnd/>
            </a:ln>
          </p:spPr>
          <p:txBody>
            <a:bodyPr/>
            <a:lstStyle/>
            <a:p>
              <a:endParaRPr lang="en-GB" sz="2400"/>
            </a:p>
          </p:txBody>
        </p:sp>
        <p:sp>
          <p:nvSpPr>
            <p:cNvPr id="102" name="Line 21"/>
            <p:cNvSpPr>
              <a:spLocks noChangeShapeType="1"/>
            </p:cNvSpPr>
            <p:nvPr/>
          </p:nvSpPr>
          <p:spPr bwMode="auto">
            <a:xfrm>
              <a:off x="4191000" y="3573324"/>
              <a:ext cx="304800" cy="0"/>
            </a:xfrm>
            <a:prstGeom prst="line">
              <a:avLst/>
            </a:prstGeom>
            <a:noFill/>
            <a:ln w="28575">
              <a:solidFill>
                <a:schemeClr val="tx1"/>
              </a:solidFill>
              <a:round/>
              <a:headEnd/>
              <a:tailEnd/>
            </a:ln>
          </p:spPr>
          <p:txBody>
            <a:bodyPr/>
            <a:lstStyle/>
            <a:p>
              <a:endParaRPr lang="en-GB" sz="2400"/>
            </a:p>
          </p:txBody>
        </p:sp>
        <p:sp>
          <p:nvSpPr>
            <p:cNvPr id="103" name="Line 23"/>
            <p:cNvSpPr>
              <a:spLocks noChangeShapeType="1"/>
            </p:cNvSpPr>
            <p:nvPr/>
          </p:nvSpPr>
          <p:spPr bwMode="auto">
            <a:xfrm>
              <a:off x="4495800" y="2735124"/>
              <a:ext cx="0" cy="609600"/>
            </a:xfrm>
            <a:prstGeom prst="line">
              <a:avLst/>
            </a:prstGeom>
            <a:noFill/>
            <a:ln w="38100">
              <a:solidFill>
                <a:srgbClr val="0000FF"/>
              </a:solidFill>
              <a:round/>
              <a:headEnd/>
              <a:tailEnd type="triangle" w="med" len="med"/>
            </a:ln>
          </p:spPr>
          <p:txBody>
            <a:bodyPr/>
            <a:lstStyle/>
            <a:p>
              <a:endParaRPr lang="en-GB" sz="2400"/>
            </a:p>
          </p:txBody>
        </p:sp>
        <p:sp>
          <p:nvSpPr>
            <p:cNvPr id="104" name="AutoShape 24"/>
            <p:cNvSpPr>
              <a:spLocks noChangeArrowheads="1"/>
            </p:cNvSpPr>
            <p:nvPr/>
          </p:nvSpPr>
          <p:spPr bwMode="auto">
            <a:xfrm>
              <a:off x="4876800" y="2735124"/>
              <a:ext cx="304800" cy="304800"/>
            </a:xfrm>
            <a:prstGeom prst="triangle">
              <a:avLst>
                <a:gd name="adj" fmla="val 50000"/>
              </a:avLst>
            </a:prstGeom>
            <a:noFill/>
            <a:ln w="28575">
              <a:solidFill>
                <a:schemeClr val="tx1"/>
              </a:solidFill>
              <a:miter lim="800000"/>
              <a:headEnd/>
              <a:tailEnd/>
            </a:ln>
          </p:spPr>
          <p:txBody>
            <a:bodyPr wrap="none" anchor="ctr"/>
            <a:lstStyle/>
            <a:p>
              <a:endParaRPr lang="et-EE" sz="2400"/>
            </a:p>
          </p:txBody>
        </p:sp>
        <p:sp>
          <p:nvSpPr>
            <p:cNvPr id="105" name="Line 25"/>
            <p:cNvSpPr>
              <a:spLocks noChangeShapeType="1"/>
            </p:cNvSpPr>
            <p:nvPr/>
          </p:nvSpPr>
          <p:spPr bwMode="auto">
            <a:xfrm>
              <a:off x="5029200" y="3039924"/>
              <a:ext cx="0" cy="228600"/>
            </a:xfrm>
            <a:prstGeom prst="line">
              <a:avLst/>
            </a:prstGeom>
            <a:noFill/>
            <a:ln w="28575">
              <a:solidFill>
                <a:schemeClr val="tx1"/>
              </a:solidFill>
              <a:round/>
              <a:headEnd/>
              <a:tailEnd/>
            </a:ln>
          </p:spPr>
          <p:txBody>
            <a:bodyPr/>
            <a:lstStyle/>
            <a:p>
              <a:endParaRPr lang="en-GB" sz="2400"/>
            </a:p>
          </p:txBody>
        </p:sp>
        <p:sp>
          <p:nvSpPr>
            <p:cNvPr id="106" name="Line 26"/>
            <p:cNvSpPr>
              <a:spLocks noChangeShapeType="1"/>
            </p:cNvSpPr>
            <p:nvPr/>
          </p:nvSpPr>
          <p:spPr bwMode="auto">
            <a:xfrm>
              <a:off x="5029200" y="2506524"/>
              <a:ext cx="0" cy="228600"/>
            </a:xfrm>
            <a:prstGeom prst="line">
              <a:avLst/>
            </a:prstGeom>
            <a:noFill/>
            <a:ln w="28575">
              <a:solidFill>
                <a:schemeClr val="tx1"/>
              </a:solidFill>
              <a:round/>
              <a:headEnd/>
              <a:tailEnd/>
            </a:ln>
          </p:spPr>
          <p:txBody>
            <a:bodyPr/>
            <a:lstStyle/>
            <a:p>
              <a:endParaRPr lang="en-GB" sz="2400"/>
            </a:p>
          </p:txBody>
        </p:sp>
        <p:sp>
          <p:nvSpPr>
            <p:cNvPr id="107" name="Line 27"/>
            <p:cNvSpPr>
              <a:spLocks noChangeShapeType="1"/>
            </p:cNvSpPr>
            <p:nvPr/>
          </p:nvSpPr>
          <p:spPr bwMode="auto">
            <a:xfrm>
              <a:off x="4876800" y="2735124"/>
              <a:ext cx="304800" cy="0"/>
            </a:xfrm>
            <a:prstGeom prst="line">
              <a:avLst/>
            </a:prstGeom>
            <a:noFill/>
            <a:ln w="28575">
              <a:solidFill>
                <a:schemeClr val="tx1"/>
              </a:solidFill>
              <a:round/>
              <a:headEnd/>
              <a:tailEnd/>
            </a:ln>
          </p:spPr>
          <p:txBody>
            <a:bodyPr/>
            <a:lstStyle/>
            <a:p>
              <a:endParaRPr lang="en-GB" sz="2400"/>
            </a:p>
          </p:txBody>
        </p:sp>
        <p:sp>
          <p:nvSpPr>
            <p:cNvPr id="108" name="Line 28"/>
            <p:cNvSpPr>
              <a:spLocks noChangeShapeType="1"/>
            </p:cNvSpPr>
            <p:nvPr/>
          </p:nvSpPr>
          <p:spPr bwMode="auto">
            <a:xfrm>
              <a:off x="4876800" y="3268524"/>
              <a:ext cx="304800" cy="0"/>
            </a:xfrm>
            <a:prstGeom prst="line">
              <a:avLst/>
            </a:prstGeom>
            <a:noFill/>
            <a:ln w="28575">
              <a:solidFill>
                <a:schemeClr val="tx1"/>
              </a:solidFill>
              <a:round/>
              <a:headEnd/>
              <a:tailEnd/>
            </a:ln>
          </p:spPr>
          <p:txBody>
            <a:bodyPr/>
            <a:lstStyle/>
            <a:p>
              <a:endParaRPr lang="en-GB" sz="2400"/>
            </a:p>
          </p:txBody>
        </p:sp>
        <p:sp>
          <p:nvSpPr>
            <p:cNvPr id="109" name="Rectangle 29"/>
            <p:cNvSpPr>
              <a:spLocks noChangeArrowheads="1"/>
            </p:cNvSpPr>
            <p:nvPr/>
          </p:nvSpPr>
          <p:spPr bwMode="auto">
            <a:xfrm>
              <a:off x="5029200" y="3801924"/>
              <a:ext cx="1981200" cy="738664"/>
            </a:xfrm>
            <a:prstGeom prst="rect">
              <a:avLst/>
            </a:prstGeom>
            <a:noFill/>
            <a:ln w="28575">
              <a:noFill/>
              <a:miter lim="800000"/>
              <a:headEnd/>
              <a:tailEnd/>
            </a:ln>
          </p:spPr>
          <p:txBody>
            <a:bodyPr lIns="0" tIns="0" rIns="0" bIns="0">
              <a:spAutoFit/>
            </a:bodyPr>
            <a:lstStyle/>
            <a:p>
              <a:pPr algn="ctr"/>
              <a:r>
                <a:rPr lang="en-US" sz="2400"/>
                <a:t>Sub-threshold current</a:t>
              </a:r>
            </a:p>
          </p:txBody>
        </p:sp>
        <p:sp>
          <p:nvSpPr>
            <p:cNvPr id="110" name="Rectangle 30"/>
            <p:cNvSpPr>
              <a:spLocks noChangeArrowheads="1"/>
            </p:cNvSpPr>
            <p:nvPr/>
          </p:nvSpPr>
          <p:spPr bwMode="auto">
            <a:xfrm>
              <a:off x="6324600" y="2658924"/>
              <a:ext cx="1905000" cy="738664"/>
            </a:xfrm>
            <a:prstGeom prst="rect">
              <a:avLst/>
            </a:prstGeom>
            <a:noFill/>
            <a:ln w="28575">
              <a:noFill/>
              <a:miter lim="800000"/>
              <a:headEnd/>
              <a:tailEnd/>
            </a:ln>
          </p:spPr>
          <p:txBody>
            <a:bodyPr lIns="0" tIns="0" rIns="0" bIns="0">
              <a:spAutoFit/>
            </a:bodyPr>
            <a:lstStyle/>
            <a:p>
              <a:pPr algn="ctr"/>
              <a:r>
                <a:rPr lang="en-US" sz="2400"/>
                <a:t>Drain junction leakage</a:t>
              </a:r>
            </a:p>
          </p:txBody>
        </p:sp>
        <p:sp>
          <p:nvSpPr>
            <p:cNvPr id="111" name="Line 31"/>
            <p:cNvSpPr>
              <a:spLocks noChangeShapeType="1"/>
            </p:cNvSpPr>
            <p:nvPr/>
          </p:nvSpPr>
          <p:spPr bwMode="auto">
            <a:xfrm>
              <a:off x="5334000" y="2582724"/>
              <a:ext cx="0" cy="609600"/>
            </a:xfrm>
            <a:prstGeom prst="line">
              <a:avLst/>
            </a:prstGeom>
            <a:noFill/>
            <a:ln w="38100">
              <a:solidFill>
                <a:srgbClr val="0000FF"/>
              </a:solidFill>
              <a:round/>
              <a:headEnd/>
              <a:tailEnd type="triangle" w="med" len="med"/>
            </a:ln>
          </p:spPr>
          <p:txBody>
            <a:bodyPr/>
            <a:lstStyle/>
            <a:p>
              <a:endParaRPr lang="en-GB" sz="2400"/>
            </a:p>
          </p:txBody>
        </p:sp>
        <p:cxnSp>
          <p:nvCxnSpPr>
            <p:cNvPr id="112" name="AutoShape 32"/>
            <p:cNvCxnSpPr>
              <a:cxnSpLocks noChangeShapeType="1"/>
              <a:endCxn id="111" idx="1"/>
            </p:cNvCxnSpPr>
            <p:nvPr/>
          </p:nvCxnSpPr>
          <p:spPr bwMode="auto">
            <a:xfrm rot="10800000" flipV="1">
              <a:off x="5334000" y="3044687"/>
              <a:ext cx="914400" cy="166687"/>
            </a:xfrm>
            <a:prstGeom prst="curvedConnector4">
              <a:avLst>
                <a:gd name="adj1" fmla="val 50000"/>
                <a:gd name="adj2" fmla="val 228569"/>
              </a:avLst>
            </a:prstGeom>
            <a:noFill/>
            <a:ln w="28575">
              <a:solidFill>
                <a:schemeClr val="tx1"/>
              </a:solidFill>
              <a:round/>
              <a:headEnd/>
              <a:tailEnd type="triangle" w="med" len="med"/>
            </a:ln>
          </p:spPr>
        </p:cxnSp>
        <p:cxnSp>
          <p:nvCxnSpPr>
            <p:cNvPr id="113" name="AutoShape 33"/>
            <p:cNvCxnSpPr>
              <a:cxnSpLocks noChangeShapeType="1"/>
              <a:stCxn id="109" idx="1"/>
              <a:endCxn id="103" idx="1"/>
            </p:cNvCxnSpPr>
            <p:nvPr/>
          </p:nvCxnSpPr>
          <p:spPr bwMode="auto">
            <a:xfrm rot="10800000">
              <a:off x="4495800" y="3344724"/>
              <a:ext cx="533400" cy="826532"/>
            </a:xfrm>
            <a:prstGeom prst="curvedConnector4">
              <a:avLst>
                <a:gd name="adj1" fmla="val 50000"/>
                <a:gd name="adj2" fmla="val 127658"/>
              </a:avLst>
            </a:prstGeom>
            <a:noFill/>
            <a:ln w="28575">
              <a:solidFill>
                <a:schemeClr val="tx1"/>
              </a:solidFill>
              <a:round/>
              <a:headEnd/>
              <a:tailEnd type="triangle" w="med" len="med"/>
            </a:ln>
          </p:spPr>
        </p:cxnSp>
        <p:sp>
          <p:nvSpPr>
            <p:cNvPr id="114" name="Line 34"/>
            <p:cNvSpPr>
              <a:spLocks noChangeShapeType="1"/>
            </p:cNvSpPr>
            <p:nvPr/>
          </p:nvSpPr>
          <p:spPr bwMode="auto">
            <a:xfrm>
              <a:off x="4191000" y="1439724"/>
              <a:ext cx="304800" cy="0"/>
            </a:xfrm>
            <a:prstGeom prst="line">
              <a:avLst/>
            </a:prstGeom>
            <a:noFill/>
            <a:ln w="28575">
              <a:solidFill>
                <a:schemeClr val="tx1"/>
              </a:solidFill>
              <a:round/>
              <a:headEnd/>
              <a:tailEnd/>
            </a:ln>
          </p:spPr>
          <p:txBody>
            <a:bodyPr/>
            <a:lstStyle/>
            <a:p>
              <a:endParaRPr lang="en-GB" sz="2400"/>
            </a:p>
          </p:txBody>
        </p:sp>
        <p:sp>
          <p:nvSpPr>
            <p:cNvPr id="115" name="Line 35"/>
            <p:cNvSpPr>
              <a:spLocks noChangeShapeType="1"/>
            </p:cNvSpPr>
            <p:nvPr/>
          </p:nvSpPr>
          <p:spPr bwMode="auto">
            <a:xfrm>
              <a:off x="4267200" y="3649524"/>
              <a:ext cx="152400" cy="0"/>
            </a:xfrm>
            <a:prstGeom prst="line">
              <a:avLst/>
            </a:prstGeom>
            <a:noFill/>
            <a:ln w="28575">
              <a:solidFill>
                <a:schemeClr val="tx1"/>
              </a:solidFill>
              <a:round/>
              <a:headEnd/>
              <a:tailEnd/>
            </a:ln>
          </p:spPr>
          <p:txBody>
            <a:bodyPr/>
            <a:lstStyle/>
            <a:p>
              <a:endParaRPr lang="en-GB" sz="2400"/>
            </a:p>
          </p:txBody>
        </p:sp>
        <p:sp>
          <p:nvSpPr>
            <p:cNvPr id="116" name="Line 36"/>
            <p:cNvSpPr>
              <a:spLocks noChangeShapeType="1"/>
            </p:cNvSpPr>
            <p:nvPr/>
          </p:nvSpPr>
          <p:spPr bwMode="auto">
            <a:xfrm>
              <a:off x="4953000" y="3344724"/>
              <a:ext cx="152400" cy="0"/>
            </a:xfrm>
            <a:prstGeom prst="line">
              <a:avLst/>
            </a:prstGeom>
            <a:noFill/>
            <a:ln w="28575">
              <a:solidFill>
                <a:schemeClr val="tx1"/>
              </a:solidFill>
              <a:round/>
              <a:headEnd/>
              <a:tailEnd/>
            </a:ln>
          </p:spPr>
          <p:txBody>
            <a:bodyPr/>
            <a:lstStyle/>
            <a:p>
              <a:endParaRPr lang="en-GB" sz="2400"/>
            </a:p>
          </p:txBody>
        </p:sp>
        <p:sp>
          <p:nvSpPr>
            <p:cNvPr id="117" name="Text Box 37"/>
            <p:cNvSpPr txBox="1">
              <a:spLocks noChangeArrowheads="1"/>
            </p:cNvSpPr>
            <p:nvPr/>
          </p:nvSpPr>
          <p:spPr bwMode="auto">
            <a:xfrm>
              <a:off x="3270250" y="3006587"/>
              <a:ext cx="670376" cy="461665"/>
            </a:xfrm>
            <a:prstGeom prst="rect">
              <a:avLst/>
            </a:prstGeom>
            <a:noFill/>
            <a:ln w="28575">
              <a:noFill/>
              <a:miter lim="800000"/>
              <a:headEnd type="none" w="sm" len="sm"/>
              <a:tailEnd type="none" w="sm" len="sm"/>
            </a:ln>
          </p:spPr>
          <p:txBody>
            <a:bodyPr wrap="none">
              <a:spAutoFit/>
            </a:bodyPr>
            <a:lstStyle/>
            <a:p>
              <a:r>
                <a:rPr lang="en-US" sz="2400">
                  <a:solidFill>
                    <a:schemeClr val="tx2"/>
                  </a:solidFill>
                </a:rPr>
                <a:t>OFF</a:t>
              </a:r>
            </a:p>
          </p:txBody>
        </p:sp>
        <p:sp>
          <p:nvSpPr>
            <p:cNvPr id="118" name="Line 38"/>
            <p:cNvSpPr>
              <a:spLocks noChangeShapeType="1"/>
            </p:cNvSpPr>
            <p:nvPr/>
          </p:nvSpPr>
          <p:spPr bwMode="auto">
            <a:xfrm rot="1979312">
              <a:off x="3890963" y="3171687"/>
              <a:ext cx="436562" cy="1587"/>
            </a:xfrm>
            <a:prstGeom prst="line">
              <a:avLst/>
            </a:prstGeom>
            <a:noFill/>
            <a:ln w="38100">
              <a:solidFill>
                <a:srgbClr val="0000FF"/>
              </a:solidFill>
              <a:round/>
              <a:headEnd type="none" w="sm" len="sm"/>
              <a:tailEnd type="triangle" w="med" len="med"/>
            </a:ln>
          </p:spPr>
          <p:txBody>
            <a:bodyPr/>
            <a:lstStyle/>
            <a:p>
              <a:endParaRPr lang="en-GB" sz="2400"/>
            </a:p>
          </p:txBody>
        </p:sp>
        <p:sp>
          <p:nvSpPr>
            <p:cNvPr id="119" name="Line 39"/>
            <p:cNvSpPr>
              <a:spLocks noChangeShapeType="1"/>
            </p:cNvSpPr>
            <p:nvPr/>
          </p:nvSpPr>
          <p:spPr bwMode="auto">
            <a:xfrm flipV="1">
              <a:off x="3294063" y="3366949"/>
              <a:ext cx="798512" cy="739775"/>
            </a:xfrm>
            <a:prstGeom prst="line">
              <a:avLst/>
            </a:prstGeom>
            <a:noFill/>
            <a:ln w="28575">
              <a:solidFill>
                <a:schemeClr val="tx1"/>
              </a:solidFill>
              <a:round/>
              <a:headEnd type="none" w="sm" len="sm"/>
              <a:tailEnd type="triangle" w="med" len="med"/>
            </a:ln>
          </p:spPr>
          <p:txBody>
            <a:bodyPr/>
            <a:lstStyle/>
            <a:p>
              <a:endParaRPr lang="en-GB" sz="2400"/>
            </a:p>
          </p:txBody>
        </p:sp>
        <p:sp>
          <p:nvSpPr>
            <p:cNvPr id="120" name="Text Box 40"/>
            <p:cNvSpPr txBox="1">
              <a:spLocks noChangeArrowheads="1"/>
            </p:cNvSpPr>
            <p:nvPr/>
          </p:nvSpPr>
          <p:spPr bwMode="auto">
            <a:xfrm>
              <a:off x="1592263" y="3997187"/>
              <a:ext cx="1794466" cy="461665"/>
            </a:xfrm>
            <a:prstGeom prst="rect">
              <a:avLst/>
            </a:prstGeom>
            <a:noFill/>
            <a:ln w="12700">
              <a:noFill/>
              <a:miter lim="800000"/>
              <a:headEnd type="none" w="sm" len="sm"/>
              <a:tailEnd type="none" w="sm" len="sm"/>
            </a:ln>
          </p:spPr>
          <p:txBody>
            <a:bodyPr wrap="none">
              <a:spAutoFit/>
            </a:bodyPr>
            <a:lstStyle/>
            <a:p>
              <a:r>
                <a:rPr lang="it-IT" sz="2400"/>
                <a:t>Gate leakage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Define and quantity power</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43" name="Text Box 7"/>
          <p:cNvSpPr txBox="1">
            <a:spLocks noChangeArrowheads="1"/>
          </p:cNvSpPr>
          <p:nvPr/>
        </p:nvSpPr>
        <p:spPr bwMode="auto">
          <a:xfrm>
            <a:off x="809625" y="1209675"/>
            <a:ext cx="7877175" cy="4757738"/>
          </a:xfrm>
          <a:prstGeom prst="rect">
            <a:avLst/>
          </a:prstGeom>
          <a:noFill/>
          <a:ln w="9525">
            <a:noFill/>
            <a:miter lim="800000"/>
            <a:headEnd/>
            <a:tailEnd/>
          </a:ln>
        </p:spPr>
        <p:txBody>
          <a:bodyPr>
            <a:spAutoFit/>
          </a:bodyPr>
          <a:lstStyle/>
          <a:p>
            <a:pPr marL="342900" indent="-342900">
              <a:spcBef>
                <a:spcPts val="2400"/>
              </a:spcBef>
              <a:buClr>
                <a:schemeClr val="folHlink"/>
              </a:buClr>
              <a:buSzPct val="75000"/>
              <a:buFont typeface="Wingdings" pitchFamily="2" charset="2"/>
              <a:buChar char="n"/>
              <a:defRPr/>
            </a:pPr>
            <a:r>
              <a:rPr lang="en-US" sz="2400" dirty="0">
                <a:latin typeface="Arial" pitchFamily="34" charset="0"/>
              </a:rPr>
              <a:t>For CMOS chips, traditional dominant energy consumption has been in switching transistors, called dynamic power</a:t>
            </a:r>
          </a:p>
          <a:p>
            <a:pPr marL="342900" indent="-342900">
              <a:spcBef>
                <a:spcPct val="20000"/>
              </a:spcBef>
              <a:defRPr/>
            </a:pPr>
            <a:endParaRPr lang="en-US" sz="2400" kern="0" dirty="0">
              <a:solidFill>
                <a:srgbClr val="000000"/>
              </a:solidFill>
              <a:latin typeface="Arial"/>
            </a:endParaRPr>
          </a:p>
          <a:p>
            <a:pPr marL="342900" indent="-342900">
              <a:spcBef>
                <a:spcPts val="2400"/>
              </a:spcBef>
              <a:buClr>
                <a:schemeClr val="folHlink"/>
              </a:buClr>
              <a:buSzPct val="75000"/>
              <a:buFont typeface="Wingdings" pitchFamily="2" charset="2"/>
              <a:buChar char="n"/>
              <a:defRPr/>
            </a:pPr>
            <a:r>
              <a:rPr lang="en-US" sz="2400" dirty="0">
                <a:latin typeface="Arial" pitchFamily="34" charset="0"/>
              </a:rPr>
              <a:t>For mobile devices, energy better metric</a:t>
            </a:r>
          </a:p>
          <a:p>
            <a:pPr marL="342900" indent="-342900">
              <a:spcBef>
                <a:spcPct val="10000"/>
              </a:spcBef>
              <a:buClr>
                <a:schemeClr val="folHlink"/>
              </a:buClr>
              <a:buSzPct val="75000"/>
              <a:buFont typeface="Wingdings" pitchFamily="2" charset="2"/>
              <a:buChar char="n"/>
              <a:defRPr/>
            </a:pPr>
            <a:endParaRPr lang="en-US" sz="2400" dirty="0">
              <a:latin typeface="Arial" pitchFamily="34" charset="0"/>
            </a:endParaRPr>
          </a:p>
          <a:p>
            <a:pPr marL="324000" indent="-342900">
              <a:spcBef>
                <a:spcPts val="2400"/>
              </a:spcBef>
              <a:buClr>
                <a:schemeClr val="folHlink"/>
              </a:buClr>
              <a:buSzPct val="75000"/>
              <a:buFont typeface="Wingdings" pitchFamily="2" charset="2"/>
              <a:buChar char="n"/>
              <a:defRPr/>
            </a:pPr>
            <a:r>
              <a:rPr lang="en-US" sz="2400" dirty="0">
                <a:latin typeface="Arial" pitchFamily="34" charset="0"/>
              </a:rPr>
              <a:t>For a fixed task, slowing clock rate (frequency switched) reduces power, but not energy</a:t>
            </a:r>
          </a:p>
          <a:p>
            <a:pPr marL="324000" indent="-342900">
              <a:spcBef>
                <a:spcPts val="2400"/>
              </a:spcBef>
              <a:buClr>
                <a:schemeClr val="folHlink"/>
              </a:buClr>
              <a:buSzPct val="75000"/>
              <a:buFont typeface="Wingdings" pitchFamily="2" charset="2"/>
              <a:buChar char="n"/>
              <a:defRPr/>
            </a:pPr>
            <a:r>
              <a:rPr lang="en-US" sz="2400" dirty="0">
                <a:latin typeface="Arial" pitchFamily="34" charset="0"/>
              </a:rPr>
              <a:t>Dropping voltage helps both</a:t>
            </a:r>
            <a:endParaRPr lang="en-GB" sz="2000" dirty="0">
              <a:latin typeface="Times New Roman" pitchFamily="18" charset="0"/>
              <a:cs typeface="Times New Roman" pitchFamily="18" charset="0"/>
            </a:endParaRPr>
          </a:p>
          <a:p>
            <a:pPr algn="ctr">
              <a:defRPr/>
            </a:pPr>
            <a:endParaRPr lang="en-GB" sz="2000" dirty="0">
              <a:latin typeface="Times New Roman" pitchFamily="18" charset="0"/>
              <a:cs typeface="Times New Roman" pitchFamily="18" charset="0"/>
            </a:endParaRPr>
          </a:p>
        </p:txBody>
      </p:sp>
      <p:graphicFrame>
        <p:nvGraphicFramePr>
          <p:cNvPr id="44" name="Object 4"/>
          <p:cNvGraphicFramePr>
            <a:graphicFrameLocks noChangeAspect="1"/>
          </p:cNvGraphicFramePr>
          <p:nvPr/>
        </p:nvGraphicFramePr>
        <p:xfrm>
          <a:off x="441325" y="2435225"/>
          <a:ext cx="8418513" cy="471488"/>
        </p:xfrm>
        <a:graphic>
          <a:graphicData uri="http://schemas.openxmlformats.org/presentationml/2006/ole">
            <p:oleObj spid="_x0000_s3074" name="Equation" r:id="rId4" imgW="4063680" imgH="228600" progId="Equation.3">
              <p:embed/>
            </p:oleObj>
          </a:graphicData>
        </a:graphic>
      </p:graphicFrame>
      <p:graphicFrame>
        <p:nvGraphicFramePr>
          <p:cNvPr id="45" name="Object 7"/>
          <p:cNvGraphicFramePr>
            <a:graphicFrameLocks noChangeAspect="1"/>
          </p:cNvGraphicFramePr>
          <p:nvPr/>
        </p:nvGraphicFramePr>
        <p:xfrm>
          <a:off x="1992313" y="3573463"/>
          <a:ext cx="4933950" cy="452437"/>
        </p:xfrm>
        <a:graphic>
          <a:graphicData uri="http://schemas.openxmlformats.org/presentationml/2006/ole">
            <p:oleObj spid="_x0000_s3075" name="Equation" r:id="rId5" imgW="2489040" imgH="2286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Energy and performance</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
        <p:nvSpPr>
          <p:cNvPr id="7" name="Text Box 7"/>
          <p:cNvSpPr txBox="1">
            <a:spLocks noChangeArrowheads="1"/>
          </p:cNvSpPr>
          <p:nvPr/>
        </p:nvSpPr>
        <p:spPr bwMode="auto">
          <a:xfrm>
            <a:off x="533401" y="838200"/>
            <a:ext cx="8458200" cy="5201424"/>
          </a:xfrm>
          <a:prstGeom prst="rect">
            <a:avLst/>
          </a:prstGeom>
          <a:noFill/>
          <a:ln w="9525">
            <a:noFill/>
            <a:miter lim="800000"/>
            <a:headEnd/>
            <a:tailEnd/>
          </a:ln>
        </p:spPr>
        <p:txBody>
          <a:bodyPr wrap="square">
            <a:spAutoFit/>
          </a:bodyPr>
          <a:lstStyle/>
          <a:p>
            <a:pPr marL="342900" indent="-342900" eaLnBrk="0" hangingPunct="0">
              <a:spcBef>
                <a:spcPct val="10000"/>
              </a:spcBef>
              <a:buClr>
                <a:schemeClr val="folHlink"/>
              </a:buClr>
              <a:buSzPct val="75000"/>
              <a:buFont typeface="Wingdings" pitchFamily="2" charset="2"/>
              <a:buChar char="n"/>
              <a:defRPr/>
            </a:pPr>
            <a:r>
              <a:rPr lang="en-US" sz="2400" dirty="0">
                <a:latin typeface="Arial" pitchFamily="34" charset="0"/>
                <a:cs typeface="Arial" pitchFamily="34" charset="0"/>
              </a:rPr>
              <a:t>In some cases, energy can be saved by reducing performance.</a:t>
            </a:r>
            <a:endParaRPr lang="en-US" sz="2400" kern="0" baseline="30000" dirty="0">
              <a:solidFill>
                <a:srgbClr val="000000"/>
              </a:solidFill>
              <a:latin typeface="Arial" pitchFamily="34" charset="0"/>
              <a:cs typeface="Arial" pitchFamily="34" charset="0"/>
            </a:endParaRPr>
          </a:p>
          <a:p>
            <a:pPr marL="742950" lvl="1" indent="-285750" eaLnBrk="0" hangingPunct="0">
              <a:spcBef>
                <a:spcPct val="20000"/>
              </a:spcBef>
              <a:buClr>
                <a:srgbClr val="0000FF"/>
              </a:buClr>
              <a:buSzPct val="100000"/>
              <a:buFontTx/>
              <a:buChar char="–"/>
              <a:defRPr/>
            </a:pPr>
            <a:r>
              <a:rPr lang="en-US" sz="2400" dirty="0">
                <a:latin typeface="Arial" pitchFamily="34" charset="0"/>
                <a:cs typeface="Arial" pitchFamily="34" charset="0"/>
              </a:rPr>
              <a:t>Speed decreases linearly, power decreases as V</a:t>
            </a:r>
            <a:r>
              <a:rPr lang="en-US" sz="2400" baseline="30000" dirty="0">
                <a:latin typeface="Arial" pitchFamily="34" charset="0"/>
                <a:cs typeface="Arial" pitchFamily="34" charset="0"/>
              </a:rPr>
              <a:t>2</a:t>
            </a:r>
            <a:r>
              <a:rPr lang="en-US" sz="2400" dirty="0">
                <a:latin typeface="Arial" pitchFamily="34" charset="0"/>
                <a:cs typeface="Arial" pitchFamily="34" charset="0"/>
              </a:rPr>
              <a:t>.</a:t>
            </a:r>
            <a:endParaRPr lang="en-US" sz="2400" kern="0" dirty="0">
              <a:solidFill>
                <a:srgbClr val="000000"/>
              </a:solidFill>
              <a:latin typeface="Arial" pitchFamily="34" charset="0"/>
              <a:cs typeface="Arial" pitchFamily="34" charset="0"/>
            </a:endParaRP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Power goes down faster than performance.</a:t>
            </a:r>
          </a:p>
          <a:p>
            <a:pPr marL="324000" indent="-342900">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Example of  quantifying power </a:t>
            </a:r>
          </a:p>
          <a:p>
            <a:pPr marL="342900" indent="-342900">
              <a:spcBef>
                <a:spcPct val="10000"/>
              </a:spcBef>
              <a:buClr>
                <a:schemeClr val="folHlink"/>
              </a:buClr>
              <a:buSzPct val="75000"/>
              <a:defRPr/>
            </a:pPr>
            <a:r>
              <a:rPr lang="en-US" sz="2400" dirty="0">
                <a:latin typeface="Arial" pitchFamily="34" charset="0"/>
                <a:cs typeface="Arial" pitchFamily="34" charset="0"/>
              </a:rPr>
              <a:t>	Suppose 15% reduction in voltage results in a 15% reduction in frequency. What is impact on dynamic power?</a:t>
            </a:r>
          </a:p>
          <a:p>
            <a:pPr marL="342900" indent="-342900">
              <a:spcBef>
                <a:spcPct val="10000"/>
              </a:spcBef>
              <a:buClr>
                <a:schemeClr val="folHlink"/>
              </a:buClr>
              <a:buSzPct val="75000"/>
              <a:defRPr/>
            </a:pPr>
            <a:endParaRPr lang="en-US" sz="2400" dirty="0">
              <a:latin typeface="Arial" pitchFamily="34" charset="0"/>
            </a:endParaRPr>
          </a:p>
          <a:p>
            <a:pPr marL="324000" indent="-342900">
              <a:spcBef>
                <a:spcPts val="2400"/>
              </a:spcBef>
              <a:buClr>
                <a:schemeClr val="folHlink"/>
              </a:buClr>
              <a:buSzPct val="75000"/>
              <a:defRPr/>
            </a:pPr>
            <a:endParaRPr lang="en-US" sz="2400" dirty="0">
              <a:latin typeface="Arial" pitchFamily="34" charset="0"/>
            </a:endParaRPr>
          </a:p>
          <a:p>
            <a:pPr marL="742950" lvl="1" indent="-285750">
              <a:spcBef>
                <a:spcPct val="20000"/>
              </a:spcBef>
              <a:defRPr/>
            </a:pPr>
            <a:r>
              <a:rPr lang="en-US" sz="1800" dirty="0"/>
              <a:t/>
            </a:r>
            <a:br>
              <a:rPr lang="en-US" sz="1800" dirty="0"/>
            </a:br>
            <a:r>
              <a:rPr lang="en-US" sz="2000" dirty="0"/>
              <a:t> </a:t>
            </a:r>
            <a:endParaRPr lang="en-GB" sz="2000" dirty="0">
              <a:latin typeface="Times New Roman" pitchFamily="18" charset="0"/>
              <a:cs typeface="Times New Roman" pitchFamily="18" charset="0"/>
            </a:endParaRPr>
          </a:p>
          <a:p>
            <a:pPr algn="ctr">
              <a:defRPr/>
            </a:pPr>
            <a:endParaRPr lang="en-GB" sz="2000" dirty="0">
              <a:latin typeface="Times New Roman" pitchFamily="18" charset="0"/>
              <a:cs typeface="Times New Roman" pitchFamily="18" charset="0"/>
            </a:endParaRPr>
          </a:p>
        </p:txBody>
      </p:sp>
      <p:graphicFrame>
        <p:nvGraphicFramePr>
          <p:cNvPr id="9" name="Object 6"/>
          <p:cNvGraphicFramePr>
            <a:graphicFrameLocks noChangeAspect="1"/>
          </p:cNvGraphicFramePr>
          <p:nvPr/>
        </p:nvGraphicFramePr>
        <p:xfrm>
          <a:off x="0" y="4255928"/>
          <a:ext cx="9144000" cy="1863885"/>
        </p:xfrm>
        <a:graphic>
          <a:graphicData uri="http://schemas.openxmlformats.org/presentationml/2006/ole">
            <p:oleObj spid="_x0000_s4100" name="Equation" r:id="rId4" imgW="4736880" imgH="96516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Activity factor</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
        <p:nvSpPr>
          <p:cNvPr id="6" name="Rectangle 3"/>
          <p:cNvSpPr txBox="1">
            <a:spLocks noChangeArrowheads="1"/>
          </p:cNvSpPr>
          <p:nvPr/>
        </p:nvSpPr>
        <p:spPr>
          <a:xfrm>
            <a:off x="685800" y="1341438"/>
            <a:ext cx="7772400" cy="4572000"/>
          </a:xfrm>
          <a:prstGeom prst="rect">
            <a:avLst/>
          </a:prstGeom>
        </p:spPr>
        <p:txBody>
          <a:bodyPr/>
          <a:lstStyle/>
          <a:p>
            <a:pPr marL="342900" indent="-342900" eaLnBrk="0" hangingPunct="0">
              <a:spcBef>
                <a:spcPct val="20000"/>
              </a:spcBef>
              <a:buClr>
                <a:schemeClr val="folHlink"/>
              </a:buClr>
              <a:buSzPct val="75000"/>
              <a:buFont typeface="Wingdings" pitchFamily="2" charset="2"/>
              <a:buChar char="n"/>
              <a:defRPr/>
            </a:pPr>
            <a:r>
              <a:rPr lang="en-US" sz="2800" kern="0" dirty="0">
                <a:latin typeface="Arial" pitchFamily="34" charset="0"/>
                <a:cs typeface="Arial" pitchFamily="34" charset="0"/>
              </a:rPr>
              <a:t>Suppose the system clock frequency = f</a:t>
            </a:r>
          </a:p>
          <a:p>
            <a:pPr marL="342900" indent="-342900" eaLnBrk="0" hangingPunct="0">
              <a:spcBef>
                <a:spcPct val="20000"/>
              </a:spcBef>
              <a:buClr>
                <a:schemeClr val="folHlink"/>
              </a:buClr>
              <a:buSzPct val="75000"/>
              <a:buFont typeface="Wingdings" pitchFamily="2" charset="2"/>
              <a:buChar char="n"/>
              <a:defRPr/>
            </a:pPr>
            <a:r>
              <a:rPr lang="en-US" sz="2800" kern="0" dirty="0">
                <a:latin typeface="Arial" pitchFamily="34" charset="0"/>
                <a:cs typeface="Arial" pitchFamily="34" charset="0"/>
              </a:rPr>
              <a:t>Let </a:t>
            </a:r>
            <a:r>
              <a:rPr lang="en-US" sz="2800" kern="0" dirty="0" err="1">
                <a:latin typeface="Arial" pitchFamily="34" charset="0"/>
                <a:cs typeface="Arial" pitchFamily="34" charset="0"/>
              </a:rPr>
              <a:t>f</a:t>
            </a:r>
            <a:r>
              <a:rPr lang="en-US" sz="2800" kern="0" baseline="-25000" dirty="0" err="1">
                <a:latin typeface="Arial" pitchFamily="34" charset="0"/>
                <a:cs typeface="Arial" pitchFamily="34" charset="0"/>
              </a:rPr>
              <a:t>sw</a:t>
            </a:r>
            <a:r>
              <a:rPr lang="en-US" sz="2800" kern="0" dirty="0">
                <a:latin typeface="Arial" pitchFamily="34" charset="0"/>
                <a:cs typeface="Arial" pitchFamily="34" charset="0"/>
              </a:rPr>
              <a:t> = </a:t>
            </a:r>
            <a:r>
              <a:rPr lang="en-US" sz="2800" kern="0" dirty="0" err="1">
                <a:latin typeface="Arial" pitchFamily="34" charset="0"/>
                <a:cs typeface="Arial" pitchFamily="34" charset="0"/>
              </a:rPr>
              <a:t>af</a:t>
            </a:r>
            <a:r>
              <a:rPr lang="en-US" sz="2800" kern="0" dirty="0">
                <a:latin typeface="Arial" pitchFamily="34" charset="0"/>
                <a:cs typeface="Arial" pitchFamily="34" charset="0"/>
              </a:rPr>
              <a:t>, where a = activity factor</a:t>
            </a:r>
          </a:p>
          <a:p>
            <a:pPr marL="742950" lvl="1" indent="-285750" eaLnBrk="0" hangingPunct="0">
              <a:spcBef>
                <a:spcPct val="20000"/>
              </a:spcBef>
              <a:buClr>
                <a:srgbClr val="9A0000"/>
              </a:buClr>
              <a:buSzPct val="70000"/>
              <a:buFontTx/>
              <a:buChar char="–"/>
              <a:defRPr/>
            </a:pPr>
            <a:r>
              <a:rPr lang="en-US" sz="2400" kern="0" dirty="0">
                <a:solidFill>
                  <a:srgbClr val="000000"/>
                </a:solidFill>
                <a:latin typeface="Arial"/>
              </a:rPr>
              <a:t>If the signal is a clock, a = 1</a:t>
            </a:r>
          </a:p>
          <a:p>
            <a:pPr marL="742950" lvl="1" indent="-285750" eaLnBrk="0" hangingPunct="0">
              <a:spcBef>
                <a:spcPct val="20000"/>
              </a:spcBef>
              <a:buClr>
                <a:srgbClr val="9A0000"/>
              </a:buClr>
              <a:buSzPct val="70000"/>
              <a:buFontTx/>
              <a:buChar char="–"/>
              <a:defRPr/>
            </a:pPr>
            <a:r>
              <a:rPr lang="en-US" sz="2400" kern="0" dirty="0">
                <a:solidFill>
                  <a:srgbClr val="000000"/>
                </a:solidFill>
                <a:latin typeface="Arial"/>
              </a:rPr>
              <a:t>If the signal switches once per cycle, a = ½</a:t>
            </a:r>
          </a:p>
          <a:p>
            <a:pPr marL="342900" indent="-342900" eaLnBrk="0" hangingPunct="0">
              <a:spcBef>
                <a:spcPct val="20000"/>
              </a:spcBef>
              <a:buClr>
                <a:schemeClr val="folHlink"/>
              </a:buClr>
              <a:buSzPct val="75000"/>
              <a:defRPr/>
            </a:pPr>
            <a:endParaRPr lang="en-US" sz="2800" kern="0" dirty="0">
              <a:latin typeface="+mn-lt"/>
            </a:endParaRPr>
          </a:p>
          <a:p>
            <a:pPr marL="342900" indent="-342900" eaLnBrk="0" hangingPunct="0">
              <a:spcBef>
                <a:spcPct val="20000"/>
              </a:spcBef>
              <a:buClr>
                <a:schemeClr val="folHlink"/>
              </a:buClr>
              <a:buSzPct val="75000"/>
              <a:buFont typeface="Wingdings" pitchFamily="2" charset="2"/>
              <a:buChar char="n"/>
              <a:defRPr/>
            </a:pPr>
            <a:r>
              <a:rPr lang="en-US" sz="2800" kern="0" dirty="0">
                <a:latin typeface="Arial" pitchFamily="34" charset="0"/>
                <a:cs typeface="Arial" pitchFamily="34" charset="0"/>
              </a:rPr>
              <a:t>Dynamic power:</a:t>
            </a:r>
          </a:p>
        </p:txBody>
      </p:sp>
      <p:graphicFrame>
        <p:nvGraphicFramePr>
          <p:cNvPr id="5123" name="Object 5"/>
          <p:cNvGraphicFramePr>
            <a:graphicFrameLocks noChangeAspect="1"/>
          </p:cNvGraphicFramePr>
          <p:nvPr/>
        </p:nvGraphicFramePr>
        <p:xfrm>
          <a:off x="3892484" y="3657600"/>
          <a:ext cx="3172550" cy="685800"/>
        </p:xfrm>
        <a:graphic>
          <a:graphicData uri="http://schemas.openxmlformats.org/presentationml/2006/ole">
            <p:oleObj spid="_x0000_s5123" name="Equation" r:id="rId4" imgW="1168200" imgH="25380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Rules for reducing power consumption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
        <p:nvSpPr>
          <p:cNvPr id="7" name="Content Placeholder 2"/>
          <p:cNvSpPr>
            <a:spLocks noGrp="1"/>
          </p:cNvSpPr>
          <p:nvPr>
            <p:ph idx="1"/>
          </p:nvPr>
        </p:nvSpPr>
        <p:spPr>
          <a:xfrm>
            <a:off x="655638" y="1206500"/>
            <a:ext cx="8110537" cy="3397250"/>
          </a:xfrm>
        </p:spPr>
        <p:txBody>
          <a:bodyPr/>
          <a:lstStyle/>
          <a:p>
            <a:pPr>
              <a:buClr>
                <a:srgbClr val="0000FF"/>
              </a:buClr>
              <a:buFont typeface="Monotype Sorts" pitchFamily="2" charset="2"/>
              <a:buChar char="n"/>
            </a:pPr>
            <a:r>
              <a:rPr lang="en-US" sz="2400" dirty="0" smtClean="0">
                <a:solidFill>
                  <a:srgbClr val="000000"/>
                </a:solidFill>
                <a:latin typeface="Arial" pitchFamily="34" charset="0"/>
                <a:cs typeface="Arial" pitchFamily="34" charset="0"/>
              </a:rPr>
              <a:t>Turn it off.</a:t>
            </a:r>
          </a:p>
          <a:p>
            <a:pPr lvl="1">
              <a:buClr>
                <a:srgbClr val="0000FF"/>
              </a:buClr>
              <a:buSzPct val="100000"/>
              <a:buFontTx/>
              <a:buChar char="–"/>
            </a:pPr>
            <a:r>
              <a:rPr lang="en-US" sz="2400" dirty="0" smtClean="0">
                <a:solidFill>
                  <a:srgbClr val="000000"/>
                </a:solidFill>
                <a:latin typeface="Arial" pitchFamily="34" charset="0"/>
                <a:cs typeface="Arial" pitchFamily="34" charset="0"/>
              </a:rPr>
              <a:t>Eliminates leakage current.</a:t>
            </a:r>
          </a:p>
          <a:p>
            <a:pPr>
              <a:buClr>
                <a:srgbClr val="0000FF"/>
              </a:buClr>
              <a:buFont typeface="Monotype Sorts" pitchFamily="2" charset="2"/>
              <a:buChar char="n"/>
            </a:pPr>
            <a:r>
              <a:rPr lang="en-US" sz="2400" dirty="0" smtClean="0">
                <a:solidFill>
                  <a:srgbClr val="000000"/>
                </a:solidFill>
                <a:latin typeface="Arial" pitchFamily="34" charset="0"/>
                <a:cs typeface="Arial" pitchFamily="34" charset="0"/>
              </a:rPr>
              <a:t>Slow it down, reduce voltage.</a:t>
            </a:r>
          </a:p>
          <a:p>
            <a:pPr lvl="1">
              <a:buClr>
                <a:srgbClr val="0000FF"/>
              </a:buClr>
              <a:buSzPct val="100000"/>
              <a:buFontTx/>
              <a:buChar char="–"/>
            </a:pPr>
            <a:r>
              <a:rPr lang="en-US" sz="2400" dirty="0" smtClean="0">
                <a:solidFill>
                  <a:srgbClr val="000000"/>
                </a:solidFill>
                <a:latin typeface="Arial" pitchFamily="34" charset="0"/>
                <a:cs typeface="Arial" pitchFamily="34" charset="0"/>
              </a:rPr>
              <a:t>Performance is linear with clock frequency.</a:t>
            </a:r>
          </a:p>
          <a:p>
            <a:pPr lvl="1">
              <a:buClr>
                <a:srgbClr val="0000FF"/>
              </a:buClr>
              <a:buSzPct val="100000"/>
              <a:buFontTx/>
              <a:buChar char="–"/>
            </a:pPr>
            <a:r>
              <a:rPr lang="en-US" sz="2400" dirty="0" smtClean="0">
                <a:solidFill>
                  <a:srgbClr val="000000"/>
                </a:solidFill>
                <a:latin typeface="Arial" pitchFamily="34" charset="0"/>
                <a:cs typeface="Arial" pitchFamily="34" charset="0"/>
              </a:rPr>
              <a:t>Power is V</a:t>
            </a:r>
            <a:r>
              <a:rPr lang="en-US" sz="2400" baseline="30000" dirty="0" smtClean="0">
                <a:solidFill>
                  <a:srgbClr val="000000"/>
                </a:solidFill>
                <a:latin typeface="Arial" pitchFamily="34" charset="0"/>
                <a:cs typeface="Arial" pitchFamily="34" charset="0"/>
              </a:rPr>
              <a:t>2</a:t>
            </a:r>
            <a:r>
              <a:rPr lang="en-US" sz="2400" dirty="0" smtClean="0">
                <a:solidFill>
                  <a:srgbClr val="000000"/>
                </a:solidFill>
                <a:latin typeface="Arial" pitchFamily="34" charset="0"/>
                <a:cs typeface="Arial" pitchFamily="34" charset="0"/>
              </a:rPr>
              <a:t>.</a:t>
            </a:r>
          </a:p>
          <a:p>
            <a:pPr>
              <a:buClr>
                <a:srgbClr val="0000FF"/>
              </a:buClr>
              <a:buFont typeface="Monotype Sorts" pitchFamily="2" charset="2"/>
              <a:buChar char="n"/>
            </a:pPr>
            <a:r>
              <a:rPr lang="en-US" sz="2400" dirty="0" smtClean="0">
                <a:solidFill>
                  <a:srgbClr val="000000"/>
                </a:solidFill>
                <a:latin typeface="Arial" pitchFamily="34" charset="0"/>
                <a:cs typeface="Arial" pitchFamily="34" charset="0"/>
              </a:rPr>
              <a:t>Don’t change its inputs.</a:t>
            </a:r>
          </a:p>
          <a:p>
            <a:pPr lvl="1">
              <a:buClr>
                <a:srgbClr val="0000FF"/>
              </a:buClr>
              <a:buSzPct val="100000"/>
              <a:buFontTx/>
              <a:buChar char="–"/>
            </a:pPr>
            <a:r>
              <a:rPr lang="en-US" sz="2400" dirty="0" smtClean="0">
                <a:solidFill>
                  <a:srgbClr val="000000"/>
                </a:solidFill>
                <a:latin typeface="Arial" pitchFamily="34" charset="0"/>
                <a:cs typeface="Arial" pitchFamily="34" charset="0"/>
              </a:rPr>
              <a:t>Activity-dependent.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Levels of abstraction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 Box 7"/>
          <p:cNvSpPr txBox="1">
            <a:spLocks noChangeArrowheads="1"/>
          </p:cNvSpPr>
          <p:nvPr/>
        </p:nvSpPr>
        <p:spPr bwMode="auto">
          <a:xfrm>
            <a:off x="809625" y="1066800"/>
            <a:ext cx="7877175" cy="5324475"/>
          </a:xfrm>
          <a:prstGeom prst="rect">
            <a:avLst/>
          </a:prstGeom>
          <a:noFill/>
          <a:ln w="9525">
            <a:noFill/>
            <a:miter lim="800000"/>
            <a:headEnd/>
            <a:tailEnd/>
          </a:ln>
        </p:spPr>
        <p:txBody>
          <a:bodyPr>
            <a:spAutoFit/>
          </a:bodyPr>
          <a:lstStyle/>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Physical:</a:t>
            </a:r>
          </a:p>
          <a:p>
            <a:pPr marL="742950" lvl="1" indent="-285750" eaLnBrk="0" hangingPunct="0">
              <a:lnSpc>
                <a:spcPct val="90000"/>
              </a:lnSpc>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Minimize capacitance.</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Gate:</a:t>
            </a:r>
          </a:p>
          <a:p>
            <a:pPr marL="742950" lvl="1" indent="-285750" eaLnBrk="0" hangingPunct="0">
              <a:lnSpc>
                <a:spcPct val="90000"/>
              </a:lnSpc>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Use low leakage gates.</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Combinational:</a:t>
            </a:r>
          </a:p>
          <a:p>
            <a:pPr marL="742950" lvl="1" indent="-285750" eaLnBrk="0" hangingPunct="0">
              <a:lnSpc>
                <a:spcPct val="90000"/>
              </a:lnSpc>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Avoid switches.</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Register-transfer:</a:t>
            </a:r>
          </a:p>
          <a:p>
            <a:pPr marL="742950" lvl="1" indent="-285750" eaLnBrk="0" hangingPunct="0">
              <a:lnSpc>
                <a:spcPct val="90000"/>
              </a:lnSpc>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Avoid using units.</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Architecture:</a:t>
            </a:r>
          </a:p>
          <a:p>
            <a:pPr marL="742950" lvl="1" indent="-285750" eaLnBrk="0" hangingPunct="0">
              <a:lnSpc>
                <a:spcPct val="90000"/>
              </a:lnSpc>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Slow things down, turn them off.</a:t>
            </a:r>
            <a:r>
              <a:rPr lang="en-US" sz="2000" dirty="0">
                <a:latin typeface="Arial" pitchFamily="34" charset="0"/>
                <a:cs typeface="Arial" pitchFamily="34" charset="0"/>
              </a:rPr>
              <a:t> </a:t>
            </a:r>
            <a:endParaRPr lang="en-GB" sz="2000" dirty="0">
              <a:latin typeface="Arial" pitchFamily="34" charset="0"/>
              <a:cs typeface="Arial" pitchFamily="34" charset="0"/>
            </a:endParaRPr>
          </a:p>
          <a:p>
            <a:pPr algn="ctr">
              <a:defRPr/>
            </a:pPr>
            <a:endParaRPr lang="en-GB"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Logic/circuit optimizations</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 Box 7"/>
          <p:cNvSpPr txBox="1">
            <a:spLocks noChangeArrowheads="1"/>
          </p:cNvSpPr>
          <p:nvPr/>
        </p:nvSpPr>
        <p:spPr bwMode="auto">
          <a:xfrm>
            <a:off x="809625" y="1209675"/>
            <a:ext cx="7877175" cy="2726900"/>
          </a:xfrm>
          <a:prstGeom prst="rect">
            <a:avLst/>
          </a:prstGeom>
          <a:noFill/>
          <a:ln w="9525">
            <a:noFill/>
            <a:miter lim="800000"/>
            <a:headEnd/>
            <a:tailEnd/>
          </a:ln>
        </p:spPr>
        <p:txBody>
          <a:bodyPr>
            <a:spAutoFit/>
          </a:bodyPr>
          <a:lstStyle/>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Turn off gate where possible.</a:t>
            </a: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Not an option in most FPGAs, but it should be.</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Operate gate at low voltage.</a:t>
            </a: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Speed decreases linearly, power decreases as V</a:t>
            </a:r>
            <a:r>
              <a:rPr lang="en-US" sz="2400" kern="0" baseline="30000" dirty="0">
                <a:solidFill>
                  <a:srgbClr val="000000"/>
                </a:solidFill>
                <a:latin typeface="Arial" pitchFamily="34" charset="0"/>
                <a:cs typeface="Arial" pitchFamily="34" charset="0"/>
              </a:rPr>
              <a:t>2</a:t>
            </a:r>
            <a:r>
              <a:rPr lang="en-US" sz="2400" kern="0" dirty="0">
                <a:solidFill>
                  <a:srgbClr val="000000"/>
                </a:solidFill>
                <a:latin typeface="Arial" pitchFamily="34" charset="0"/>
                <a:cs typeface="Arial" pitchFamily="34" charset="0"/>
              </a:rPr>
              <a:t>.</a:t>
            </a:r>
          </a:p>
          <a:p>
            <a:pPr marL="742950" lvl="1" indent="-285750" eaLnBrk="0" hangingPunct="0">
              <a:lnSpc>
                <a:spcPct val="90000"/>
              </a:lnSpc>
              <a:spcBef>
                <a:spcPct val="20000"/>
              </a:spcBef>
              <a:buClr>
                <a:srgbClr val="0000FF"/>
              </a:buClr>
              <a:buSzPct val="100000"/>
              <a:buFontTx/>
              <a:buChar char="–"/>
              <a:defRPr/>
            </a:pPr>
            <a:endParaRPr lang="en-GB" sz="2400" dirty="0">
              <a:latin typeface="Arial" pitchFamily="34" charset="0"/>
              <a:cs typeface="Arial" pitchFamily="34" charset="0"/>
            </a:endParaRPr>
          </a:p>
          <a:p>
            <a:pPr algn="ctr">
              <a:defRPr/>
            </a:pPr>
            <a:endParaRPr lang="en-GB"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smtClean="0">
                <a:solidFill>
                  <a:srgbClr val="A20000"/>
                </a:solidFill>
                <a:latin typeface="Comic Sans MS" panose="030F0702030302020204" pitchFamily="66" charset="0"/>
              </a:rPr>
              <a:t>State assignment for low power</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 Box 3"/>
          <p:cNvSpPr txBox="1">
            <a:spLocks noChangeArrowheads="1"/>
          </p:cNvSpPr>
          <p:nvPr/>
        </p:nvSpPr>
        <p:spPr bwMode="auto">
          <a:xfrm>
            <a:off x="381000" y="781645"/>
            <a:ext cx="8534400" cy="5847755"/>
          </a:xfrm>
          <a:prstGeom prst="rect">
            <a:avLst/>
          </a:prstGeom>
          <a:noFill/>
          <a:ln w="9525">
            <a:noFill/>
            <a:miter lim="800000"/>
            <a:headEnd/>
            <a:tailEnd/>
          </a:ln>
          <a:effectLst/>
        </p:spPr>
        <p:txBody>
          <a:bodyPr wrap="square">
            <a:spAutoFit/>
          </a:bodyPr>
          <a:lstStyle/>
          <a:p>
            <a:pPr marL="0" lvl="1" algn="just" fontAlgn="auto">
              <a:spcAft>
                <a:spcPts val="0"/>
              </a:spcAft>
              <a:defRPr/>
            </a:pPr>
            <a:r>
              <a:rPr lang="en-GB" sz="2200" kern="0" dirty="0">
                <a:solidFill>
                  <a:sysClr val="windowText" lastClr="000000"/>
                </a:solidFill>
                <a:latin typeface="Arial" pitchFamily="34" charset="0"/>
                <a:cs typeface="Arial" pitchFamily="34" charset="0"/>
              </a:rPr>
              <a:t>State assignment for low power has also been explored. In general, the state assignment problem has targeted minimizing area, and this approach tends to reduce power as well</a:t>
            </a:r>
            <a:r>
              <a:rPr lang="en-GB" sz="2200" kern="0" dirty="0" smtClean="0">
                <a:solidFill>
                  <a:sysClr val="windowText" lastClr="000000"/>
                </a:solidFill>
                <a:latin typeface="Arial" pitchFamily="34" charset="0"/>
                <a:cs typeface="Arial" pitchFamily="34" charset="0"/>
              </a:rPr>
              <a:t>.</a:t>
            </a:r>
          </a:p>
          <a:p>
            <a:pPr marL="0" lvl="1" algn="just" fontAlgn="auto">
              <a:spcAft>
                <a:spcPts val="0"/>
              </a:spcAft>
              <a:defRPr/>
            </a:pPr>
            <a:endParaRPr lang="en-GB" sz="2200" kern="0" dirty="0">
              <a:solidFill>
                <a:sysClr val="windowText" lastClr="000000"/>
              </a:solidFill>
              <a:latin typeface="Arial" pitchFamily="34" charset="0"/>
              <a:cs typeface="Arial" pitchFamily="34" charset="0"/>
            </a:endParaRPr>
          </a:p>
          <a:p>
            <a:pPr algn="just" fontAlgn="auto">
              <a:spcAft>
                <a:spcPts val="0"/>
              </a:spcAft>
              <a:defRPr/>
            </a:pPr>
            <a:r>
              <a:rPr lang="en-GB" sz="2200" kern="0" dirty="0">
                <a:solidFill>
                  <a:sysClr val="windowText" lastClr="000000"/>
                </a:solidFill>
                <a:latin typeface="Arial" pitchFamily="34" charset="0"/>
                <a:cs typeface="Arial" pitchFamily="34" charset="0"/>
              </a:rPr>
              <a:t>Low-power state assignment techniques assignment augment the state transition graph of the state machine with the state probabilities and transition probabilities between states, and use these probabilities to guide the state assignment. Adjacent binary encodings are assigned to states connected with high probability edges of the graph. This minimizes the number of state signal transitions, thus attempting to minimize transitions in the next state and output signal combinational logic</a:t>
            </a:r>
            <a:r>
              <a:rPr lang="en-GB" sz="2200" kern="0" dirty="0" smtClean="0">
                <a:solidFill>
                  <a:sysClr val="windowText" lastClr="000000"/>
                </a:solidFill>
                <a:latin typeface="Arial" pitchFamily="34" charset="0"/>
                <a:cs typeface="Arial" pitchFamily="34" charset="0"/>
              </a:rPr>
              <a:t>.</a:t>
            </a:r>
          </a:p>
          <a:p>
            <a:pPr algn="just" fontAlgn="auto">
              <a:spcAft>
                <a:spcPts val="0"/>
              </a:spcAft>
              <a:defRPr/>
            </a:pPr>
            <a:r>
              <a:rPr lang="en-GB" sz="2200" kern="0" dirty="0" smtClean="0">
                <a:solidFill>
                  <a:sysClr val="windowText" lastClr="000000"/>
                </a:solidFill>
                <a:latin typeface="Arial" pitchFamily="34" charset="0"/>
                <a:cs typeface="Arial" pitchFamily="34" charset="0"/>
              </a:rPr>
              <a:t> </a:t>
            </a:r>
            <a:endParaRPr lang="en-GB" sz="2200" kern="0" dirty="0">
              <a:solidFill>
                <a:sysClr val="windowText" lastClr="000000"/>
              </a:solidFill>
              <a:latin typeface="Arial" pitchFamily="34" charset="0"/>
              <a:cs typeface="Arial" pitchFamily="34" charset="0"/>
            </a:endParaRPr>
          </a:p>
          <a:p>
            <a:pPr fontAlgn="auto">
              <a:spcAft>
                <a:spcPts val="0"/>
              </a:spcAft>
              <a:defRPr/>
            </a:pPr>
            <a:r>
              <a:rPr lang="en-GB" sz="2200" kern="0" dirty="0">
                <a:solidFill>
                  <a:sysClr val="windowText" lastClr="000000"/>
                </a:solidFill>
                <a:latin typeface="Arial" pitchFamily="34" charset="0"/>
                <a:cs typeface="Arial" pitchFamily="34" charset="0"/>
              </a:rPr>
              <a:t>One approach attempts to minimize area in conjunction with switching activity by generating multiple sets of state encodings with similar switching energy costs from which a final assignment is chosen on the basis of area. </a:t>
            </a:r>
            <a:endParaRPr lang="en-US" sz="2200" kern="0" dirty="0">
              <a:solidFill>
                <a:sysClr val="windowText" lastClr="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fontScale="90000"/>
          </a:bodyPr>
          <a:lstStyle/>
          <a:p>
            <a:pPr algn="r"/>
            <a:r>
              <a:rPr lang="en-US" altLang="et-EE" sz="3200" u="sng" dirty="0" smtClean="0">
                <a:solidFill>
                  <a:srgbClr val="A20000"/>
                </a:solidFill>
                <a:latin typeface="Comic Sans MS" panose="030F0702030302020204" pitchFamily="66" charset="0"/>
              </a:rPr>
              <a:t>State assignment impact on power</a:t>
            </a:r>
            <a:br>
              <a:rPr lang="en-US" altLang="et-EE" sz="3200" u="sng" dirty="0" smtClean="0">
                <a:solidFill>
                  <a:srgbClr val="A20000"/>
                </a:solidFill>
                <a:latin typeface="Comic Sans MS" panose="030F0702030302020204" pitchFamily="66" charset="0"/>
              </a:rPr>
            </a:br>
            <a:r>
              <a:rPr lang="en-US" sz="3200" kern="0" dirty="0" smtClean="0">
                <a:solidFill>
                  <a:srgbClr val="333399"/>
                </a:solidFill>
                <a:latin typeface="Tahoma" pitchFamily="34" charset="0"/>
              </a:rPr>
              <a:t> </a:t>
            </a:r>
            <a:r>
              <a:rPr lang="en-US" altLang="et-EE" sz="3200" u="sng" dirty="0" smtClean="0">
                <a:solidFill>
                  <a:srgbClr val="A20000"/>
                </a:solidFill>
                <a:latin typeface="Comic Sans MS" panose="030F0702030302020204" pitchFamily="66" charset="0"/>
              </a:rPr>
              <a:t>(counter encoding ex.)</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dirty="0"/>
          </a:p>
        </p:txBody>
      </p:sp>
      <p:grpSp>
        <p:nvGrpSpPr>
          <p:cNvPr id="131" name="Group 130"/>
          <p:cNvGrpSpPr/>
          <p:nvPr/>
        </p:nvGrpSpPr>
        <p:grpSpPr>
          <a:xfrm>
            <a:off x="3827152" y="1066800"/>
            <a:ext cx="4935848" cy="4114800"/>
            <a:chOff x="3719513" y="1219200"/>
            <a:chExt cx="4935848" cy="4114800"/>
          </a:xfrm>
        </p:grpSpPr>
        <p:grpSp>
          <p:nvGrpSpPr>
            <p:cNvPr id="5" name="Group 28"/>
            <p:cNvGrpSpPr>
              <a:grpSpLocks/>
            </p:cNvGrpSpPr>
            <p:nvPr/>
          </p:nvGrpSpPr>
          <p:grpSpPr bwMode="auto">
            <a:xfrm>
              <a:off x="3719513" y="1225550"/>
              <a:ext cx="4935848" cy="4108243"/>
              <a:chOff x="2428" y="676"/>
              <a:chExt cx="2671" cy="2112"/>
            </a:xfrm>
          </p:grpSpPr>
          <p:sp>
            <p:nvSpPr>
              <p:cNvPr id="7" name="Rectangle 29"/>
              <p:cNvSpPr>
                <a:spLocks noChangeArrowheads="1"/>
              </p:cNvSpPr>
              <p:nvPr/>
            </p:nvSpPr>
            <p:spPr bwMode="auto">
              <a:xfrm>
                <a:off x="2885" y="682"/>
                <a:ext cx="36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b="1" kern="0" dirty="0">
                    <a:solidFill>
                      <a:srgbClr val="000000"/>
                    </a:solidFill>
                  </a:rPr>
                  <a:t>State</a:t>
                </a:r>
                <a:endParaRPr lang="en-US" sz="2400" kern="0" dirty="0">
                  <a:solidFill>
                    <a:sysClr val="windowText" lastClr="000000"/>
                  </a:solidFill>
                </a:endParaRPr>
              </a:p>
            </p:txBody>
          </p:sp>
          <p:sp>
            <p:nvSpPr>
              <p:cNvPr id="9" name="Rectangle 30"/>
              <p:cNvSpPr>
                <a:spLocks noChangeArrowheads="1"/>
              </p:cNvSpPr>
              <p:nvPr/>
            </p:nvSpPr>
            <p:spPr bwMode="auto">
              <a:xfrm>
                <a:off x="3523" y="682"/>
                <a:ext cx="715"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b="1" kern="0" dirty="0">
                    <a:solidFill>
                      <a:srgbClr val="000000"/>
                    </a:solidFill>
                  </a:rPr>
                  <a:t>Gray Code</a:t>
                </a:r>
                <a:endParaRPr lang="en-US" sz="2400" kern="0" dirty="0">
                  <a:solidFill>
                    <a:sysClr val="windowText" lastClr="000000"/>
                  </a:solidFill>
                </a:endParaRPr>
              </a:p>
            </p:txBody>
          </p:sp>
          <p:sp>
            <p:nvSpPr>
              <p:cNvPr id="10" name="Rectangle 31"/>
              <p:cNvSpPr>
                <a:spLocks noChangeArrowheads="1"/>
              </p:cNvSpPr>
              <p:nvPr/>
            </p:nvSpPr>
            <p:spPr bwMode="auto">
              <a:xfrm>
                <a:off x="4266" y="682"/>
                <a:ext cx="833"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b="1" kern="0" dirty="0">
                    <a:solidFill>
                      <a:srgbClr val="000000"/>
                    </a:solidFill>
                  </a:rPr>
                  <a:t>Binary Code</a:t>
                </a:r>
                <a:endParaRPr lang="en-US" sz="2400" kern="0" dirty="0">
                  <a:solidFill>
                    <a:sysClr val="windowText" lastClr="000000"/>
                  </a:solidFill>
                </a:endParaRPr>
              </a:p>
            </p:txBody>
          </p:sp>
          <p:sp>
            <p:nvSpPr>
              <p:cNvPr id="12" name="Rectangle 33"/>
              <p:cNvSpPr>
                <a:spLocks noChangeArrowheads="1"/>
              </p:cNvSpPr>
              <p:nvPr/>
            </p:nvSpPr>
            <p:spPr bwMode="auto">
              <a:xfrm>
                <a:off x="3436" y="676"/>
                <a:ext cx="4"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15" name="Rectangle 36"/>
              <p:cNvSpPr>
                <a:spLocks noChangeArrowheads="1"/>
              </p:cNvSpPr>
              <p:nvPr/>
            </p:nvSpPr>
            <p:spPr bwMode="auto">
              <a:xfrm>
                <a:off x="5022" y="676"/>
                <a:ext cx="3"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16" name="Rectangle 37"/>
              <p:cNvSpPr>
                <a:spLocks noChangeArrowheads="1"/>
              </p:cNvSpPr>
              <p:nvPr/>
            </p:nvSpPr>
            <p:spPr bwMode="auto">
              <a:xfrm>
                <a:off x="5022" y="676"/>
                <a:ext cx="3"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19" name="Rectangle 40"/>
              <p:cNvSpPr>
                <a:spLocks noChangeArrowheads="1"/>
              </p:cNvSpPr>
              <p:nvPr/>
            </p:nvSpPr>
            <p:spPr bwMode="auto">
              <a:xfrm>
                <a:off x="2950" y="831"/>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S0</a:t>
                </a:r>
                <a:endParaRPr lang="en-US" sz="2400" kern="0">
                  <a:solidFill>
                    <a:sysClr val="windowText" lastClr="000000"/>
                  </a:solidFill>
                </a:endParaRPr>
              </a:p>
            </p:txBody>
          </p:sp>
          <p:sp>
            <p:nvSpPr>
              <p:cNvPr id="20" name="Rectangle 41"/>
              <p:cNvSpPr>
                <a:spLocks noChangeArrowheads="1"/>
              </p:cNvSpPr>
              <p:nvPr/>
            </p:nvSpPr>
            <p:spPr bwMode="auto">
              <a:xfrm>
                <a:off x="3709" y="831"/>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000</a:t>
                </a:r>
                <a:endParaRPr lang="en-US" sz="2400" kern="0">
                  <a:solidFill>
                    <a:sysClr val="windowText" lastClr="000000"/>
                  </a:solidFill>
                </a:endParaRPr>
              </a:p>
            </p:txBody>
          </p:sp>
          <p:sp>
            <p:nvSpPr>
              <p:cNvPr id="21" name="Rectangle 42"/>
              <p:cNvSpPr>
                <a:spLocks noChangeArrowheads="1"/>
              </p:cNvSpPr>
              <p:nvPr/>
            </p:nvSpPr>
            <p:spPr bwMode="auto">
              <a:xfrm>
                <a:off x="4502" y="831"/>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000</a:t>
                </a:r>
                <a:endParaRPr lang="en-US" sz="2400" kern="0">
                  <a:solidFill>
                    <a:sysClr val="windowText" lastClr="000000"/>
                  </a:solidFill>
                </a:endParaRPr>
              </a:p>
            </p:txBody>
          </p:sp>
          <p:sp>
            <p:nvSpPr>
              <p:cNvPr id="22" name="Rectangle 43"/>
              <p:cNvSpPr>
                <a:spLocks noChangeArrowheads="1"/>
              </p:cNvSpPr>
              <p:nvPr/>
            </p:nvSpPr>
            <p:spPr bwMode="auto">
              <a:xfrm>
                <a:off x="2601" y="825"/>
                <a:ext cx="835" cy="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23" name="Rectangle 44"/>
              <p:cNvSpPr>
                <a:spLocks noChangeArrowheads="1"/>
              </p:cNvSpPr>
              <p:nvPr/>
            </p:nvSpPr>
            <p:spPr bwMode="auto">
              <a:xfrm>
                <a:off x="3436" y="825"/>
                <a:ext cx="4" cy="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24" name="Rectangle 45"/>
              <p:cNvSpPr>
                <a:spLocks noChangeArrowheads="1"/>
              </p:cNvSpPr>
              <p:nvPr/>
            </p:nvSpPr>
            <p:spPr bwMode="auto">
              <a:xfrm>
                <a:off x="3440" y="825"/>
                <a:ext cx="734" cy="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25" name="Rectangle 46"/>
              <p:cNvSpPr>
                <a:spLocks noChangeArrowheads="1"/>
              </p:cNvSpPr>
              <p:nvPr/>
            </p:nvSpPr>
            <p:spPr bwMode="auto">
              <a:xfrm>
                <a:off x="4177" y="825"/>
                <a:ext cx="845" cy="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26" name="Rectangle 47"/>
              <p:cNvSpPr>
                <a:spLocks noChangeArrowheads="1"/>
              </p:cNvSpPr>
              <p:nvPr/>
            </p:nvSpPr>
            <p:spPr bwMode="auto">
              <a:xfrm>
                <a:off x="5022" y="825"/>
                <a:ext cx="3" cy="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29" name="Rectangle 50"/>
              <p:cNvSpPr>
                <a:spLocks noChangeArrowheads="1"/>
              </p:cNvSpPr>
              <p:nvPr/>
            </p:nvSpPr>
            <p:spPr bwMode="auto">
              <a:xfrm>
                <a:off x="2950" y="983"/>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S1</a:t>
                </a:r>
                <a:endParaRPr lang="en-US" sz="2400" kern="0">
                  <a:solidFill>
                    <a:sysClr val="windowText" lastClr="000000"/>
                  </a:solidFill>
                </a:endParaRPr>
              </a:p>
            </p:txBody>
          </p:sp>
          <p:sp>
            <p:nvSpPr>
              <p:cNvPr id="30" name="Rectangle 51"/>
              <p:cNvSpPr>
                <a:spLocks noChangeArrowheads="1"/>
              </p:cNvSpPr>
              <p:nvPr/>
            </p:nvSpPr>
            <p:spPr bwMode="auto">
              <a:xfrm>
                <a:off x="3709" y="983"/>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dirty="0">
                    <a:solidFill>
                      <a:srgbClr val="000000"/>
                    </a:solidFill>
                  </a:rPr>
                  <a:t>001</a:t>
                </a:r>
                <a:endParaRPr lang="en-US" sz="2400" kern="0" dirty="0">
                  <a:solidFill>
                    <a:sysClr val="windowText" lastClr="000000"/>
                  </a:solidFill>
                </a:endParaRPr>
              </a:p>
            </p:txBody>
          </p:sp>
          <p:sp>
            <p:nvSpPr>
              <p:cNvPr id="31" name="Rectangle 52"/>
              <p:cNvSpPr>
                <a:spLocks noChangeArrowheads="1"/>
              </p:cNvSpPr>
              <p:nvPr/>
            </p:nvSpPr>
            <p:spPr bwMode="auto">
              <a:xfrm>
                <a:off x="4502" y="983"/>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001</a:t>
                </a:r>
                <a:endParaRPr lang="en-US" sz="2400" kern="0">
                  <a:solidFill>
                    <a:sysClr val="windowText" lastClr="000000"/>
                  </a:solidFill>
                </a:endParaRPr>
              </a:p>
            </p:txBody>
          </p:sp>
          <p:sp>
            <p:nvSpPr>
              <p:cNvPr id="34" name="Rectangle 55"/>
              <p:cNvSpPr>
                <a:spLocks noChangeArrowheads="1"/>
              </p:cNvSpPr>
              <p:nvPr/>
            </p:nvSpPr>
            <p:spPr bwMode="auto">
              <a:xfrm>
                <a:off x="2950" y="1134"/>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S2</a:t>
                </a:r>
                <a:endParaRPr lang="en-US" sz="2400" kern="0">
                  <a:solidFill>
                    <a:sysClr val="windowText" lastClr="000000"/>
                  </a:solidFill>
                </a:endParaRPr>
              </a:p>
            </p:txBody>
          </p:sp>
          <p:sp>
            <p:nvSpPr>
              <p:cNvPr id="35" name="Rectangle 56"/>
              <p:cNvSpPr>
                <a:spLocks noChangeArrowheads="1"/>
              </p:cNvSpPr>
              <p:nvPr/>
            </p:nvSpPr>
            <p:spPr bwMode="auto">
              <a:xfrm>
                <a:off x="3709" y="1134"/>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011</a:t>
                </a:r>
                <a:endParaRPr lang="en-US" sz="2400" kern="0">
                  <a:solidFill>
                    <a:sysClr val="windowText" lastClr="000000"/>
                  </a:solidFill>
                </a:endParaRPr>
              </a:p>
            </p:txBody>
          </p:sp>
          <p:sp>
            <p:nvSpPr>
              <p:cNvPr id="36" name="Rectangle 57"/>
              <p:cNvSpPr>
                <a:spLocks noChangeArrowheads="1"/>
              </p:cNvSpPr>
              <p:nvPr/>
            </p:nvSpPr>
            <p:spPr bwMode="auto">
              <a:xfrm>
                <a:off x="4502" y="1134"/>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010</a:t>
                </a:r>
                <a:endParaRPr lang="en-US" sz="2400" kern="0">
                  <a:solidFill>
                    <a:sysClr val="windowText" lastClr="000000"/>
                  </a:solidFill>
                </a:endParaRPr>
              </a:p>
            </p:txBody>
          </p:sp>
          <p:sp>
            <p:nvSpPr>
              <p:cNvPr id="38" name="Rectangle 59"/>
              <p:cNvSpPr>
                <a:spLocks noChangeArrowheads="1"/>
              </p:cNvSpPr>
              <p:nvPr/>
            </p:nvSpPr>
            <p:spPr bwMode="auto">
              <a:xfrm>
                <a:off x="3436" y="1129"/>
                <a:ext cx="4"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41" name="Rectangle 62"/>
              <p:cNvSpPr>
                <a:spLocks noChangeArrowheads="1"/>
              </p:cNvSpPr>
              <p:nvPr/>
            </p:nvSpPr>
            <p:spPr bwMode="auto">
              <a:xfrm>
                <a:off x="5022" y="1129"/>
                <a:ext cx="3"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44" name="Rectangle 65"/>
              <p:cNvSpPr>
                <a:spLocks noChangeArrowheads="1"/>
              </p:cNvSpPr>
              <p:nvPr/>
            </p:nvSpPr>
            <p:spPr bwMode="auto">
              <a:xfrm>
                <a:off x="2950" y="1284"/>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S3</a:t>
                </a:r>
                <a:endParaRPr lang="en-US" sz="2400" kern="0">
                  <a:solidFill>
                    <a:sysClr val="windowText" lastClr="000000"/>
                  </a:solidFill>
                </a:endParaRPr>
              </a:p>
            </p:txBody>
          </p:sp>
          <p:sp>
            <p:nvSpPr>
              <p:cNvPr id="45" name="Rectangle 66"/>
              <p:cNvSpPr>
                <a:spLocks noChangeArrowheads="1"/>
              </p:cNvSpPr>
              <p:nvPr/>
            </p:nvSpPr>
            <p:spPr bwMode="auto">
              <a:xfrm>
                <a:off x="3709" y="1284"/>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010</a:t>
                </a:r>
                <a:endParaRPr lang="en-US" sz="2400" kern="0">
                  <a:solidFill>
                    <a:sysClr val="windowText" lastClr="000000"/>
                  </a:solidFill>
                </a:endParaRPr>
              </a:p>
            </p:txBody>
          </p:sp>
          <p:sp>
            <p:nvSpPr>
              <p:cNvPr id="46" name="Rectangle 67"/>
              <p:cNvSpPr>
                <a:spLocks noChangeArrowheads="1"/>
              </p:cNvSpPr>
              <p:nvPr/>
            </p:nvSpPr>
            <p:spPr bwMode="auto">
              <a:xfrm>
                <a:off x="4502" y="1284"/>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011</a:t>
                </a:r>
                <a:endParaRPr lang="en-US" sz="2400" kern="0">
                  <a:solidFill>
                    <a:sysClr val="windowText" lastClr="000000"/>
                  </a:solidFill>
                </a:endParaRPr>
              </a:p>
            </p:txBody>
          </p:sp>
          <p:sp>
            <p:nvSpPr>
              <p:cNvPr id="49" name="Rectangle 70"/>
              <p:cNvSpPr>
                <a:spLocks noChangeArrowheads="1"/>
              </p:cNvSpPr>
              <p:nvPr/>
            </p:nvSpPr>
            <p:spPr bwMode="auto">
              <a:xfrm>
                <a:off x="2950" y="1436"/>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S4</a:t>
                </a:r>
                <a:endParaRPr lang="en-US" sz="2400" kern="0">
                  <a:solidFill>
                    <a:sysClr val="windowText" lastClr="000000"/>
                  </a:solidFill>
                </a:endParaRPr>
              </a:p>
            </p:txBody>
          </p:sp>
          <p:sp>
            <p:nvSpPr>
              <p:cNvPr id="50" name="Rectangle 71"/>
              <p:cNvSpPr>
                <a:spLocks noChangeArrowheads="1"/>
              </p:cNvSpPr>
              <p:nvPr/>
            </p:nvSpPr>
            <p:spPr bwMode="auto">
              <a:xfrm>
                <a:off x="3709" y="1436"/>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110</a:t>
                </a:r>
                <a:endParaRPr lang="en-US" sz="2400" kern="0">
                  <a:solidFill>
                    <a:sysClr val="windowText" lastClr="000000"/>
                  </a:solidFill>
                </a:endParaRPr>
              </a:p>
            </p:txBody>
          </p:sp>
          <p:sp>
            <p:nvSpPr>
              <p:cNvPr id="51" name="Rectangle 72"/>
              <p:cNvSpPr>
                <a:spLocks noChangeArrowheads="1"/>
              </p:cNvSpPr>
              <p:nvPr/>
            </p:nvSpPr>
            <p:spPr bwMode="auto">
              <a:xfrm>
                <a:off x="4502" y="1436"/>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100</a:t>
                </a:r>
                <a:endParaRPr lang="en-US" sz="2400" kern="0">
                  <a:solidFill>
                    <a:sysClr val="windowText" lastClr="000000"/>
                  </a:solidFill>
                </a:endParaRPr>
              </a:p>
            </p:txBody>
          </p:sp>
          <p:sp>
            <p:nvSpPr>
              <p:cNvPr id="55" name="Rectangle 75"/>
              <p:cNvSpPr>
                <a:spLocks noChangeArrowheads="1"/>
              </p:cNvSpPr>
              <p:nvPr/>
            </p:nvSpPr>
            <p:spPr bwMode="auto">
              <a:xfrm>
                <a:off x="2950" y="1587"/>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S5</a:t>
                </a:r>
                <a:endParaRPr lang="en-US" sz="2400" kern="0">
                  <a:solidFill>
                    <a:sysClr val="windowText" lastClr="000000"/>
                  </a:solidFill>
                </a:endParaRPr>
              </a:p>
            </p:txBody>
          </p:sp>
          <p:sp>
            <p:nvSpPr>
              <p:cNvPr id="56" name="Rectangle 76"/>
              <p:cNvSpPr>
                <a:spLocks noChangeArrowheads="1"/>
              </p:cNvSpPr>
              <p:nvPr/>
            </p:nvSpPr>
            <p:spPr bwMode="auto">
              <a:xfrm>
                <a:off x="3709" y="1587"/>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111</a:t>
                </a:r>
                <a:endParaRPr lang="en-US" sz="2400" kern="0">
                  <a:solidFill>
                    <a:sysClr val="windowText" lastClr="000000"/>
                  </a:solidFill>
                </a:endParaRPr>
              </a:p>
            </p:txBody>
          </p:sp>
          <p:sp>
            <p:nvSpPr>
              <p:cNvPr id="57" name="Rectangle 77"/>
              <p:cNvSpPr>
                <a:spLocks noChangeArrowheads="1"/>
              </p:cNvSpPr>
              <p:nvPr/>
            </p:nvSpPr>
            <p:spPr bwMode="auto">
              <a:xfrm>
                <a:off x="4502" y="1587"/>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101</a:t>
                </a:r>
                <a:endParaRPr lang="en-US" sz="2400" kern="0">
                  <a:solidFill>
                    <a:sysClr val="windowText" lastClr="000000"/>
                  </a:solidFill>
                </a:endParaRPr>
              </a:p>
            </p:txBody>
          </p:sp>
          <p:sp>
            <p:nvSpPr>
              <p:cNvPr id="60" name="Rectangle 80"/>
              <p:cNvSpPr>
                <a:spLocks noChangeArrowheads="1"/>
              </p:cNvSpPr>
              <p:nvPr/>
            </p:nvSpPr>
            <p:spPr bwMode="auto">
              <a:xfrm>
                <a:off x="2950" y="1739"/>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S6</a:t>
                </a:r>
                <a:endParaRPr lang="en-US" sz="2400" kern="0">
                  <a:solidFill>
                    <a:sysClr val="windowText" lastClr="000000"/>
                  </a:solidFill>
                </a:endParaRPr>
              </a:p>
            </p:txBody>
          </p:sp>
          <p:sp>
            <p:nvSpPr>
              <p:cNvPr id="61" name="Rectangle 81"/>
              <p:cNvSpPr>
                <a:spLocks noChangeArrowheads="1"/>
              </p:cNvSpPr>
              <p:nvPr/>
            </p:nvSpPr>
            <p:spPr bwMode="auto">
              <a:xfrm>
                <a:off x="3709" y="1739"/>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101</a:t>
                </a:r>
                <a:endParaRPr lang="en-US" sz="2400" kern="0">
                  <a:solidFill>
                    <a:sysClr val="windowText" lastClr="000000"/>
                  </a:solidFill>
                </a:endParaRPr>
              </a:p>
            </p:txBody>
          </p:sp>
          <p:sp>
            <p:nvSpPr>
              <p:cNvPr id="62" name="Rectangle 82"/>
              <p:cNvSpPr>
                <a:spLocks noChangeArrowheads="1"/>
              </p:cNvSpPr>
              <p:nvPr/>
            </p:nvSpPr>
            <p:spPr bwMode="auto">
              <a:xfrm>
                <a:off x="4502" y="1739"/>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110</a:t>
                </a:r>
                <a:endParaRPr lang="en-US" sz="2400" kern="0">
                  <a:solidFill>
                    <a:sysClr val="windowText" lastClr="000000"/>
                  </a:solidFill>
                </a:endParaRPr>
              </a:p>
            </p:txBody>
          </p:sp>
          <p:sp>
            <p:nvSpPr>
              <p:cNvPr id="65" name="Rectangle 85"/>
              <p:cNvSpPr>
                <a:spLocks noChangeArrowheads="1"/>
              </p:cNvSpPr>
              <p:nvPr/>
            </p:nvSpPr>
            <p:spPr bwMode="auto">
              <a:xfrm>
                <a:off x="2950" y="1889"/>
                <a:ext cx="160"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S7</a:t>
                </a:r>
                <a:endParaRPr lang="en-US" sz="2400" kern="0">
                  <a:solidFill>
                    <a:sysClr val="windowText" lastClr="000000"/>
                  </a:solidFill>
                </a:endParaRPr>
              </a:p>
            </p:txBody>
          </p:sp>
          <p:sp>
            <p:nvSpPr>
              <p:cNvPr id="66" name="Rectangle 86"/>
              <p:cNvSpPr>
                <a:spLocks noChangeArrowheads="1"/>
              </p:cNvSpPr>
              <p:nvPr/>
            </p:nvSpPr>
            <p:spPr bwMode="auto">
              <a:xfrm>
                <a:off x="3709" y="1889"/>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100</a:t>
                </a:r>
                <a:endParaRPr lang="en-US" sz="2400" kern="0">
                  <a:solidFill>
                    <a:sysClr val="windowText" lastClr="000000"/>
                  </a:solidFill>
                </a:endParaRPr>
              </a:p>
            </p:txBody>
          </p:sp>
          <p:sp>
            <p:nvSpPr>
              <p:cNvPr id="67" name="Rectangle 87"/>
              <p:cNvSpPr>
                <a:spLocks noChangeArrowheads="1"/>
              </p:cNvSpPr>
              <p:nvPr/>
            </p:nvSpPr>
            <p:spPr bwMode="auto">
              <a:xfrm>
                <a:off x="4502" y="1889"/>
                <a:ext cx="252"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111</a:t>
                </a:r>
                <a:endParaRPr lang="en-US" sz="2400" kern="0">
                  <a:solidFill>
                    <a:sysClr val="windowText" lastClr="000000"/>
                  </a:solidFill>
                </a:endParaRPr>
              </a:p>
            </p:txBody>
          </p:sp>
          <p:sp>
            <p:nvSpPr>
              <p:cNvPr id="69" name="Rectangle 89"/>
              <p:cNvSpPr>
                <a:spLocks noChangeArrowheads="1"/>
              </p:cNvSpPr>
              <p:nvPr/>
            </p:nvSpPr>
            <p:spPr bwMode="auto">
              <a:xfrm>
                <a:off x="3436" y="1885"/>
                <a:ext cx="4"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72" name="Rectangle 92"/>
              <p:cNvSpPr>
                <a:spLocks noChangeArrowheads="1"/>
              </p:cNvSpPr>
              <p:nvPr/>
            </p:nvSpPr>
            <p:spPr bwMode="auto">
              <a:xfrm>
                <a:off x="5022" y="1885"/>
                <a:ext cx="3"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75" name="Rectangle 95"/>
              <p:cNvSpPr>
                <a:spLocks noChangeArrowheads="1"/>
              </p:cNvSpPr>
              <p:nvPr/>
            </p:nvSpPr>
            <p:spPr bwMode="auto">
              <a:xfrm>
                <a:off x="2428" y="2119"/>
                <a:ext cx="1085"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i="1" kern="0" dirty="0">
                    <a:solidFill>
                      <a:srgbClr val="000000"/>
                    </a:solidFill>
                  </a:rPr>
                  <a:t>Total number of</a:t>
                </a:r>
                <a:endParaRPr lang="en-US" sz="2400" kern="0" dirty="0">
                  <a:solidFill>
                    <a:sysClr val="windowText" lastClr="000000"/>
                  </a:solidFill>
                </a:endParaRPr>
              </a:p>
            </p:txBody>
          </p:sp>
          <p:sp>
            <p:nvSpPr>
              <p:cNvPr id="76" name="Rectangle 96"/>
              <p:cNvSpPr>
                <a:spLocks noChangeArrowheads="1"/>
              </p:cNvSpPr>
              <p:nvPr/>
            </p:nvSpPr>
            <p:spPr bwMode="auto">
              <a:xfrm>
                <a:off x="2428" y="2250"/>
                <a:ext cx="718"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i="1" kern="0" dirty="0" smtClean="0">
                    <a:solidFill>
                      <a:srgbClr val="000000"/>
                    </a:solidFill>
                  </a:rPr>
                  <a:t>transitions</a:t>
                </a:r>
                <a:endParaRPr lang="en-US" sz="2400" kern="0" dirty="0">
                  <a:solidFill>
                    <a:sysClr val="windowText" lastClr="000000"/>
                  </a:solidFill>
                </a:endParaRPr>
              </a:p>
            </p:txBody>
          </p:sp>
          <p:sp>
            <p:nvSpPr>
              <p:cNvPr id="77" name="Rectangle 97"/>
              <p:cNvSpPr>
                <a:spLocks noChangeArrowheads="1"/>
              </p:cNvSpPr>
              <p:nvPr/>
            </p:nvSpPr>
            <p:spPr bwMode="auto">
              <a:xfrm>
                <a:off x="3772" y="2136"/>
                <a:ext cx="84"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8</a:t>
                </a:r>
                <a:endParaRPr lang="en-US" sz="2400" kern="0">
                  <a:solidFill>
                    <a:sysClr val="windowText" lastClr="000000"/>
                  </a:solidFill>
                </a:endParaRPr>
              </a:p>
            </p:txBody>
          </p:sp>
          <p:sp>
            <p:nvSpPr>
              <p:cNvPr id="78" name="Rectangle 98"/>
              <p:cNvSpPr>
                <a:spLocks noChangeArrowheads="1"/>
              </p:cNvSpPr>
              <p:nvPr/>
            </p:nvSpPr>
            <p:spPr bwMode="auto">
              <a:xfrm>
                <a:off x="4535" y="2136"/>
                <a:ext cx="168"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14</a:t>
                </a:r>
                <a:endParaRPr lang="en-US" sz="2400" kern="0">
                  <a:solidFill>
                    <a:sysClr val="windowText" lastClr="000000"/>
                  </a:solidFill>
                </a:endParaRPr>
              </a:p>
            </p:txBody>
          </p:sp>
          <p:sp>
            <p:nvSpPr>
              <p:cNvPr id="81" name="Rectangle 101"/>
              <p:cNvSpPr>
                <a:spLocks noChangeArrowheads="1"/>
              </p:cNvSpPr>
              <p:nvPr/>
            </p:nvSpPr>
            <p:spPr bwMode="auto">
              <a:xfrm>
                <a:off x="2428" y="2469"/>
                <a:ext cx="1056"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i="1" kern="0" dirty="0">
                    <a:solidFill>
                      <a:srgbClr val="000000"/>
                    </a:solidFill>
                  </a:rPr>
                  <a:t>Max transitions</a:t>
                </a:r>
                <a:endParaRPr lang="en-US" sz="2400" kern="0" dirty="0">
                  <a:solidFill>
                    <a:sysClr val="windowText" lastClr="000000"/>
                  </a:solidFill>
                </a:endParaRPr>
              </a:p>
            </p:txBody>
          </p:sp>
          <p:sp>
            <p:nvSpPr>
              <p:cNvPr id="82" name="Rectangle 102"/>
              <p:cNvSpPr>
                <a:spLocks noChangeArrowheads="1"/>
              </p:cNvSpPr>
              <p:nvPr/>
            </p:nvSpPr>
            <p:spPr bwMode="auto">
              <a:xfrm>
                <a:off x="2428" y="2598"/>
                <a:ext cx="967"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i="1" kern="0" dirty="0">
                    <a:solidFill>
                      <a:srgbClr val="000000"/>
                    </a:solidFill>
                  </a:rPr>
                  <a:t>per clock cycle</a:t>
                </a:r>
                <a:endParaRPr lang="en-US" sz="2400" kern="0" dirty="0">
                  <a:solidFill>
                    <a:sysClr val="windowText" lastClr="000000"/>
                  </a:solidFill>
                </a:endParaRPr>
              </a:p>
            </p:txBody>
          </p:sp>
          <p:sp>
            <p:nvSpPr>
              <p:cNvPr id="83" name="Rectangle 103"/>
              <p:cNvSpPr>
                <a:spLocks noChangeArrowheads="1"/>
              </p:cNvSpPr>
              <p:nvPr/>
            </p:nvSpPr>
            <p:spPr bwMode="auto">
              <a:xfrm>
                <a:off x="3772" y="2467"/>
                <a:ext cx="84"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1</a:t>
                </a:r>
                <a:endParaRPr lang="en-US" sz="2400" kern="0">
                  <a:solidFill>
                    <a:sysClr val="windowText" lastClr="000000"/>
                  </a:solidFill>
                </a:endParaRPr>
              </a:p>
            </p:txBody>
          </p:sp>
          <p:sp>
            <p:nvSpPr>
              <p:cNvPr id="84" name="Rectangle 104"/>
              <p:cNvSpPr>
                <a:spLocks noChangeArrowheads="1"/>
              </p:cNvSpPr>
              <p:nvPr/>
            </p:nvSpPr>
            <p:spPr bwMode="auto">
              <a:xfrm>
                <a:off x="4567" y="2467"/>
                <a:ext cx="84" cy="190"/>
              </a:xfrm>
              <a:prstGeom prst="rect">
                <a:avLst/>
              </a:prstGeom>
              <a:noFill/>
              <a:ln w="9525">
                <a:noFill/>
                <a:miter lim="800000"/>
                <a:headEnd/>
                <a:tailEnd/>
              </a:ln>
            </p:spPr>
            <p:txBody>
              <a:bodyPr wrap="none" lIns="0" tIns="0" rIns="0" bIns="0">
                <a:spAutoFit/>
              </a:bodyPr>
              <a:lstStyle/>
              <a:p>
                <a:pPr fontAlgn="auto">
                  <a:spcAft>
                    <a:spcPts val="0"/>
                  </a:spcAft>
                  <a:defRPr/>
                </a:pPr>
                <a:r>
                  <a:rPr lang="en-US" sz="2400" kern="0">
                    <a:solidFill>
                      <a:srgbClr val="000000"/>
                    </a:solidFill>
                  </a:rPr>
                  <a:t>3</a:t>
                </a:r>
                <a:endParaRPr lang="en-US" sz="2400" kern="0">
                  <a:solidFill>
                    <a:sysClr val="windowText" lastClr="000000"/>
                  </a:solidFill>
                </a:endParaRPr>
              </a:p>
            </p:txBody>
          </p:sp>
          <p:sp>
            <p:nvSpPr>
              <p:cNvPr id="91" name="Rectangle 111"/>
              <p:cNvSpPr>
                <a:spLocks noChangeArrowheads="1"/>
              </p:cNvSpPr>
              <p:nvPr/>
            </p:nvSpPr>
            <p:spPr bwMode="auto">
              <a:xfrm>
                <a:off x="3436" y="2558"/>
                <a:ext cx="4"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sp>
            <p:nvSpPr>
              <p:cNvPr id="94" name="Rectangle 114"/>
              <p:cNvSpPr>
                <a:spLocks noChangeArrowheads="1"/>
              </p:cNvSpPr>
              <p:nvPr/>
            </p:nvSpPr>
            <p:spPr bwMode="auto">
              <a:xfrm>
                <a:off x="5022" y="2558"/>
                <a:ext cx="3" cy="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sz="2400" kern="0">
                  <a:solidFill>
                    <a:sysClr val="windowText" lastClr="000000"/>
                  </a:solidFill>
                </a:endParaRPr>
              </a:p>
            </p:txBody>
          </p:sp>
        </p:grpSp>
        <p:cxnSp>
          <p:nvCxnSpPr>
            <p:cNvPr id="98" name="Straight Connector 97"/>
            <p:cNvCxnSpPr/>
            <p:nvPr/>
          </p:nvCxnSpPr>
          <p:spPr>
            <a:xfrm>
              <a:off x="3733800" y="3962400"/>
              <a:ext cx="449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810000" y="4648200"/>
              <a:ext cx="449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15000" y="1219200"/>
              <a:ext cx="7620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086600" y="1219200"/>
              <a:ext cx="76200" cy="4114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 name="Group 3"/>
          <p:cNvGrpSpPr>
            <a:grpSpLocks/>
          </p:cNvGrpSpPr>
          <p:nvPr/>
        </p:nvGrpSpPr>
        <p:grpSpPr bwMode="auto">
          <a:xfrm>
            <a:off x="228600" y="990600"/>
            <a:ext cx="3276600" cy="3581400"/>
            <a:chOff x="240" y="912"/>
            <a:chExt cx="2064" cy="2256"/>
          </a:xfrm>
        </p:grpSpPr>
        <p:sp>
          <p:nvSpPr>
            <p:cNvPr id="106" name="Oval 4"/>
            <p:cNvSpPr>
              <a:spLocks noChangeArrowheads="1"/>
            </p:cNvSpPr>
            <p:nvPr/>
          </p:nvSpPr>
          <p:spPr bwMode="auto">
            <a:xfrm>
              <a:off x="384" y="1200"/>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07" name="Text Box 5"/>
            <p:cNvSpPr txBox="1">
              <a:spLocks noChangeArrowheads="1"/>
            </p:cNvSpPr>
            <p:nvPr/>
          </p:nvSpPr>
          <p:spPr bwMode="auto">
            <a:xfrm>
              <a:off x="432" y="1257"/>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dirty="0">
                  <a:solidFill>
                    <a:sysClr val="windowText" lastClr="000000"/>
                  </a:solidFill>
                </a:rPr>
                <a:t>S0</a:t>
              </a:r>
            </a:p>
          </p:txBody>
        </p:sp>
        <p:sp>
          <p:nvSpPr>
            <p:cNvPr id="108" name="Oval 6"/>
            <p:cNvSpPr>
              <a:spLocks noChangeArrowheads="1"/>
            </p:cNvSpPr>
            <p:nvPr/>
          </p:nvSpPr>
          <p:spPr bwMode="auto">
            <a:xfrm>
              <a:off x="1008" y="912"/>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09" name="Text Box 7"/>
            <p:cNvSpPr txBox="1">
              <a:spLocks noChangeArrowheads="1"/>
            </p:cNvSpPr>
            <p:nvPr/>
          </p:nvSpPr>
          <p:spPr bwMode="auto">
            <a:xfrm>
              <a:off x="1056" y="969"/>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S1</a:t>
              </a:r>
            </a:p>
          </p:txBody>
        </p:sp>
        <p:sp>
          <p:nvSpPr>
            <p:cNvPr id="110" name="Oval 8"/>
            <p:cNvSpPr>
              <a:spLocks noChangeArrowheads="1"/>
            </p:cNvSpPr>
            <p:nvPr/>
          </p:nvSpPr>
          <p:spPr bwMode="auto">
            <a:xfrm>
              <a:off x="240" y="1776"/>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11" name="Text Box 9"/>
            <p:cNvSpPr txBox="1">
              <a:spLocks noChangeArrowheads="1"/>
            </p:cNvSpPr>
            <p:nvPr/>
          </p:nvSpPr>
          <p:spPr bwMode="auto">
            <a:xfrm>
              <a:off x="288" y="1833"/>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S7</a:t>
              </a:r>
            </a:p>
          </p:txBody>
        </p:sp>
        <p:sp>
          <p:nvSpPr>
            <p:cNvPr id="112" name="Oval 10"/>
            <p:cNvSpPr>
              <a:spLocks noChangeArrowheads="1"/>
            </p:cNvSpPr>
            <p:nvPr/>
          </p:nvSpPr>
          <p:spPr bwMode="auto">
            <a:xfrm>
              <a:off x="528" y="2400"/>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13" name="Text Box 11"/>
            <p:cNvSpPr txBox="1">
              <a:spLocks noChangeArrowheads="1"/>
            </p:cNvSpPr>
            <p:nvPr/>
          </p:nvSpPr>
          <p:spPr bwMode="auto">
            <a:xfrm>
              <a:off x="576" y="2457"/>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S6</a:t>
              </a:r>
            </a:p>
          </p:txBody>
        </p:sp>
        <p:sp>
          <p:nvSpPr>
            <p:cNvPr id="114" name="Oval 12"/>
            <p:cNvSpPr>
              <a:spLocks noChangeArrowheads="1"/>
            </p:cNvSpPr>
            <p:nvPr/>
          </p:nvSpPr>
          <p:spPr bwMode="auto">
            <a:xfrm>
              <a:off x="1104" y="2784"/>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15" name="Text Box 13"/>
            <p:cNvSpPr txBox="1">
              <a:spLocks noChangeArrowheads="1"/>
            </p:cNvSpPr>
            <p:nvPr/>
          </p:nvSpPr>
          <p:spPr bwMode="auto">
            <a:xfrm>
              <a:off x="1152" y="2841"/>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S5</a:t>
              </a:r>
            </a:p>
          </p:txBody>
        </p:sp>
        <p:sp>
          <p:nvSpPr>
            <p:cNvPr id="116" name="Oval 14"/>
            <p:cNvSpPr>
              <a:spLocks noChangeArrowheads="1"/>
            </p:cNvSpPr>
            <p:nvPr/>
          </p:nvSpPr>
          <p:spPr bwMode="auto">
            <a:xfrm>
              <a:off x="1680" y="2448"/>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17" name="Text Box 15"/>
            <p:cNvSpPr txBox="1">
              <a:spLocks noChangeArrowheads="1"/>
            </p:cNvSpPr>
            <p:nvPr/>
          </p:nvSpPr>
          <p:spPr bwMode="auto">
            <a:xfrm>
              <a:off x="1728" y="2505"/>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S4</a:t>
              </a:r>
            </a:p>
          </p:txBody>
        </p:sp>
        <p:sp>
          <p:nvSpPr>
            <p:cNvPr id="118" name="Oval 16"/>
            <p:cNvSpPr>
              <a:spLocks noChangeArrowheads="1"/>
            </p:cNvSpPr>
            <p:nvPr/>
          </p:nvSpPr>
          <p:spPr bwMode="auto">
            <a:xfrm>
              <a:off x="1920" y="1872"/>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19" name="Text Box 17"/>
            <p:cNvSpPr txBox="1">
              <a:spLocks noChangeArrowheads="1"/>
            </p:cNvSpPr>
            <p:nvPr/>
          </p:nvSpPr>
          <p:spPr bwMode="auto">
            <a:xfrm>
              <a:off x="1968" y="1929"/>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S3</a:t>
              </a:r>
            </a:p>
          </p:txBody>
        </p:sp>
        <p:sp>
          <p:nvSpPr>
            <p:cNvPr id="120" name="Oval 18"/>
            <p:cNvSpPr>
              <a:spLocks noChangeArrowheads="1"/>
            </p:cNvSpPr>
            <p:nvPr/>
          </p:nvSpPr>
          <p:spPr bwMode="auto">
            <a:xfrm>
              <a:off x="1680" y="1152"/>
              <a:ext cx="384" cy="384"/>
            </a:xfrm>
            <a:prstGeom prst="ellipse">
              <a:avLst/>
            </a:prstGeom>
            <a:noFill/>
            <a:ln w="9525">
              <a:solidFill>
                <a:srgbClr val="000000"/>
              </a:solidFill>
              <a:round/>
              <a:headEnd/>
              <a:tailEn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1" name="Text Box 19"/>
            <p:cNvSpPr txBox="1">
              <a:spLocks noChangeArrowheads="1"/>
            </p:cNvSpPr>
            <p:nvPr/>
          </p:nvSpPr>
          <p:spPr bwMode="auto">
            <a:xfrm>
              <a:off x="1786" y="1218"/>
              <a:ext cx="273" cy="252"/>
            </a:xfrm>
            <a:prstGeom prst="rect">
              <a:avLst/>
            </a:prstGeom>
            <a:noFill/>
            <a:ln w="9525">
              <a:noFill/>
              <a:miter lim="800000"/>
              <a:headEnd/>
              <a:tailEnd/>
            </a:ln>
            <a:effectLst/>
          </p:spPr>
          <p:txBody>
            <a:bodyPr wrap="none">
              <a:spAutoFit/>
            </a:bodyPr>
            <a:lstStyle/>
            <a:p>
              <a:pPr fontAlgn="auto">
                <a:spcAft>
                  <a:spcPts val="0"/>
                </a:spcAft>
                <a:defRPr/>
              </a:pPr>
              <a:r>
                <a:rPr lang="en-GB" sz="2000" kern="0">
                  <a:solidFill>
                    <a:sysClr val="windowText" lastClr="000000"/>
                  </a:solidFill>
                </a:rPr>
                <a:t>S2</a:t>
              </a:r>
            </a:p>
          </p:txBody>
        </p:sp>
        <p:sp>
          <p:nvSpPr>
            <p:cNvPr id="122" name="Line 20"/>
            <p:cNvSpPr>
              <a:spLocks noChangeShapeType="1"/>
            </p:cNvSpPr>
            <p:nvPr/>
          </p:nvSpPr>
          <p:spPr bwMode="auto">
            <a:xfrm flipV="1">
              <a:off x="432" y="1536"/>
              <a:ext cx="48" cy="24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3" name="Line 21"/>
            <p:cNvSpPr>
              <a:spLocks noChangeShapeType="1"/>
            </p:cNvSpPr>
            <p:nvPr/>
          </p:nvSpPr>
          <p:spPr bwMode="auto">
            <a:xfrm flipV="1">
              <a:off x="720" y="1152"/>
              <a:ext cx="288" cy="144"/>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4" name="Line 22"/>
            <p:cNvSpPr>
              <a:spLocks noChangeShapeType="1"/>
            </p:cNvSpPr>
            <p:nvPr/>
          </p:nvSpPr>
          <p:spPr bwMode="auto">
            <a:xfrm>
              <a:off x="1392" y="1104"/>
              <a:ext cx="336" cy="96"/>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5" name="Line 23"/>
            <p:cNvSpPr>
              <a:spLocks noChangeShapeType="1"/>
            </p:cNvSpPr>
            <p:nvPr/>
          </p:nvSpPr>
          <p:spPr bwMode="auto">
            <a:xfrm>
              <a:off x="1920" y="1536"/>
              <a:ext cx="144" cy="336"/>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6" name="Line 24"/>
            <p:cNvSpPr>
              <a:spLocks noChangeShapeType="1"/>
            </p:cNvSpPr>
            <p:nvPr/>
          </p:nvSpPr>
          <p:spPr bwMode="auto">
            <a:xfrm flipH="1">
              <a:off x="1968" y="2256"/>
              <a:ext cx="96" cy="24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7" name="Line 25"/>
            <p:cNvSpPr>
              <a:spLocks noChangeShapeType="1"/>
            </p:cNvSpPr>
            <p:nvPr/>
          </p:nvSpPr>
          <p:spPr bwMode="auto">
            <a:xfrm flipH="1">
              <a:off x="1488" y="2784"/>
              <a:ext cx="240" cy="144"/>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8" name="Line 26"/>
            <p:cNvSpPr>
              <a:spLocks noChangeShapeType="1"/>
            </p:cNvSpPr>
            <p:nvPr/>
          </p:nvSpPr>
          <p:spPr bwMode="auto">
            <a:xfrm flipH="1" flipV="1">
              <a:off x="864" y="2736"/>
              <a:ext cx="240" cy="144"/>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sp>
          <p:nvSpPr>
            <p:cNvPr id="129" name="Line 27"/>
            <p:cNvSpPr>
              <a:spLocks noChangeShapeType="1"/>
            </p:cNvSpPr>
            <p:nvPr/>
          </p:nvSpPr>
          <p:spPr bwMode="auto">
            <a:xfrm flipH="1" flipV="1">
              <a:off x="528" y="2160"/>
              <a:ext cx="96" cy="288"/>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2000" kern="0">
                <a:solidFill>
                  <a:sysClr val="windowText" lastClr="000000"/>
                </a:solidFill>
              </a:endParaRPr>
            </a:p>
          </p:txBody>
        </p:sp>
      </p:grpSp>
      <p:sp>
        <p:nvSpPr>
          <p:cNvPr id="130" name="Text Box 117"/>
          <p:cNvSpPr txBox="1">
            <a:spLocks noChangeArrowheads="1"/>
          </p:cNvSpPr>
          <p:nvPr/>
        </p:nvSpPr>
        <p:spPr bwMode="auto">
          <a:xfrm>
            <a:off x="228600" y="5181600"/>
            <a:ext cx="8610600" cy="1569660"/>
          </a:xfrm>
          <a:prstGeom prst="rect">
            <a:avLst/>
          </a:prstGeom>
          <a:noFill/>
          <a:ln w="9525">
            <a:noFill/>
            <a:miter lim="800000"/>
            <a:headEnd/>
            <a:tailEnd/>
          </a:ln>
          <a:effectLst/>
        </p:spPr>
        <p:txBody>
          <a:bodyPr wrap="square">
            <a:spAutoFit/>
          </a:bodyPr>
          <a:lstStyle/>
          <a:p>
            <a:pPr fontAlgn="auto">
              <a:spcBef>
                <a:spcPts val="0"/>
              </a:spcBef>
              <a:spcAft>
                <a:spcPts val="0"/>
              </a:spcAft>
              <a:defRPr/>
            </a:pPr>
            <a:r>
              <a:rPr lang="en-GB" sz="2400" kern="0" dirty="0">
                <a:solidFill>
                  <a:sysClr val="windowText" lastClr="000000"/>
                </a:solidFill>
              </a:rPr>
              <a:t>Table compares Gray and binary state assignments. Comparison shows that Gray technique reduces both the average number of logic transitions per clock and the overall number of transitions for a cycle of the state machine.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Register-transfer optimizations</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5" name="Text Box 7"/>
          <p:cNvSpPr txBox="1">
            <a:spLocks noChangeArrowheads="1"/>
          </p:cNvSpPr>
          <p:nvPr/>
        </p:nvSpPr>
        <p:spPr bwMode="auto">
          <a:xfrm>
            <a:off x="809625" y="1209675"/>
            <a:ext cx="7877175" cy="3502497"/>
          </a:xfrm>
          <a:prstGeom prst="rect">
            <a:avLst/>
          </a:prstGeom>
          <a:noFill/>
          <a:ln w="9525">
            <a:noFill/>
            <a:miter lim="800000"/>
            <a:headEnd/>
            <a:tailEnd/>
          </a:ln>
        </p:spPr>
        <p:txBody>
          <a:bodyPr>
            <a:spAutoFit/>
          </a:bodyPr>
          <a:lstStyle/>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Hold inputs when a unit’s output will not be used.</a:t>
            </a: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Put register at inputs.</a:t>
            </a:r>
          </a:p>
          <a:p>
            <a:pPr marL="324000" indent="-342900" eaLnBrk="0" hangingPunct="0">
              <a:lnSpc>
                <a:spcPct val="90000"/>
              </a:lnSpc>
              <a:spcBef>
                <a:spcPts val="2400"/>
              </a:spcBef>
              <a:buClr>
                <a:schemeClr val="folHlink"/>
              </a:buClr>
              <a:buSzPct val="75000"/>
              <a:buFont typeface="Wingdings" pitchFamily="2" charset="2"/>
              <a:buChar char="n"/>
              <a:defRPr/>
            </a:pPr>
            <a:r>
              <a:rPr lang="en-US" sz="2400" dirty="0">
                <a:latin typeface="Arial" pitchFamily="34" charset="0"/>
                <a:cs typeface="Arial" pitchFamily="34" charset="0"/>
              </a:rPr>
              <a:t>Turn off units when they won’t be used for several cycles.</a:t>
            </a: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Can’t selectively turn off LEs in most FPGAs. </a:t>
            </a:r>
          </a:p>
          <a:p>
            <a:pPr marL="742950" lvl="1" indent="-285750" eaLnBrk="0" hangingPunct="0">
              <a:spcBef>
                <a:spcPct val="20000"/>
              </a:spcBef>
              <a:buClr>
                <a:srgbClr val="0000FF"/>
              </a:buClr>
              <a:buSzPct val="100000"/>
              <a:buFontTx/>
              <a:buChar char="–"/>
              <a:defRPr/>
            </a:pPr>
            <a:r>
              <a:rPr lang="en-US" sz="2400" kern="0" dirty="0">
                <a:solidFill>
                  <a:srgbClr val="000000"/>
                </a:solidFill>
                <a:latin typeface="Arial" pitchFamily="34" charset="0"/>
                <a:cs typeface="Arial" pitchFamily="34" charset="0"/>
              </a:rPr>
              <a:t>Not an option in most FPGAs, but it should be.</a:t>
            </a:r>
          </a:p>
          <a:p>
            <a:pPr marL="742950" lvl="1" indent="-285750" eaLnBrk="0" hangingPunct="0">
              <a:lnSpc>
                <a:spcPct val="90000"/>
              </a:lnSpc>
              <a:spcBef>
                <a:spcPct val="20000"/>
              </a:spcBef>
              <a:buClr>
                <a:srgbClr val="0000FF"/>
              </a:buClr>
              <a:buSzPct val="100000"/>
              <a:buFontTx/>
              <a:buChar char="–"/>
              <a:defRPr/>
            </a:pPr>
            <a:endParaRPr lang="en-GB" sz="2400" dirty="0">
              <a:latin typeface="Arial" pitchFamily="34" charset="0"/>
              <a:cs typeface="Arial" pitchFamily="34" charset="0"/>
            </a:endParaRPr>
          </a:p>
          <a:p>
            <a:pPr algn="ctr">
              <a:defRPr/>
            </a:pPr>
            <a:endParaRPr lang="en-GB"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Motivation for low power design</a:t>
            </a:r>
            <a:endParaRPr lang="en-US" altLang="et-EE" sz="3200" u="sng" dirty="0">
              <a:solidFill>
                <a:srgbClr val="A20000"/>
              </a:solidFill>
              <a:latin typeface="Comic Sans MS" panose="030F0702030302020204" pitchFamily="66" charset="0"/>
            </a:endParaRPr>
          </a:p>
        </p:txBody>
      </p:sp>
      <p:sp>
        <p:nvSpPr>
          <p:cNvPr id="53" name="Text Box 7"/>
          <p:cNvSpPr txBox="1">
            <a:spLocks noChangeArrowheads="1"/>
          </p:cNvSpPr>
          <p:nvPr/>
        </p:nvSpPr>
        <p:spPr bwMode="auto">
          <a:xfrm>
            <a:off x="809625" y="1209675"/>
            <a:ext cx="7620000" cy="4117975"/>
          </a:xfrm>
          <a:prstGeom prst="rect">
            <a:avLst/>
          </a:prstGeom>
          <a:noFill/>
          <a:ln w="9525">
            <a:noFill/>
            <a:miter lim="800000"/>
            <a:headEnd/>
            <a:tailEnd/>
          </a:ln>
        </p:spPr>
        <p:txBody>
          <a:bodyPr>
            <a:spAutoFit/>
          </a:bodyPr>
          <a:lstStyle/>
          <a:p>
            <a:pPr marL="342900" indent="-342900">
              <a:spcBef>
                <a:spcPct val="20000"/>
              </a:spcBef>
              <a:defRPr/>
            </a:pPr>
            <a:r>
              <a:rPr lang="en-US" sz="3200" kern="0" dirty="0">
                <a:solidFill>
                  <a:srgbClr val="000000"/>
                </a:solidFill>
                <a:latin typeface="Arial"/>
              </a:rPr>
              <a:t>	</a:t>
            </a:r>
            <a:r>
              <a:rPr lang="en-US" sz="2400" kern="0" dirty="0">
                <a:solidFill>
                  <a:srgbClr val="000000"/>
                </a:solidFill>
                <a:latin typeface="Arial"/>
              </a:rPr>
              <a:t>Low power design is important from different reasons</a:t>
            </a:r>
          </a:p>
          <a:p>
            <a:pPr marL="342900" indent="-342900">
              <a:spcBef>
                <a:spcPct val="10000"/>
              </a:spcBef>
              <a:buClr>
                <a:schemeClr val="folHlink"/>
              </a:buClr>
              <a:buSzPct val="75000"/>
              <a:buFont typeface="Wingdings" pitchFamily="2" charset="2"/>
              <a:buChar char="n"/>
              <a:defRPr/>
            </a:pPr>
            <a:r>
              <a:rPr lang="en-US" sz="2400" dirty="0">
                <a:latin typeface="Arial" pitchFamily="34" charset="0"/>
              </a:rPr>
              <a:t>Device temperature</a:t>
            </a:r>
          </a:p>
          <a:p>
            <a:pPr marL="742950" lvl="1" indent="-285750">
              <a:spcBef>
                <a:spcPct val="20000"/>
              </a:spcBef>
              <a:buFontTx/>
              <a:buChar char="–"/>
              <a:defRPr/>
            </a:pPr>
            <a:r>
              <a:rPr lang="en-US" sz="2400" kern="0" dirty="0">
                <a:solidFill>
                  <a:srgbClr val="000000"/>
                </a:solidFill>
                <a:latin typeface="Arial"/>
              </a:rPr>
              <a:t>Failure rate, Cooling and packaging costs  </a:t>
            </a:r>
          </a:p>
          <a:p>
            <a:pPr marL="342900" indent="-342900">
              <a:spcBef>
                <a:spcPct val="10000"/>
              </a:spcBef>
              <a:buClr>
                <a:schemeClr val="folHlink"/>
              </a:buClr>
              <a:buSzPct val="75000"/>
              <a:buFont typeface="Wingdings" pitchFamily="2" charset="2"/>
              <a:buChar char="n"/>
              <a:defRPr/>
            </a:pPr>
            <a:r>
              <a:rPr lang="en-US" sz="2400" dirty="0">
                <a:latin typeface="Arial" pitchFamily="34" charset="0"/>
              </a:rPr>
              <a:t>Life of the battery</a:t>
            </a:r>
          </a:p>
          <a:p>
            <a:pPr marL="742950" lvl="1" indent="-285750">
              <a:spcBef>
                <a:spcPct val="20000"/>
              </a:spcBef>
              <a:buFontTx/>
              <a:buChar char="–"/>
              <a:defRPr/>
            </a:pPr>
            <a:r>
              <a:rPr lang="en-US" sz="2400" kern="0" dirty="0">
                <a:solidFill>
                  <a:srgbClr val="000000"/>
                </a:solidFill>
                <a:latin typeface="Arial"/>
              </a:rPr>
              <a:t>Meantime between charging, System cost</a:t>
            </a:r>
          </a:p>
          <a:p>
            <a:pPr marL="342900" indent="-342900">
              <a:spcBef>
                <a:spcPct val="10000"/>
              </a:spcBef>
              <a:buClr>
                <a:schemeClr val="folHlink"/>
              </a:buClr>
              <a:buSzPct val="75000"/>
              <a:buFont typeface="Wingdings" pitchFamily="2" charset="2"/>
              <a:buChar char="n"/>
              <a:defRPr/>
            </a:pPr>
            <a:r>
              <a:rPr lang="en-US" sz="2400" dirty="0">
                <a:latin typeface="Arial" pitchFamily="34" charset="0"/>
              </a:rPr>
              <a:t>Environment </a:t>
            </a:r>
          </a:p>
          <a:p>
            <a:pPr marL="742950" lvl="1" indent="-285750">
              <a:spcBef>
                <a:spcPct val="20000"/>
              </a:spcBef>
              <a:buFontTx/>
              <a:buChar char="–"/>
              <a:defRPr/>
            </a:pPr>
            <a:r>
              <a:rPr lang="en-US" sz="2400" kern="0" dirty="0">
                <a:solidFill>
                  <a:srgbClr val="000000"/>
                </a:solidFill>
                <a:latin typeface="Arial"/>
              </a:rPr>
              <a:t>Overall energy consumption </a:t>
            </a:r>
            <a:r>
              <a:rPr lang="en-US" sz="1800" dirty="0"/>
              <a:t/>
            </a:r>
            <a:br>
              <a:rPr lang="en-US" sz="1800" dirty="0"/>
            </a:br>
            <a:r>
              <a:rPr lang="en-US" sz="2000" dirty="0"/>
              <a:t> </a:t>
            </a:r>
            <a:endParaRPr lang="en-GB" sz="2000" dirty="0">
              <a:latin typeface="Times New Roman" pitchFamily="18" charset="0"/>
              <a:cs typeface="Times New Roman" pitchFamily="18" charset="0"/>
            </a:endParaRPr>
          </a:p>
          <a:p>
            <a:pPr algn="ctr">
              <a:defRPr/>
            </a:pP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GB" altLang="et-EE" sz="3200" u="sng" dirty="0" smtClean="0">
                <a:solidFill>
                  <a:srgbClr val="A20000"/>
                </a:solidFill>
                <a:latin typeface="Comic Sans MS" panose="030F0702030302020204" pitchFamily="66" charset="0"/>
              </a:rPr>
              <a:t>Guard evaluation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dirty="0"/>
          </a:p>
        </p:txBody>
      </p:sp>
      <p:grpSp>
        <p:nvGrpSpPr>
          <p:cNvPr id="5" name="Group 9"/>
          <p:cNvGrpSpPr>
            <a:grpSpLocks/>
          </p:cNvGrpSpPr>
          <p:nvPr/>
        </p:nvGrpSpPr>
        <p:grpSpPr bwMode="auto">
          <a:xfrm>
            <a:off x="457200" y="1871141"/>
            <a:ext cx="8458200" cy="4645947"/>
            <a:chOff x="288" y="1228"/>
            <a:chExt cx="5328" cy="2839"/>
          </a:xfrm>
        </p:grpSpPr>
        <p:grpSp>
          <p:nvGrpSpPr>
            <p:cNvPr id="6" name="Group 10"/>
            <p:cNvGrpSpPr>
              <a:grpSpLocks/>
            </p:cNvGrpSpPr>
            <p:nvPr/>
          </p:nvGrpSpPr>
          <p:grpSpPr bwMode="auto">
            <a:xfrm>
              <a:off x="1344" y="1228"/>
              <a:ext cx="960" cy="1722"/>
              <a:chOff x="1344" y="1276"/>
              <a:chExt cx="960" cy="1722"/>
            </a:xfrm>
          </p:grpSpPr>
          <p:sp>
            <p:nvSpPr>
              <p:cNvPr id="9" name="Rectangle 11"/>
              <p:cNvSpPr>
                <a:spLocks noChangeArrowheads="1"/>
              </p:cNvSpPr>
              <p:nvPr/>
            </p:nvSpPr>
            <p:spPr bwMode="auto">
              <a:xfrm>
                <a:off x="1680" y="1276"/>
                <a:ext cx="288" cy="1104"/>
              </a:xfrm>
              <a:prstGeom prst="rect">
                <a:avLst/>
              </a:prstGeom>
              <a:noFill/>
              <a:ln w="9525">
                <a:solidFill>
                  <a:srgbClr val="000000"/>
                </a:solidFill>
                <a:miter lim="800000"/>
                <a:headEnd/>
                <a:tailEn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0" name="Line 12"/>
              <p:cNvSpPr>
                <a:spLocks noChangeShapeType="1"/>
              </p:cNvSpPr>
              <p:nvPr/>
            </p:nvSpPr>
            <p:spPr bwMode="auto">
              <a:xfrm>
                <a:off x="1344" y="1516"/>
                <a:ext cx="336"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1" name="Line 13"/>
              <p:cNvSpPr>
                <a:spLocks noChangeShapeType="1"/>
              </p:cNvSpPr>
              <p:nvPr/>
            </p:nvSpPr>
            <p:spPr bwMode="auto">
              <a:xfrm>
                <a:off x="1344" y="2160"/>
                <a:ext cx="336"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2" name="Line 14"/>
              <p:cNvSpPr>
                <a:spLocks noChangeShapeType="1"/>
              </p:cNvSpPr>
              <p:nvPr/>
            </p:nvSpPr>
            <p:spPr bwMode="auto">
              <a:xfrm flipV="1">
                <a:off x="1824" y="2380"/>
                <a:ext cx="0" cy="336"/>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4" name="Text Box 16"/>
              <p:cNvSpPr txBox="1">
                <a:spLocks noChangeArrowheads="1"/>
              </p:cNvSpPr>
              <p:nvPr/>
            </p:nvSpPr>
            <p:spPr bwMode="auto">
              <a:xfrm>
                <a:off x="1728" y="2716"/>
                <a:ext cx="576" cy="282"/>
              </a:xfrm>
              <a:prstGeom prst="rect">
                <a:avLst/>
              </a:prstGeom>
              <a:noFill/>
              <a:ln w="9525">
                <a:noFill/>
                <a:miter lim="800000"/>
                <a:headEnd/>
                <a:tailEnd/>
              </a:ln>
              <a:effectLst/>
            </p:spPr>
            <p:txBody>
              <a:bodyPr>
                <a:spAutoFit/>
              </a:bodyPr>
              <a:lstStyle/>
              <a:p>
                <a:pPr fontAlgn="auto">
                  <a:spcBef>
                    <a:spcPts val="0"/>
                  </a:spcBef>
                  <a:spcAft>
                    <a:spcPts val="0"/>
                  </a:spcAft>
                  <a:defRPr/>
                </a:pPr>
                <a:r>
                  <a:rPr lang="en-GB" sz="2400" b="1" i="1" kern="0" dirty="0">
                    <a:solidFill>
                      <a:sysClr val="windowText" lastClr="000000"/>
                    </a:solidFill>
                  </a:rPr>
                  <a:t>S</a:t>
                </a:r>
              </a:p>
            </p:txBody>
          </p:sp>
        </p:grpSp>
        <p:sp>
          <p:nvSpPr>
            <p:cNvPr id="7" name="Text Box 17"/>
            <p:cNvSpPr txBox="1">
              <a:spLocks noChangeArrowheads="1"/>
            </p:cNvSpPr>
            <p:nvPr/>
          </p:nvSpPr>
          <p:spPr bwMode="auto">
            <a:xfrm>
              <a:off x="288" y="2976"/>
              <a:ext cx="5328" cy="1091"/>
            </a:xfrm>
            <a:prstGeom prst="rect">
              <a:avLst/>
            </a:prstGeom>
            <a:noFill/>
            <a:ln w="9525">
              <a:noFill/>
              <a:miter lim="800000"/>
              <a:headEnd/>
              <a:tailEnd/>
            </a:ln>
            <a:effectLst/>
          </p:spPr>
          <p:txBody>
            <a:bodyPr wrap="square">
              <a:spAutoFit/>
            </a:bodyPr>
            <a:lstStyle/>
            <a:p>
              <a:pPr fontAlgn="auto">
                <a:spcBef>
                  <a:spcPts val="0"/>
                </a:spcBef>
                <a:spcAft>
                  <a:spcPts val="0"/>
                </a:spcAft>
                <a:defRPr/>
              </a:pPr>
              <a:r>
                <a:rPr lang="en-AU" sz="2200" kern="0" dirty="0">
                  <a:solidFill>
                    <a:sysClr val="windowText" lastClr="000000"/>
                  </a:solidFill>
                </a:rPr>
                <a:t>Guarded evaluation relies on input blocking for transition reduction. Transparent latches are added to inputs of existing logic and are appropriately disabled when the logic output can be determined without new input values being driven from the disabled latches. This technique is common in the design of </a:t>
              </a:r>
              <a:r>
                <a:rPr lang="en-AU" sz="2200" kern="0" dirty="0" err="1">
                  <a:solidFill>
                    <a:sysClr val="windowText" lastClr="000000"/>
                  </a:solidFill>
                </a:rPr>
                <a:t>datapath</a:t>
              </a:r>
              <a:r>
                <a:rPr lang="en-AU" sz="2200" kern="0" dirty="0">
                  <a:solidFill>
                    <a:sysClr val="windowText" lastClr="000000"/>
                  </a:solidFill>
                </a:rPr>
                <a:t> functions in low-power processors.</a:t>
              </a:r>
              <a:endParaRPr lang="en-US" sz="2200" kern="0" dirty="0">
                <a:solidFill>
                  <a:sysClr val="windowText" lastClr="000000"/>
                </a:solidFill>
              </a:endParaRPr>
            </a:p>
          </p:txBody>
        </p:sp>
      </p:grpSp>
      <p:grpSp>
        <p:nvGrpSpPr>
          <p:cNvPr id="30" name="Group 29"/>
          <p:cNvGrpSpPr/>
          <p:nvPr/>
        </p:nvGrpSpPr>
        <p:grpSpPr>
          <a:xfrm>
            <a:off x="2133600" y="914400"/>
            <a:ext cx="4317093" cy="3316437"/>
            <a:chOff x="2133600" y="914400"/>
            <a:chExt cx="4317093" cy="3316437"/>
          </a:xfrm>
        </p:grpSpPr>
        <p:sp>
          <p:nvSpPr>
            <p:cNvPr id="18" name="Rectangle 11"/>
            <p:cNvSpPr>
              <a:spLocks noChangeArrowheads="1"/>
            </p:cNvSpPr>
            <p:nvPr/>
          </p:nvSpPr>
          <p:spPr bwMode="auto">
            <a:xfrm>
              <a:off x="2667000" y="1874316"/>
              <a:ext cx="457200" cy="1806666"/>
            </a:xfrm>
            <a:prstGeom prst="rect">
              <a:avLst/>
            </a:prstGeom>
            <a:noFill/>
            <a:ln w="9525">
              <a:solidFill>
                <a:srgbClr val="000000"/>
              </a:solidFill>
              <a:miter lim="800000"/>
              <a:headEnd/>
              <a:tailEn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0" name="Line 13"/>
            <p:cNvSpPr>
              <a:spLocks noChangeShapeType="1"/>
            </p:cNvSpPr>
            <p:nvPr/>
          </p:nvSpPr>
          <p:spPr bwMode="auto">
            <a:xfrm>
              <a:off x="2133600" y="3320958"/>
              <a:ext cx="533400"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1" name="Line 14"/>
            <p:cNvSpPr>
              <a:spLocks noChangeShapeType="1"/>
            </p:cNvSpPr>
            <p:nvPr/>
          </p:nvSpPr>
          <p:spPr bwMode="auto">
            <a:xfrm flipV="1">
              <a:off x="2895600" y="3680982"/>
              <a:ext cx="0" cy="549855"/>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2" name="Text Box 15"/>
            <p:cNvSpPr txBox="1">
              <a:spLocks noChangeArrowheads="1"/>
            </p:cNvSpPr>
            <p:nvPr/>
          </p:nvSpPr>
          <p:spPr bwMode="auto">
            <a:xfrm>
              <a:off x="2133600" y="914400"/>
              <a:ext cx="1371600" cy="830997"/>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GB" sz="2400" kern="0" dirty="0">
                  <a:solidFill>
                    <a:sysClr val="windowText" lastClr="000000"/>
                  </a:solidFill>
                </a:rPr>
                <a:t>Guard</a:t>
              </a:r>
            </a:p>
            <a:p>
              <a:pPr algn="ctr" fontAlgn="auto">
                <a:spcAft>
                  <a:spcPts val="0"/>
                </a:spcAft>
                <a:defRPr/>
              </a:pPr>
              <a:r>
                <a:rPr lang="en-GB" sz="2400" kern="0" dirty="0">
                  <a:solidFill>
                    <a:sysClr val="windowText" lastClr="000000"/>
                  </a:solidFill>
                </a:rPr>
                <a:t>Latches</a:t>
              </a:r>
            </a:p>
          </p:txBody>
        </p:sp>
        <p:sp>
          <p:nvSpPr>
            <p:cNvPr id="25" name="AutoShape 4"/>
            <p:cNvSpPr>
              <a:spLocks noChangeArrowheads="1"/>
            </p:cNvSpPr>
            <p:nvPr/>
          </p:nvSpPr>
          <p:spPr bwMode="auto">
            <a:xfrm rot="16215173">
              <a:off x="3617894" y="1746307"/>
              <a:ext cx="2063750" cy="1935975"/>
            </a:xfrm>
            <a:prstGeom prst="flowChartMerge">
              <a:avLst/>
            </a:prstGeom>
            <a:noFill/>
            <a:ln w="9525">
              <a:solidFill>
                <a:srgbClr val="000000"/>
              </a:solidFill>
              <a:miter lim="800000"/>
              <a:headEnd/>
              <a:tailEn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6" name="Line 5"/>
            <p:cNvSpPr>
              <a:spLocks noChangeShapeType="1"/>
            </p:cNvSpPr>
            <p:nvPr/>
          </p:nvSpPr>
          <p:spPr bwMode="auto">
            <a:xfrm>
              <a:off x="3124200" y="2221574"/>
              <a:ext cx="565150"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7" name="Line 6"/>
            <p:cNvSpPr>
              <a:spLocks noChangeShapeType="1"/>
            </p:cNvSpPr>
            <p:nvPr/>
          </p:nvSpPr>
          <p:spPr bwMode="auto">
            <a:xfrm>
              <a:off x="3124200" y="3294724"/>
              <a:ext cx="565150"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8" name="Line 7"/>
            <p:cNvSpPr>
              <a:spLocks noChangeShapeType="1"/>
            </p:cNvSpPr>
            <p:nvPr/>
          </p:nvSpPr>
          <p:spPr bwMode="auto">
            <a:xfrm>
              <a:off x="5562600" y="2743200"/>
              <a:ext cx="888093" cy="0"/>
            </a:xfrm>
            <a:prstGeom prst="line">
              <a:avLst/>
            </a:prstGeom>
            <a:noFill/>
            <a:ln w="9525">
              <a:solidFill>
                <a:srgbClr val="000000"/>
              </a:solidFill>
              <a:round/>
              <a:headEnd/>
              <a:tailEnd type="triangle" w="med" len="med"/>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9" name="Text Box 8"/>
            <p:cNvSpPr txBox="1">
              <a:spLocks noChangeArrowheads="1"/>
            </p:cNvSpPr>
            <p:nvPr/>
          </p:nvSpPr>
          <p:spPr bwMode="auto">
            <a:xfrm>
              <a:off x="3608614" y="2386674"/>
              <a:ext cx="1856921" cy="707886"/>
            </a:xfrm>
            <a:prstGeom prst="rect">
              <a:avLst/>
            </a:prstGeom>
            <a:noFill/>
            <a:ln w="9525">
              <a:noFill/>
              <a:miter lim="800000"/>
              <a:headEnd/>
              <a:tailEnd/>
            </a:ln>
            <a:effectLst/>
          </p:spPr>
          <p:txBody>
            <a:bodyPr>
              <a:spAutoFit/>
            </a:bodyPr>
            <a:lstStyle/>
            <a:p>
              <a:pPr fontAlgn="auto">
                <a:spcBef>
                  <a:spcPts val="0"/>
                </a:spcBef>
                <a:spcAft>
                  <a:spcPts val="0"/>
                </a:spcAft>
                <a:defRPr/>
              </a:pPr>
              <a:r>
                <a:rPr lang="en-GB" sz="2000" kern="0" dirty="0">
                  <a:solidFill>
                    <a:sysClr val="windowText" lastClr="000000"/>
                  </a:solidFill>
                </a:rPr>
                <a:t>Combinational</a:t>
              </a:r>
            </a:p>
            <a:p>
              <a:pPr fontAlgn="auto">
                <a:spcBef>
                  <a:spcPts val="0"/>
                </a:spcBef>
                <a:spcAft>
                  <a:spcPts val="0"/>
                </a:spcAft>
                <a:defRPr/>
              </a:pPr>
              <a:r>
                <a:rPr lang="en-GB" sz="2000" kern="0" dirty="0">
                  <a:solidFill>
                    <a:sysClr val="windowText" lastClr="000000"/>
                  </a:solidFill>
                </a:rPr>
                <a:t>Logic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Clock gating</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dirty="0"/>
          </a:p>
        </p:txBody>
      </p:sp>
      <p:grpSp>
        <p:nvGrpSpPr>
          <p:cNvPr id="56" name="Group 55"/>
          <p:cNvGrpSpPr/>
          <p:nvPr/>
        </p:nvGrpSpPr>
        <p:grpSpPr>
          <a:xfrm>
            <a:off x="1934766" y="990600"/>
            <a:ext cx="5380434" cy="2651125"/>
            <a:chOff x="1934766" y="990600"/>
            <a:chExt cx="5380434" cy="2651125"/>
          </a:xfrm>
        </p:grpSpPr>
        <p:grpSp>
          <p:nvGrpSpPr>
            <p:cNvPr id="23" name="Group 3"/>
            <p:cNvGrpSpPr>
              <a:grpSpLocks/>
            </p:cNvGrpSpPr>
            <p:nvPr/>
          </p:nvGrpSpPr>
          <p:grpSpPr bwMode="auto">
            <a:xfrm>
              <a:off x="2038350" y="2819400"/>
              <a:ext cx="2109788" cy="822325"/>
              <a:chOff x="1271" y="1745"/>
              <a:chExt cx="1329" cy="518"/>
            </a:xfrm>
          </p:grpSpPr>
          <p:sp>
            <p:nvSpPr>
              <p:cNvPr id="24" name="AutoShape 4"/>
              <p:cNvSpPr>
                <a:spLocks noChangeArrowheads="1"/>
              </p:cNvSpPr>
              <p:nvPr/>
            </p:nvSpPr>
            <p:spPr bwMode="auto">
              <a:xfrm>
                <a:off x="2306" y="1745"/>
                <a:ext cx="294" cy="434"/>
              </a:xfrm>
              <a:prstGeom prst="flowChartDelay">
                <a:avLst/>
              </a:prstGeom>
              <a:solidFill>
                <a:srgbClr val="FFFFFF"/>
              </a:solidFill>
              <a:ln w="9525">
                <a:solidFill>
                  <a:srgbClr val="000000"/>
                </a:solidFill>
                <a:miter lim="800000"/>
                <a:headEnd/>
                <a:tailEnd/>
              </a:ln>
            </p:spPr>
            <p:txBody>
              <a:bodyPr/>
              <a:lstStyle/>
              <a:p>
                <a:r>
                  <a:rPr lang="en-GB" sz="1800"/>
                  <a:t>&amp;</a:t>
                </a:r>
                <a:endParaRPr lang="en-GB" sz="1200"/>
              </a:p>
            </p:txBody>
          </p:sp>
          <p:sp>
            <p:nvSpPr>
              <p:cNvPr id="30" name="Line 5"/>
              <p:cNvSpPr>
                <a:spLocks noChangeShapeType="1"/>
              </p:cNvSpPr>
              <p:nvPr/>
            </p:nvSpPr>
            <p:spPr bwMode="auto">
              <a:xfrm>
                <a:off x="1865" y="1854"/>
                <a:ext cx="441" cy="0"/>
              </a:xfrm>
              <a:prstGeom prst="line">
                <a:avLst/>
              </a:prstGeom>
              <a:noFill/>
              <a:ln w="9525">
                <a:solidFill>
                  <a:srgbClr val="000000"/>
                </a:solidFill>
                <a:round/>
                <a:headEnd/>
                <a:tailEnd/>
              </a:ln>
            </p:spPr>
            <p:txBody>
              <a:bodyPr/>
              <a:lstStyle/>
              <a:p>
                <a:endParaRPr lang="en-GB"/>
              </a:p>
            </p:txBody>
          </p:sp>
          <p:sp>
            <p:nvSpPr>
              <p:cNvPr id="31" name="Line 6"/>
              <p:cNvSpPr>
                <a:spLocks noChangeShapeType="1"/>
              </p:cNvSpPr>
              <p:nvPr/>
            </p:nvSpPr>
            <p:spPr bwMode="auto">
              <a:xfrm>
                <a:off x="1865" y="2071"/>
                <a:ext cx="441" cy="0"/>
              </a:xfrm>
              <a:prstGeom prst="line">
                <a:avLst/>
              </a:prstGeom>
              <a:noFill/>
              <a:ln w="9525">
                <a:solidFill>
                  <a:srgbClr val="000000"/>
                </a:solidFill>
                <a:round/>
                <a:headEnd/>
                <a:tailEnd/>
              </a:ln>
            </p:spPr>
            <p:txBody>
              <a:bodyPr/>
              <a:lstStyle/>
              <a:p>
                <a:endParaRPr lang="en-GB"/>
              </a:p>
            </p:txBody>
          </p:sp>
          <p:sp>
            <p:nvSpPr>
              <p:cNvPr id="32" name="Text Box 7"/>
              <p:cNvSpPr txBox="1">
                <a:spLocks noChangeArrowheads="1"/>
              </p:cNvSpPr>
              <p:nvPr/>
            </p:nvSpPr>
            <p:spPr bwMode="auto">
              <a:xfrm>
                <a:off x="1271" y="1937"/>
                <a:ext cx="588" cy="326"/>
              </a:xfrm>
              <a:prstGeom prst="rect">
                <a:avLst/>
              </a:prstGeom>
              <a:noFill/>
              <a:ln w="9525">
                <a:noFill/>
                <a:miter lim="800000"/>
                <a:headEnd/>
                <a:tailEnd/>
              </a:ln>
            </p:spPr>
            <p:txBody>
              <a:bodyPr/>
              <a:lstStyle/>
              <a:p>
                <a:r>
                  <a:rPr lang="en-GB" sz="2000" i="1" dirty="0">
                    <a:solidFill>
                      <a:schemeClr val="hlink"/>
                    </a:solidFill>
                  </a:rPr>
                  <a:t>Enable</a:t>
                </a:r>
              </a:p>
            </p:txBody>
          </p:sp>
        </p:grpSp>
        <p:sp>
          <p:nvSpPr>
            <p:cNvPr id="34" name="AutoShape 9"/>
            <p:cNvSpPr>
              <a:spLocks noChangeArrowheads="1"/>
            </p:cNvSpPr>
            <p:nvPr/>
          </p:nvSpPr>
          <p:spPr bwMode="auto">
            <a:xfrm>
              <a:off x="2875624" y="1181297"/>
              <a:ext cx="1200856" cy="1518577"/>
            </a:xfrm>
            <a:prstGeom prst="irregularSeal1">
              <a:avLst/>
            </a:prstGeom>
            <a:solidFill>
              <a:srgbClr val="FFFFFF"/>
            </a:solidFill>
            <a:ln w="9525">
              <a:solidFill>
                <a:srgbClr val="000000"/>
              </a:solidFill>
              <a:miter lim="800000"/>
              <a:headEnd/>
              <a:tailEnd/>
            </a:ln>
          </p:spPr>
          <p:txBody>
            <a:bodyPr/>
            <a:lstStyle/>
            <a:p>
              <a:endParaRPr lang="et-EE"/>
            </a:p>
          </p:txBody>
        </p:sp>
        <p:sp>
          <p:nvSpPr>
            <p:cNvPr id="35" name="Line 10"/>
            <p:cNvSpPr>
              <a:spLocks noChangeShapeType="1"/>
            </p:cNvSpPr>
            <p:nvPr/>
          </p:nvSpPr>
          <p:spPr bwMode="auto">
            <a:xfrm>
              <a:off x="3836635" y="1940586"/>
              <a:ext cx="838641" cy="0"/>
            </a:xfrm>
            <a:prstGeom prst="line">
              <a:avLst/>
            </a:prstGeom>
            <a:noFill/>
            <a:ln w="9525">
              <a:solidFill>
                <a:srgbClr val="000000"/>
              </a:solidFill>
              <a:round/>
              <a:headEnd/>
              <a:tailEnd/>
            </a:ln>
          </p:spPr>
          <p:txBody>
            <a:bodyPr/>
            <a:lstStyle/>
            <a:p>
              <a:endParaRPr lang="en-GB"/>
            </a:p>
          </p:txBody>
        </p:sp>
        <p:sp>
          <p:nvSpPr>
            <p:cNvPr id="36" name="Rectangle 11"/>
            <p:cNvSpPr>
              <a:spLocks noChangeArrowheads="1"/>
            </p:cNvSpPr>
            <p:nvPr/>
          </p:nvSpPr>
          <p:spPr bwMode="auto">
            <a:xfrm>
              <a:off x="4675276" y="1560941"/>
              <a:ext cx="840273" cy="1898222"/>
            </a:xfrm>
            <a:prstGeom prst="rect">
              <a:avLst/>
            </a:prstGeom>
            <a:solidFill>
              <a:srgbClr val="FFFFFF"/>
            </a:solidFill>
            <a:ln w="9525">
              <a:solidFill>
                <a:srgbClr val="000000"/>
              </a:solidFill>
              <a:miter lim="800000"/>
              <a:headEnd/>
              <a:tailEnd/>
            </a:ln>
          </p:spPr>
          <p:txBody>
            <a:bodyPr/>
            <a:lstStyle/>
            <a:p>
              <a:endParaRPr lang="en-GB" sz="1800" b="1" i="1"/>
            </a:p>
            <a:p>
              <a:r>
                <a:rPr lang="en-GB" sz="1800" i="1"/>
                <a:t>D   Q</a:t>
              </a:r>
            </a:p>
            <a:p>
              <a:endParaRPr lang="en-GB" sz="1800" b="1" i="1"/>
            </a:p>
            <a:p>
              <a:endParaRPr lang="en-GB" sz="1800" b="1" i="1"/>
            </a:p>
            <a:p>
              <a:r>
                <a:rPr lang="en-GB" sz="1800" i="1"/>
                <a:t>C</a:t>
              </a:r>
            </a:p>
            <a:p>
              <a:endParaRPr lang="en-GB" sz="1800" b="1" i="1"/>
            </a:p>
          </p:txBody>
        </p:sp>
        <p:sp>
          <p:nvSpPr>
            <p:cNvPr id="37" name="Line 12"/>
            <p:cNvSpPr>
              <a:spLocks noChangeShapeType="1"/>
            </p:cNvSpPr>
            <p:nvPr/>
          </p:nvSpPr>
          <p:spPr bwMode="auto">
            <a:xfrm>
              <a:off x="4675276" y="2890571"/>
              <a:ext cx="120738" cy="188947"/>
            </a:xfrm>
            <a:prstGeom prst="line">
              <a:avLst/>
            </a:prstGeom>
            <a:noFill/>
            <a:ln w="9525">
              <a:solidFill>
                <a:srgbClr val="000000"/>
              </a:solidFill>
              <a:round/>
              <a:headEnd/>
              <a:tailEnd/>
            </a:ln>
          </p:spPr>
          <p:txBody>
            <a:bodyPr/>
            <a:lstStyle/>
            <a:p>
              <a:endParaRPr lang="en-GB"/>
            </a:p>
          </p:txBody>
        </p:sp>
        <p:sp>
          <p:nvSpPr>
            <p:cNvPr id="38" name="Line 13"/>
            <p:cNvSpPr>
              <a:spLocks noChangeShapeType="1"/>
            </p:cNvSpPr>
            <p:nvPr/>
          </p:nvSpPr>
          <p:spPr bwMode="auto">
            <a:xfrm flipH="1">
              <a:off x="4675276" y="3079519"/>
              <a:ext cx="120738" cy="190697"/>
            </a:xfrm>
            <a:prstGeom prst="line">
              <a:avLst/>
            </a:prstGeom>
            <a:noFill/>
            <a:ln w="9525">
              <a:solidFill>
                <a:srgbClr val="000000"/>
              </a:solidFill>
              <a:round/>
              <a:headEnd/>
              <a:tailEnd/>
            </a:ln>
          </p:spPr>
          <p:txBody>
            <a:bodyPr/>
            <a:lstStyle/>
            <a:p>
              <a:endParaRPr lang="en-GB"/>
            </a:p>
          </p:txBody>
        </p:sp>
        <p:sp>
          <p:nvSpPr>
            <p:cNvPr id="39" name="Line 14"/>
            <p:cNvSpPr>
              <a:spLocks noChangeShapeType="1"/>
            </p:cNvSpPr>
            <p:nvPr/>
          </p:nvSpPr>
          <p:spPr bwMode="auto">
            <a:xfrm>
              <a:off x="4076480" y="3079519"/>
              <a:ext cx="598796" cy="0"/>
            </a:xfrm>
            <a:prstGeom prst="line">
              <a:avLst/>
            </a:prstGeom>
            <a:noFill/>
            <a:ln w="9525">
              <a:solidFill>
                <a:srgbClr val="000000"/>
              </a:solidFill>
              <a:round/>
              <a:headEnd/>
              <a:tailEnd/>
            </a:ln>
          </p:spPr>
          <p:txBody>
            <a:bodyPr/>
            <a:lstStyle/>
            <a:p>
              <a:endParaRPr lang="en-GB"/>
            </a:p>
          </p:txBody>
        </p:sp>
        <p:grpSp>
          <p:nvGrpSpPr>
            <p:cNvPr id="55" name="Group 54"/>
            <p:cNvGrpSpPr/>
            <p:nvPr/>
          </p:nvGrpSpPr>
          <p:grpSpPr>
            <a:xfrm>
              <a:off x="1934766" y="2593512"/>
              <a:ext cx="1189434" cy="759288"/>
              <a:chOff x="1676400" y="2510927"/>
              <a:chExt cx="1189434" cy="759288"/>
            </a:xfrm>
          </p:grpSpPr>
          <p:sp>
            <p:nvSpPr>
              <p:cNvPr id="40" name="Text Box 15"/>
              <p:cNvSpPr txBox="1">
                <a:spLocks noChangeArrowheads="1"/>
              </p:cNvSpPr>
              <p:nvPr/>
            </p:nvSpPr>
            <p:spPr bwMode="auto">
              <a:xfrm>
                <a:off x="2146300" y="2699874"/>
                <a:ext cx="719534" cy="570341"/>
              </a:xfrm>
              <a:prstGeom prst="rect">
                <a:avLst/>
              </a:prstGeom>
              <a:noFill/>
              <a:ln w="9525">
                <a:noFill/>
                <a:miter lim="800000"/>
                <a:headEnd/>
                <a:tailEnd/>
              </a:ln>
            </p:spPr>
            <p:txBody>
              <a:bodyPr/>
              <a:lstStyle/>
              <a:p>
                <a:r>
                  <a:rPr lang="en-GB" sz="2000" i="1" dirty="0">
                    <a:solidFill>
                      <a:schemeClr val="hlink"/>
                    </a:solidFill>
                  </a:rPr>
                  <a:t>CLK</a:t>
                </a:r>
              </a:p>
            </p:txBody>
          </p:sp>
          <p:sp>
            <p:nvSpPr>
              <p:cNvPr id="41" name="Line 16"/>
              <p:cNvSpPr>
                <a:spLocks noChangeShapeType="1"/>
              </p:cNvSpPr>
              <p:nvPr/>
            </p:nvSpPr>
            <p:spPr bwMode="auto">
              <a:xfrm>
                <a:off x="1676400" y="2510927"/>
                <a:ext cx="0" cy="379644"/>
              </a:xfrm>
              <a:prstGeom prst="line">
                <a:avLst/>
              </a:prstGeom>
              <a:noFill/>
              <a:ln w="9525">
                <a:solidFill>
                  <a:srgbClr val="000000"/>
                </a:solidFill>
                <a:round/>
                <a:headEnd/>
                <a:tailEnd/>
              </a:ln>
            </p:spPr>
            <p:txBody>
              <a:bodyPr/>
              <a:lstStyle/>
              <a:p>
                <a:endParaRPr lang="en-GB"/>
              </a:p>
            </p:txBody>
          </p:sp>
          <p:sp>
            <p:nvSpPr>
              <p:cNvPr id="42" name="Line 17"/>
              <p:cNvSpPr>
                <a:spLocks noChangeShapeType="1"/>
              </p:cNvSpPr>
              <p:nvPr/>
            </p:nvSpPr>
            <p:spPr bwMode="auto">
              <a:xfrm>
                <a:off x="1797138" y="2510927"/>
                <a:ext cx="0" cy="379644"/>
              </a:xfrm>
              <a:prstGeom prst="line">
                <a:avLst/>
              </a:prstGeom>
              <a:noFill/>
              <a:ln w="9525">
                <a:solidFill>
                  <a:srgbClr val="000000"/>
                </a:solidFill>
                <a:round/>
                <a:headEnd/>
                <a:tailEnd/>
              </a:ln>
            </p:spPr>
            <p:txBody>
              <a:bodyPr/>
              <a:lstStyle/>
              <a:p>
                <a:endParaRPr lang="en-GB"/>
              </a:p>
            </p:txBody>
          </p:sp>
          <p:sp>
            <p:nvSpPr>
              <p:cNvPr id="43" name="Line 18"/>
              <p:cNvSpPr>
                <a:spLocks noChangeShapeType="1"/>
              </p:cNvSpPr>
              <p:nvPr/>
            </p:nvSpPr>
            <p:spPr bwMode="auto">
              <a:xfrm>
                <a:off x="1916245" y="2510927"/>
                <a:ext cx="0" cy="379644"/>
              </a:xfrm>
              <a:prstGeom prst="line">
                <a:avLst/>
              </a:prstGeom>
              <a:noFill/>
              <a:ln w="9525">
                <a:solidFill>
                  <a:srgbClr val="000000"/>
                </a:solidFill>
                <a:round/>
                <a:headEnd/>
                <a:tailEnd/>
              </a:ln>
            </p:spPr>
            <p:txBody>
              <a:bodyPr/>
              <a:lstStyle/>
              <a:p>
                <a:endParaRPr lang="en-GB"/>
              </a:p>
            </p:txBody>
          </p:sp>
          <p:sp>
            <p:nvSpPr>
              <p:cNvPr id="44" name="Line 19"/>
              <p:cNvSpPr>
                <a:spLocks noChangeShapeType="1"/>
              </p:cNvSpPr>
              <p:nvPr/>
            </p:nvSpPr>
            <p:spPr bwMode="auto">
              <a:xfrm>
                <a:off x="2036983" y="2510927"/>
                <a:ext cx="0" cy="379644"/>
              </a:xfrm>
              <a:prstGeom prst="line">
                <a:avLst/>
              </a:prstGeom>
              <a:noFill/>
              <a:ln w="9525">
                <a:solidFill>
                  <a:srgbClr val="000000"/>
                </a:solidFill>
                <a:round/>
                <a:headEnd/>
                <a:tailEnd/>
              </a:ln>
            </p:spPr>
            <p:txBody>
              <a:bodyPr/>
              <a:lstStyle/>
              <a:p>
                <a:endParaRPr lang="en-GB"/>
              </a:p>
            </p:txBody>
          </p:sp>
          <p:sp>
            <p:nvSpPr>
              <p:cNvPr id="45" name="Line 20"/>
              <p:cNvSpPr>
                <a:spLocks noChangeShapeType="1"/>
              </p:cNvSpPr>
              <p:nvPr/>
            </p:nvSpPr>
            <p:spPr bwMode="auto">
              <a:xfrm>
                <a:off x="2156090" y="2510927"/>
                <a:ext cx="0" cy="379644"/>
              </a:xfrm>
              <a:prstGeom prst="line">
                <a:avLst/>
              </a:prstGeom>
              <a:noFill/>
              <a:ln w="9525">
                <a:solidFill>
                  <a:srgbClr val="000000"/>
                </a:solidFill>
                <a:round/>
                <a:headEnd/>
                <a:tailEnd/>
              </a:ln>
            </p:spPr>
            <p:txBody>
              <a:bodyPr/>
              <a:lstStyle/>
              <a:p>
                <a:endParaRPr lang="en-GB"/>
              </a:p>
            </p:txBody>
          </p:sp>
          <p:sp>
            <p:nvSpPr>
              <p:cNvPr id="46" name="Line 21"/>
              <p:cNvSpPr>
                <a:spLocks noChangeShapeType="1"/>
              </p:cNvSpPr>
              <p:nvPr/>
            </p:nvSpPr>
            <p:spPr bwMode="auto">
              <a:xfrm>
                <a:off x="1676400" y="2510927"/>
                <a:ext cx="120738" cy="0"/>
              </a:xfrm>
              <a:prstGeom prst="line">
                <a:avLst/>
              </a:prstGeom>
              <a:noFill/>
              <a:ln w="9525">
                <a:solidFill>
                  <a:srgbClr val="000000"/>
                </a:solidFill>
                <a:round/>
                <a:headEnd/>
                <a:tailEnd/>
              </a:ln>
            </p:spPr>
            <p:txBody>
              <a:bodyPr/>
              <a:lstStyle/>
              <a:p>
                <a:endParaRPr lang="en-GB"/>
              </a:p>
            </p:txBody>
          </p:sp>
          <p:sp>
            <p:nvSpPr>
              <p:cNvPr id="47" name="Line 22"/>
              <p:cNvSpPr>
                <a:spLocks noChangeShapeType="1"/>
              </p:cNvSpPr>
              <p:nvPr/>
            </p:nvSpPr>
            <p:spPr bwMode="auto">
              <a:xfrm>
                <a:off x="1916245" y="2510927"/>
                <a:ext cx="120738" cy="0"/>
              </a:xfrm>
              <a:prstGeom prst="line">
                <a:avLst/>
              </a:prstGeom>
              <a:noFill/>
              <a:ln w="9525">
                <a:solidFill>
                  <a:srgbClr val="000000"/>
                </a:solidFill>
                <a:round/>
                <a:headEnd/>
                <a:tailEnd/>
              </a:ln>
            </p:spPr>
            <p:txBody>
              <a:bodyPr/>
              <a:lstStyle/>
              <a:p>
                <a:endParaRPr lang="en-GB"/>
              </a:p>
            </p:txBody>
          </p:sp>
          <p:sp>
            <p:nvSpPr>
              <p:cNvPr id="48" name="Line 23"/>
              <p:cNvSpPr>
                <a:spLocks noChangeShapeType="1"/>
              </p:cNvSpPr>
              <p:nvPr/>
            </p:nvSpPr>
            <p:spPr bwMode="auto">
              <a:xfrm>
                <a:off x="2036983" y="2890571"/>
                <a:ext cx="119107" cy="0"/>
              </a:xfrm>
              <a:prstGeom prst="line">
                <a:avLst/>
              </a:prstGeom>
              <a:noFill/>
              <a:ln w="9525">
                <a:solidFill>
                  <a:srgbClr val="000000"/>
                </a:solidFill>
                <a:round/>
                <a:headEnd/>
                <a:tailEnd/>
              </a:ln>
            </p:spPr>
            <p:txBody>
              <a:bodyPr/>
              <a:lstStyle/>
              <a:p>
                <a:endParaRPr lang="en-GB"/>
              </a:p>
            </p:txBody>
          </p:sp>
          <p:sp>
            <p:nvSpPr>
              <p:cNvPr id="49" name="Line 24"/>
              <p:cNvSpPr>
                <a:spLocks noChangeShapeType="1"/>
              </p:cNvSpPr>
              <p:nvPr/>
            </p:nvSpPr>
            <p:spPr bwMode="auto">
              <a:xfrm>
                <a:off x="2156090" y="2510927"/>
                <a:ext cx="120738" cy="0"/>
              </a:xfrm>
              <a:prstGeom prst="line">
                <a:avLst/>
              </a:prstGeom>
              <a:noFill/>
              <a:ln w="9525">
                <a:solidFill>
                  <a:srgbClr val="000000"/>
                </a:solidFill>
                <a:round/>
                <a:headEnd/>
                <a:tailEnd/>
              </a:ln>
            </p:spPr>
            <p:txBody>
              <a:bodyPr/>
              <a:lstStyle/>
              <a:p>
                <a:endParaRPr lang="en-GB"/>
              </a:p>
            </p:txBody>
          </p:sp>
          <p:sp>
            <p:nvSpPr>
              <p:cNvPr id="50" name="Line 25"/>
              <p:cNvSpPr>
                <a:spLocks noChangeShapeType="1"/>
              </p:cNvSpPr>
              <p:nvPr/>
            </p:nvSpPr>
            <p:spPr bwMode="auto">
              <a:xfrm>
                <a:off x="1797138" y="2890571"/>
                <a:ext cx="119107" cy="0"/>
              </a:xfrm>
              <a:prstGeom prst="line">
                <a:avLst/>
              </a:prstGeom>
              <a:noFill/>
              <a:ln w="9525">
                <a:solidFill>
                  <a:srgbClr val="000000"/>
                </a:solidFill>
                <a:round/>
                <a:headEnd/>
                <a:tailEnd/>
              </a:ln>
            </p:spPr>
            <p:txBody>
              <a:bodyPr/>
              <a:lstStyle/>
              <a:p>
                <a:endParaRPr lang="en-GB"/>
              </a:p>
            </p:txBody>
          </p:sp>
        </p:grpSp>
        <p:sp>
          <p:nvSpPr>
            <p:cNvPr id="51" name="AutoShape 26"/>
            <p:cNvSpPr>
              <a:spLocks noChangeArrowheads="1"/>
            </p:cNvSpPr>
            <p:nvPr/>
          </p:nvSpPr>
          <p:spPr bwMode="auto">
            <a:xfrm>
              <a:off x="6115976" y="990600"/>
              <a:ext cx="1199224" cy="1899971"/>
            </a:xfrm>
            <a:prstGeom prst="irregularSeal1">
              <a:avLst/>
            </a:prstGeom>
            <a:solidFill>
              <a:srgbClr val="FFFFFF"/>
            </a:solidFill>
            <a:ln w="9525">
              <a:solidFill>
                <a:srgbClr val="000000"/>
              </a:solidFill>
              <a:miter lim="800000"/>
              <a:headEnd/>
              <a:tailEnd/>
            </a:ln>
          </p:spPr>
          <p:txBody>
            <a:bodyPr/>
            <a:lstStyle/>
            <a:p>
              <a:endParaRPr lang="et-EE"/>
            </a:p>
          </p:txBody>
        </p:sp>
        <p:sp>
          <p:nvSpPr>
            <p:cNvPr id="53" name="Line 27"/>
            <p:cNvSpPr>
              <a:spLocks noChangeShapeType="1"/>
            </p:cNvSpPr>
            <p:nvPr/>
          </p:nvSpPr>
          <p:spPr bwMode="auto">
            <a:xfrm>
              <a:off x="5515548" y="1940586"/>
              <a:ext cx="719534" cy="0"/>
            </a:xfrm>
            <a:prstGeom prst="line">
              <a:avLst/>
            </a:prstGeom>
            <a:noFill/>
            <a:ln w="9525">
              <a:solidFill>
                <a:srgbClr val="000000"/>
              </a:solidFill>
              <a:round/>
              <a:headEnd/>
              <a:tailEnd/>
            </a:ln>
          </p:spPr>
          <p:txBody>
            <a:bodyPr/>
            <a:lstStyle/>
            <a:p>
              <a:endParaRPr lang="en-GB"/>
            </a:p>
          </p:txBody>
        </p:sp>
      </p:grpSp>
      <p:graphicFrame>
        <p:nvGraphicFramePr>
          <p:cNvPr id="54" name="Object 2"/>
          <p:cNvGraphicFramePr>
            <a:graphicFrameLocks noChangeAspect="1"/>
          </p:cNvGraphicFramePr>
          <p:nvPr/>
        </p:nvGraphicFramePr>
        <p:xfrm>
          <a:off x="838200" y="3886200"/>
          <a:ext cx="7540625" cy="2405063"/>
        </p:xfrm>
        <a:graphic>
          <a:graphicData uri="http://schemas.openxmlformats.org/presentationml/2006/ole">
            <p:oleObj spid="_x0000_s7170" name="Document" r:id="rId4" imgW="6590520" imgH="2103120" progId="Word.Document.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Circuit with clock drivers and clock gating</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dirty="0"/>
          </a:p>
        </p:txBody>
      </p:sp>
      <p:grpSp>
        <p:nvGrpSpPr>
          <p:cNvPr id="33" name="Group 30"/>
          <p:cNvGrpSpPr>
            <a:grpSpLocks/>
          </p:cNvGrpSpPr>
          <p:nvPr/>
        </p:nvGrpSpPr>
        <p:grpSpPr bwMode="auto">
          <a:xfrm>
            <a:off x="1600200" y="1371600"/>
            <a:ext cx="6400800" cy="3505200"/>
            <a:chOff x="1008" y="2107"/>
            <a:chExt cx="3864" cy="2021"/>
          </a:xfrm>
        </p:grpSpPr>
        <p:sp>
          <p:nvSpPr>
            <p:cNvPr id="55" name="Freeform 31"/>
            <p:cNvSpPr>
              <a:spLocks noEditPoints="1"/>
            </p:cNvSpPr>
            <p:nvPr/>
          </p:nvSpPr>
          <p:spPr bwMode="auto">
            <a:xfrm>
              <a:off x="1732" y="2444"/>
              <a:ext cx="210" cy="188"/>
            </a:xfrm>
            <a:custGeom>
              <a:avLst/>
              <a:gdLst/>
              <a:ahLst/>
              <a:cxnLst>
                <a:cxn ang="0">
                  <a:pos x="181" y="94"/>
                </a:cxn>
                <a:cxn ang="0">
                  <a:pos x="186" y="104"/>
                </a:cxn>
                <a:cxn ang="0">
                  <a:pos x="196" y="109"/>
                </a:cxn>
                <a:cxn ang="0">
                  <a:pos x="205" y="104"/>
                </a:cxn>
                <a:cxn ang="0">
                  <a:pos x="210" y="94"/>
                </a:cxn>
                <a:cxn ang="0">
                  <a:pos x="205" y="84"/>
                </a:cxn>
                <a:cxn ang="0">
                  <a:pos x="196" y="79"/>
                </a:cxn>
                <a:cxn ang="0">
                  <a:pos x="186" y="84"/>
                </a:cxn>
                <a:cxn ang="0">
                  <a:pos x="181" y="94"/>
                </a:cxn>
                <a:cxn ang="0">
                  <a:pos x="0" y="0"/>
                </a:cxn>
                <a:cxn ang="0">
                  <a:pos x="181" y="94"/>
                </a:cxn>
                <a:cxn ang="0">
                  <a:pos x="0" y="188"/>
                </a:cxn>
                <a:cxn ang="0">
                  <a:pos x="0" y="0"/>
                </a:cxn>
              </a:cxnLst>
              <a:rect l="0" t="0" r="r" b="b"/>
              <a:pathLst>
                <a:path w="210" h="188">
                  <a:moveTo>
                    <a:pt x="181" y="94"/>
                  </a:moveTo>
                  <a:lnTo>
                    <a:pt x="186" y="104"/>
                  </a:lnTo>
                  <a:lnTo>
                    <a:pt x="196" y="109"/>
                  </a:lnTo>
                  <a:lnTo>
                    <a:pt x="205" y="104"/>
                  </a:lnTo>
                  <a:lnTo>
                    <a:pt x="210" y="94"/>
                  </a:lnTo>
                  <a:lnTo>
                    <a:pt x="205" y="84"/>
                  </a:lnTo>
                  <a:lnTo>
                    <a:pt x="196" y="79"/>
                  </a:lnTo>
                  <a:lnTo>
                    <a:pt x="186" y="84"/>
                  </a:lnTo>
                  <a:lnTo>
                    <a:pt x="181" y="94"/>
                  </a:lnTo>
                  <a:close/>
                  <a:moveTo>
                    <a:pt x="0" y="0"/>
                  </a:moveTo>
                  <a:lnTo>
                    <a:pt x="181" y="94"/>
                  </a:lnTo>
                  <a:lnTo>
                    <a:pt x="0" y="188"/>
                  </a:lnTo>
                  <a:lnTo>
                    <a:pt x="0" y="0"/>
                  </a:lnTo>
                  <a:close/>
                </a:path>
              </a:pathLst>
            </a:custGeom>
            <a:solidFill>
              <a:srgbClr val="FFFFFF"/>
            </a:solid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56" name="Rectangle 32"/>
            <p:cNvSpPr>
              <a:spLocks noChangeArrowheads="1"/>
            </p:cNvSpPr>
            <p:nvPr/>
          </p:nvSpPr>
          <p:spPr bwMode="auto">
            <a:xfrm>
              <a:off x="1265" y="2456"/>
              <a:ext cx="280"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CLK</a:t>
              </a:r>
              <a:endParaRPr lang="en-US" sz="2400" kern="0">
                <a:solidFill>
                  <a:sysClr val="windowText" lastClr="000000"/>
                </a:solidFill>
              </a:endParaRPr>
            </a:p>
          </p:txBody>
        </p:sp>
        <p:sp>
          <p:nvSpPr>
            <p:cNvPr id="57" name="Line 33"/>
            <p:cNvSpPr>
              <a:spLocks noChangeShapeType="1"/>
            </p:cNvSpPr>
            <p:nvPr/>
          </p:nvSpPr>
          <p:spPr bwMode="auto">
            <a:xfrm flipH="1">
              <a:off x="1535" y="2538"/>
              <a:ext cx="197" cy="1"/>
            </a:xfrm>
            <a:prstGeom prst="line">
              <a:avLst/>
            </a:prstGeom>
            <a:noFill/>
            <a:ln w="7938">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58" name="Line 34"/>
            <p:cNvSpPr>
              <a:spLocks noChangeShapeType="1"/>
            </p:cNvSpPr>
            <p:nvPr/>
          </p:nvSpPr>
          <p:spPr bwMode="auto">
            <a:xfrm>
              <a:off x="1928" y="2538"/>
              <a:ext cx="214" cy="1"/>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59" name="Freeform 35"/>
            <p:cNvSpPr>
              <a:spLocks noEditPoints="1"/>
            </p:cNvSpPr>
            <p:nvPr/>
          </p:nvSpPr>
          <p:spPr bwMode="auto">
            <a:xfrm>
              <a:off x="2142" y="2444"/>
              <a:ext cx="210" cy="188"/>
            </a:xfrm>
            <a:custGeom>
              <a:avLst/>
              <a:gdLst/>
              <a:ahLst/>
              <a:cxnLst>
                <a:cxn ang="0">
                  <a:pos x="181" y="94"/>
                </a:cxn>
                <a:cxn ang="0">
                  <a:pos x="186" y="104"/>
                </a:cxn>
                <a:cxn ang="0">
                  <a:pos x="195" y="109"/>
                </a:cxn>
                <a:cxn ang="0">
                  <a:pos x="205" y="104"/>
                </a:cxn>
                <a:cxn ang="0">
                  <a:pos x="210" y="94"/>
                </a:cxn>
                <a:cxn ang="0">
                  <a:pos x="205" y="84"/>
                </a:cxn>
                <a:cxn ang="0">
                  <a:pos x="195" y="79"/>
                </a:cxn>
                <a:cxn ang="0">
                  <a:pos x="186" y="84"/>
                </a:cxn>
                <a:cxn ang="0">
                  <a:pos x="181" y="94"/>
                </a:cxn>
                <a:cxn ang="0">
                  <a:pos x="0" y="0"/>
                </a:cxn>
                <a:cxn ang="0">
                  <a:pos x="181" y="94"/>
                </a:cxn>
                <a:cxn ang="0">
                  <a:pos x="0" y="188"/>
                </a:cxn>
                <a:cxn ang="0">
                  <a:pos x="0" y="0"/>
                </a:cxn>
              </a:cxnLst>
              <a:rect l="0" t="0" r="r" b="b"/>
              <a:pathLst>
                <a:path w="210" h="188">
                  <a:moveTo>
                    <a:pt x="181" y="94"/>
                  </a:moveTo>
                  <a:lnTo>
                    <a:pt x="186" y="104"/>
                  </a:lnTo>
                  <a:lnTo>
                    <a:pt x="195" y="109"/>
                  </a:lnTo>
                  <a:lnTo>
                    <a:pt x="205" y="104"/>
                  </a:lnTo>
                  <a:lnTo>
                    <a:pt x="210" y="94"/>
                  </a:lnTo>
                  <a:lnTo>
                    <a:pt x="205" y="84"/>
                  </a:lnTo>
                  <a:lnTo>
                    <a:pt x="195" y="79"/>
                  </a:lnTo>
                  <a:lnTo>
                    <a:pt x="186" y="84"/>
                  </a:lnTo>
                  <a:lnTo>
                    <a:pt x="181" y="94"/>
                  </a:lnTo>
                  <a:close/>
                  <a:moveTo>
                    <a:pt x="0" y="0"/>
                  </a:moveTo>
                  <a:lnTo>
                    <a:pt x="181" y="94"/>
                  </a:lnTo>
                  <a:lnTo>
                    <a:pt x="0" y="188"/>
                  </a:lnTo>
                  <a:lnTo>
                    <a:pt x="0" y="0"/>
                  </a:lnTo>
                  <a:close/>
                </a:path>
              </a:pathLst>
            </a:custGeom>
            <a:solidFill>
              <a:srgbClr val="FFFFFF"/>
            </a:solid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0" name="Line 36"/>
            <p:cNvSpPr>
              <a:spLocks noChangeShapeType="1"/>
            </p:cNvSpPr>
            <p:nvPr/>
          </p:nvSpPr>
          <p:spPr bwMode="auto">
            <a:xfrm>
              <a:off x="2020" y="2538"/>
              <a:ext cx="1" cy="188"/>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1" name="Freeform 37"/>
            <p:cNvSpPr>
              <a:spLocks noEditPoints="1"/>
            </p:cNvSpPr>
            <p:nvPr/>
          </p:nvSpPr>
          <p:spPr bwMode="auto">
            <a:xfrm>
              <a:off x="1928" y="2726"/>
              <a:ext cx="183" cy="218"/>
            </a:xfrm>
            <a:custGeom>
              <a:avLst/>
              <a:gdLst/>
              <a:ahLst/>
              <a:cxnLst>
                <a:cxn ang="0">
                  <a:pos x="92" y="191"/>
                </a:cxn>
                <a:cxn ang="0">
                  <a:pos x="83" y="196"/>
                </a:cxn>
                <a:cxn ang="0">
                  <a:pos x="78" y="206"/>
                </a:cxn>
                <a:cxn ang="0">
                  <a:pos x="83" y="215"/>
                </a:cxn>
                <a:cxn ang="0">
                  <a:pos x="92" y="218"/>
                </a:cxn>
                <a:cxn ang="0">
                  <a:pos x="102" y="215"/>
                </a:cxn>
                <a:cxn ang="0">
                  <a:pos x="104" y="206"/>
                </a:cxn>
                <a:cxn ang="0">
                  <a:pos x="102" y="196"/>
                </a:cxn>
                <a:cxn ang="0">
                  <a:pos x="92" y="191"/>
                </a:cxn>
                <a:cxn ang="0">
                  <a:pos x="183" y="0"/>
                </a:cxn>
                <a:cxn ang="0">
                  <a:pos x="92" y="191"/>
                </a:cxn>
                <a:cxn ang="0">
                  <a:pos x="0" y="0"/>
                </a:cxn>
                <a:cxn ang="0">
                  <a:pos x="183" y="0"/>
                </a:cxn>
              </a:cxnLst>
              <a:rect l="0" t="0" r="r" b="b"/>
              <a:pathLst>
                <a:path w="183" h="218">
                  <a:moveTo>
                    <a:pt x="92" y="191"/>
                  </a:moveTo>
                  <a:lnTo>
                    <a:pt x="83" y="196"/>
                  </a:lnTo>
                  <a:lnTo>
                    <a:pt x="78" y="206"/>
                  </a:lnTo>
                  <a:lnTo>
                    <a:pt x="83" y="215"/>
                  </a:lnTo>
                  <a:lnTo>
                    <a:pt x="92" y="218"/>
                  </a:lnTo>
                  <a:lnTo>
                    <a:pt x="102" y="215"/>
                  </a:lnTo>
                  <a:lnTo>
                    <a:pt x="104" y="206"/>
                  </a:lnTo>
                  <a:lnTo>
                    <a:pt x="102" y="196"/>
                  </a:lnTo>
                  <a:lnTo>
                    <a:pt x="92" y="191"/>
                  </a:lnTo>
                  <a:close/>
                  <a:moveTo>
                    <a:pt x="183" y="0"/>
                  </a:moveTo>
                  <a:lnTo>
                    <a:pt x="92" y="191"/>
                  </a:lnTo>
                  <a:lnTo>
                    <a:pt x="0" y="0"/>
                  </a:lnTo>
                  <a:lnTo>
                    <a:pt x="183" y="0"/>
                  </a:lnTo>
                  <a:close/>
                </a:path>
              </a:pathLst>
            </a:custGeom>
            <a:solidFill>
              <a:srgbClr val="FFFFFF"/>
            </a:solid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2" name="Line 38"/>
            <p:cNvSpPr>
              <a:spLocks noChangeShapeType="1"/>
            </p:cNvSpPr>
            <p:nvPr/>
          </p:nvSpPr>
          <p:spPr bwMode="auto">
            <a:xfrm>
              <a:off x="2864" y="2473"/>
              <a:ext cx="121" cy="1"/>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3" name="Line 39"/>
            <p:cNvSpPr>
              <a:spLocks noChangeShapeType="1"/>
            </p:cNvSpPr>
            <p:nvPr/>
          </p:nvSpPr>
          <p:spPr bwMode="auto">
            <a:xfrm>
              <a:off x="2864" y="2538"/>
              <a:ext cx="160" cy="1"/>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4" name="Line 40"/>
            <p:cNvSpPr>
              <a:spLocks noChangeShapeType="1"/>
            </p:cNvSpPr>
            <p:nvPr/>
          </p:nvSpPr>
          <p:spPr bwMode="auto">
            <a:xfrm flipH="1">
              <a:off x="2976" y="2506"/>
              <a:ext cx="131" cy="1"/>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5" name="Freeform 41"/>
            <p:cNvSpPr>
              <a:spLocks/>
            </p:cNvSpPr>
            <p:nvPr/>
          </p:nvSpPr>
          <p:spPr bwMode="auto">
            <a:xfrm>
              <a:off x="2832" y="2376"/>
              <a:ext cx="384" cy="240"/>
            </a:xfrm>
            <a:custGeom>
              <a:avLst/>
              <a:gdLst/>
              <a:ahLst/>
              <a:cxnLst>
                <a:cxn ang="0">
                  <a:pos x="97" y="126"/>
                </a:cxn>
                <a:cxn ang="0">
                  <a:pos x="0" y="126"/>
                </a:cxn>
                <a:cxn ang="0">
                  <a:pos x="0" y="0"/>
                </a:cxn>
                <a:cxn ang="0">
                  <a:pos x="97" y="0"/>
                </a:cxn>
                <a:cxn ang="0">
                  <a:pos x="121" y="5"/>
                </a:cxn>
                <a:cxn ang="0">
                  <a:pos x="140" y="17"/>
                </a:cxn>
                <a:cxn ang="0">
                  <a:pos x="152" y="37"/>
                </a:cxn>
                <a:cxn ang="0">
                  <a:pos x="157" y="62"/>
                </a:cxn>
                <a:cxn ang="0">
                  <a:pos x="152" y="86"/>
                </a:cxn>
                <a:cxn ang="0">
                  <a:pos x="140" y="106"/>
                </a:cxn>
                <a:cxn ang="0">
                  <a:pos x="121" y="121"/>
                </a:cxn>
                <a:cxn ang="0">
                  <a:pos x="97" y="126"/>
                </a:cxn>
              </a:cxnLst>
              <a:rect l="0" t="0" r="r" b="b"/>
              <a:pathLst>
                <a:path w="157" h="126">
                  <a:moveTo>
                    <a:pt x="97" y="126"/>
                  </a:moveTo>
                  <a:lnTo>
                    <a:pt x="0" y="126"/>
                  </a:lnTo>
                  <a:lnTo>
                    <a:pt x="0" y="0"/>
                  </a:lnTo>
                  <a:lnTo>
                    <a:pt x="97" y="0"/>
                  </a:lnTo>
                  <a:lnTo>
                    <a:pt x="121" y="5"/>
                  </a:lnTo>
                  <a:lnTo>
                    <a:pt x="140" y="17"/>
                  </a:lnTo>
                  <a:lnTo>
                    <a:pt x="152" y="37"/>
                  </a:lnTo>
                  <a:lnTo>
                    <a:pt x="157" y="62"/>
                  </a:lnTo>
                  <a:lnTo>
                    <a:pt x="152" y="86"/>
                  </a:lnTo>
                  <a:lnTo>
                    <a:pt x="140" y="106"/>
                  </a:lnTo>
                  <a:lnTo>
                    <a:pt x="121" y="121"/>
                  </a:lnTo>
                  <a:lnTo>
                    <a:pt x="97" y="126"/>
                  </a:lnTo>
                  <a:close/>
                </a:path>
              </a:pathLst>
            </a:custGeom>
            <a:solidFill>
              <a:srgbClr val="FFFFFF"/>
            </a:solid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6" name="Line 42"/>
            <p:cNvSpPr>
              <a:spLocks noChangeShapeType="1"/>
            </p:cNvSpPr>
            <p:nvPr/>
          </p:nvSpPr>
          <p:spPr bwMode="auto">
            <a:xfrm>
              <a:off x="2335" y="2538"/>
              <a:ext cx="529" cy="1"/>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7" name="Freeform 43"/>
            <p:cNvSpPr>
              <a:spLocks/>
            </p:cNvSpPr>
            <p:nvPr/>
          </p:nvSpPr>
          <p:spPr bwMode="auto">
            <a:xfrm>
              <a:off x="2736" y="2285"/>
              <a:ext cx="98" cy="188"/>
            </a:xfrm>
            <a:custGeom>
              <a:avLst/>
              <a:gdLst/>
              <a:ahLst/>
              <a:cxnLst>
                <a:cxn ang="0">
                  <a:pos x="98" y="188"/>
                </a:cxn>
                <a:cxn ang="0">
                  <a:pos x="0" y="188"/>
                </a:cxn>
                <a:cxn ang="0">
                  <a:pos x="0" y="0"/>
                </a:cxn>
              </a:cxnLst>
              <a:rect l="0" t="0" r="r" b="b"/>
              <a:pathLst>
                <a:path w="98" h="188">
                  <a:moveTo>
                    <a:pt x="98" y="188"/>
                  </a:moveTo>
                  <a:lnTo>
                    <a:pt x="0" y="188"/>
                  </a:lnTo>
                  <a:lnTo>
                    <a:pt x="0"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68" name="Rectangle 44"/>
            <p:cNvSpPr>
              <a:spLocks noChangeArrowheads="1"/>
            </p:cNvSpPr>
            <p:nvPr/>
          </p:nvSpPr>
          <p:spPr bwMode="auto">
            <a:xfrm>
              <a:off x="2383" y="2107"/>
              <a:ext cx="1440"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FF0000"/>
                  </a:solidFill>
                  <a:latin typeface="Arial" pitchFamily="34" charset="0"/>
                </a:rPr>
                <a:t>CLK GATING SIGNAL</a:t>
              </a:r>
              <a:endParaRPr lang="en-US" sz="2400" kern="0">
                <a:solidFill>
                  <a:sysClr val="windowText" lastClr="000000"/>
                </a:solidFill>
              </a:endParaRPr>
            </a:p>
          </p:txBody>
        </p:sp>
        <p:sp>
          <p:nvSpPr>
            <p:cNvPr id="69" name="Freeform 45"/>
            <p:cNvSpPr>
              <a:spLocks/>
            </p:cNvSpPr>
            <p:nvPr/>
          </p:nvSpPr>
          <p:spPr bwMode="auto">
            <a:xfrm>
              <a:off x="3216" y="2472"/>
              <a:ext cx="157" cy="697"/>
            </a:xfrm>
            <a:custGeom>
              <a:avLst/>
              <a:gdLst/>
              <a:ahLst/>
              <a:cxnLst>
                <a:cxn ang="0">
                  <a:pos x="0" y="0"/>
                </a:cxn>
                <a:cxn ang="0">
                  <a:pos x="266" y="0"/>
                </a:cxn>
                <a:cxn ang="0">
                  <a:pos x="266" y="663"/>
                </a:cxn>
              </a:cxnLst>
              <a:rect l="0" t="0" r="r" b="b"/>
              <a:pathLst>
                <a:path w="266" h="663">
                  <a:moveTo>
                    <a:pt x="0" y="0"/>
                  </a:moveTo>
                  <a:lnTo>
                    <a:pt x="266" y="0"/>
                  </a:lnTo>
                  <a:lnTo>
                    <a:pt x="266" y="663"/>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0" name="Line 46"/>
            <p:cNvSpPr>
              <a:spLocks noChangeShapeType="1"/>
            </p:cNvSpPr>
            <p:nvPr/>
          </p:nvSpPr>
          <p:spPr bwMode="auto">
            <a:xfrm>
              <a:off x="2020" y="2932"/>
              <a:ext cx="1" cy="237"/>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1" name="Rectangle 47"/>
            <p:cNvSpPr>
              <a:spLocks noChangeArrowheads="1"/>
            </p:cNvSpPr>
            <p:nvPr/>
          </p:nvSpPr>
          <p:spPr bwMode="auto">
            <a:xfrm>
              <a:off x="1296" y="3358"/>
              <a:ext cx="289"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2" name="Freeform 48"/>
            <p:cNvSpPr>
              <a:spLocks/>
            </p:cNvSpPr>
            <p:nvPr/>
          </p:nvSpPr>
          <p:spPr bwMode="auto">
            <a:xfrm>
              <a:off x="1392" y="3358"/>
              <a:ext cx="97" cy="101"/>
            </a:xfrm>
            <a:custGeom>
              <a:avLst/>
              <a:gdLst/>
              <a:ahLst/>
              <a:cxnLst>
                <a:cxn ang="0">
                  <a:pos x="50" y="101"/>
                </a:cxn>
                <a:cxn ang="0">
                  <a:pos x="0" y="0"/>
                </a:cxn>
                <a:cxn ang="0">
                  <a:pos x="97" y="0"/>
                </a:cxn>
                <a:cxn ang="0">
                  <a:pos x="50" y="101"/>
                </a:cxn>
              </a:cxnLst>
              <a:rect l="0" t="0" r="r" b="b"/>
              <a:pathLst>
                <a:path w="97" h="101">
                  <a:moveTo>
                    <a:pt x="50" y="101"/>
                  </a:moveTo>
                  <a:lnTo>
                    <a:pt x="0" y="0"/>
                  </a:lnTo>
                  <a:lnTo>
                    <a:pt x="97" y="0"/>
                  </a:lnTo>
                  <a:lnTo>
                    <a:pt x="50"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3" name="Freeform 49"/>
            <p:cNvSpPr>
              <a:spLocks/>
            </p:cNvSpPr>
            <p:nvPr/>
          </p:nvSpPr>
          <p:spPr bwMode="auto">
            <a:xfrm>
              <a:off x="1008" y="3558"/>
              <a:ext cx="288" cy="149"/>
            </a:xfrm>
            <a:custGeom>
              <a:avLst/>
              <a:gdLst/>
              <a:ahLst/>
              <a:cxnLst>
                <a:cxn ang="0">
                  <a:pos x="217" y="0"/>
                </a:cxn>
                <a:cxn ang="0">
                  <a:pos x="217" y="37"/>
                </a:cxn>
                <a:cxn ang="0">
                  <a:pos x="0" y="37"/>
                </a:cxn>
                <a:cxn ang="0">
                  <a:pos x="0" y="112"/>
                </a:cxn>
                <a:cxn ang="0">
                  <a:pos x="217" y="112"/>
                </a:cxn>
                <a:cxn ang="0">
                  <a:pos x="217" y="149"/>
                </a:cxn>
                <a:cxn ang="0">
                  <a:pos x="288" y="74"/>
                </a:cxn>
                <a:cxn ang="0">
                  <a:pos x="217" y="0"/>
                </a:cxn>
              </a:cxnLst>
              <a:rect l="0" t="0" r="r" b="b"/>
              <a:pathLst>
                <a:path w="288" h="149">
                  <a:moveTo>
                    <a:pt x="217" y="0"/>
                  </a:moveTo>
                  <a:lnTo>
                    <a:pt x="217" y="37"/>
                  </a:lnTo>
                  <a:lnTo>
                    <a:pt x="0" y="37"/>
                  </a:lnTo>
                  <a:lnTo>
                    <a:pt x="0" y="112"/>
                  </a:lnTo>
                  <a:lnTo>
                    <a:pt x="217" y="112"/>
                  </a:lnTo>
                  <a:lnTo>
                    <a:pt x="217" y="149"/>
                  </a:lnTo>
                  <a:lnTo>
                    <a:pt x="288"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4" name="Line 50"/>
            <p:cNvSpPr>
              <a:spLocks noChangeShapeType="1"/>
            </p:cNvSpPr>
            <p:nvPr/>
          </p:nvSpPr>
          <p:spPr bwMode="auto">
            <a:xfrm flipV="1">
              <a:off x="1442"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5" name="Rectangle 51"/>
            <p:cNvSpPr>
              <a:spLocks noChangeArrowheads="1"/>
            </p:cNvSpPr>
            <p:nvPr/>
          </p:nvSpPr>
          <p:spPr bwMode="auto">
            <a:xfrm>
              <a:off x="1296" y="3358"/>
              <a:ext cx="289"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6" name="Rectangle 52"/>
            <p:cNvSpPr>
              <a:spLocks noChangeArrowheads="1"/>
            </p:cNvSpPr>
            <p:nvPr/>
          </p:nvSpPr>
          <p:spPr bwMode="auto">
            <a:xfrm>
              <a:off x="1365" y="3558"/>
              <a:ext cx="18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R1</a:t>
              </a:r>
              <a:endParaRPr lang="en-US" sz="2400" kern="0">
                <a:solidFill>
                  <a:sysClr val="windowText" lastClr="000000"/>
                </a:solidFill>
              </a:endParaRPr>
            </a:p>
          </p:txBody>
        </p:sp>
        <p:sp>
          <p:nvSpPr>
            <p:cNvPr id="77" name="Freeform 53"/>
            <p:cNvSpPr>
              <a:spLocks/>
            </p:cNvSpPr>
            <p:nvPr/>
          </p:nvSpPr>
          <p:spPr bwMode="auto">
            <a:xfrm>
              <a:off x="1392" y="3358"/>
              <a:ext cx="97" cy="101"/>
            </a:xfrm>
            <a:custGeom>
              <a:avLst/>
              <a:gdLst/>
              <a:ahLst/>
              <a:cxnLst>
                <a:cxn ang="0">
                  <a:pos x="50" y="101"/>
                </a:cxn>
                <a:cxn ang="0">
                  <a:pos x="0" y="0"/>
                </a:cxn>
                <a:cxn ang="0">
                  <a:pos x="97" y="0"/>
                </a:cxn>
                <a:cxn ang="0">
                  <a:pos x="50" y="101"/>
                </a:cxn>
              </a:cxnLst>
              <a:rect l="0" t="0" r="r" b="b"/>
              <a:pathLst>
                <a:path w="97" h="101">
                  <a:moveTo>
                    <a:pt x="50" y="101"/>
                  </a:moveTo>
                  <a:lnTo>
                    <a:pt x="0" y="0"/>
                  </a:lnTo>
                  <a:lnTo>
                    <a:pt x="97" y="0"/>
                  </a:lnTo>
                  <a:lnTo>
                    <a:pt x="50"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8" name="Freeform 54"/>
            <p:cNvSpPr>
              <a:spLocks/>
            </p:cNvSpPr>
            <p:nvPr/>
          </p:nvSpPr>
          <p:spPr bwMode="auto">
            <a:xfrm>
              <a:off x="1008" y="3558"/>
              <a:ext cx="288" cy="149"/>
            </a:xfrm>
            <a:custGeom>
              <a:avLst/>
              <a:gdLst/>
              <a:ahLst/>
              <a:cxnLst>
                <a:cxn ang="0">
                  <a:pos x="217" y="0"/>
                </a:cxn>
                <a:cxn ang="0">
                  <a:pos x="217" y="37"/>
                </a:cxn>
                <a:cxn ang="0">
                  <a:pos x="0" y="37"/>
                </a:cxn>
                <a:cxn ang="0">
                  <a:pos x="0" y="112"/>
                </a:cxn>
                <a:cxn ang="0">
                  <a:pos x="217" y="112"/>
                </a:cxn>
                <a:cxn ang="0">
                  <a:pos x="217" y="149"/>
                </a:cxn>
                <a:cxn ang="0">
                  <a:pos x="288" y="74"/>
                </a:cxn>
                <a:cxn ang="0">
                  <a:pos x="217" y="0"/>
                </a:cxn>
              </a:cxnLst>
              <a:rect l="0" t="0" r="r" b="b"/>
              <a:pathLst>
                <a:path w="288" h="149">
                  <a:moveTo>
                    <a:pt x="217" y="0"/>
                  </a:moveTo>
                  <a:lnTo>
                    <a:pt x="217" y="37"/>
                  </a:lnTo>
                  <a:lnTo>
                    <a:pt x="0" y="37"/>
                  </a:lnTo>
                  <a:lnTo>
                    <a:pt x="0" y="112"/>
                  </a:lnTo>
                  <a:lnTo>
                    <a:pt x="217" y="112"/>
                  </a:lnTo>
                  <a:lnTo>
                    <a:pt x="217" y="149"/>
                  </a:lnTo>
                  <a:lnTo>
                    <a:pt x="288"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79" name="Line 55"/>
            <p:cNvSpPr>
              <a:spLocks noChangeShapeType="1"/>
            </p:cNvSpPr>
            <p:nvPr/>
          </p:nvSpPr>
          <p:spPr bwMode="auto">
            <a:xfrm flipV="1">
              <a:off x="1442"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0" name="Rectangle 56"/>
            <p:cNvSpPr>
              <a:spLocks noChangeArrowheads="1"/>
            </p:cNvSpPr>
            <p:nvPr/>
          </p:nvSpPr>
          <p:spPr bwMode="auto">
            <a:xfrm>
              <a:off x="1875" y="3358"/>
              <a:ext cx="288"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1" name="Freeform 57"/>
            <p:cNvSpPr>
              <a:spLocks/>
            </p:cNvSpPr>
            <p:nvPr/>
          </p:nvSpPr>
          <p:spPr bwMode="auto">
            <a:xfrm>
              <a:off x="1970" y="3358"/>
              <a:ext cx="96" cy="101"/>
            </a:xfrm>
            <a:custGeom>
              <a:avLst/>
              <a:gdLst/>
              <a:ahLst/>
              <a:cxnLst>
                <a:cxn ang="0">
                  <a:pos x="48" y="101"/>
                </a:cxn>
                <a:cxn ang="0">
                  <a:pos x="0" y="0"/>
                </a:cxn>
                <a:cxn ang="0">
                  <a:pos x="96" y="0"/>
                </a:cxn>
                <a:cxn ang="0">
                  <a:pos x="48" y="101"/>
                </a:cxn>
              </a:cxnLst>
              <a:rect l="0" t="0" r="r" b="b"/>
              <a:pathLst>
                <a:path w="96" h="101">
                  <a:moveTo>
                    <a:pt x="48" y="101"/>
                  </a:moveTo>
                  <a:lnTo>
                    <a:pt x="0" y="0"/>
                  </a:lnTo>
                  <a:lnTo>
                    <a:pt x="96" y="0"/>
                  </a:lnTo>
                  <a:lnTo>
                    <a:pt x="48"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2" name="Freeform 58"/>
            <p:cNvSpPr>
              <a:spLocks/>
            </p:cNvSpPr>
            <p:nvPr/>
          </p:nvSpPr>
          <p:spPr bwMode="auto">
            <a:xfrm>
              <a:off x="1585" y="3558"/>
              <a:ext cx="290" cy="149"/>
            </a:xfrm>
            <a:custGeom>
              <a:avLst/>
              <a:gdLst/>
              <a:ahLst/>
              <a:cxnLst>
                <a:cxn ang="0">
                  <a:pos x="216" y="0"/>
                </a:cxn>
                <a:cxn ang="0">
                  <a:pos x="216" y="37"/>
                </a:cxn>
                <a:cxn ang="0">
                  <a:pos x="0" y="37"/>
                </a:cxn>
                <a:cxn ang="0">
                  <a:pos x="0" y="112"/>
                </a:cxn>
                <a:cxn ang="0">
                  <a:pos x="216" y="112"/>
                </a:cxn>
                <a:cxn ang="0">
                  <a:pos x="216" y="149"/>
                </a:cxn>
                <a:cxn ang="0">
                  <a:pos x="290" y="74"/>
                </a:cxn>
                <a:cxn ang="0">
                  <a:pos x="216" y="0"/>
                </a:cxn>
              </a:cxnLst>
              <a:rect l="0" t="0" r="r" b="b"/>
              <a:pathLst>
                <a:path w="290" h="149">
                  <a:moveTo>
                    <a:pt x="216" y="0"/>
                  </a:moveTo>
                  <a:lnTo>
                    <a:pt x="216" y="37"/>
                  </a:lnTo>
                  <a:lnTo>
                    <a:pt x="0" y="37"/>
                  </a:lnTo>
                  <a:lnTo>
                    <a:pt x="0" y="112"/>
                  </a:lnTo>
                  <a:lnTo>
                    <a:pt x="216" y="112"/>
                  </a:lnTo>
                  <a:lnTo>
                    <a:pt x="216" y="149"/>
                  </a:lnTo>
                  <a:lnTo>
                    <a:pt x="290" y="74"/>
                  </a:lnTo>
                  <a:lnTo>
                    <a:pt x="216"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3" name="Line 59"/>
            <p:cNvSpPr>
              <a:spLocks noChangeShapeType="1"/>
            </p:cNvSpPr>
            <p:nvPr/>
          </p:nvSpPr>
          <p:spPr bwMode="auto">
            <a:xfrm flipV="1">
              <a:off x="2018"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4" name="Rectangle 60"/>
            <p:cNvSpPr>
              <a:spLocks noChangeArrowheads="1"/>
            </p:cNvSpPr>
            <p:nvPr/>
          </p:nvSpPr>
          <p:spPr bwMode="auto">
            <a:xfrm>
              <a:off x="1875" y="3358"/>
              <a:ext cx="288"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5" name="Rectangle 61"/>
            <p:cNvSpPr>
              <a:spLocks noChangeArrowheads="1"/>
            </p:cNvSpPr>
            <p:nvPr/>
          </p:nvSpPr>
          <p:spPr bwMode="auto">
            <a:xfrm>
              <a:off x="1944" y="3558"/>
              <a:ext cx="18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R2</a:t>
              </a:r>
              <a:endParaRPr lang="en-US" sz="2400" kern="0">
                <a:solidFill>
                  <a:sysClr val="windowText" lastClr="000000"/>
                </a:solidFill>
              </a:endParaRPr>
            </a:p>
          </p:txBody>
        </p:sp>
        <p:sp>
          <p:nvSpPr>
            <p:cNvPr id="86" name="Freeform 62"/>
            <p:cNvSpPr>
              <a:spLocks/>
            </p:cNvSpPr>
            <p:nvPr/>
          </p:nvSpPr>
          <p:spPr bwMode="auto">
            <a:xfrm>
              <a:off x="1970" y="3358"/>
              <a:ext cx="96" cy="101"/>
            </a:xfrm>
            <a:custGeom>
              <a:avLst/>
              <a:gdLst/>
              <a:ahLst/>
              <a:cxnLst>
                <a:cxn ang="0">
                  <a:pos x="48" y="101"/>
                </a:cxn>
                <a:cxn ang="0">
                  <a:pos x="0" y="0"/>
                </a:cxn>
                <a:cxn ang="0">
                  <a:pos x="96" y="0"/>
                </a:cxn>
                <a:cxn ang="0">
                  <a:pos x="48" y="101"/>
                </a:cxn>
              </a:cxnLst>
              <a:rect l="0" t="0" r="r" b="b"/>
              <a:pathLst>
                <a:path w="96" h="101">
                  <a:moveTo>
                    <a:pt x="48" y="101"/>
                  </a:moveTo>
                  <a:lnTo>
                    <a:pt x="0" y="0"/>
                  </a:lnTo>
                  <a:lnTo>
                    <a:pt x="96" y="0"/>
                  </a:lnTo>
                  <a:lnTo>
                    <a:pt x="48"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7" name="Freeform 63"/>
            <p:cNvSpPr>
              <a:spLocks/>
            </p:cNvSpPr>
            <p:nvPr/>
          </p:nvSpPr>
          <p:spPr bwMode="auto">
            <a:xfrm>
              <a:off x="1585" y="3558"/>
              <a:ext cx="290" cy="149"/>
            </a:xfrm>
            <a:custGeom>
              <a:avLst/>
              <a:gdLst/>
              <a:ahLst/>
              <a:cxnLst>
                <a:cxn ang="0">
                  <a:pos x="216" y="0"/>
                </a:cxn>
                <a:cxn ang="0">
                  <a:pos x="216" y="37"/>
                </a:cxn>
                <a:cxn ang="0">
                  <a:pos x="0" y="37"/>
                </a:cxn>
                <a:cxn ang="0">
                  <a:pos x="0" y="112"/>
                </a:cxn>
                <a:cxn ang="0">
                  <a:pos x="216" y="112"/>
                </a:cxn>
                <a:cxn ang="0">
                  <a:pos x="216" y="149"/>
                </a:cxn>
                <a:cxn ang="0">
                  <a:pos x="290" y="74"/>
                </a:cxn>
                <a:cxn ang="0">
                  <a:pos x="216" y="0"/>
                </a:cxn>
              </a:cxnLst>
              <a:rect l="0" t="0" r="r" b="b"/>
              <a:pathLst>
                <a:path w="290" h="149">
                  <a:moveTo>
                    <a:pt x="216" y="0"/>
                  </a:moveTo>
                  <a:lnTo>
                    <a:pt x="216" y="37"/>
                  </a:lnTo>
                  <a:lnTo>
                    <a:pt x="0" y="37"/>
                  </a:lnTo>
                  <a:lnTo>
                    <a:pt x="0" y="112"/>
                  </a:lnTo>
                  <a:lnTo>
                    <a:pt x="216" y="112"/>
                  </a:lnTo>
                  <a:lnTo>
                    <a:pt x="216" y="149"/>
                  </a:lnTo>
                  <a:lnTo>
                    <a:pt x="290" y="74"/>
                  </a:lnTo>
                  <a:lnTo>
                    <a:pt x="216"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8" name="Line 64"/>
            <p:cNvSpPr>
              <a:spLocks noChangeShapeType="1"/>
            </p:cNvSpPr>
            <p:nvPr/>
          </p:nvSpPr>
          <p:spPr bwMode="auto">
            <a:xfrm flipV="1">
              <a:off x="2018"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89" name="Freeform 65"/>
            <p:cNvSpPr>
              <a:spLocks/>
            </p:cNvSpPr>
            <p:nvPr/>
          </p:nvSpPr>
          <p:spPr bwMode="auto">
            <a:xfrm>
              <a:off x="2163" y="3558"/>
              <a:ext cx="289" cy="149"/>
            </a:xfrm>
            <a:custGeom>
              <a:avLst/>
              <a:gdLst/>
              <a:ahLst/>
              <a:cxnLst>
                <a:cxn ang="0">
                  <a:pos x="217" y="0"/>
                </a:cxn>
                <a:cxn ang="0">
                  <a:pos x="217" y="37"/>
                </a:cxn>
                <a:cxn ang="0">
                  <a:pos x="0" y="37"/>
                </a:cxn>
                <a:cxn ang="0">
                  <a:pos x="0" y="112"/>
                </a:cxn>
                <a:cxn ang="0">
                  <a:pos x="217" y="112"/>
                </a:cxn>
                <a:cxn ang="0">
                  <a:pos x="217" y="149"/>
                </a:cxn>
                <a:cxn ang="0">
                  <a:pos x="289" y="74"/>
                </a:cxn>
                <a:cxn ang="0">
                  <a:pos x="217" y="0"/>
                </a:cxn>
              </a:cxnLst>
              <a:rect l="0" t="0" r="r" b="b"/>
              <a:pathLst>
                <a:path w="289" h="149">
                  <a:moveTo>
                    <a:pt x="217" y="0"/>
                  </a:moveTo>
                  <a:lnTo>
                    <a:pt x="217" y="37"/>
                  </a:lnTo>
                  <a:lnTo>
                    <a:pt x="0" y="37"/>
                  </a:lnTo>
                  <a:lnTo>
                    <a:pt x="0" y="112"/>
                  </a:lnTo>
                  <a:lnTo>
                    <a:pt x="217" y="112"/>
                  </a:lnTo>
                  <a:lnTo>
                    <a:pt x="217" y="149"/>
                  </a:lnTo>
                  <a:lnTo>
                    <a:pt x="289"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0" name="Rectangle 66"/>
            <p:cNvSpPr>
              <a:spLocks noChangeArrowheads="1"/>
            </p:cNvSpPr>
            <p:nvPr/>
          </p:nvSpPr>
          <p:spPr bwMode="auto">
            <a:xfrm>
              <a:off x="3228" y="3358"/>
              <a:ext cx="288"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1" name="Rectangle 67"/>
            <p:cNvSpPr>
              <a:spLocks noChangeArrowheads="1"/>
            </p:cNvSpPr>
            <p:nvPr/>
          </p:nvSpPr>
          <p:spPr bwMode="auto">
            <a:xfrm>
              <a:off x="3297" y="3558"/>
              <a:ext cx="18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R3</a:t>
              </a:r>
              <a:endParaRPr lang="en-US" sz="2400" kern="0">
                <a:solidFill>
                  <a:sysClr val="windowText" lastClr="000000"/>
                </a:solidFill>
              </a:endParaRPr>
            </a:p>
          </p:txBody>
        </p:sp>
        <p:sp>
          <p:nvSpPr>
            <p:cNvPr id="92" name="Freeform 68"/>
            <p:cNvSpPr>
              <a:spLocks/>
            </p:cNvSpPr>
            <p:nvPr/>
          </p:nvSpPr>
          <p:spPr bwMode="auto">
            <a:xfrm>
              <a:off x="3323" y="3358"/>
              <a:ext cx="98" cy="101"/>
            </a:xfrm>
            <a:custGeom>
              <a:avLst/>
              <a:gdLst/>
              <a:ahLst/>
              <a:cxnLst>
                <a:cxn ang="0">
                  <a:pos x="50" y="101"/>
                </a:cxn>
                <a:cxn ang="0">
                  <a:pos x="0" y="0"/>
                </a:cxn>
                <a:cxn ang="0">
                  <a:pos x="98" y="0"/>
                </a:cxn>
                <a:cxn ang="0">
                  <a:pos x="50" y="101"/>
                </a:cxn>
              </a:cxnLst>
              <a:rect l="0" t="0" r="r" b="b"/>
              <a:pathLst>
                <a:path w="98" h="101">
                  <a:moveTo>
                    <a:pt x="50" y="101"/>
                  </a:moveTo>
                  <a:lnTo>
                    <a:pt x="0" y="0"/>
                  </a:lnTo>
                  <a:lnTo>
                    <a:pt x="98" y="0"/>
                  </a:lnTo>
                  <a:lnTo>
                    <a:pt x="50"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3" name="Line 69"/>
            <p:cNvSpPr>
              <a:spLocks noChangeShapeType="1"/>
            </p:cNvSpPr>
            <p:nvPr/>
          </p:nvSpPr>
          <p:spPr bwMode="auto">
            <a:xfrm flipV="1">
              <a:off x="3373"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4" name="Freeform 70"/>
            <p:cNvSpPr>
              <a:spLocks/>
            </p:cNvSpPr>
            <p:nvPr/>
          </p:nvSpPr>
          <p:spPr bwMode="auto">
            <a:xfrm>
              <a:off x="2447" y="3471"/>
              <a:ext cx="498" cy="325"/>
            </a:xfrm>
            <a:custGeom>
              <a:avLst/>
              <a:gdLst/>
              <a:ahLst/>
              <a:cxnLst>
                <a:cxn ang="0">
                  <a:pos x="498" y="161"/>
                </a:cxn>
                <a:cxn ang="0">
                  <a:pos x="493" y="194"/>
                </a:cxn>
                <a:cxn ang="0">
                  <a:pos x="481" y="223"/>
                </a:cxn>
                <a:cxn ang="0">
                  <a:pos x="460" y="251"/>
                </a:cxn>
                <a:cxn ang="0">
                  <a:pos x="429" y="273"/>
                </a:cxn>
                <a:cxn ang="0">
                  <a:pos x="393" y="295"/>
                </a:cxn>
                <a:cxn ang="0">
                  <a:pos x="352" y="310"/>
                </a:cxn>
                <a:cxn ang="0">
                  <a:pos x="307" y="320"/>
                </a:cxn>
                <a:cxn ang="0">
                  <a:pos x="259" y="325"/>
                </a:cxn>
                <a:cxn ang="0">
                  <a:pos x="212" y="322"/>
                </a:cxn>
                <a:cxn ang="0">
                  <a:pos x="167" y="315"/>
                </a:cxn>
                <a:cxn ang="0">
                  <a:pos x="124" y="303"/>
                </a:cxn>
                <a:cxn ang="0">
                  <a:pos x="86" y="285"/>
                </a:cxn>
                <a:cxn ang="0">
                  <a:pos x="52" y="263"/>
                </a:cxn>
                <a:cxn ang="0">
                  <a:pos x="26" y="236"/>
                </a:cxn>
                <a:cxn ang="0">
                  <a:pos x="9" y="208"/>
                </a:cxn>
                <a:cxn ang="0">
                  <a:pos x="0" y="176"/>
                </a:cxn>
                <a:cxn ang="0">
                  <a:pos x="0" y="147"/>
                </a:cxn>
                <a:cxn ang="0">
                  <a:pos x="9" y="117"/>
                </a:cxn>
                <a:cxn ang="0">
                  <a:pos x="26" y="87"/>
                </a:cxn>
                <a:cxn ang="0">
                  <a:pos x="52" y="62"/>
                </a:cxn>
                <a:cxn ang="0">
                  <a:pos x="86" y="40"/>
                </a:cxn>
                <a:cxn ang="0">
                  <a:pos x="124" y="20"/>
                </a:cxn>
                <a:cxn ang="0">
                  <a:pos x="167" y="8"/>
                </a:cxn>
                <a:cxn ang="0">
                  <a:pos x="212" y="0"/>
                </a:cxn>
                <a:cxn ang="0">
                  <a:pos x="259" y="0"/>
                </a:cxn>
                <a:cxn ang="0">
                  <a:pos x="307" y="5"/>
                </a:cxn>
                <a:cxn ang="0">
                  <a:pos x="352" y="15"/>
                </a:cxn>
                <a:cxn ang="0">
                  <a:pos x="393" y="30"/>
                </a:cxn>
                <a:cxn ang="0">
                  <a:pos x="429" y="50"/>
                </a:cxn>
                <a:cxn ang="0">
                  <a:pos x="460" y="75"/>
                </a:cxn>
                <a:cxn ang="0">
                  <a:pos x="481" y="102"/>
                </a:cxn>
                <a:cxn ang="0">
                  <a:pos x="493" y="132"/>
                </a:cxn>
                <a:cxn ang="0">
                  <a:pos x="498" y="161"/>
                </a:cxn>
              </a:cxnLst>
              <a:rect l="0" t="0" r="r" b="b"/>
              <a:pathLst>
                <a:path w="498" h="325">
                  <a:moveTo>
                    <a:pt x="498" y="161"/>
                  </a:moveTo>
                  <a:lnTo>
                    <a:pt x="493" y="194"/>
                  </a:lnTo>
                  <a:lnTo>
                    <a:pt x="481" y="223"/>
                  </a:lnTo>
                  <a:lnTo>
                    <a:pt x="460" y="251"/>
                  </a:lnTo>
                  <a:lnTo>
                    <a:pt x="429" y="273"/>
                  </a:lnTo>
                  <a:lnTo>
                    <a:pt x="393" y="295"/>
                  </a:lnTo>
                  <a:lnTo>
                    <a:pt x="352" y="310"/>
                  </a:lnTo>
                  <a:lnTo>
                    <a:pt x="307" y="320"/>
                  </a:lnTo>
                  <a:lnTo>
                    <a:pt x="259" y="325"/>
                  </a:lnTo>
                  <a:lnTo>
                    <a:pt x="212" y="322"/>
                  </a:lnTo>
                  <a:lnTo>
                    <a:pt x="167" y="315"/>
                  </a:lnTo>
                  <a:lnTo>
                    <a:pt x="124" y="303"/>
                  </a:lnTo>
                  <a:lnTo>
                    <a:pt x="86" y="285"/>
                  </a:lnTo>
                  <a:lnTo>
                    <a:pt x="52" y="263"/>
                  </a:lnTo>
                  <a:lnTo>
                    <a:pt x="26" y="236"/>
                  </a:lnTo>
                  <a:lnTo>
                    <a:pt x="9" y="208"/>
                  </a:lnTo>
                  <a:lnTo>
                    <a:pt x="0" y="176"/>
                  </a:lnTo>
                  <a:lnTo>
                    <a:pt x="0" y="147"/>
                  </a:lnTo>
                  <a:lnTo>
                    <a:pt x="9" y="117"/>
                  </a:lnTo>
                  <a:lnTo>
                    <a:pt x="26" y="87"/>
                  </a:lnTo>
                  <a:lnTo>
                    <a:pt x="52" y="62"/>
                  </a:lnTo>
                  <a:lnTo>
                    <a:pt x="86" y="40"/>
                  </a:lnTo>
                  <a:lnTo>
                    <a:pt x="124" y="20"/>
                  </a:lnTo>
                  <a:lnTo>
                    <a:pt x="167" y="8"/>
                  </a:lnTo>
                  <a:lnTo>
                    <a:pt x="212" y="0"/>
                  </a:lnTo>
                  <a:lnTo>
                    <a:pt x="259" y="0"/>
                  </a:lnTo>
                  <a:lnTo>
                    <a:pt x="307" y="5"/>
                  </a:lnTo>
                  <a:lnTo>
                    <a:pt x="352" y="15"/>
                  </a:lnTo>
                  <a:lnTo>
                    <a:pt x="393" y="30"/>
                  </a:lnTo>
                  <a:lnTo>
                    <a:pt x="429" y="50"/>
                  </a:lnTo>
                  <a:lnTo>
                    <a:pt x="460" y="75"/>
                  </a:lnTo>
                  <a:lnTo>
                    <a:pt x="481" y="102"/>
                  </a:lnTo>
                  <a:lnTo>
                    <a:pt x="493" y="132"/>
                  </a:lnTo>
                  <a:lnTo>
                    <a:pt x="498" y="161"/>
                  </a:lnTo>
                </a:path>
              </a:pathLst>
            </a:custGeom>
            <a:noFill/>
            <a:ln w="11113">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5" name="Rectangle 71"/>
            <p:cNvSpPr>
              <a:spLocks noChangeArrowheads="1"/>
            </p:cNvSpPr>
            <p:nvPr/>
          </p:nvSpPr>
          <p:spPr bwMode="auto">
            <a:xfrm>
              <a:off x="2590" y="3558"/>
              <a:ext cx="26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CL3</a:t>
              </a:r>
              <a:endParaRPr lang="en-US" sz="2400" kern="0">
                <a:solidFill>
                  <a:sysClr val="windowText" lastClr="000000"/>
                </a:solidFill>
              </a:endParaRPr>
            </a:p>
          </p:txBody>
        </p:sp>
        <p:sp>
          <p:nvSpPr>
            <p:cNvPr id="96" name="Freeform 72"/>
            <p:cNvSpPr>
              <a:spLocks/>
            </p:cNvSpPr>
            <p:nvPr/>
          </p:nvSpPr>
          <p:spPr bwMode="auto">
            <a:xfrm>
              <a:off x="2940" y="3558"/>
              <a:ext cx="288" cy="149"/>
            </a:xfrm>
            <a:custGeom>
              <a:avLst/>
              <a:gdLst/>
              <a:ahLst/>
              <a:cxnLst>
                <a:cxn ang="0">
                  <a:pos x="217" y="0"/>
                </a:cxn>
                <a:cxn ang="0">
                  <a:pos x="217" y="37"/>
                </a:cxn>
                <a:cxn ang="0">
                  <a:pos x="0" y="37"/>
                </a:cxn>
                <a:cxn ang="0">
                  <a:pos x="0" y="112"/>
                </a:cxn>
                <a:cxn ang="0">
                  <a:pos x="217" y="112"/>
                </a:cxn>
                <a:cxn ang="0">
                  <a:pos x="217" y="149"/>
                </a:cxn>
                <a:cxn ang="0">
                  <a:pos x="288" y="74"/>
                </a:cxn>
                <a:cxn ang="0">
                  <a:pos x="217" y="0"/>
                </a:cxn>
              </a:cxnLst>
              <a:rect l="0" t="0" r="r" b="b"/>
              <a:pathLst>
                <a:path w="288" h="149">
                  <a:moveTo>
                    <a:pt x="217" y="0"/>
                  </a:moveTo>
                  <a:lnTo>
                    <a:pt x="217" y="37"/>
                  </a:lnTo>
                  <a:lnTo>
                    <a:pt x="0" y="37"/>
                  </a:lnTo>
                  <a:lnTo>
                    <a:pt x="0" y="112"/>
                  </a:lnTo>
                  <a:lnTo>
                    <a:pt x="217" y="112"/>
                  </a:lnTo>
                  <a:lnTo>
                    <a:pt x="217" y="149"/>
                  </a:lnTo>
                  <a:lnTo>
                    <a:pt x="288"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7" name="Freeform 73"/>
            <p:cNvSpPr>
              <a:spLocks/>
            </p:cNvSpPr>
            <p:nvPr/>
          </p:nvSpPr>
          <p:spPr bwMode="auto">
            <a:xfrm>
              <a:off x="3516" y="3558"/>
              <a:ext cx="291" cy="149"/>
            </a:xfrm>
            <a:custGeom>
              <a:avLst/>
              <a:gdLst/>
              <a:ahLst/>
              <a:cxnLst>
                <a:cxn ang="0">
                  <a:pos x="217" y="0"/>
                </a:cxn>
                <a:cxn ang="0">
                  <a:pos x="217" y="37"/>
                </a:cxn>
                <a:cxn ang="0">
                  <a:pos x="0" y="37"/>
                </a:cxn>
                <a:cxn ang="0">
                  <a:pos x="0" y="112"/>
                </a:cxn>
                <a:cxn ang="0">
                  <a:pos x="217" y="112"/>
                </a:cxn>
                <a:cxn ang="0">
                  <a:pos x="217" y="149"/>
                </a:cxn>
                <a:cxn ang="0">
                  <a:pos x="291" y="74"/>
                </a:cxn>
                <a:cxn ang="0">
                  <a:pos x="217" y="0"/>
                </a:cxn>
              </a:cxnLst>
              <a:rect l="0" t="0" r="r" b="b"/>
              <a:pathLst>
                <a:path w="291" h="149">
                  <a:moveTo>
                    <a:pt x="217" y="0"/>
                  </a:moveTo>
                  <a:lnTo>
                    <a:pt x="217" y="37"/>
                  </a:lnTo>
                  <a:lnTo>
                    <a:pt x="0" y="37"/>
                  </a:lnTo>
                  <a:lnTo>
                    <a:pt x="0" y="112"/>
                  </a:lnTo>
                  <a:lnTo>
                    <a:pt x="217" y="112"/>
                  </a:lnTo>
                  <a:lnTo>
                    <a:pt x="217" y="149"/>
                  </a:lnTo>
                  <a:lnTo>
                    <a:pt x="291"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8" name="Rectangle 74"/>
            <p:cNvSpPr>
              <a:spLocks noChangeArrowheads="1"/>
            </p:cNvSpPr>
            <p:nvPr/>
          </p:nvSpPr>
          <p:spPr bwMode="auto">
            <a:xfrm>
              <a:off x="4583" y="3358"/>
              <a:ext cx="289"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99" name="Freeform 75"/>
            <p:cNvSpPr>
              <a:spLocks/>
            </p:cNvSpPr>
            <p:nvPr/>
          </p:nvSpPr>
          <p:spPr bwMode="auto">
            <a:xfrm>
              <a:off x="4679" y="3358"/>
              <a:ext cx="95" cy="101"/>
            </a:xfrm>
            <a:custGeom>
              <a:avLst/>
              <a:gdLst/>
              <a:ahLst/>
              <a:cxnLst>
                <a:cxn ang="0">
                  <a:pos x="47" y="101"/>
                </a:cxn>
                <a:cxn ang="0">
                  <a:pos x="0" y="0"/>
                </a:cxn>
                <a:cxn ang="0">
                  <a:pos x="95" y="0"/>
                </a:cxn>
                <a:cxn ang="0">
                  <a:pos x="47" y="101"/>
                </a:cxn>
              </a:cxnLst>
              <a:rect l="0" t="0" r="r" b="b"/>
              <a:pathLst>
                <a:path w="95" h="101">
                  <a:moveTo>
                    <a:pt x="47" y="101"/>
                  </a:moveTo>
                  <a:lnTo>
                    <a:pt x="0" y="0"/>
                  </a:lnTo>
                  <a:lnTo>
                    <a:pt x="95" y="0"/>
                  </a:lnTo>
                  <a:lnTo>
                    <a:pt x="47"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0" name="Line 76"/>
            <p:cNvSpPr>
              <a:spLocks noChangeShapeType="1"/>
            </p:cNvSpPr>
            <p:nvPr/>
          </p:nvSpPr>
          <p:spPr bwMode="auto">
            <a:xfrm flipV="1">
              <a:off x="4726"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1" name="Rectangle 77"/>
            <p:cNvSpPr>
              <a:spLocks noChangeArrowheads="1"/>
            </p:cNvSpPr>
            <p:nvPr/>
          </p:nvSpPr>
          <p:spPr bwMode="auto">
            <a:xfrm>
              <a:off x="4583" y="3358"/>
              <a:ext cx="289" cy="549"/>
            </a:xfrm>
            <a:prstGeom prst="rect">
              <a:avLst/>
            </a:prstGeom>
            <a:noFill/>
            <a:ln w="11113">
              <a:solidFill>
                <a:srgbClr val="000000"/>
              </a:solid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2" name="Rectangle 78"/>
            <p:cNvSpPr>
              <a:spLocks noChangeArrowheads="1"/>
            </p:cNvSpPr>
            <p:nvPr/>
          </p:nvSpPr>
          <p:spPr bwMode="auto">
            <a:xfrm>
              <a:off x="4653" y="3558"/>
              <a:ext cx="18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R4</a:t>
              </a:r>
              <a:endParaRPr lang="en-US" sz="2400" kern="0">
                <a:solidFill>
                  <a:sysClr val="windowText" lastClr="000000"/>
                </a:solidFill>
              </a:endParaRPr>
            </a:p>
          </p:txBody>
        </p:sp>
        <p:sp>
          <p:nvSpPr>
            <p:cNvPr id="103" name="Freeform 79"/>
            <p:cNvSpPr>
              <a:spLocks/>
            </p:cNvSpPr>
            <p:nvPr/>
          </p:nvSpPr>
          <p:spPr bwMode="auto">
            <a:xfrm>
              <a:off x="4679" y="3358"/>
              <a:ext cx="95" cy="101"/>
            </a:xfrm>
            <a:custGeom>
              <a:avLst/>
              <a:gdLst/>
              <a:ahLst/>
              <a:cxnLst>
                <a:cxn ang="0">
                  <a:pos x="47" y="101"/>
                </a:cxn>
                <a:cxn ang="0">
                  <a:pos x="0" y="0"/>
                </a:cxn>
                <a:cxn ang="0">
                  <a:pos x="95" y="0"/>
                </a:cxn>
                <a:cxn ang="0">
                  <a:pos x="47" y="101"/>
                </a:cxn>
              </a:cxnLst>
              <a:rect l="0" t="0" r="r" b="b"/>
              <a:pathLst>
                <a:path w="95" h="101">
                  <a:moveTo>
                    <a:pt x="47" y="101"/>
                  </a:moveTo>
                  <a:lnTo>
                    <a:pt x="0" y="0"/>
                  </a:lnTo>
                  <a:lnTo>
                    <a:pt x="95" y="0"/>
                  </a:lnTo>
                  <a:lnTo>
                    <a:pt x="47" y="101"/>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4" name="Line 80"/>
            <p:cNvSpPr>
              <a:spLocks noChangeShapeType="1"/>
            </p:cNvSpPr>
            <p:nvPr/>
          </p:nvSpPr>
          <p:spPr bwMode="auto">
            <a:xfrm flipV="1">
              <a:off x="4726" y="3159"/>
              <a:ext cx="1" cy="199"/>
            </a:xfrm>
            <a:prstGeom prst="line">
              <a:avLst/>
            </a:prstGeom>
            <a:noFill/>
            <a:ln w="3175">
              <a:solidFill>
                <a:srgbClr val="000000"/>
              </a:solidFill>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5" name="Freeform 81"/>
            <p:cNvSpPr>
              <a:spLocks/>
            </p:cNvSpPr>
            <p:nvPr/>
          </p:nvSpPr>
          <p:spPr bwMode="auto">
            <a:xfrm>
              <a:off x="3802" y="3471"/>
              <a:ext cx="498" cy="325"/>
            </a:xfrm>
            <a:custGeom>
              <a:avLst/>
              <a:gdLst/>
              <a:ahLst/>
              <a:cxnLst>
                <a:cxn ang="0">
                  <a:pos x="498" y="161"/>
                </a:cxn>
                <a:cxn ang="0">
                  <a:pos x="493" y="194"/>
                </a:cxn>
                <a:cxn ang="0">
                  <a:pos x="479" y="223"/>
                </a:cxn>
                <a:cxn ang="0">
                  <a:pos x="458" y="251"/>
                </a:cxn>
                <a:cxn ang="0">
                  <a:pos x="429" y="273"/>
                </a:cxn>
                <a:cxn ang="0">
                  <a:pos x="393" y="295"/>
                </a:cxn>
                <a:cxn ang="0">
                  <a:pos x="350" y="310"/>
                </a:cxn>
                <a:cxn ang="0">
                  <a:pos x="307" y="320"/>
                </a:cxn>
                <a:cxn ang="0">
                  <a:pos x="260" y="325"/>
                </a:cxn>
                <a:cxn ang="0">
                  <a:pos x="212" y="322"/>
                </a:cxn>
                <a:cxn ang="0">
                  <a:pos x="167" y="315"/>
                </a:cxn>
                <a:cxn ang="0">
                  <a:pos x="122" y="303"/>
                </a:cxn>
                <a:cxn ang="0">
                  <a:pos x="84" y="285"/>
                </a:cxn>
                <a:cxn ang="0">
                  <a:pos x="50" y="263"/>
                </a:cxn>
                <a:cxn ang="0">
                  <a:pos x="26" y="236"/>
                </a:cxn>
                <a:cxn ang="0">
                  <a:pos x="7" y="208"/>
                </a:cxn>
                <a:cxn ang="0">
                  <a:pos x="0" y="176"/>
                </a:cxn>
                <a:cxn ang="0">
                  <a:pos x="0" y="147"/>
                </a:cxn>
                <a:cxn ang="0">
                  <a:pos x="7" y="117"/>
                </a:cxn>
                <a:cxn ang="0">
                  <a:pos x="26" y="87"/>
                </a:cxn>
                <a:cxn ang="0">
                  <a:pos x="50" y="62"/>
                </a:cxn>
                <a:cxn ang="0">
                  <a:pos x="84" y="40"/>
                </a:cxn>
                <a:cxn ang="0">
                  <a:pos x="122" y="20"/>
                </a:cxn>
                <a:cxn ang="0">
                  <a:pos x="167" y="8"/>
                </a:cxn>
                <a:cxn ang="0">
                  <a:pos x="212" y="0"/>
                </a:cxn>
                <a:cxn ang="0">
                  <a:pos x="260" y="0"/>
                </a:cxn>
                <a:cxn ang="0">
                  <a:pos x="307" y="5"/>
                </a:cxn>
                <a:cxn ang="0">
                  <a:pos x="350" y="15"/>
                </a:cxn>
                <a:cxn ang="0">
                  <a:pos x="393" y="30"/>
                </a:cxn>
                <a:cxn ang="0">
                  <a:pos x="429" y="50"/>
                </a:cxn>
                <a:cxn ang="0">
                  <a:pos x="458" y="75"/>
                </a:cxn>
                <a:cxn ang="0">
                  <a:pos x="479" y="102"/>
                </a:cxn>
                <a:cxn ang="0">
                  <a:pos x="493" y="132"/>
                </a:cxn>
                <a:cxn ang="0">
                  <a:pos x="498" y="161"/>
                </a:cxn>
              </a:cxnLst>
              <a:rect l="0" t="0" r="r" b="b"/>
              <a:pathLst>
                <a:path w="498" h="325">
                  <a:moveTo>
                    <a:pt x="498" y="161"/>
                  </a:moveTo>
                  <a:lnTo>
                    <a:pt x="493" y="194"/>
                  </a:lnTo>
                  <a:lnTo>
                    <a:pt x="479" y="223"/>
                  </a:lnTo>
                  <a:lnTo>
                    <a:pt x="458" y="251"/>
                  </a:lnTo>
                  <a:lnTo>
                    <a:pt x="429" y="273"/>
                  </a:lnTo>
                  <a:lnTo>
                    <a:pt x="393" y="295"/>
                  </a:lnTo>
                  <a:lnTo>
                    <a:pt x="350" y="310"/>
                  </a:lnTo>
                  <a:lnTo>
                    <a:pt x="307" y="320"/>
                  </a:lnTo>
                  <a:lnTo>
                    <a:pt x="260" y="325"/>
                  </a:lnTo>
                  <a:lnTo>
                    <a:pt x="212" y="322"/>
                  </a:lnTo>
                  <a:lnTo>
                    <a:pt x="167" y="315"/>
                  </a:lnTo>
                  <a:lnTo>
                    <a:pt x="122" y="303"/>
                  </a:lnTo>
                  <a:lnTo>
                    <a:pt x="84" y="285"/>
                  </a:lnTo>
                  <a:lnTo>
                    <a:pt x="50" y="263"/>
                  </a:lnTo>
                  <a:lnTo>
                    <a:pt x="26" y="236"/>
                  </a:lnTo>
                  <a:lnTo>
                    <a:pt x="7" y="208"/>
                  </a:lnTo>
                  <a:lnTo>
                    <a:pt x="0" y="176"/>
                  </a:lnTo>
                  <a:lnTo>
                    <a:pt x="0" y="147"/>
                  </a:lnTo>
                  <a:lnTo>
                    <a:pt x="7" y="117"/>
                  </a:lnTo>
                  <a:lnTo>
                    <a:pt x="26" y="87"/>
                  </a:lnTo>
                  <a:lnTo>
                    <a:pt x="50" y="62"/>
                  </a:lnTo>
                  <a:lnTo>
                    <a:pt x="84" y="40"/>
                  </a:lnTo>
                  <a:lnTo>
                    <a:pt x="122" y="20"/>
                  </a:lnTo>
                  <a:lnTo>
                    <a:pt x="167" y="8"/>
                  </a:lnTo>
                  <a:lnTo>
                    <a:pt x="212" y="0"/>
                  </a:lnTo>
                  <a:lnTo>
                    <a:pt x="260" y="0"/>
                  </a:lnTo>
                  <a:lnTo>
                    <a:pt x="307" y="5"/>
                  </a:lnTo>
                  <a:lnTo>
                    <a:pt x="350" y="15"/>
                  </a:lnTo>
                  <a:lnTo>
                    <a:pt x="393" y="30"/>
                  </a:lnTo>
                  <a:lnTo>
                    <a:pt x="429" y="50"/>
                  </a:lnTo>
                  <a:lnTo>
                    <a:pt x="458" y="75"/>
                  </a:lnTo>
                  <a:lnTo>
                    <a:pt x="479" y="102"/>
                  </a:lnTo>
                  <a:lnTo>
                    <a:pt x="493" y="132"/>
                  </a:lnTo>
                  <a:lnTo>
                    <a:pt x="498" y="161"/>
                  </a:lnTo>
                </a:path>
              </a:pathLst>
            </a:custGeom>
            <a:noFill/>
            <a:ln w="11113">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6" name="Rectangle 82"/>
            <p:cNvSpPr>
              <a:spLocks noChangeArrowheads="1"/>
            </p:cNvSpPr>
            <p:nvPr/>
          </p:nvSpPr>
          <p:spPr bwMode="auto">
            <a:xfrm>
              <a:off x="3938" y="3558"/>
              <a:ext cx="264" cy="173"/>
            </a:xfrm>
            <a:prstGeom prst="rect">
              <a:avLst/>
            </a:prstGeom>
            <a:noFill/>
            <a:ln w="9525">
              <a:noFill/>
              <a:miter lim="800000"/>
              <a:headEnd/>
              <a:tailEnd/>
            </a:ln>
          </p:spPr>
          <p:txBody>
            <a:bodyPr wrap="none" lIns="0" tIns="0" rIns="0" bIns="0">
              <a:spAutoFit/>
            </a:bodyPr>
            <a:lstStyle/>
            <a:p>
              <a:pPr fontAlgn="auto">
                <a:spcAft>
                  <a:spcPts val="0"/>
                </a:spcAft>
                <a:defRPr/>
              </a:pPr>
              <a:r>
                <a:rPr lang="en-US" sz="1800" kern="0">
                  <a:solidFill>
                    <a:srgbClr val="000000"/>
                  </a:solidFill>
                  <a:latin typeface="Arial" pitchFamily="34" charset="0"/>
                </a:rPr>
                <a:t>CL4</a:t>
              </a:r>
              <a:endParaRPr lang="en-US" sz="2400" kern="0">
                <a:solidFill>
                  <a:sysClr val="windowText" lastClr="000000"/>
                </a:solidFill>
              </a:endParaRPr>
            </a:p>
          </p:txBody>
        </p:sp>
        <p:sp>
          <p:nvSpPr>
            <p:cNvPr id="107" name="Freeform 83"/>
            <p:cNvSpPr>
              <a:spLocks/>
            </p:cNvSpPr>
            <p:nvPr/>
          </p:nvSpPr>
          <p:spPr bwMode="auto">
            <a:xfrm>
              <a:off x="4293" y="3558"/>
              <a:ext cx="290" cy="149"/>
            </a:xfrm>
            <a:custGeom>
              <a:avLst/>
              <a:gdLst/>
              <a:ahLst/>
              <a:cxnLst>
                <a:cxn ang="0">
                  <a:pos x="217" y="0"/>
                </a:cxn>
                <a:cxn ang="0">
                  <a:pos x="217" y="37"/>
                </a:cxn>
                <a:cxn ang="0">
                  <a:pos x="0" y="37"/>
                </a:cxn>
                <a:cxn ang="0">
                  <a:pos x="0" y="112"/>
                </a:cxn>
                <a:cxn ang="0">
                  <a:pos x="217" y="112"/>
                </a:cxn>
                <a:cxn ang="0">
                  <a:pos x="217" y="149"/>
                </a:cxn>
                <a:cxn ang="0">
                  <a:pos x="290" y="74"/>
                </a:cxn>
                <a:cxn ang="0">
                  <a:pos x="217" y="0"/>
                </a:cxn>
              </a:cxnLst>
              <a:rect l="0" t="0" r="r" b="b"/>
              <a:pathLst>
                <a:path w="290" h="149">
                  <a:moveTo>
                    <a:pt x="217" y="0"/>
                  </a:moveTo>
                  <a:lnTo>
                    <a:pt x="217" y="37"/>
                  </a:lnTo>
                  <a:lnTo>
                    <a:pt x="0" y="37"/>
                  </a:lnTo>
                  <a:lnTo>
                    <a:pt x="0" y="112"/>
                  </a:lnTo>
                  <a:lnTo>
                    <a:pt x="217" y="112"/>
                  </a:lnTo>
                  <a:lnTo>
                    <a:pt x="217" y="149"/>
                  </a:lnTo>
                  <a:lnTo>
                    <a:pt x="290" y="74"/>
                  </a:lnTo>
                  <a:lnTo>
                    <a:pt x="217" y="0"/>
                  </a:lnTo>
                </a:path>
              </a:pathLst>
            </a:custGeom>
            <a:noFill/>
            <a:ln w="3175">
              <a:solidFill>
                <a:srgbClr val="000000"/>
              </a:solidFill>
              <a:prstDash val="solid"/>
              <a:round/>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8" name="Rectangle 84"/>
            <p:cNvSpPr>
              <a:spLocks noChangeArrowheads="1"/>
            </p:cNvSpPr>
            <p:nvPr/>
          </p:nvSpPr>
          <p:spPr bwMode="auto">
            <a:xfrm>
              <a:off x="2564" y="4001"/>
              <a:ext cx="121" cy="127"/>
            </a:xfrm>
            <a:prstGeom prst="rect">
              <a:avLst/>
            </a:prstGeom>
            <a:solidFill>
              <a:srgbClr val="FFFFFF"/>
            </a:solidFill>
            <a:ln w="9525">
              <a:noFill/>
              <a:miter lim="800000"/>
              <a:headEnd/>
              <a:tailEnd/>
            </a:ln>
          </p:spPr>
          <p:txBody>
            <a:bodyPr/>
            <a:lstStyle/>
            <a:p>
              <a:pPr fontAlgn="auto">
                <a:spcBef>
                  <a:spcPts val="0"/>
                </a:spcBef>
                <a:spcAft>
                  <a:spcPts val="0"/>
                </a:spcAft>
                <a:defRPr/>
              </a:pPr>
              <a:endParaRPr lang="en-US" sz="1800" kern="0">
                <a:solidFill>
                  <a:sysClr val="windowText" lastClr="000000"/>
                </a:solidFill>
              </a:endParaRPr>
            </a:p>
          </p:txBody>
        </p:sp>
        <p:sp>
          <p:nvSpPr>
            <p:cNvPr id="109" name="Text Box 85"/>
            <p:cNvSpPr txBox="1">
              <a:spLocks noChangeArrowheads="1"/>
            </p:cNvSpPr>
            <p:nvPr/>
          </p:nvSpPr>
          <p:spPr bwMode="auto">
            <a:xfrm>
              <a:off x="2870" y="2361"/>
              <a:ext cx="240" cy="25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1800" kern="0">
                  <a:solidFill>
                    <a:sysClr val="windowText" lastClr="000000"/>
                  </a:solidFill>
                </a:rPr>
                <a:t>&amp;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FSM stochastic analysis</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dirty="0"/>
          </a:p>
        </p:txBody>
      </p:sp>
      <p:sp>
        <p:nvSpPr>
          <p:cNvPr id="110" name="Text Box 7"/>
          <p:cNvSpPr txBox="1">
            <a:spLocks noChangeArrowheads="1"/>
          </p:cNvSpPr>
          <p:nvPr/>
        </p:nvSpPr>
        <p:spPr bwMode="auto">
          <a:xfrm>
            <a:off x="279400" y="1057275"/>
            <a:ext cx="8407400" cy="5616922"/>
          </a:xfrm>
          <a:prstGeom prst="rect">
            <a:avLst/>
          </a:prstGeom>
          <a:noFill/>
          <a:ln w="9525">
            <a:noFill/>
            <a:miter lim="800000"/>
            <a:headEnd/>
            <a:tailEnd/>
          </a:ln>
        </p:spPr>
        <p:txBody>
          <a:bodyPr>
            <a:spAutoFit/>
          </a:bodyPr>
          <a:lstStyle/>
          <a:p>
            <a:pPr marL="324000" indent="-342900" eaLnBrk="0" hangingPunct="0">
              <a:lnSpc>
                <a:spcPct val="90000"/>
              </a:lnSpc>
              <a:spcBef>
                <a:spcPts val="600"/>
              </a:spcBef>
              <a:buClr>
                <a:schemeClr val="folHlink"/>
              </a:buClr>
              <a:buSzPct val="75000"/>
              <a:buFont typeface="Wingdings" pitchFamily="2" charset="2"/>
              <a:buChar char="n"/>
              <a:defRPr/>
            </a:pPr>
            <a:r>
              <a:rPr lang="en-US" sz="2000" dirty="0">
                <a:latin typeface="Arial" pitchFamily="34" charset="0"/>
                <a:cs typeface="Arial" pitchFamily="34" charset="0"/>
              </a:rPr>
              <a:t>Given the FSM description and the input probabilities, the probabilistic behavior of a FSM can be studied by regarding its transition structure as a Markov chain. </a:t>
            </a:r>
          </a:p>
          <a:p>
            <a:pPr marL="324000" indent="-342900" eaLnBrk="0" hangingPunct="0">
              <a:lnSpc>
                <a:spcPct val="90000"/>
              </a:lnSpc>
              <a:spcBef>
                <a:spcPts val="600"/>
              </a:spcBef>
              <a:buClr>
                <a:schemeClr val="folHlink"/>
              </a:buClr>
              <a:buSzPct val="75000"/>
              <a:buFont typeface="Wingdings" pitchFamily="2" charset="2"/>
              <a:buChar char="n"/>
              <a:defRPr/>
            </a:pPr>
            <a:r>
              <a:rPr lang="en-US" sz="2000" dirty="0">
                <a:latin typeface="Arial" pitchFamily="34" charset="0"/>
                <a:cs typeface="Arial" pitchFamily="34" charset="0"/>
              </a:rPr>
              <a:t>A Markov process is a stochastic process, where the past has no influence on the future. In other words, the future behavior depends only on the current state of the process (a “Markov property”). Markov process is called a Markov chain (MC) if its state space is discrete (either finite or countable).</a:t>
            </a:r>
          </a:p>
          <a:p>
            <a:pPr marL="324000" indent="-342900" eaLnBrk="0" hangingPunct="0">
              <a:lnSpc>
                <a:spcPct val="90000"/>
              </a:lnSpc>
              <a:spcBef>
                <a:spcPts val="600"/>
              </a:spcBef>
              <a:buClr>
                <a:schemeClr val="folHlink"/>
              </a:buClr>
              <a:buSzPct val="75000"/>
              <a:buFont typeface="Wingdings" pitchFamily="2" charset="2"/>
              <a:buChar char="n"/>
              <a:defRPr/>
            </a:pPr>
            <a:r>
              <a:rPr lang="en-US" sz="2000" dirty="0">
                <a:latin typeface="Arial" pitchFamily="34" charset="0"/>
                <a:cs typeface="Arial" pitchFamily="34" charset="0"/>
              </a:rPr>
              <a:t>One example of MC is the process of playing a board game, where player's next action is determined entirely by rolling a dice. In order to make a move, one takes into account only the current state of the board. It doesn't really matter how the game progressed to that state. Alternatively, in a card game player's move is motivated not only by the cards he or she currently holds, but also the cards which have already been used during the course of the game. </a:t>
            </a:r>
          </a:p>
          <a:p>
            <a:pPr marL="324000" indent="-342900" eaLnBrk="0" hangingPunct="0">
              <a:lnSpc>
                <a:spcPct val="90000"/>
              </a:lnSpc>
              <a:spcBef>
                <a:spcPts val="600"/>
              </a:spcBef>
              <a:buClr>
                <a:schemeClr val="folHlink"/>
              </a:buClr>
              <a:buSzPct val="75000"/>
              <a:buFont typeface="Wingdings" pitchFamily="2" charset="2"/>
              <a:buChar char="n"/>
              <a:defRPr/>
            </a:pPr>
            <a:r>
              <a:rPr lang="en-US" sz="2000" dirty="0">
                <a:latin typeface="Arial" pitchFamily="34" charset="0"/>
                <a:cs typeface="Arial" pitchFamily="34" charset="0"/>
              </a:rPr>
              <a:t>Using steady state probabilities, which are received in the result of such analysis, it is possible to build different kinds of quantitative estimations of FSM’s stochastic behavior.</a:t>
            </a:r>
          </a:p>
          <a:p>
            <a:pPr algn="ctr">
              <a:defRPr/>
            </a:pPr>
            <a:endParaRPr lang="en-GB"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A Case Study: Low-Power Design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Content Placeholder 2"/>
          <p:cNvSpPr txBox="1">
            <a:spLocks/>
          </p:cNvSpPr>
          <p:nvPr/>
        </p:nvSpPr>
        <p:spPr>
          <a:xfrm>
            <a:off x="655638" y="990600"/>
            <a:ext cx="8110537" cy="4918075"/>
          </a:xfrm>
          <a:prstGeom prst="rect">
            <a:avLst/>
          </a:prstGeom>
        </p:spPr>
        <p:txBody>
          <a:bodyPr/>
          <a:lstStyle/>
          <a:p>
            <a:pPr marL="342900" indent="-342900" eaLnBrk="0" hangingPunct="0">
              <a:spcBef>
                <a:spcPct val="20000"/>
              </a:spcBef>
              <a:buClr>
                <a:schemeClr val="folHlink"/>
              </a:buClr>
              <a:buSzPct val="75000"/>
              <a:buFont typeface="Wingdings" pitchFamily="2" charset="2"/>
              <a:buChar char="n"/>
              <a:defRPr/>
            </a:pPr>
            <a:r>
              <a:rPr lang="en-GB" sz="2700" kern="0" dirty="0">
                <a:latin typeface="+mn-lt"/>
              </a:rPr>
              <a:t>To demonstrate the use of applets in conjunction with FPGA-based development boards, the procedure of computational kernel extraction and implementation will be considered in Lab.</a:t>
            </a:r>
            <a:endParaRPr lang="en-US" sz="2700" kern="0" dirty="0">
              <a:latin typeface="+mn-lt"/>
            </a:endParaRPr>
          </a:p>
          <a:p>
            <a:pPr marL="342900" indent="-342900" eaLnBrk="0" hangingPunct="0">
              <a:spcBef>
                <a:spcPct val="20000"/>
              </a:spcBef>
              <a:buClr>
                <a:schemeClr val="folHlink"/>
              </a:buClr>
              <a:buSzPct val="75000"/>
              <a:buFont typeface="Wingdings" pitchFamily="2" charset="2"/>
              <a:buChar char="n"/>
              <a:defRPr/>
            </a:pPr>
            <a:r>
              <a:rPr lang="en-GB" sz="2700" kern="0" dirty="0">
                <a:latin typeface="+mn-lt"/>
              </a:rPr>
              <a:t>Sequential circuits may have an extremely large number of reachable states, but probabilistic analysis show that during normal operation only a relatively small subset is actually being visited. A power optimization paradigm is based on the concept of computational kernel, a highly optimized logic block, which mimics the steady-state behaviour of the original specification.</a:t>
            </a:r>
            <a:endParaRPr lang="en-US" sz="27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Probability distribution of the FSM</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683485" y="1676400"/>
            <a:ext cx="4555265" cy="4043363"/>
          </a:xfrm>
          <a:prstGeom prst="rect">
            <a:avLst/>
          </a:prstGeom>
          <a:solidFill>
            <a:srgbClr val="FFFFFF"/>
          </a:solidFill>
          <a:ln w="9525">
            <a:noFill/>
            <a:miter lim="800000"/>
            <a:headEnd/>
            <a:tailEnd/>
          </a:ln>
        </p:spPr>
      </p:pic>
      <p:graphicFrame>
        <p:nvGraphicFramePr>
          <p:cNvPr id="7" name="Table 6"/>
          <p:cNvGraphicFramePr>
            <a:graphicFrameLocks noGrp="1"/>
          </p:cNvGraphicFramePr>
          <p:nvPr/>
        </p:nvGraphicFramePr>
        <p:xfrm>
          <a:off x="5751513" y="1808163"/>
          <a:ext cx="2420236" cy="3870240"/>
        </p:xfrm>
        <a:graphic>
          <a:graphicData uri="http://schemas.openxmlformats.org/drawingml/2006/table">
            <a:tbl>
              <a:tblPr firstRow="1" bandRow="1">
                <a:tableStyleId>{93296810-A885-4BE3-A3E7-6D5BEEA58F35}</a:tableStyleId>
              </a:tblPr>
              <a:tblGrid>
                <a:gridCol w="1039277"/>
                <a:gridCol w="1380959"/>
              </a:tblGrid>
              <a:tr h="568654">
                <a:tc>
                  <a:txBody>
                    <a:bodyPr/>
                    <a:lstStyle/>
                    <a:p>
                      <a:pPr algn="ctr"/>
                      <a:r>
                        <a:rPr lang="en-US" dirty="0" smtClean="0"/>
                        <a:t>State</a:t>
                      </a:r>
                      <a:endParaRPr lang="en-US" dirty="0"/>
                    </a:p>
                  </a:txBody>
                  <a:tcPr/>
                </a:tc>
                <a:tc>
                  <a:txBody>
                    <a:bodyPr/>
                    <a:lstStyle/>
                    <a:p>
                      <a:r>
                        <a:rPr lang="en-US" sz="1600" dirty="0" smtClean="0"/>
                        <a:t>Steady state probability</a:t>
                      </a:r>
                      <a:endParaRPr lang="en-US" sz="1600" dirty="0"/>
                    </a:p>
                  </a:txBody>
                  <a:tcPr/>
                </a:tc>
              </a:tr>
              <a:tr h="329112">
                <a:tc>
                  <a:txBody>
                    <a:bodyPr/>
                    <a:lstStyle/>
                    <a:p>
                      <a:r>
                        <a:rPr lang="en-US" sz="1400" dirty="0" smtClean="0"/>
                        <a:t>init0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0.5000001408</a:t>
                      </a:r>
                      <a:endParaRPr lang="en-US" sz="1400" dirty="0" smtClean="0">
                        <a:latin typeface="Times"/>
                        <a:ea typeface="Times New Roman"/>
                        <a:cs typeface="Times New Roman"/>
                      </a:endParaRPr>
                    </a:p>
                  </a:txBody>
                  <a:tcPr/>
                </a:tc>
              </a:tr>
              <a:tr h="329112">
                <a:tc>
                  <a:txBody>
                    <a:bodyPr/>
                    <a:lstStyle/>
                    <a:p>
                      <a:r>
                        <a:rPr lang="en-US" sz="1400" dirty="0" smtClean="0"/>
                        <a:t>init1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0.3346775136</a:t>
                      </a:r>
                      <a:endParaRPr lang="en-US" sz="1400" dirty="0" smtClean="0">
                        <a:latin typeface="Times"/>
                        <a:ea typeface="Times New Roman"/>
                        <a:cs typeface="Times New Roman"/>
                      </a:endParaRPr>
                    </a:p>
                  </a:txBody>
                  <a:tcPr/>
                </a:tc>
              </a:tr>
              <a:tr h="329112">
                <a:tc>
                  <a:txBody>
                    <a:bodyPr/>
                    <a:lstStyle/>
                    <a:p>
                      <a:r>
                        <a:rPr lang="en-US" sz="1400" dirty="0" smtClean="0"/>
                        <a:t>init2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0.0877016376</a:t>
                      </a:r>
                      <a:endParaRPr lang="en-US" sz="1400" dirty="0" smtClean="0">
                        <a:latin typeface="Times"/>
                        <a:ea typeface="Times New Roman"/>
                        <a:cs typeface="Times New Roman"/>
                      </a:endParaRPr>
                    </a:p>
                  </a:txBody>
                  <a:tcPr/>
                </a:tc>
              </a:tr>
              <a:tr h="329112">
                <a:tc>
                  <a:txBody>
                    <a:bodyPr/>
                    <a:lstStyle/>
                    <a:p>
                      <a:r>
                        <a:rPr lang="en-US" sz="1400" dirty="0" smtClean="0"/>
                        <a:t>init4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0.0584677584</a:t>
                      </a:r>
                      <a:endParaRPr lang="en-US" sz="1400" dirty="0" smtClean="0">
                        <a:latin typeface="Times"/>
                        <a:ea typeface="Times New Roman"/>
                        <a:cs typeface="Times New Roman"/>
                      </a:endParaRPr>
                    </a:p>
                  </a:txBody>
                  <a:tcPr/>
                </a:tc>
              </a:tr>
              <a:tr h="329112">
                <a:tc>
                  <a:txBody>
                    <a:bodyPr/>
                    <a:lstStyle/>
                    <a:p>
                      <a:r>
                        <a:rPr lang="en-US" sz="1400" dirty="0" err="1" smtClean="0"/>
                        <a:t>IOwait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0.0161290368</a:t>
                      </a:r>
                      <a:endParaRPr lang="en-US" sz="1400" dirty="0" smtClean="0">
                        <a:latin typeface="Times"/>
                        <a:ea typeface="Times New Roman"/>
                        <a:cs typeface="Times New Roman"/>
                      </a:endParaRPr>
                    </a:p>
                  </a:txBody>
                  <a:tcPr/>
                </a:tc>
              </a:tr>
              <a:tr h="329112">
                <a:tc>
                  <a:txBody>
                    <a:bodyPr/>
                    <a:lstStyle/>
                    <a:p>
                      <a:r>
                        <a:rPr lang="en-US" sz="1400" dirty="0" smtClean="0"/>
                        <a:t>read0</a:t>
                      </a:r>
                      <a:endParaRPr lang="en-US" sz="1400" dirty="0"/>
                    </a:p>
                  </a:txBody>
                  <a:tcPr/>
                </a:tc>
                <a:tc>
                  <a:txBody>
                    <a:bodyPr/>
                    <a:lstStyle/>
                    <a:p>
                      <a:r>
                        <a:rPr lang="en-US" sz="1400" kern="1200" dirty="0" smtClean="0"/>
                        <a:t>0.0006720432</a:t>
                      </a:r>
                      <a:endParaRPr lang="en-US" sz="1400" kern="1200" dirty="0" smtClean="0">
                        <a:solidFill>
                          <a:schemeClr val="dk1"/>
                        </a:solidFill>
                        <a:latin typeface="Times"/>
                        <a:ea typeface="Times New Roman"/>
                        <a:cs typeface="Times New Roman"/>
                      </a:endParaRPr>
                    </a:p>
                  </a:txBody>
                  <a:tcPr/>
                </a:tc>
              </a:tr>
              <a:tr h="329112">
                <a:tc>
                  <a:txBody>
                    <a:bodyPr/>
                    <a:lstStyle/>
                    <a:p>
                      <a:r>
                        <a:rPr lang="en-US" sz="1400" dirty="0" smtClean="0"/>
                        <a:t>write0</a:t>
                      </a:r>
                      <a:endParaRPr lang="en-US" sz="1400" dirty="0"/>
                    </a:p>
                  </a:txBody>
                  <a:tcPr/>
                </a:tc>
                <a:tc>
                  <a:txBody>
                    <a:bodyPr/>
                    <a:lstStyle/>
                    <a:p>
                      <a:r>
                        <a:rPr lang="en-US" sz="1400" kern="1200" dirty="0" smtClean="0"/>
                        <a:t>0.0006720432</a:t>
                      </a:r>
                      <a:endParaRPr lang="en-US" sz="1400" kern="1200" dirty="0" smtClean="0">
                        <a:solidFill>
                          <a:schemeClr val="dk1"/>
                        </a:solidFill>
                        <a:latin typeface="Times"/>
                        <a:ea typeface="Times New Roman"/>
                        <a:cs typeface="Times New Roman"/>
                      </a:endParaRPr>
                    </a:p>
                  </a:txBody>
                  <a:tcPr/>
                </a:tc>
              </a:tr>
              <a:tr h="329112">
                <a:tc>
                  <a:txBody>
                    <a:bodyPr/>
                    <a:lstStyle/>
                    <a:p>
                      <a:r>
                        <a:rPr lang="en-US" sz="1400" dirty="0" smtClean="0"/>
                        <a:t>RMACK</a:t>
                      </a:r>
                      <a:endParaRPr lang="en-US" sz="1400" dirty="0"/>
                    </a:p>
                  </a:txBody>
                  <a:tcPr/>
                </a:tc>
                <a:tc>
                  <a:txBody>
                    <a:bodyPr/>
                    <a:lstStyle/>
                    <a:p>
                      <a:r>
                        <a:rPr lang="en-US" sz="1400" kern="1200" dirty="0" smtClean="0"/>
                        <a:t>0.0006720432</a:t>
                      </a:r>
                      <a:endParaRPr lang="en-US" sz="1400" kern="1200" dirty="0" smtClean="0">
                        <a:solidFill>
                          <a:schemeClr val="dk1"/>
                        </a:solidFill>
                        <a:latin typeface="Times"/>
                        <a:ea typeface="Times New Roman"/>
                        <a:cs typeface="Times New Roman"/>
                      </a:endParaRPr>
                    </a:p>
                  </a:txBody>
                  <a:tcPr/>
                </a:tc>
              </a:tr>
              <a:tr h="329112">
                <a:tc>
                  <a:txBody>
                    <a:bodyPr/>
                    <a:lstStyle/>
                    <a:p>
                      <a:r>
                        <a:rPr lang="en-US" sz="1400" dirty="0" smtClean="0"/>
                        <a:t>WMACK</a:t>
                      </a:r>
                      <a:endParaRPr lang="en-US" sz="1400" dirty="0"/>
                    </a:p>
                  </a:txBody>
                  <a:tcPr/>
                </a:tc>
                <a:tc>
                  <a:txBody>
                    <a:bodyPr/>
                    <a:lstStyle/>
                    <a:p>
                      <a:r>
                        <a:rPr lang="en-US" sz="1400" kern="1200" dirty="0" smtClean="0"/>
                        <a:t>0.0006720432</a:t>
                      </a:r>
                      <a:endParaRPr lang="en-US" sz="1400" kern="1200" dirty="0" smtClean="0">
                        <a:solidFill>
                          <a:schemeClr val="dk1"/>
                        </a:solidFill>
                        <a:latin typeface="Times"/>
                        <a:ea typeface="Times New Roman"/>
                        <a:cs typeface="Times New Roman"/>
                      </a:endParaRPr>
                    </a:p>
                  </a:txBody>
                  <a:tcPr/>
                </a:tc>
              </a:tr>
              <a:tr h="329112">
                <a:tc>
                  <a:txBody>
                    <a:bodyPr/>
                    <a:lstStyle/>
                    <a:p>
                      <a:r>
                        <a:rPr lang="en-US" sz="1400" dirty="0" smtClean="0"/>
                        <a:t>read1</a:t>
                      </a:r>
                      <a:endParaRPr lang="en-US" sz="1400" dirty="0"/>
                    </a:p>
                  </a:txBody>
                  <a:tcPr/>
                </a:tc>
                <a:tc>
                  <a:txBody>
                    <a:bodyPr/>
                    <a:lstStyle/>
                    <a:p>
                      <a:r>
                        <a:rPr lang="en-US" sz="1400" kern="1200" dirty="0" smtClean="0"/>
                        <a:t>0.0003360216</a:t>
                      </a:r>
                      <a:endParaRPr lang="en-US" sz="1400" kern="1200" dirty="0" smtClean="0">
                        <a:solidFill>
                          <a:schemeClr val="dk1"/>
                        </a:solidFill>
                        <a:latin typeface="Times"/>
                        <a:ea typeface="Times New Roman"/>
                        <a:cs typeface="Times New Roman"/>
                      </a:endParaRPr>
                    </a:p>
                  </a:txBody>
                  <a:tcPr/>
                </a:tc>
              </a:tr>
            </a:tbl>
          </a:graphicData>
        </a:graphic>
      </p:graphicFrame>
      <p:sp>
        <p:nvSpPr>
          <p:cNvPr id="9" name="TextBox 8"/>
          <p:cNvSpPr txBox="1"/>
          <p:nvPr/>
        </p:nvSpPr>
        <p:spPr>
          <a:xfrm>
            <a:off x="414338" y="838200"/>
            <a:ext cx="8324850" cy="830263"/>
          </a:xfrm>
          <a:prstGeom prst="rect">
            <a:avLst/>
          </a:prstGeom>
          <a:noFill/>
        </p:spPr>
        <p:txBody>
          <a:bodyPr>
            <a:spAutoFit/>
          </a:bodyPr>
          <a:lstStyle/>
          <a:p>
            <a:pPr>
              <a:defRPr/>
            </a:pPr>
            <a:r>
              <a:rPr lang="en-US" sz="2400" dirty="0">
                <a:latin typeface="+mn-lt"/>
              </a:rPr>
              <a:t>The first step of computational kernel extraction procedure is probabilistic analysis of the FSM.</a:t>
            </a:r>
            <a:r>
              <a:rPr lang="en-US" sz="2400" dirty="0"/>
              <a:t> </a:t>
            </a:r>
            <a:endParaRPr lang="en-US" sz="2400" dirty="0">
              <a:latin typeface="+mn-lt"/>
            </a:endParaRPr>
          </a:p>
        </p:txBody>
      </p:sp>
      <p:sp>
        <p:nvSpPr>
          <p:cNvPr id="10" name="TextBox 9"/>
          <p:cNvSpPr txBox="1"/>
          <p:nvPr/>
        </p:nvSpPr>
        <p:spPr>
          <a:xfrm>
            <a:off x="566738" y="5776913"/>
            <a:ext cx="8324850" cy="831850"/>
          </a:xfrm>
          <a:prstGeom prst="rect">
            <a:avLst/>
          </a:prstGeom>
          <a:noFill/>
        </p:spPr>
        <p:txBody>
          <a:bodyPr>
            <a:spAutoFit/>
          </a:bodyPr>
          <a:lstStyle/>
          <a:p>
            <a:pPr>
              <a:defRPr/>
            </a:pPr>
            <a:r>
              <a:rPr lang="en-US" sz="2400" dirty="0">
                <a:latin typeface="+mn-lt"/>
              </a:rPr>
              <a:t>It is seen that FSM “opus”-benchmark spends 83% of its operation time in states “init0” and “init1”.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Decomposed FSM network</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dirty="0"/>
          </a:p>
        </p:txBody>
      </p:sp>
      <p:sp>
        <p:nvSpPr>
          <p:cNvPr id="11" name="Content Placeholder 2"/>
          <p:cNvSpPr txBox="1">
            <a:spLocks/>
          </p:cNvSpPr>
          <p:nvPr/>
        </p:nvSpPr>
        <p:spPr>
          <a:xfrm>
            <a:off x="655638" y="914400"/>
            <a:ext cx="8350250" cy="1741487"/>
          </a:xfrm>
          <a:prstGeom prst="rect">
            <a:avLst/>
          </a:prstGeom>
        </p:spPr>
        <p:txBody>
          <a:bodyPr/>
          <a:lstStyle/>
          <a:p>
            <a:pPr marL="342900" indent="-342900" eaLnBrk="0" hangingPunct="0">
              <a:spcBef>
                <a:spcPct val="20000"/>
              </a:spcBef>
              <a:buClr>
                <a:schemeClr val="folHlink"/>
              </a:buClr>
              <a:buSzPct val="75000"/>
              <a:buFont typeface="Wingdings" pitchFamily="2" charset="2"/>
              <a:buChar char="n"/>
              <a:defRPr/>
            </a:pPr>
            <a:r>
              <a:rPr lang="en-US" sz="2400" kern="0" dirty="0">
                <a:latin typeface="+mn-lt"/>
              </a:rPr>
              <a:t>After computational kernel is identified, it should be separated from the rest of the circuit. </a:t>
            </a:r>
          </a:p>
          <a:p>
            <a:pPr marL="342900" indent="-342900" eaLnBrk="0" hangingPunct="0">
              <a:spcBef>
                <a:spcPct val="20000"/>
              </a:spcBef>
              <a:buClr>
                <a:schemeClr val="folHlink"/>
              </a:buClr>
              <a:buSzPct val="75000"/>
              <a:buFont typeface="Wingdings" pitchFamily="2" charset="2"/>
              <a:buChar char="n"/>
              <a:defRPr/>
            </a:pPr>
            <a:r>
              <a:rPr lang="en-US" sz="2400" kern="0" dirty="0">
                <a:latin typeface="+mn-lt"/>
              </a:rPr>
              <a:t>The applet of additive decomposition is used to divide the original circuit into two alternatively working sub-FSMs.</a:t>
            </a:r>
          </a:p>
        </p:txBody>
      </p:sp>
      <p:pic>
        <p:nvPicPr>
          <p:cNvPr id="12" name="Picture 2"/>
          <p:cNvPicPr>
            <a:picLocks noChangeAspect="1" noChangeArrowheads="1"/>
          </p:cNvPicPr>
          <p:nvPr/>
        </p:nvPicPr>
        <p:blipFill>
          <a:blip r:embed="rId3" cstate="print"/>
          <a:srcRect/>
          <a:stretch>
            <a:fillRect/>
          </a:stretch>
        </p:blipFill>
        <p:spPr bwMode="auto">
          <a:xfrm>
            <a:off x="2471738" y="2708801"/>
            <a:ext cx="4691062" cy="362215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Decomposition applet</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0" name="Picture 4" descr="screenshot"/>
          <p:cNvPicPr>
            <a:picLocks noChangeAspect="1" noChangeArrowheads="1"/>
          </p:cNvPicPr>
          <p:nvPr/>
        </p:nvPicPr>
        <p:blipFill>
          <a:blip r:embed="rId3" cstate="print"/>
          <a:srcRect/>
          <a:stretch>
            <a:fillRect/>
          </a:stretch>
        </p:blipFill>
        <p:spPr bwMode="auto">
          <a:xfrm>
            <a:off x="763780" y="914401"/>
            <a:ext cx="7656320" cy="5538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96850"/>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Implementation summary</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Content Placeholder 2"/>
          <p:cNvSpPr txBox="1">
            <a:spLocks/>
          </p:cNvSpPr>
          <p:nvPr/>
        </p:nvSpPr>
        <p:spPr>
          <a:xfrm>
            <a:off x="350838" y="914400"/>
            <a:ext cx="8537575" cy="2592388"/>
          </a:xfrm>
          <a:prstGeom prst="rect">
            <a:avLst/>
          </a:prstGeom>
        </p:spPr>
        <p:txBody>
          <a:bodyPr/>
          <a:lstStyle/>
          <a:p>
            <a:pPr marL="342900" indent="-342900" eaLnBrk="0" hangingPunct="0">
              <a:spcBef>
                <a:spcPct val="20000"/>
              </a:spcBef>
              <a:buClr>
                <a:schemeClr val="folHlink"/>
              </a:buClr>
              <a:buSzPct val="75000"/>
              <a:buFont typeface="Wingdings" pitchFamily="2" charset="2"/>
              <a:buChar char="n"/>
              <a:defRPr/>
            </a:pPr>
            <a:r>
              <a:rPr lang="en-US" sz="2400" kern="0" dirty="0">
                <a:latin typeface="+mn-lt"/>
              </a:rPr>
              <a:t>VHDL description for prototype FSM and decomposed network can be generated by decomposition applet. This descriptions are used to implement and verify both designs using FPGA-based development board.</a:t>
            </a:r>
          </a:p>
          <a:p>
            <a:pPr marL="342900" indent="-342900" eaLnBrk="0" hangingPunct="0">
              <a:spcBef>
                <a:spcPct val="20000"/>
              </a:spcBef>
              <a:buClr>
                <a:schemeClr val="folHlink"/>
              </a:buClr>
              <a:buSzPct val="75000"/>
              <a:buFont typeface="Wingdings" pitchFamily="2" charset="2"/>
              <a:buChar char="n"/>
              <a:defRPr/>
            </a:pPr>
            <a:r>
              <a:rPr lang="en-US" sz="2400" b="1" kern="0" dirty="0" err="1">
                <a:solidFill>
                  <a:srgbClr val="A20000"/>
                </a:solidFill>
                <a:latin typeface="+mn-lt"/>
              </a:rPr>
              <a:t>XPower</a:t>
            </a:r>
            <a:r>
              <a:rPr lang="en-US" sz="2400" b="1" kern="0" dirty="0">
                <a:solidFill>
                  <a:srgbClr val="A20000"/>
                </a:solidFill>
                <a:latin typeface="+mn-lt"/>
              </a:rPr>
              <a:t> Analyzer </a:t>
            </a:r>
            <a:r>
              <a:rPr lang="en-US" sz="2400" kern="0" dirty="0">
                <a:latin typeface="+mn-lt"/>
              </a:rPr>
              <a:t>is a tool for power consumption estimation featured in Xilinx ISE. It is used to</a:t>
            </a:r>
            <a:r>
              <a:rPr lang="en-GB" sz="2400" kern="0" dirty="0">
                <a:latin typeface="+mn-lt"/>
              </a:rPr>
              <a:t> evaluate the quality of the decomposed design in comparison with the original. </a:t>
            </a:r>
            <a:endParaRPr lang="en-US" sz="2400" kern="0" dirty="0">
              <a:latin typeface="+mn-lt"/>
            </a:endParaRPr>
          </a:p>
          <a:p>
            <a:pPr marL="342900" indent="-342900" eaLnBrk="0" hangingPunct="0">
              <a:spcBef>
                <a:spcPct val="20000"/>
              </a:spcBef>
              <a:buClr>
                <a:schemeClr val="folHlink"/>
              </a:buClr>
              <a:buSzPct val="75000"/>
              <a:buFont typeface="Wingdings" pitchFamily="2" charset="2"/>
              <a:buChar char="n"/>
              <a:defRPr/>
            </a:pPr>
            <a:endParaRPr lang="en-US" sz="2400" kern="0" dirty="0">
              <a:latin typeface="+mn-lt"/>
            </a:endParaRPr>
          </a:p>
        </p:txBody>
      </p:sp>
      <p:graphicFrame>
        <p:nvGraphicFramePr>
          <p:cNvPr id="7" name="Table 6"/>
          <p:cNvGraphicFramePr>
            <a:graphicFrameLocks noGrp="1"/>
          </p:cNvGraphicFramePr>
          <p:nvPr/>
        </p:nvGraphicFramePr>
        <p:xfrm>
          <a:off x="1981200" y="3733801"/>
          <a:ext cx="6354207" cy="1329372"/>
        </p:xfrm>
        <a:graphic>
          <a:graphicData uri="http://schemas.openxmlformats.org/drawingml/2006/table">
            <a:tbl>
              <a:tblPr firstRow="1"/>
              <a:tblGrid>
                <a:gridCol w="1851485"/>
                <a:gridCol w="1533774"/>
                <a:gridCol w="2968948"/>
              </a:tblGrid>
              <a:tr h="443124">
                <a:tc>
                  <a:txBody>
                    <a:bodyPr/>
                    <a:lstStyle/>
                    <a:p>
                      <a:pPr marL="0" marR="0" indent="0" algn="ctr">
                        <a:spcBef>
                          <a:spcPts val="0"/>
                        </a:spcBef>
                        <a:spcAft>
                          <a:spcPts val="0"/>
                        </a:spcAft>
                      </a:pPr>
                      <a:r>
                        <a:rPr lang="en-US" sz="1800" dirty="0">
                          <a:latin typeface="Times"/>
                          <a:ea typeface="Times New Roman"/>
                          <a:cs typeface="Times New Roman"/>
                        </a:rPr>
                        <a:t>Design</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95000"/>
                      </a:schemeClr>
                    </a:solidFill>
                  </a:tcPr>
                </a:tc>
                <a:tc>
                  <a:txBody>
                    <a:bodyPr/>
                    <a:lstStyle/>
                    <a:p>
                      <a:pPr marL="0" marR="0" indent="0" algn="ctr">
                        <a:spcBef>
                          <a:spcPts val="0"/>
                        </a:spcBef>
                        <a:spcAft>
                          <a:spcPts val="0"/>
                        </a:spcAft>
                      </a:pPr>
                      <a:r>
                        <a:rPr lang="en-US" sz="1800" dirty="0">
                          <a:latin typeface="Times"/>
                          <a:ea typeface="Times New Roman"/>
                          <a:cs typeface="Times New Roman"/>
                        </a:rPr>
                        <a:t>Area (LUTs)</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95000"/>
                      </a:schemeClr>
                    </a:solidFill>
                  </a:tcPr>
                </a:tc>
                <a:tc>
                  <a:txBody>
                    <a:bodyPr/>
                    <a:lstStyle/>
                    <a:p>
                      <a:pPr marL="0" marR="0" indent="0" algn="ctr">
                        <a:spcBef>
                          <a:spcPts val="0"/>
                        </a:spcBef>
                        <a:spcAft>
                          <a:spcPts val="0"/>
                        </a:spcAft>
                      </a:pPr>
                      <a:r>
                        <a:rPr lang="en-US" sz="1800">
                          <a:latin typeface="Times"/>
                          <a:ea typeface="Times New Roman"/>
                          <a:cs typeface="Times New Roman"/>
                        </a:rPr>
                        <a:t>Power Consumptions (mW)</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95000"/>
                      </a:schemeClr>
                    </a:solidFill>
                  </a:tcPr>
                </a:tc>
              </a:tr>
              <a:tr h="443124">
                <a:tc>
                  <a:txBody>
                    <a:bodyPr/>
                    <a:lstStyle/>
                    <a:p>
                      <a:pPr marL="0" marR="0" indent="0" algn="l">
                        <a:spcBef>
                          <a:spcPts val="0"/>
                        </a:spcBef>
                        <a:spcAft>
                          <a:spcPts val="0"/>
                        </a:spcAft>
                      </a:pPr>
                      <a:r>
                        <a:rPr lang="en-US" sz="1800" dirty="0">
                          <a:latin typeface="Times"/>
                          <a:ea typeface="Times New Roman"/>
                          <a:cs typeface="Times New Roman"/>
                        </a:rPr>
                        <a:t>Original</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800" dirty="0">
                          <a:latin typeface="Times"/>
                          <a:ea typeface="Times New Roman"/>
                          <a:cs typeface="Times New Roman"/>
                        </a:rPr>
                        <a:t>25</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800" dirty="0">
                          <a:latin typeface="Times"/>
                          <a:ea typeface="Times New Roman"/>
                          <a:cs typeface="Times New Roman"/>
                        </a:rPr>
                        <a:t>4.65</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124">
                <a:tc>
                  <a:txBody>
                    <a:bodyPr/>
                    <a:lstStyle/>
                    <a:p>
                      <a:pPr marL="0" marR="0" indent="0" algn="l">
                        <a:spcBef>
                          <a:spcPts val="0"/>
                        </a:spcBef>
                        <a:spcAft>
                          <a:spcPts val="0"/>
                        </a:spcAft>
                      </a:pPr>
                      <a:r>
                        <a:rPr lang="en-US" sz="1800" dirty="0">
                          <a:latin typeface="Times"/>
                          <a:ea typeface="Times New Roman"/>
                          <a:cs typeface="Times New Roman"/>
                        </a:rPr>
                        <a:t>Decomposed</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800" dirty="0">
                          <a:latin typeface="Times"/>
                          <a:ea typeface="Times New Roman"/>
                          <a:cs typeface="Times New Roman"/>
                        </a:rPr>
                        <a:t>36</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800" dirty="0">
                          <a:latin typeface="Times"/>
                          <a:ea typeface="Times New Roman"/>
                          <a:cs typeface="Times New Roman"/>
                        </a:rPr>
                        <a:t>1.85</a:t>
                      </a:r>
                    </a:p>
                  </a:txBody>
                  <a:tcPr marL="34925" marR="34925" marT="34925" marB="349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574675" y="5276850"/>
            <a:ext cx="8239125" cy="1200150"/>
          </a:xfrm>
          <a:prstGeom prst="rect">
            <a:avLst/>
          </a:prstGeom>
          <a:noFill/>
        </p:spPr>
        <p:txBody>
          <a:bodyPr>
            <a:spAutoFit/>
          </a:bodyPr>
          <a:lstStyle/>
          <a:p>
            <a:pPr>
              <a:defRPr/>
            </a:pPr>
            <a:r>
              <a:rPr lang="en-GB" sz="2400" dirty="0">
                <a:latin typeface="+mn-lt"/>
              </a:rPr>
              <a:t>As it is seen from the table, the dynamic power consumption has been reduced by the factor of 2.5, while area overhead is 44%.</a:t>
            </a:r>
            <a:endParaRPr 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Power and Energy</a:t>
            </a:r>
            <a:endParaRPr lang="en-US" altLang="et-EE" sz="3200" u="sng" dirty="0">
              <a:solidFill>
                <a:srgbClr val="A20000"/>
              </a:solidFill>
              <a:latin typeface="Comic Sans MS" panose="030F0702030302020204" pitchFamily="66" charset="0"/>
            </a:endParaRPr>
          </a:p>
        </p:txBody>
      </p:sp>
      <p:sp>
        <p:nvSpPr>
          <p:cNvPr id="4" name="Rectangle 3"/>
          <p:cNvSpPr txBox="1">
            <a:spLocks noChangeArrowheads="1"/>
          </p:cNvSpPr>
          <p:nvPr/>
        </p:nvSpPr>
        <p:spPr>
          <a:xfrm>
            <a:off x="685800" y="1524000"/>
            <a:ext cx="7772400" cy="4572000"/>
          </a:xfrm>
          <a:prstGeom prst="rect">
            <a:avLst/>
          </a:prstGeom>
        </p:spPr>
        <p:txBody>
          <a:bodyPr/>
          <a:lstStyle/>
          <a:p>
            <a:pPr marL="342900" indent="-342900" eaLnBrk="0" hangingPunct="0">
              <a:spcBef>
                <a:spcPct val="20000"/>
              </a:spcBef>
              <a:buClr>
                <a:schemeClr val="folHlink"/>
              </a:buClr>
              <a:buSzPct val="75000"/>
              <a:buFont typeface="Wingdings" pitchFamily="2" charset="2"/>
              <a:buChar char="n"/>
              <a:defRPr/>
            </a:pPr>
            <a:r>
              <a:rPr lang="en-US" sz="2400" kern="0" dirty="0">
                <a:latin typeface="Arial" pitchFamily="34" charset="0"/>
                <a:cs typeface="Arial" pitchFamily="34" charset="0"/>
              </a:rPr>
              <a:t>Power is drawn from a voltage source attached to the V</a:t>
            </a:r>
            <a:r>
              <a:rPr lang="en-US" sz="2400" kern="0" baseline="-25000" dirty="0">
                <a:latin typeface="Arial" pitchFamily="34" charset="0"/>
                <a:cs typeface="Arial" pitchFamily="34" charset="0"/>
              </a:rPr>
              <a:t>DD</a:t>
            </a:r>
            <a:r>
              <a:rPr lang="en-US" sz="2400" kern="0" dirty="0">
                <a:latin typeface="Arial" pitchFamily="34" charset="0"/>
                <a:cs typeface="Arial" pitchFamily="34" charset="0"/>
              </a:rPr>
              <a:t> pin(s) of a chip.</a:t>
            </a:r>
          </a:p>
          <a:p>
            <a:pPr marL="342900" indent="-342900" eaLnBrk="0" hangingPunct="0">
              <a:spcBef>
                <a:spcPct val="20000"/>
              </a:spcBef>
              <a:buClr>
                <a:schemeClr val="folHlink"/>
              </a:buClr>
              <a:buSzPct val="75000"/>
              <a:buFont typeface="Wingdings" pitchFamily="2" charset="2"/>
              <a:buChar char="n"/>
              <a:defRPr/>
            </a:pPr>
            <a:endParaRPr lang="en-US" sz="2400" kern="0" dirty="0">
              <a:latin typeface="Arial" pitchFamily="34" charset="0"/>
              <a:cs typeface="Arial" pitchFamily="34" charset="0"/>
            </a:endParaRPr>
          </a:p>
          <a:p>
            <a:pPr marL="342900" indent="-342900" eaLnBrk="0" hangingPunct="0">
              <a:spcBef>
                <a:spcPct val="20000"/>
              </a:spcBef>
              <a:buClr>
                <a:schemeClr val="folHlink"/>
              </a:buClr>
              <a:buSzPct val="75000"/>
              <a:buFont typeface="Wingdings" pitchFamily="2" charset="2"/>
              <a:buChar char="n"/>
              <a:defRPr/>
            </a:pPr>
            <a:r>
              <a:rPr lang="en-US" sz="2400" kern="0" dirty="0">
                <a:latin typeface="Arial" pitchFamily="34" charset="0"/>
                <a:cs typeface="Arial" pitchFamily="34" charset="0"/>
              </a:rPr>
              <a:t>Instantaneous Power:</a:t>
            </a:r>
          </a:p>
          <a:p>
            <a:pPr marL="342900" indent="-342900" eaLnBrk="0" hangingPunct="0">
              <a:spcBef>
                <a:spcPct val="20000"/>
              </a:spcBef>
              <a:buClr>
                <a:schemeClr val="folHlink"/>
              </a:buClr>
              <a:buSzPct val="75000"/>
              <a:buFont typeface="Wingdings" pitchFamily="2" charset="2"/>
              <a:buNone/>
              <a:defRPr/>
            </a:pPr>
            <a:endParaRPr lang="en-US" sz="2400" kern="0" dirty="0">
              <a:latin typeface="Arial" pitchFamily="34" charset="0"/>
              <a:cs typeface="Arial" pitchFamily="34" charset="0"/>
            </a:endParaRPr>
          </a:p>
          <a:p>
            <a:pPr marL="342900" indent="-342900" eaLnBrk="0" hangingPunct="0">
              <a:spcBef>
                <a:spcPct val="20000"/>
              </a:spcBef>
              <a:buClr>
                <a:schemeClr val="folHlink"/>
              </a:buClr>
              <a:buSzPct val="75000"/>
              <a:buFont typeface="Wingdings" pitchFamily="2" charset="2"/>
              <a:buChar char="n"/>
              <a:defRPr/>
            </a:pPr>
            <a:r>
              <a:rPr lang="en-US" sz="2400" kern="0" dirty="0">
                <a:latin typeface="Arial" pitchFamily="34" charset="0"/>
                <a:cs typeface="Arial" pitchFamily="34" charset="0"/>
              </a:rPr>
              <a:t>Energy:</a:t>
            </a:r>
          </a:p>
          <a:p>
            <a:pPr marL="342900" indent="-342900" eaLnBrk="0" hangingPunct="0">
              <a:spcBef>
                <a:spcPct val="20000"/>
              </a:spcBef>
              <a:buClr>
                <a:schemeClr val="folHlink"/>
              </a:buClr>
              <a:buSzPct val="75000"/>
              <a:buFont typeface="Wingdings" pitchFamily="2" charset="2"/>
              <a:buChar char="n"/>
              <a:defRPr/>
            </a:pPr>
            <a:endParaRPr lang="en-US" sz="2400" kern="0" dirty="0">
              <a:latin typeface="Arial" pitchFamily="34" charset="0"/>
              <a:cs typeface="Arial" pitchFamily="34" charset="0"/>
            </a:endParaRPr>
          </a:p>
          <a:p>
            <a:pPr marL="342900" indent="-342900" eaLnBrk="0" hangingPunct="0">
              <a:spcBef>
                <a:spcPct val="20000"/>
              </a:spcBef>
              <a:buClr>
                <a:schemeClr val="folHlink"/>
              </a:buClr>
              <a:buSzPct val="75000"/>
              <a:buFont typeface="Wingdings" pitchFamily="2" charset="2"/>
              <a:buChar char="n"/>
              <a:defRPr/>
            </a:pPr>
            <a:r>
              <a:rPr lang="en-US" sz="2400" kern="0" dirty="0">
                <a:latin typeface="Arial" pitchFamily="34" charset="0"/>
                <a:cs typeface="Arial" pitchFamily="34" charset="0"/>
              </a:rPr>
              <a:t>Average Power:</a:t>
            </a:r>
          </a:p>
          <a:p>
            <a:pPr marL="342900" indent="-342900" eaLnBrk="0" hangingPunct="0">
              <a:spcBef>
                <a:spcPct val="20000"/>
              </a:spcBef>
              <a:buClr>
                <a:schemeClr val="folHlink"/>
              </a:buClr>
              <a:buSzPct val="75000"/>
              <a:buFont typeface="Wingdings" pitchFamily="2" charset="2"/>
              <a:buChar char="n"/>
              <a:defRPr/>
            </a:pPr>
            <a:endParaRPr lang="en-US" sz="2800" kern="0" dirty="0">
              <a:latin typeface="+mn-lt"/>
            </a:endParaRPr>
          </a:p>
        </p:txBody>
      </p:sp>
      <p:graphicFrame>
        <p:nvGraphicFramePr>
          <p:cNvPr id="5" name="Object 2"/>
          <p:cNvGraphicFramePr>
            <a:graphicFrameLocks noChangeAspect="1"/>
          </p:cNvGraphicFramePr>
          <p:nvPr/>
        </p:nvGraphicFramePr>
        <p:xfrm>
          <a:off x="4343400" y="2808288"/>
          <a:ext cx="2057400" cy="465137"/>
        </p:xfrm>
        <a:graphic>
          <a:graphicData uri="http://schemas.openxmlformats.org/presentationml/2006/ole">
            <p:oleObj spid="_x0000_s1026" name="Equation" r:id="rId4" imgW="1015920" imgH="228600" progId="">
              <p:embed/>
            </p:oleObj>
          </a:graphicData>
        </a:graphic>
      </p:graphicFrame>
      <p:graphicFrame>
        <p:nvGraphicFramePr>
          <p:cNvPr id="6" name="Object 3"/>
          <p:cNvGraphicFramePr>
            <a:graphicFrameLocks noChangeAspect="1"/>
          </p:cNvGraphicFramePr>
          <p:nvPr/>
        </p:nvGraphicFramePr>
        <p:xfrm>
          <a:off x="4343400" y="3463925"/>
          <a:ext cx="3505200" cy="976313"/>
        </p:xfrm>
        <a:graphic>
          <a:graphicData uri="http://schemas.openxmlformats.org/presentationml/2006/ole">
            <p:oleObj spid="_x0000_s1027" name="Equation" r:id="rId5" imgW="1714320" imgH="482400" progId="">
              <p:embed/>
            </p:oleObj>
          </a:graphicData>
        </a:graphic>
      </p:graphicFrame>
      <p:graphicFrame>
        <p:nvGraphicFramePr>
          <p:cNvPr id="7" name="Object 4"/>
          <p:cNvGraphicFramePr>
            <a:graphicFrameLocks noChangeAspect="1"/>
          </p:cNvGraphicFramePr>
          <p:nvPr/>
        </p:nvGraphicFramePr>
        <p:xfrm>
          <a:off x="4343400" y="4570413"/>
          <a:ext cx="3429000" cy="1012825"/>
        </p:xfrm>
        <a:graphic>
          <a:graphicData uri="http://schemas.openxmlformats.org/presentationml/2006/ole">
            <p:oleObj spid="_x0000_s1028" name="Equation" r:id="rId6" imgW="1625400" imgH="482400" progId="">
              <p:embed/>
            </p:oleObj>
          </a:graphicData>
        </a:graphic>
      </p:graphicFrame>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Low Power or Low Energy design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9" name="Content Placeholder 2"/>
          <p:cNvSpPr>
            <a:spLocks noGrp="1"/>
          </p:cNvSpPr>
          <p:nvPr>
            <p:ph idx="1"/>
          </p:nvPr>
        </p:nvSpPr>
        <p:spPr>
          <a:xfrm>
            <a:off x="655638" y="1970088"/>
            <a:ext cx="8110537" cy="3744912"/>
          </a:xfrm>
        </p:spPr>
        <p:txBody>
          <a:bodyPr>
            <a:normAutofit fontScale="77500" lnSpcReduction="20000"/>
          </a:bodyPr>
          <a:lstStyle/>
          <a:p>
            <a:pPr eaLnBrk="0" hangingPunct="0">
              <a:buClr>
                <a:schemeClr val="folHlink"/>
              </a:buClr>
              <a:buSzPct val="75000"/>
              <a:buFont typeface="Wingdings" pitchFamily="2" charset="2"/>
              <a:buChar char="n"/>
              <a:defRPr/>
            </a:pPr>
            <a:r>
              <a:rPr lang="en-US" sz="3100" kern="0" dirty="0" smtClean="0">
                <a:latin typeface="Arial" pitchFamily="34" charset="0"/>
                <a:cs typeface="Arial" pitchFamily="34" charset="0"/>
              </a:rPr>
              <a:t>Power </a:t>
            </a:r>
          </a:p>
          <a:p>
            <a:pPr lvl="1" eaLnBrk="0" fontAlgn="base" hangingPunct="0">
              <a:spcAft>
                <a:spcPct val="0"/>
              </a:spcAft>
              <a:buClr>
                <a:schemeClr val="folHlink"/>
              </a:buClr>
              <a:buSzPct val="70000"/>
              <a:buFontTx/>
              <a:buChar char="–"/>
              <a:defRPr/>
            </a:pPr>
            <a:r>
              <a:rPr lang="en-US" sz="3400" dirty="0" smtClean="0">
                <a:solidFill>
                  <a:srgbClr val="000000"/>
                </a:solidFill>
              </a:rPr>
              <a:t>Direct impact on instantaneous energy consumption and temperature</a:t>
            </a:r>
          </a:p>
          <a:p>
            <a:pPr lvl="1" eaLnBrk="0" fontAlgn="base" hangingPunct="0">
              <a:spcAft>
                <a:spcPct val="0"/>
              </a:spcAft>
              <a:buClr>
                <a:schemeClr val="folHlink"/>
              </a:buClr>
              <a:buSzPct val="70000"/>
              <a:buFontTx/>
              <a:buChar char="–"/>
              <a:defRPr/>
            </a:pPr>
            <a:r>
              <a:rPr lang="en-US" sz="3400" dirty="0" smtClean="0">
                <a:solidFill>
                  <a:srgbClr val="000000"/>
                </a:solidFill>
              </a:rPr>
              <a:t>Power consumption is critical for heat dissipation limited systems</a:t>
            </a:r>
          </a:p>
          <a:p>
            <a:pPr eaLnBrk="0" hangingPunct="0">
              <a:buClr>
                <a:schemeClr val="folHlink"/>
              </a:buClr>
              <a:buSzPct val="75000"/>
              <a:buFont typeface="Wingdings" pitchFamily="2" charset="2"/>
              <a:buChar char="n"/>
              <a:defRPr/>
            </a:pPr>
            <a:r>
              <a:rPr lang="en-US" sz="3100" kern="0" dirty="0" smtClean="0">
                <a:latin typeface="Arial" pitchFamily="34" charset="0"/>
                <a:cs typeface="Arial" pitchFamily="34" charset="0"/>
              </a:rPr>
              <a:t>Energy </a:t>
            </a:r>
          </a:p>
          <a:p>
            <a:pPr lvl="1" eaLnBrk="0" fontAlgn="base" hangingPunct="0">
              <a:spcAft>
                <a:spcPct val="0"/>
              </a:spcAft>
              <a:buClr>
                <a:schemeClr val="folHlink"/>
              </a:buClr>
              <a:buSzPct val="70000"/>
              <a:buFontTx/>
              <a:buChar char="–"/>
              <a:defRPr/>
            </a:pPr>
            <a:r>
              <a:rPr lang="en-US" sz="3400" dirty="0" smtClean="0">
                <a:solidFill>
                  <a:srgbClr val="000000"/>
                </a:solidFill>
              </a:rPr>
              <a:t>Power integrated over time is energy and impact on battery shelf life and environment</a:t>
            </a:r>
          </a:p>
          <a:p>
            <a:pPr lvl="1" eaLnBrk="0" fontAlgn="base" hangingPunct="0">
              <a:spcAft>
                <a:spcPct val="0"/>
              </a:spcAft>
              <a:buClr>
                <a:schemeClr val="folHlink"/>
              </a:buClr>
              <a:buSzPct val="70000"/>
              <a:buFontTx/>
              <a:buChar char="–"/>
              <a:defRPr/>
            </a:pPr>
            <a:r>
              <a:rPr lang="en-US" sz="3400" dirty="0" smtClean="0">
                <a:solidFill>
                  <a:srgbClr val="000000"/>
                </a:solidFill>
              </a:rPr>
              <a:t>Energy consumption is critical for battery-powered systems</a:t>
            </a:r>
          </a:p>
          <a:p>
            <a:pPr>
              <a:defRPr/>
            </a:pPr>
            <a:endParaRPr lang="en-US" dirty="0"/>
          </a:p>
        </p:txBody>
      </p:sp>
      <p:sp>
        <p:nvSpPr>
          <p:cNvPr id="14" name="Rectangle 13"/>
          <p:cNvSpPr/>
          <p:nvPr/>
        </p:nvSpPr>
        <p:spPr>
          <a:xfrm>
            <a:off x="2805113" y="1106488"/>
            <a:ext cx="266771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Arial"/>
              </a:rPr>
              <a:t>E(T) = </a:t>
            </a:r>
            <a:r>
              <a:rPr kumimoji="0" lang="en-US" sz="3200" b="0" i="0" u="none" strike="noStrike" kern="0" cap="none" spc="0" normalizeH="0" baseline="0" noProof="0" dirty="0">
                <a:ln>
                  <a:noFill/>
                </a:ln>
                <a:solidFill>
                  <a:srgbClr val="000000"/>
                </a:solidFill>
                <a:effectLst/>
                <a:uLnTx/>
                <a:uFillTx/>
                <a:latin typeface="Arial"/>
                <a:cs typeface="Arial" pitchFamily="34" charset="0"/>
              </a:rPr>
              <a:t>∫</a:t>
            </a:r>
            <a:r>
              <a:rPr kumimoji="0" lang="en-US" sz="1800" b="0" i="0" u="none" strike="noStrike" kern="0" cap="none" spc="0" normalizeH="0" baseline="0" noProof="0" dirty="0">
                <a:ln>
                  <a:noFill/>
                </a:ln>
                <a:solidFill>
                  <a:srgbClr val="000000"/>
                </a:solidFill>
                <a:effectLst/>
                <a:uLnTx/>
                <a:uFillTx/>
                <a:latin typeface="Arial"/>
                <a:cs typeface="Arial" pitchFamily="34" charset="0"/>
              </a:rPr>
              <a:t>  </a:t>
            </a:r>
            <a:r>
              <a:rPr kumimoji="0" lang="en-US" sz="2800" b="0" i="0" u="none" strike="noStrike" kern="0" cap="none" spc="0" normalizeH="0" baseline="0" noProof="0" dirty="0">
                <a:ln>
                  <a:noFill/>
                </a:ln>
                <a:solidFill>
                  <a:srgbClr val="000000"/>
                </a:solidFill>
                <a:effectLst/>
                <a:uLnTx/>
                <a:uFillTx/>
                <a:latin typeface="Arial"/>
                <a:cs typeface="Arial" pitchFamily="34" charset="0"/>
              </a:rPr>
              <a:t>P(t) </a:t>
            </a:r>
            <a:r>
              <a:rPr kumimoji="0" lang="en-US" sz="2800" b="0" i="0" u="none" strike="noStrike" kern="0" cap="none" spc="0" normalizeH="0" baseline="0" noProof="0" dirty="0" err="1">
                <a:ln>
                  <a:noFill/>
                </a:ln>
                <a:solidFill>
                  <a:srgbClr val="000000"/>
                </a:solidFill>
                <a:effectLst/>
                <a:uLnTx/>
                <a:uFillTx/>
                <a:latin typeface="Arial"/>
                <a:cs typeface="Arial" pitchFamily="34" charset="0"/>
              </a:rPr>
              <a:t>dt</a:t>
            </a:r>
            <a:endParaRPr kumimoji="0" lang="en-US" sz="2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CMOS</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
        <p:nvSpPr>
          <p:cNvPr id="7" name="Content Placeholder 6"/>
          <p:cNvSpPr>
            <a:spLocks noGrp="1"/>
          </p:cNvSpPr>
          <p:nvPr>
            <p:ph idx="1"/>
          </p:nvPr>
        </p:nvSpPr>
        <p:spPr>
          <a:xfrm>
            <a:off x="457200" y="1371600"/>
            <a:ext cx="8229600" cy="4525963"/>
          </a:xfrm>
          <a:prstGeom prst="rect">
            <a:avLst/>
          </a:prstGeom>
        </p:spPr>
        <p:txBody>
          <a:bodyPr>
            <a:spAutoFit/>
          </a:bodyPr>
          <a:lstStyle/>
          <a:p>
            <a:pPr marL="342900" indent="-342900" eaLnBrk="0" hangingPunct="0">
              <a:spcBef>
                <a:spcPct val="20000"/>
              </a:spcBef>
              <a:buClr>
                <a:srgbClr val="9A0000"/>
              </a:buClr>
              <a:buSzPct val="75000"/>
              <a:buFont typeface="Wingdings" pitchFamily="2" charset="2"/>
              <a:buChar char="n"/>
              <a:defRPr/>
            </a:pPr>
            <a:r>
              <a:rPr lang="en-US" sz="2400" kern="0" dirty="0">
                <a:solidFill>
                  <a:srgbClr val="000000"/>
                </a:solidFill>
                <a:latin typeface="Arial"/>
              </a:rPr>
              <a:t>We will restrict our attention to CMOS devices, this technology being the most widely adopted in current VLSI systems.</a:t>
            </a:r>
            <a:endParaRPr lang="en-US" sz="2800" kern="0" dirty="0">
              <a:solidFill>
                <a:srgbClr val="000000"/>
              </a:solidFill>
              <a:latin typeface="Arial"/>
            </a:endParaRPr>
          </a:p>
          <a:p>
            <a:pPr marL="742950" lvl="1" indent="-285750" eaLnBrk="0" hangingPunct="0">
              <a:spcBef>
                <a:spcPct val="20000"/>
              </a:spcBef>
              <a:buClr>
                <a:srgbClr val="9A0000"/>
              </a:buClr>
              <a:buSzPct val="70000"/>
              <a:buFontTx/>
              <a:buChar char="–"/>
              <a:defRPr/>
            </a:pPr>
            <a:r>
              <a:rPr lang="en-US" sz="2400" kern="0" dirty="0">
                <a:solidFill>
                  <a:srgbClr val="000000"/>
                </a:solidFill>
                <a:latin typeface="Arial"/>
              </a:rPr>
              <a:t>Static, complementary CMOS gates are remarkably efficient in their use of power to perform computation</a:t>
            </a:r>
          </a:p>
          <a:p>
            <a:pPr marL="742950" lvl="1" indent="-285750" eaLnBrk="0" hangingPunct="0">
              <a:spcBef>
                <a:spcPct val="20000"/>
              </a:spcBef>
              <a:buClr>
                <a:srgbClr val="9A0000"/>
              </a:buClr>
              <a:buSzPct val="70000"/>
              <a:buFontTx/>
              <a:buChar char="–"/>
              <a:defRPr/>
            </a:pPr>
            <a:r>
              <a:rPr lang="en-US" sz="2400" kern="0" dirty="0">
                <a:solidFill>
                  <a:srgbClr val="000000"/>
                </a:solidFill>
                <a:latin typeface="Arial"/>
              </a:rPr>
              <a:t>However, leakage increasingly threatens to drive up chip power consumption</a:t>
            </a:r>
          </a:p>
          <a:p>
            <a:pPr marL="342900" indent="-342900" eaLnBrk="0" hangingPunct="0">
              <a:spcBef>
                <a:spcPct val="20000"/>
              </a:spcBef>
              <a:buClr>
                <a:srgbClr val="9A0000"/>
              </a:buClr>
              <a:buSzPct val="75000"/>
              <a:buFont typeface="Wingdings" pitchFamily="2" charset="2"/>
              <a:buChar char="n"/>
              <a:defRPr/>
            </a:pPr>
            <a:r>
              <a:rPr lang="en-US" sz="2400" kern="0" dirty="0">
                <a:solidFill>
                  <a:srgbClr val="000000"/>
                </a:solidFill>
                <a:latin typeface="Arial"/>
              </a:rPr>
              <a:t>We consider inverter as circuit used for power consumption analysis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Power consumption analysis</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a:spLocks noChangeArrowheads="1"/>
          </p:cNvSpPr>
          <p:nvPr/>
        </p:nvSpPr>
        <p:spPr bwMode="auto">
          <a:xfrm>
            <a:off x="4224338" y="1209675"/>
            <a:ext cx="4691062" cy="1920875"/>
          </a:xfrm>
          <a:prstGeom prst="rect">
            <a:avLst/>
          </a:prstGeom>
          <a:noFill/>
          <a:ln w="9525">
            <a:noFill/>
            <a:miter lim="800000"/>
            <a:headEnd/>
            <a:tailEnd/>
          </a:ln>
          <a:effectLst/>
        </p:spPr>
        <p:txBody>
          <a:bodyPr>
            <a:spAutoFit/>
          </a:bodyPr>
          <a:lstStyle/>
          <a:p>
            <a:pPr marL="342900" indent="-342900" eaLnBrk="0" hangingPunct="0">
              <a:spcBef>
                <a:spcPct val="20000"/>
              </a:spcBef>
              <a:buClr>
                <a:srgbClr val="9A0000"/>
              </a:buClr>
              <a:buSzPct val="75000"/>
              <a:buFont typeface="Wingdings" pitchFamily="2" charset="2"/>
              <a:buChar char="n"/>
              <a:defRPr/>
            </a:pPr>
            <a:r>
              <a:rPr lang="en-US" altLang="zh-TW" sz="2200" kern="0" dirty="0">
                <a:solidFill>
                  <a:srgbClr val="000000"/>
                </a:solidFill>
                <a:latin typeface="Arial"/>
              </a:rPr>
              <a:t>Static dissipation due to leakage circuit</a:t>
            </a:r>
          </a:p>
          <a:p>
            <a:pPr marL="342900" indent="-342900" eaLnBrk="0" hangingPunct="0">
              <a:spcBef>
                <a:spcPct val="20000"/>
              </a:spcBef>
              <a:buClr>
                <a:srgbClr val="9A0000"/>
              </a:buClr>
              <a:buSzPct val="75000"/>
              <a:buFont typeface="Wingdings" pitchFamily="2" charset="2"/>
              <a:buChar char="n"/>
              <a:defRPr/>
            </a:pPr>
            <a:r>
              <a:rPr lang="en-US" altLang="zh-TW" sz="2200" kern="0" dirty="0">
                <a:solidFill>
                  <a:srgbClr val="000000"/>
                </a:solidFill>
                <a:latin typeface="Arial"/>
              </a:rPr>
              <a:t>Short-circuit dissipation</a:t>
            </a:r>
          </a:p>
          <a:p>
            <a:pPr marL="342900" indent="-342900" eaLnBrk="0" hangingPunct="0">
              <a:spcBef>
                <a:spcPct val="20000"/>
              </a:spcBef>
              <a:buClr>
                <a:srgbClr val="9A0000"/>
              </a:buClr>
              <a:buSzPct val="75000"/>
              <a:buFont typeface="Wingdings" pitchFamily="2" charset="2"/>
              <a:buChar char="n"/>
              <a:defRPr/>
            </a:pPr>
            <a:r>
              <a:rPr lang="en-US" altLang="zh-TW" sz="2200" kern="0" dirty="0">
                <a:solidFill>
                  <a:srgbClr val="000000"/>
                </a:solidFill>
                <a:latin typeface="Arial"/>
              </a:rPr>
              <a:t>Charge and discharge of a load capacitor</a:t>
            </a:r>
          </a:p>
        </p:txBody>
      </p:sp>
      <p:grpSp>
        <p:nvGrpSpPr>
          <p:cNvPr id="6" name="Group 5"/>
          <p:cNvGrpSpPr>
            <a:grpSpLocks/>
          </p:cNvGrpSpPr>
          <p:nvPr/>
        </p:nvGrpSpPr>
        <p:grpSpPr bwMode="auto">
          <a:xfrm>
            <a:off x="685800" y="1120775"/>
            <a:ext cx="3449638" cy="2590800"/>
            <a:chOff x="806" y="1778"/>
            <a:chExt cx="2173" cy="1632"/>
          </a:xfrm>
        </p:grpSpPr>
        <p:sp>
          <p:nvSpPr>
            <p:cNvPr id="9" name="Line 6"/>
            <p:cNvSpPr>
              <a:spLocks noChangeShapeType="1"/>
            </p:cNvSpPr>
            <p:nvPr/>
          </p:nvSpPr>
          <p:spPr bwMode="auto">
            <a:xfrm>
              <a:off x="1680" y="2064"/>
              <a:ext cx="288"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0" name="Line 7"/>
            <p:cNvSpPr>
              <a:spLocks noChangeShapeType="1"/>
            </p:cNvSpPr>
            <p:nvPr/>
          </p:nvSpPr>
          <p:spPr bwMode="auto">
            <a:xfrm>
              <a:off x="1680" y="3072"/>
              <a:ext cx="288"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1" name="Line 8"/>
            <p:cNvSpPr>
              <a:spLocks noChangeShapeType="1"/>
            </p:cNvSpPr>
            <p:nvPr/>
          </p:nvSpPr>
          <p:spPr bwMode="auto">
            <a:xfrm>
              <a:off x="1824" y="2064"/>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2" name="Line 9"/>
            <p:cNvSpPr>
              <a:spLocks noChangeShapeType="1"/>
            </p:cNvSpPr>
            <p:nvPr/>
          </p:nvSpPr>
          <p:spPr bwMode="auto">
            <a:xfrm flipH="1">
              <a:off x="1680" y="2256"/>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3" name="Line 10"/>
            <p:cNvSpPr>
              <a:spLocks noChangeShapeType="1"/>
            </p:cNvSpPr>
            <p:nvPr/>
          </p:nvSpPr>
          <p:spPr bwMode="auto">
            <a:xfrm>
              <a:off x="1680" y="2256"/>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4" name="Line 11"/>
            <p:cNvSpPr>
              <a:spLocks noChangeShapeType="1"/>
            </p:cNvSpPr>
            <p:nvPr/>
          </p:nvSpPr>
          <p:spPr bwMode="auto">
            <a:xfrm>
              <a:off x="1680" y="2448"/>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5" name="Line 12"/>
            <p:cNvSpPr>
              <a:spLocks noChangeShapeType="1"/>
            </p:cNvSpPr>
            <p:nvPr/>
          </p:nvSpPr>
          <p:spPr bwMode="auto">
            <a:xfrm>
              <a:off x="1824" y="2448"/>
              <a:ext cx="0" cy="24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6" name="Line 13"/>
            <p:cNvSpPr>
              <a:spLocks noChangeShapeType="1"/>
            </p:cNvSpPr>
            <p:nvPr/>
          </p:nvSpPr>
          <p:spPr bwMode="auto">
            <a:xfrm flipH="1">
              <a:off x="1680" y="2688"/>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7" name="Line 14"/>
            <p:cNvSpPr>
              <a:spLocks noChangeShapeType="1"/>
            </p:cNvSpPr>
            <p:nvPr/>
          </p:nvSpPr>
          <p:spPr bwMode="auto">
            <a:xfrm>
              <a:off x="1680" y="2688"/>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8" name="Line 15"/>
            <p:cNvSpPr>
              <a:spLocks noChangeShapeType="1"/>
            </p:cNvSpPr>
            <p:nvPr/>
          </p:nvSpPr>
          <p:spPr bwMode="auto">
            <a:xfrm>
              <a:off x="1680" y="2880"/>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19" name="Line 16"/>
            <p:cNvSpPr>
              <a:spLocks noChangeShapeType="1"/>
            </p:cNvSpPr>
            <p:nvPr/>
          </p:nvSpPr>
          <p:spPr bwMode="auto">
            <a:xfrm>
              <a:off x="1824" y="2880"/>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0" name="Line 17"/>
            <p:cNvSpPr>
              <a:spLocks noChangeShapeType="1"/>
            </p:cNvSpPr>
            <p:nvPr/>
          </p:nvSpPr>
          <p:spPr bwMode="auto">
            <a:xfrm>
              <a:off x="1632" y="2256"/>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1" name="Line 18"/>
            <p:cNvSpPr>
              <a:spLocks noChangeShapeType="1"/>
            </p:cNvSpPr>
            <p:nvPr/>
          </p:nvSpPr>
          <p:spPr bwMode="auto">
            <a:xfrm>
              <a:off x="1632" y="2688"/>
              <a:ext cx="0" cy="19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2" name="Line 19"/>
            <p:cNvSpPr>
              <a:spLocks noChangeShapeType="1"/>
            </p:cNvSpPr>
            <p:nvPr/>
          </p:nvSpPr>
          <p:spPr bwMode="auto">
            <a:xfrm flipH="1">
              <a:off x="1488" y="2352"/>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3" name="Line 20"/>
            <p:cNvSpPr>
              <a:spLocks noChangeShapeType="1"/>
            </p:cNvSpPr>
            <p:nvPr/>
          </p:nvSpPr>
          <p:spPr bwMode="auto">
            <a:xfrm>
              <a:off x="1488" y="2352"/>
              <a:ext cx="0" cy="432"/>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4" name="Line 21"/>
            <p:cNvSpPr>
              <a:spLocks noChangeShapeType="1"/>
            </p:cNvSpPr>
            <p:nvPr/>
          </p:nvSpPr>
          <p:spPr bwMode="auto">
            <a:xfrm>
              <a:off x="1488" y="2784"/>
              <a:ext cx="144"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5" name="Line 22"/>
            <p:cNvSpPr>
              <a:spLocks noChangeShapeType="1"/>
            </p:cNvSpPr>
            <p:nvPr/>
          </p:nvSpPr>
          <p:spPr bwMode="auto">
            <a:xfrm flipH="1">
              <a:off x="1152" y="2592"/>
              <a:ext cx="336"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6" name="Line 23"/>
            <p:cNvSpPr>
              <a:spLocks noChangeShapeType="1"/>
            </p:cNvSpPr>
            <p:nvPr/>
          </p:nvSpPr>
          <p:spPr bwMode="auto">
            <a:xfrm>
              <a:off x="1824" y="2592"/>
              <a:ext cx="720" cy="0"/>
            </a:xfrm>
            <a:prstGeom prst="line">
              <a:avLst/>
            </a:prstGeom>
            <a:noFill/>
            <a:ln w="12699">
              <a:solidFill>
                <a:srgbClr val="000000"/>
              </a:solidFill>
              <a:round/>
              <a:headEnd type="none" w="sm" len="sm"/>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7" name="Arc 24"/>
            <p:cNvSpPr>
              <a:spLocks/>
            </p:cNvSpPr>
            <p:nvPr/>
          </p:nvSpPr>
          <p:spPr bwMode="auto">
            <a:xfrm>
              <a:off x="1921" y="2160"/>
              <a:ext cx="528" cy="3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rgbClr val="000000"/>
              </a:solidFill>
              <a:round/>
              <a:headEnd type="stealth" w="med" len="med"/>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8" name="Arc 25"/>
            <p:cNvSpPr>
              <a:spLocks/>
            </p:cNvSpPr>
            <p:nvPr/>
          </p:nvSpPr>
          <p:spPr bwMode="auto">
            <a:xfrm>
              <a:off x="1921" y="2689"/>
              <a:ext cx="528" cy="336"/>
            </a:xfrm>
            <a:custGeom>
              <a:avLst/>
              <a:gdLst>
                <a:gd name="G0" fmla="+- 21600 0 0"/>
                <a:gd name="G1" fmla="+- 21600 0 0"/>
                <a:gd name="G2" fmla="+- 21600 0 0"/>
                <a:gd name="T0" fmla="*/ 0 w 21600"/>
                <a:gd name="T1" fmla="*/ 21600 h 21600"/>
                <a:gd name="T2" fmla="*/ 2155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close/>
                </a:path>
              </a:pathLst>
            </a:custGeom>
            <a:noFill/>
            <a:ln w="12699" cap="rnd">
              <a:solidFill>
                <a:srgbClr val="000000"/>
              </a:solidFill>
              <a:round/>
              <a:headEnd type="stealth" w="med" len="med"/>
              <a:tailEnd type="none" w="sm" len="sm"/>
            </a:ln>
            <a:effectLst/>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29" name="Rectangle 26"/>
            <p:cNvSpPr>
              <a:spLocks noChangeArrowheads="1"/>
            </p:cNvSpPr>
            <p:nvPr/>
          </p:nvSpPr>
          <p:spPr bwMode="auto">
            <a:xfrm>
              <a:off x="806" y="2450"/>
              <a:ext cx="355" cy="288"/>
            </a:xfrm>
            <a:prstGeom prst="rect">
              <a:avLst/>
            </a:prstGeom>
            <a:noFill/>
            <a:ln w="9525">
              <a:noFill/>
              <a:miter lim="800000"/>
              <a:headEnd/>
              <a:tailEnd/>
            </a:ln>
            <a:effectLst/>
          </p:spPr>
          <p:txBody>
            <a:bodyPr wrap="none" lIns="92075" tIns="46038" rIns="92075" bIns="46038">
              <a:spAutoFit/>
            </a:bodyPr>
            <a:lstStyle/>
            <a:p>
              <a:pPr fontAlgn="auto">
                <a:spcAft>
                  <a:spcPts val="0"/>
                </a:spcAft>
                <a:defRPr/>
              </a:pPr>
              <a:r>
                <a:rPr lang="en-US" altLang="zh-TW" sz="2400" kern="0">
                  <a:solidFill>
                    <a:sysClr val="windowText" lastClr="000000"/>
                  </a:solidFill>
                  <a:ea typeface="PMingLiU" pitchFamily="18" charset="-120"/>
                </a:rPr>
                <a:t>V</a:t>
              </a:r>
              <a:r>
                <a:rPr lang="en-US" altLang="zh-TW" sz="2400" kern="0" baseline="-25000">
                  <a:solidFill>
                    <a:sysClr val="windowText" lastClr="000000"/>
                  </a:solidFill>
                  <a:ea typeface="PMingLiU" pitchFamily="18" charset="-120"/>
                </a:rPr>
                <a:t>in</a:t>
              </a:r>
            </a:p>
          </p:txBody>
        </p:sp>
        <p:sp>
          <p:nvSpPr>
            <p:cNvPr id="30" name="Rectangle 27"/>
            <p:cNvSpPr>
              <a:spLocks noChangeArrowheads="1"/>
            </p:cNvSpPr>
            <p:nvPr/>
          </p:nvSpPr>
          <p:spPr bwMode="auto">
            <a:xfrm>
              <a:off x="2560" y="2444"/>
              <a:ext cx="419" cy="288"/>
            </a:xfrm>
            <a:prstGeom prst="rect">
              <a:avLst/>
            </a:prstGeom>
            <a:noFill/>
            <a:ln w="9525">
              <a:noFill/>
              <a:miter lim="800000"/>
              <a:headEnd/>
              <a:tailEnd/>
            </a:ln>
            <a:effectLst/>
          </p:spPr>
          <p:txBody>
            <a:bodyPr wrap="none" lIns="92075" tIns="46038" rIns="92075" bIns="46038">
              <a:spAutoFit/>
            </a:bodyPr>
            <a:lstStyle/>
            <a:p>
              <a:pPr fontAlgn="auto">
                <a:spcAft>
                  <a:spcPts val="0"/>
                </a:spcAft>
                <a:defRPr/>
              </a:pPr>
              <a:r>
                <a:rPr lang="en-US" altLang="zh-TW" sz="2400" kern="0" dirty="0" err="1">
                  <a:solidFill>
                    <a:sysClr val="windowText" lastClr="000000"/>
                  </a:solidFill>
                  <a:ea typeface="PMingLiU" pitchFamily="18" charset="-120"/>
                </a:rPr>
                <a:t>V</a:t>
              </a:r>
              <a:r>
                <a:rPr lang="en-US" altLang="zh-TW" sz="2400" kern="0" baseline="-25000" dirty="0" err="1">
                  <a:solidFill>
                    <a:sysClr val="windowText" lastClr="000000"/>
                  </a:solidFill>
                  <a:ea typeface="PMingLiU" pitchFamily="18" charset="-120"/>
                </a:rPr>
                <a:t>out</a:t>
              </a:r>
              <a:endParaRPr lang="en-US" altLang="zh-TW" sz="2400" kern="0" baseline="-25000" dirty="0">
                <a:solidFill>
                  <a:sysClr val="windowText" lastClr="000000"/>
                </a:solidFill>
                <a:ea typeface="PMingLiU" pitchFamily="18" charset="-120"/>
              </a:endParaRPr>
            </a:p>
          </p:txBody>
        </p:sp>
        <p:sp>
          <p:nvSpPr>
            <p:cNvPr id="31" name="Rectangle 28"/>
            <p:cNvSpPr>
              <a:spLocks noChangeArrowheads="1"/>
            </p:cNvSpPr>
            <p:nvPr/>
          </p:nvSpPr>
          <p:spPr bwMode="auto">
            <a:xfrm>
              <a:off x="1670" y="1778"/>
              <a:ext cx="439" cy="288"/>
            </a:xfrm>
            <a:prstGeom prst="rect">
              <a:avLst/>
            </a:prstGeom>
            <a:noFill/>
            <a:ln w="9525">
              <a:noFill/>
              <a:miter lim="800000"/>
              <a:headEnd/>
              <a:tailEnd/>
            </a:ln>
            <a:effectLst/>
          </p:spPr>
          <p:txBody>
            <a:bodyPr wrap="none" lIns="92075" tIns="46038" rIns="92075" bIns="46038">
              <a:spAutoFit/>
            </a:bodyPr>
            <a:lstStyle/>
            <a:p>
              <a:pPr fontAlgn="auto">
                <a:spcAft>
                  <a:spcPts val="0"/>
                </a:spcAft>
                <a:defRPr/>
              </a:pPr>
              <a:r>
                <a:rPr lang="en-US" altLang="zh-TW" sz="2400" kern="0">
                  <a:solidFill>
                    <a:sysClr val="windowText" lastClr="000000"/>
                  </a:solidFill>
                  <a:ea typeface="PMingLiU" pitchFamily="18" charset="-120"/>
                </a:rPr>
                <a:t>V</a:t>
              </a:r>
              <a:r>
                <a:rPr lang="en-US" altLang="zh-TW" sz="2400" kern="0" baseline="-25000">
                  <a:solidFill>
                    <a:sysClr val="windowText" lastClr="000000"/>
                  </a:solidFill>
                  <a:ea typeface="PMingLiU" pitchFamily="18" charset="-120"/>
                </a:rPr>
                <a:t>DD</a:t>
              </a:r>
            </a:p>
          </p:txBody>
        </p:sp>
        <p:sp>
          <p:nvSpPr>
            <p:cNvPr id="32" name="Rectangle 29"/>
            <p:cNvSpPr>
              <a:spLocks noChangeArrowheads="1"/>
            </p:cNvSpPr>
            <p:nvPr/>
          </p:nvSpPr>
          <p:spPr bwMode="auto">
            <a:xfrm>
              <a:off x="1574" y="3122"/>
              <a:ext cx="533" cy="288"/>
            </a:xfrm>
            <a:prstGeom prst="rect">
              <a:avLst/>
            </a:prstGeom>
            <a:noFill/>
            <a:ln w="9525">
              <a:noFill/>
              <a:miter lim="800000"/>
              <a:headEnd/>
              <a:tailEnd/>
            </a:ln>
            <a:effectLst/>
          </p:spPr>
          <p:txBody>
            <a:bodyPr wrap="none" lIns="92075" tIns="46038" rIns="92075" bIns="46038">
              <a:spAutoFit/>
            </a:bodyPr>
            <a:lstStyle/>
            <a:p>
              <a:pPr fontAlgn="auto">
                <a:spcAft>
                  <a:spcPts val="0"/>
                </a:spcAft>
                <a:defRPr/>
              </a:pPr>
              <a:r>
                <a:rPr lang="en-US" altLang="zh-TW" sz="2400" kern="0" dirty="0">
                  <a:solidFill>
                    <a:sysClr val="windowText" lastClr="000000"/>
                  </a:solidFill>
                  <a:ea typeface="PMingLiU" pitchFamily="18" charset="-120"/>
                </a:rPr>
                <a:t>GND</a:t>
              </a:r>
            </a:p>
          </p:txBody>
        </p:sp>
      </p:grpSp>
      <p:grpSp>
        <p:nvGrpSpPr>
          <p:cNvPr id="33" name="Group 30"/>
          <p:cNvGrpSpPr>
            <a:grpSpLocks/>
          </p:cNvGrpSpPr>
          <p:nvPr/>
        </p:nvGrpSpPr>
        <p:grpSpPr bwMode="auto">
          <a:xfrm>
            <a:off x="609600" y="4025900"/>
            <a:ext cx="8305800" cy="2262188"/>
            <a:chOff x="384" y="2440"/>
            <a:chExt cx="5232" cy="1425"/>
          </a:xfrm>
        </p:grpSpPr>
        <p:sp>
          <p:nvSpPr>
            <p:cNvPr id="34" name="Text Box 31"/>
            <p:cNvSpPr txBox="1">
              <a:spLocks noChangeArrowheads="1"/>
            </p:cNvSpPr>
            <p:nvPr/>
          </p:nvSpPr>
          <p:spPr bwMode="auto">
            <a:xfrm>
              <a:off x="1931" y="2440"/>
              <a:ext cx="2101" cy="288"/>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2400" i="1" kern="0" dirty="0">
                  <a:solidFill>
                    <a:sysClr val="windowText" lastClr="000000"/>
                  </a:solidFill>
                  <a:latin typeface="Arial" pitchFamily="34" charset="0"/>
                  <a:cs typeface="Arial" pitchFamily="34" charset="0"/>
                </a:rPr>
                <a:t>P = </a:t>
              </a:r>
              <a:r>
                <a:rPr lang="en-US" sz="2400" i="1" kern="0" dirty="0" err="1">
                  <a:solidFill>
                    <a:sysClr val="windowText" lastClr="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dyn</a:t>
              </a:r>
              <a:r>
                <a:rPr lang="en-US" sz="2400" i="1" kern="0" dirty="0">
                  <a:solidFill>
                    <a:sysClr val="windowText" lastClr="000000"/>
                  </a:solidFill>
                  <a:latin typeface="Arial" pitchFamily="34" charset="0"/>
                  <a:cs typeface="Arial" pitchFamily="34" charset="0"/>
                </a:rPr>
                <a:t> + </a:t>
              </a:r>
              <a:r>
                <a:rPr lang="en-US" sz="2400" i="1" kern="0" dirty="0" err="1">
                  <a:solidFill>
                    <a:sysClr val="windowText" lastClr="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sc</a:t>
              </a:r>
              <a:r>
                <a:rPr lang="en-US" sz="2400" i="1" kern="0" dirty="0">
                  <a:solidFill>
                    <a:sysClr val="windowText" lastClr="000000"/>
                  </a:solidFill>
                  <a:latin typeface="Arial" pitchFamily="34" charset="0"/>
                  <a:cs typeface="Arial" pitchFamily="34" charset="0"/>
                </a:rPr>
                <a:t> + </a:t>
              </a:r>
              <a:r>
                <a:rPr lang="en-US" sz="2400" i="1" kern="0" dirty="0" err="1">
                  <a:solidFill>
                    <a:sysClr val="windowText" lastClr="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lk</a:t>
              </a:r>
              <a:r>
                <a:rPr lang="en-US" sz="2400" i="1" kern="0" dirty="0">
                  <a:solidFill>
                    <a:sysClr val="windowText" lastClr="000000"/>
                  </a:solidFill>
                  <a:latin typeface="Arial" pitchFamily="34" charset="0"/>
                  <a:cs typeface="Arial" pitchFamily="34" charset="0"/>
                </a:rPr>
                <a:t> </a:t>
              </a:r>
            </a:p>
          </p:txBody>
        </p:sp>
        <p:sp>
          <p:nvSpPr>
            <p:cNvPr id="35" name="Text Box 32"/>
            <p:cNvSpPr txBox="1">
              <a:spLocks noChangeArrowheads="1"/>
            </p:cNvSpPr>
            <p:nvPr/>
          </p:nvSpPr>
          <p:spPr bwMode="auto">
            <a:xfrm>
              <a:off x="384" y="2822"/>
              <a:ext cx="5232" cy="1043"/>
            </a:xfrm>
            <a:prstGeom prst="rect">
              <a:avLst/>
            </a:prstGeom>
            <a:noFill/>
            <a:ln w="9525">
              <a:noFill/>
              <a:miter lim="800000"/>
              <a:headEnd/>
              <a:tailEnd/>
            </a:ln>
            <a:effectLst/>
          </p:spPr>
          <p:txBody>
            <a:bodyPr>
              <a:spAutoFit/>
            </a:bodyPr>
            <a:lstStyle/>
            <a:p>
              <a:pPr marL="742950" lvl="1" indent="-285750" eaLnBrk="0" hangingPunct="0">
                <a:spcBef>
                  <a:spcPct val="20000"/>
                </a:spcBef>
                <a:buClr>
                  <a:srgbClr val="9A0000"/>
                </a:buClr>
                <a:buSzPct val="70000"/>
                <a:buFontTx/>
                <a:buChar char="–"/>
                <a:defRPr/>
              </a:pPr>
              <a:r>
                <a:rPr lang="en-US" sz="2400" kern="0" dirty="0" err="1">
                  <a:solidFill>
                    <a:srgbClr val="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dyn</a:t>
              </a:r>
              <a:r>
                <a:rPr lang="en-US" sz="2400" kern="0" dirty="0">
                  <a:solidFill>
                    <a:srgbClr val="000000"/>
                  </a:solidFill>
                  <a:latin typeface="Arial" pitchFamily="34" charset="0"/>
                  <a:cs typeface="Arial" pitchFamily="34" charset="0"/>
                </a:rPr>
                <a:t> </a:t>
              </a:r>
              <a:r>
                <a:rPr lang="en-US" sz="2000" kern="0" dirty="0">
                  <a:solidFill>
                    <a:srgbClr val="000000"/>
                  </a:solidFill>
                  <a:latin typeface="Arial" pitchFamily="34" charset="0"/>
                  <a:cs typeface="Arial" pitchFamily="34" charset="0"/>
                </a:rPr>
                <a:t>is dynamic or switching power (is due to charging and discharging load capacitances);</a:t>
              </a:r>
            </a:p>
            <a:p>
              <a:pPr marL="742950" lvl="1" indent="-285750" eaLnBrk="0" hangingPunct="0">
                <a:spcBef>
                  <a:spcPct val="20000"/>
                </a:spcBef>
                <a:buClr>
                  <a:srgbClr val="9A0000"/>
                </a:buClr>
                <a:buSzPct val="70000"/>
                <a:buFontTx/>
                <a:buChar char="–"/>
                <a:defRPr/>
              </a:pPr>
              <a:r>
                <a:rPr lang="en-US" sz="2400" kern="0" dirty="0" err="1">
                  <a:solidFill>
                    <a:srgbClr val="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sc</a:t>
              </a:r>
              <a:r>
                <a:rPr lang="en-US" sz="1800" kern="0" dirty="0">
                  <a:solidFill>
                    <a:sysClr val="windowText" lastClr="000000"/>
                  </a:solidFill>
                  <a:latin typeface="Arial" pitchFamily="34" charset="0"/>
                  <a:cs typeface="Arial" pitchFamily="34" charset="0"/>
                </a:rPr>
                <a:t> </a:t>
              </a:r>
              <a:r>
                <a:rPr lang="en-US" sz="2000" kern="0" dirty="0">
                  <a:solidFill>
                    <a:srgbClr val="000000"/>
                  </a:solidFill>
                  <a:latin typeface="Arial" pitchFamily="34" charset="0"/>
                  <a:cs typeface="Arial" pitchFamily="34" charset="0"/>
                </a:rPr>
                <a:t>is shirt-circuit power; </a:t>
              </a:r>
            </a:p>
            <a:p>
              <a:pPr marL="742950" lvl="1" indent="-285750" eaLnBrk="0" hangingPunct="0">
                <a:spcBef>
                  <a:spcPct val="20000"/>
                </a:spcBef>
                <a:buClr>
                  <a:srgbClr val="9A0000"/>
                </a:buClr>
                <a:buSzPct val="70000"/>
                <a:buFontTx/>
                <a:buChar char="–"/>
                <a:defRPr/>
              </a:pPr>
              <a:r>
                <a:rPr lang="en-US" sz="2400" kern="0" dirty="0" err="1">
                  <a:solidFill>
                    <a:srgbClr val="000000"/>
                  </a:solidFill>
                  <a:latin typeface="Arial" pitchFamily="34" charset="0"/>
                  <a:cs typeface="Arial" pitchFamily="34" charset="0"/>
                </a:rPr>
                <a:t>P</a:t>
              </a:r>
              <a:r>
                <a:rPr lang="en-US" sz="2400" i="1" kern="0" baseline="-25000" dirty="0" err="1">
                  <a:solidFill>
                    <a:sysClr val="windowText" lastClr="000000"/>
                  </a:solidFill>
                  <a:latin typeface="Arial" pitchFamily="34" charset="0"/>
                  <a:cs typeface="Arial" pitchFamily="34" charset="0"/>
                </a:rPr>
                <a:t>lk</a:t>
              </a:r>
              <a:r>
                <a:rPr lang="en-US" sz="2400" kern="0" dirty="0">
                  <a:solidFill>
                    <a:srgbClr val="000000"/>
                  </a:solidFill>
                  <a:latin typeface="Arial" pitchFamily="34" charset="0"/>
                  <a:cs typeface="Arial" pitchFamily="34" charset="0"/>
                </a:rPr>
                <a:t> </a:t>
              </a:r>
              <a:r>
                <a:rPr lang="en-US" sz="2000" kern="0" dirty="0">
                  <a:solidFill>
                    <a:srgbClr val="000000"/>
                  </a:solidFill>
                  <a:latin typeface="Arial" pitchFamily="34" charset="0"/>
                  <a:cs typeface="Arial" pitchFamily="34" charset="0"/>
                </a:rPr>
                <a:t>is leakage power (is static in nature)</a:t>
              </a:r>
            </a:p>
          </p:txBody>
        </p:sp>
      </p:grpSp>
      <p:sp>
        <p:nvSpPr>
          <p:cNvPr id="36" name="Oval 12"/>
          <p:cNvSpPr>
            <a:spLocks noChangeArrowheads="1"/>
          </p:cNvSpPr>
          <p:nvPr/>
        </p:nvSpPr>
        <p:spPr bwMode="auto">
          <a:xfrm>
            <a:off x="1943100" y="2005013"/>
            <a:ext cx="90488" cy="88900"/>
          </a:xfrm>
          <a:prstGeom prst="ellipse">
            <a:avLst/>
          </a:prstGeom>
          <a:noFill/>
          <a:ln w="12700">
            <a:solidFill>
              <a:srgbClr val="000000"/>
            </a:solidFill>
            <a:round/>
            <a:headEnd/>
            <a:tailEnd/>
          </a:ln>
        </p:spPr>
        <p:txBody>
          <a:bodyPr wrap="none" anchor="ctr"/>
          <a:lstStyle/>
          <a:p>
            <a:endParaRPr lang="et-E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Dynamic Energy Consumption</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grpSp>
        <p:nvGrpSpPr>
          <p:cNvPr id="37" name="Group 45"/>
          <p:cNvGrpSpPr>
            <a:grpSpLocks/>
          </p:cNvGrpSpPr>
          <p:nvPr/>
        </p:nvGrpSpPr>
        <p:grpSpPr bwMode="auto">
          <a:xfrm>
            <a:off x="914400" y="1219200"/>
            <a:ext cx="6858000" cy="2768600"/>
            <a:chOff x="1066800" y="1592124"/>
            <a:chExt cx="6705600" cy="2514600"/>
          </a:xfrm>
        </p:grpSpPr>
        <p:sp>
          <p:nvSpPr>
            <p:cNvPr id="38" name="Line 4"/>
            <p:cNvSpPr>
              <a:spLocks noChangeShapeType="1"/>
            </p:cNvSpPr>
            <p:nvPr/>
          </p:nvSpPr>
          <p:spPr bwMode="auto">
            <a:xfrm>
              <a:off x="1371600" y="3192324"/>
              <a:ext cx="685800" cy="0"/>
            </a:xfrm>
            <a:prstGeom prst="line">
              <a:avLst/>
            </a:prstGeom>
            <a:noFill/>
            <a:ln w="28575">
              <a:solidFill>
                <a:srgbClr val="FFFFFF"/>
              </a:solidFill>
              <a:round/>
              <a:headEnd/>
              <a:tailEnd/>
            </a:ln>
          </p:spPr>
          <p:txBody>
            <a:bodyPr/>
            <a:lstStyle/>
            <a:p>
              <a:endParaRPr lang="en-GB"/>
            </a:p>
          </p:txBody>
        </p:sp>
        <p:sp>
          <p:nvSpPr>
            <p:cNvPr id="39" name="Line 5"/>
            <p:cNvSpPr>
              <a:spLocks noChangeShapeType="1"/>
            </p:cNvSpPr>
            <p:nvPr/>
          </p:nvSpPr>
          <p:spPr bwMode="auto">
            <a:xfrm flipV="1">
              <a:off x="6019800" y="3725724"/>
              <a:ext cx="685800" cy="0"/>
            </a:xfrm>
            <a:prstGeom prst="line">
              <a:avLst/>
            </a:prstGeom>
            <a:noFill/>
            <a:ln w="28575">
              <a:solidFill>
                <a:srgbClr val="FFFFFF"/>
              </a:solidFill>
              <a:round/>
              <a:headEnd/>
              <a:tailEnd/>
            </a:ln>
          </p:spPr>
          <p:txBody>
            <a:bodyPr/>
            <a:lstStyle/>
            <a:p>
              <a:endParaRPr lang="en-GB"/>
            </a:p>
          </p:txBody>
        </p:sp>
        <p:sp>
          <p:nvSpPr>
            <p:cNvPr id="40" name="Line 6"/>
            <p:cNvSpPr>
              <a:spLocks noChangeShapeType="1"/>
            </p:cNvSpPr>
            <p:nvPr/>
          </p:nvSpPr>
          <p:spPr bwMode="auto">
            <a:xfrm flipV="1">
              <a:off x="7086600" y="3192324"/>
              <a:ext cx="685800" cy="0"/>
            </a:xfrm>
            <a:prstGeom prst="line">
              <a:avLst/>
            </a:prstGeom>
            <a:noFill/>
            <a:ln w="28575">
              <a:solidFill>
                <a:srgbClr val="FFFFFF"/>
              </a:solidFill>
              <a:round/>
              <a:headEnd/>
              <a:tailEnd/>
            </a:ln>
          </p:spPr>
          <p:txBody>
            <a:bodyPr/>
            <a:lstStyle/>
            <a:p>
              <a:endParaRPr lang="en-GB"/>
            </a:p>
          </p:txBody>
        </p:sp>
        <p:sp>
          <p:nvSpPr>
            <p:cNvPr id="41" name="Line 7"/>
            <p:cNvSpPr>
              <a:spLocks noChangeShapeType="1"/>
            </p:cNvSpPr>
            <p:nvPr/>
          </p:nvSpPr>
          <p:spPr bwMode="auto">
            <a:xfrm flipV="1">
              <a:off x="6705600" y="3192324"/>
              <a:ext cx="381000" cy="533400"/>
            </a:xfrm>
            <a:prstGeom prst="line">
              <a:avLst/>
            </a:prstGeom>
            <a:noFill/>
            <a:ln w="28575">
              <a:solidFill>
                <a:srgbClr val="FFFFFF"/>
              </a:solidFill>
              <a:round/>
              <a:headEnd/>
              <a:tailEnd/>
            </a:ln>
          </p:spPr>
          <p:txBody>
            <a:bodyPr/>
            <a:lstStyle/>
            <a:p>
              <a:endParaRPr lang="en-GB"/>
            </a:p>
          </p:txBody>
        </p:sp>
        <p:sp>
          <p:nvSpPr>
            <p:cNvPr id="42" name="Line 8"/>
            <p:cNvSpPr>
              <a:spLocks noChangeShapeType="1"/>
            </p:cNvSpPr>
            <p:nvPr/>
          </p:nvSpPr>
          <p:spPr bwMode="auto">
            <a:xfrm>
              <a:off x="4114800" y="2277924"/>
              <a:ext cx="0" cy="381000"/>
            </a:xfrm>
            <a:prstGeom prst="line">
              <a:avLst/>
            </a:prstGeom>
            <a:noFill/>
            <a:ln w="28575">
              <a:solidFill>
                <a:srgbClr val="000000"/>
              </a:solidFill>
              <a:round/>
              <a:headEnd/>
              <a:tailEnd/>
            </a:ln>
          </p:spPr>
          <p:txBody>
            <a:bodyPr/>
            <a:lstStyle/>
            <a:p>
              <a:endParaRPr lang="en-GB"/>
            </a:p>
          </p:txBody>
        </p:sp>
        <p:sp>
          <p:nvSpPr>
            <p:cNvPr id="43" name="Line 9"/>
            <p:cNvSpPr>
              <a:spLocks noChangeShapeType="1"/>
            </p:cNvSpPr>
            <p:nvPr/>
          </p:nvSpPr>
          <p:spPr bwMode="auto">
            <a:xfrm>
              <a:off x="4038600" y="2277924"/>
              <a:ext cx="0" cy="381000"/>
            </a:xfrm>
            <a:prstGeom prst="line">
              <a:avLst/>
            </a:prstGeom>
            <a:noFill/>
            <a:ln w="28575">
              <a:solidFill>
                <a:srgbClr val="000000"/>
              </a:solidFill>
              <a:round/>
              <a:headEnd/>
              <a:tailEnd/>
            </a:ln>
          </p:spPr>
          <p:txBody>
            <a:bodyPr/>
            <a:lstStyle/>
            <a:p>
              <a:endParaRPr lang="en-GB"/>
            </a:p>
          </p:txBody>
        </p:sp>
        <p:sp>
          <p:nvSpPr>
            <p:cNvPr id="44" name="Line 10"/>
            <p:cNvSpPr>
              <a:spLocks noChangeShapeType="1"/>
            </p:cNvSpPr>
            <p:nvPr/>
          </p:nvSpPr>
          <p:spPr bwMode="auto">
            <a:xfrm>
              <a:off x="4114800" y="3268524"/>
              <a:ext cx="0" cy="381000"/>
            </a:xfrm>
            <a:prstGeom prst="line">
              <a:avLst/>
            </a:prstGeom>
            <a:noFill/>
            <a:ln w="28575">
              <a:solidFill>
                <a:srgbClr val="000000"/>
              </a:solidFill>
              <a:round/>
              <a:headEnd/>
              <a:tailEnd/>
            </a:ln>
          </p:spPr>
          <p:txBody>
            <a:bodyPr/>
            <a:lstStyle/>
            <a:p>
              <a:endParaRPr lang="en-GB"/>
            </a:p>
          </p:txBody>
        </p:sp>
        <p:sp>
          <p:nvSpPr>
            <p:cNvPr id="45" name="Line 11"/>
            <p:cNvSpPr>
              <a:spLocks noChangeShapeType="1"/>
            </p:cNvSpPr>
            <p:nvPr/>
          </p:nvSpPr>
          <p:spPr bwMode="auto">
            <a:xfrm>
              <a:off x="4038600" y="3268524"/>
              <a:ext cx="0" cy="381000"/>
            </a:xfrm>
            <a:prstGeom prst="line">
              <a:avLst/>
            </a:prstGeom>
            <a:noFill/>
            <a:ln w="28575">
              <a:solidFill>
                <a:srgbClr val="000000"/>
              </a:solidFill>
              <a:round/>
              <a:headEnd/>
              <a:tailEnd/>
            </a:ln>
          </p:spPr>
          <p:txBody>
            <a:bodyPr/>
            <a:lstStyle/>
            <a:p>
              <a:endParaRPr lang="en-GB"/>
            </a:p>
          </p:txBody>
        </p:sp>
        <p:sp>
          <p:nvSpPr>
            <p:cNvPr id="46" name="Oval 12"/>
            <p:cNvSpPr>
              <a:spLocks noChangeArrowheads="1"/>
            </p:cNvSpPr>
            <p:nvPr/>
          </p:nvSpPr>
          <p:spPr bwMode="auto">
            <a:xfrm>
              <a:off x="3886200" y="2421532"/>
              <a:ext cx="152400" cy="152400"/>
            </a:xfrm>
            <a:prstGeom prst="ellipse">
              <a:avLst/>
            </a:prstGeom>
            <a:noFill/>
            <a:ln w="28575">
              <a:solidFill>
                <a:srgbClr val="000000"/>
              </a:solidFill>
              <a:round/>
              <a:headEnd/>
              <a:tailEnd/>
            </a:ln>
          </p:spPr>
          <p:txBody>
            <a:bodyPr wrap="none" anchor="ctr"/>
            <a:lstStyle/>
            <a:p>
              <a:endParaRPr lang="et-EE"/>
            </a:p>
          </p:txBody>
        </p:sp>
        <p:sp>
          <p:nvSpPr>
            <p:cNvPr id="47" name="Line 13"/>
            <p:cNvSpPr>
              <a:spLocks noChangeShapeType="1"/>
            </p:cNvSpPr>
            <p:nvPr/>
          </p:nvSpPr>
          <p:spPr bwMode="auto">
            <a:xfrm>
              <a:off x="3505200" y="2506524"/>
              <a:ext cx="381000" cy="0"/>
            </a:xfrm>
            <a:prstGeom prst="line">
              <a:avLst/>
            </a:prstGeom>
            <a:noFill/>
            <a:ln w="28575">
              <a:solidFill>
                <a:srgbClr val="000000"/>
              </a:solidFill>
              <a:round/>
              <a:headEnd/>
              <a:tailEnd/>
            </a:ln>
          </p:spPr>
          <p:txBody>
            <a:bodyPr/>
            <a:lstStyle/>
            <a:p>
              <a:endParaRPr lang="en-GB"/>
            </a:p>
          </p:txBody>
        </p:sp>
        <p:sp>
          <p:nvSpPr>
            <p:cNvPr id="48" name="Line 14"/>
            <p:cNvSpPr>
              <a:spLocks noChangeShapeType="1"/>
            </p:cNvSpPr>
            <p:nvPr/>
          </p:nvSpPr>
          <p:spPr bwMode="auto">
            <a:xfrm>
              <a:off x="3505200" y="3420924"/>
              <a:ext cx="533400" cy="0"/>
            </a:xfrm>
            <a:prstGeom prst="line">
              <a:avLst/>
            </a:prstGeom>
            <a:noFill/>
            <a:ln w="28575">
              <a:solidFill>
                <a:srgbClr val="000000"/>
              </a:solidFill>
              <a:round/>
              <a:headEnd/>
              <a:tailEnd/>
            </a:ln>
          </p:spPr>
          <p:txBody>
            <a:bodyPr/>
            <a:lstStyle/>
            <a:p>
              <a:endParaRPr lang="en-GB"/>
            </a:p>
          </p:txBody>
        </p:sp>
        <p:sp>
          <p:nvSpPr>
            <p:cNvPr id="49" name="Line 15"/>
            <p:cNvSpPr>
              <a:spLocks noChangeShapeType="1"/>
            </p:cNvSpPr>
            <p:nvPr/>
          </p:nvSpPr>
          <p:spPr bwMode="auto">
            <a:xfrm>
              <a:off x="3505200" y="2506524"/>
              <a:ext cx="0" cy="914400"/>
            </a:xfrm>
            <a:prstGeom prst="line">
              <a:avLst/>
            </a:prstGeom>
            <a:noFill/>
            <a:ln w="28575">
              <a:solidFill>
                <a:srgbClr val="000000"/>
              </a:solidFill>
              <a:round/>
              <a:headEnd/>
              <a:tailEnd/>
            </a:ln>
          </p:spPr>
          <p:txBody>
            <a:bodyPr/>
            <a:lstStyle/>
            <a:p>
              <a:endParaRPr lang="en-GB"/>
            </a:p>
          </p:txBody>
        </p:sp>
        <p:sp>
          <p:nvSpPr>
            <p:cNvPr id="50" name="Rectangle 16"/>
            <p:cNvSpPr>
              <a:spLocks noChangeArrowheads="1"/>
            </p:cNvSpPr>
            <p:nvPr/>
          </p:nvSpPr>
          <p:spPr bwMode="auto">
            <a:xfrm>
              <a:off x="2209800" y="2811324"/>
              <a:ext cx="368300" cy="304800"/>
            </a:xfrm>
            <a:prstGeom prst="rect">
              <a:avLst/>
            </a:prstGeom>
            <a:noFill/>
            <a:ln w="28575">
              <a:noFill/>
              <a:miter lim="800000"/>
              <a:headEnd/>
              <a:tailEnd/>
            </a:ln>
          </p:spPr>
          <p:txBody>
            <a:bodyPr wrap="none" lIns="0" tIns="0" rIns="0" bIns="0">
              <a:spAutoFit/>
            </a:bodyPr>
            <a:lstStyle/>
            <a:p>
              <a:r>
                <a:rPr lang="en-US" sz="2000"/>
                <a:t>Vin</a:t>
              </a:r>
            </a:p>
          </p:txBody>
        </p:sp>
        <p:sp>
          <p:nvSpPr>
            <p:cNvPr id="51" name="Line 17"/>
            <p:cNvSpPr>
              <a:spLocks noChangeShapeType="1"/>
            </p:cNvSpPr>
            <p:nvPr/>
          </p:nvSpPr>
          <p:spPr bwMode="auto">
            <a:xfrm>
              <a:off x="2743200" y="2963724"/>
              <a:ext cx="762000" cy="0"/>
            </a:xfrm>
            <a:prstGeom prst="line">
              <a:avLst/>
            </a:prstGeom>
            <a:noFill/>
            <a:ln w="28575">
              <a:solidFill>
                <a:srgbClr val="000000"/>
              </a:solidFill>
              <a:round/>
              <a:headEnd/>
              <a:tailEnd/>
            </a:ln>
          </p:spPr>
          <p:txBody>
            <a:bodyPr/>
            <a:lstStyle/>
            <a:p>
              <a:endParaRPr lang="en-GB"/>
            </a:p>
          </p:txBody>
        </p:sp>
        <p:sp>
          <p:nvSpPr>
            <p:cNvPr id="53" name="Line 18"/>
            <p:cNvSpPr>
              <a:spLocks noChangeShapeType="1"/>
            </p:cNvSpPr>
            <p:nvPr/>
          </p:nvSpPr>
          <p:spPr bwMode="auto">
            <a:xfrm>
              <a:off x="1371600" y="3192324"/>
              <a:ext cx="685800" cy="0"/>
            </a:xfrm>
            <a:prstGeom prst="line">
              <a:avLst/>
            </a:prstGeom>
            <a:noFill/>
            <a:ln w="28575">
              <a:solidFill>
                <a:srgbClr val="000000"/>
              </a:solidFill>
              <a:round/>
              <a:headEnd/>
              <a:tailEnd/>
            </a:ln>
          </p:spPr>
          <p:txBody>
            <a:bodyPr/>
            <a:lstStyle/>
            <a:p>
              <a:endParaRPr lang="en-GB"/>
            </a:p>
          </p:txBody>
        </p:sp>
        <p:sp>
          <p:nvSpPr>
            <p:cNvPr id="54" name="Line 19"/>
            <p:cNvSpPr>
              <a:spLocks noChangeShapeType="1"/>
            </p:cNvSpPr>
            <p:nvPr/>
          </p:nvSpPr>
          <p:spPr bwMode="auto">
            <a:xfrm>
              <a:off x="2438400" y="3725724"/>
              <a:ext cx="685800" cy="0"/>
            </a:xfrm>
            <a:prstGeom prst="line">
              <a:avLst/>
            </a:prstGeom>
            <a:noFill/>
            <a:ln w="28575">
              <a:solidFill>
                <a:srgbClr val="000000"/>
              </a:solidFill>
              <a:round/>
              <a:headEnd/>
              <a:tailEnd/>
            </a:ln>
          </p:spPr>
          <p:txBody>
            <a:bodyPr/>
            <a:lstStyle/>
            <a:p>
              <a:endParaRPr lang="en-GB"/>
            </a:p>
          </p:txBody>
        </p:sp>
        <p:sp>
          <p:nvSpPr>
            <p:cNvPr id="55" name="Line 20"/>
            <p:cNvSpPr>
              <a:spLocks noChangeShapeType="1"/>
            </p:cNvSpPr>
            <p:nvPr/>
          </p:nvSpPr>
          <p:spPr bwMode="auto">
            <a:xfrm>
              <a:off x="2057400" y="3192324"/>
              <a:ext cx="381000" cy="533400"/>
            </a:xfrm>
            <a:prstGeom prst="line">
              <a:avLst/>
            </a:prstGeom>
            <a:noFill/>
            <a:ln w="28575">
              <a:solidFill>
                <a:srgbClr val="000000"/>
              </a:solidFill>
              <a:round/>
              <a:headEnd/>
              <a:tailEnd/>
            </a:ln>
          </p:spPr>
          <p:txBody>
            <a:bodyPr/>
            <a:lstStyle/>
            <a:p>
              <a:endParaRPr lang="en-GB"/>
            </a:p>
          </p:txBody>
        </p:sp>
        <p:sp>
          <p:nvSpPr>
            <p:cNvPr id="56" name="Rectangle 21"/>
            <p:cNvSpPr>
              <a:spLocks noChangeArrowheads="1"/>
            </p:cNvSpPr>
            <p:nvPr/>
          </p:nvSpPr>
          <p:spPr bwMode="auto">
            <a:xfrm>
              <a:off x="5638800" y="2811324"/>
              <a:ext cx="522288" cy="304800"/>
            </a:xfrm>
            <a:prstGeom prst="rect">
              <a:avLst/>
            </a:prstGeom>
            <a:noFill/>
            <a:ln w="28575">
              <a:noFill/>
              <a:miter lim="800000"/>
              <a:headEnd/>
              <a:tailEnd/>
            </a:ln>
          </p:spPr>
          <p:txBody>
            <a:bodyPr wrap="none" lIns="0" tIns="0" rIns="0" bIns="0">
              <a:spAutoFit/>
            </a:bodyPr>
            <a:lstStyle/>
            <a:p>
              <a:r>
                <a:rPr lang="en-US" sz="2000"/>
                <a:t>Vout</a:t>
              </a:r>
            </a:p>
          </p:txBody>
        </p:sp>
        <p:sp>
          <p:nvSpPr>
            <p:cNvPr id="57" name="Rectangle 22"/>
            <p:cNvSpPr>
              <a:spLocks noChangeArrowheads="1"/>
            </p:cNvSpPr>
            <p:nvPr/>
          </p:nvSpPr>
          <p:spPr bwMode="auto">
            <a:xfrm>
              <a:off x="5334000" y="3420924"/>
              <a:ext cx="276225" cy="304800"/>
            </a:xfrm>
            <a:prstGeom prst="rect">
              <a:avLst/>
            </a:prstGeom>
            <a:noFill/>
            <a:ln w="28575">
              <a:noFill/>
              <a:miter lim="800000"/>
              <a:headEnd/>
              <a:tailEnd/>
            </a:ln>
          </p:spPr>
          <p:txBody>
            <a:bodyPr wrap="none" lIns="0" tIns="0" rIns="0" bIns="0">
              <a:spAutoFit/>
            </a:bodyPr>
            <a:lstStyle/>
            <a:p>
              <a:r>
                <a:rPr lang="en-US" sz="2000"/>
                <a:t>C</a:t>
              </a:r>
              <a:r>
                <a:rPr lang="en-US" sz="2000" baseline="-25000"/>
                <a:t>L</a:t>
              </a:r>
            </a:p>
          </p:txBody>
        </p:sp>
        <p:sp>
          <p:nvSpPr>
            <p:cNvPr id="58" name="Line 23"/>
            <p:cNvSpPr>
              <a:spLocks noChangeShapeType="1"/>
            </p:cNvSpPr>
            <p:nvPr/>
          </p:nvSpPr>
          <p:spPr bwMode="auto">
            <a:xfrm flipV="1">
              <a:off x="6019800" y="3725724"/>
              <a:ext cx="685800" cy="0"/>
            </a:xfrm>
            <a:prstGeom prst="line">
              <a:avLst/>
            </a:prstGeom>
            <a:noFill/>
            <a:ln w="28575">
              <a:solidFill>
                <a:schemeClr val="tx1"/>
              </a:solidFill>
              <a:round/>
              <a:headEnd/>
              <a:tailEnd/>
            </a:ln>
          </p:spPr>
          <p:txBody>
            <a:bodyPr/>
            <a:lstStyle/>
            <a:p>
              <a:endParaRPr lang="en-GB"/>
            </a:p>
          </p:txBody>
        </p:sp>
        <p:sp>
          <p:nvSpPr>
            <p:cNvPr id="59" name="Line 24"/>
            <p:cNvSpPr>
              <a:spLocks noChangeShapeType="1"/>
            </p:cNvSpPr>
            <p:nvPr/>
          </p:nvSpPr>
          <p:spPr bwMode="auto">
            <a:xfrm flipV="1">
              <a:off x="7086600" y="3192324"/>
              <a:ext cx="685800" cy="0"/>
            </a:xfrm>
            <a:prstGeom prst="line">
              <a:avLst/>
            </a:prstGeom>
            <a:noFill/>
            <a:ln w="28575">
              <a:solidFill>
                <a:schemeClr val="tx1"/>
              </a:solidFill>
              <a:round/>
              <a:headEnd/>
              <a:tailEnd/>
            </a:ln>
          </p:spPr>
          <p:txBody>
            <a:bodyPr/>
            <a:lstStyle/>
            <a:p>
              <a:endParaRPr lang="en-GB"/>
            </a:p>
          </p:txBody>
        </p:sp>
        <p:sp>
          <p:nvSpPr>
            <p:cNvPr id="60" name="Line 25"/>
            <p:cNvSpPr>
              <a:spLocks noChangeShapeType="1"/>
            </p:cNvSpPr>
            <p:nvPr/>
          </p:nvSpPr>
          <p:spPr bwMode="auto">
            <a:xfrm flipV="1">
              <a:off x="6705600" y="3192324"/>
              <a:ext cx="381000" cy="533400"/>
            </a:xfrm>
            <a:prstGeom prst="line">
              <a:avLst/>
            </a:prstGeom>
            <a:noFill/>
            <a:ln w="28575">
              <a:solidFill>
                <a:schemeClr val="tx1"/>
              </a:solidFill>
              <a:round/>
              <a:headEnd/>
              <a:tailEnd/>
            </a:ln>
          </p:spPr>
          <p:txBody>
            <a:bodyPr/>
            <a:lstStyle/>
            <a:p>
              <a:endParaRPr lang="en-GB"/>
            </a:p>
          </p:txBody>
        </p:sp>
        <p:sp>
          <p:nvSpPr>
            <p:cNvPr id="61" name="Freeform 26"/>
            <p:cNvSpPr>
              <a:spLocks/>
            </p:cNvSpPr>
            <p:nvPr/>
          </p:nvSpPr>
          <p:spPr bwMode="auto">
            <a:xfrm>
              <a:off x="4481513" y="1973124"/>
              <a:ext cx="876300" cy="1371600"/>
            </a:xfrm>
            <a:custGeom>
              <a:avLst/>
              <a:gdLst>
                <a:gd name="T0" fmla="*/ 0 w 552"/>
                <a:gd name="T1" fmla="*/ 0 h 864"/>
                <a:gd name="T2" fmla="*/ 2147483647 w 552"/>
                <a:gd name="T3" fmla="*/ 2147483647 h 864"/>
                <a:gd name="T4" fmla="*/ 2147483647 w 552"/>
                <a:gd name="T5" fmla="*/ 2147483647 h 864"/>
                <a:gd name="T6" fmla="*/ 2147483647 w 552"/>
                <a:gd name="T7" fmla="*/ 2147483647 h 864"/>
                <a:gd name="T8" fmla="*/ 0 60000 65536"/>
                <a:gd name="T9" fmla="*/ 0 60000 65536"/>
                <a:gd name="T10" fmla="*/ 0 60000 65536"/>
                <a:gd name="T11" fmla="*/ 0 60000 65536"/>
                <a:gd name="T12" fmla="*/ 0 w 552"/>
                <a:gd name="T13" fmla="*/ 0 h 864"/>
                <a:gd name="T14" fmla="*/ 552 w 552"/>
                <a:gd name="T15" fmla="*/ 864 h 864"/>
              </a:gdLst>
              <a:ahLst/>
              <a:cxnLst>
                <a:cxn ang="T8">
                  <a:pos x="T0" y="T1"/>
                </a:cxn>
                <a:cxn ang="T9">
                  <a:pos x="T2" y="T3"/>
                </a:cxn>
                <a:cxn ang="T10">
                  <a:pos x="T4" y="T5"/>
                </a:cxn>
                <a:cxn ang="T11">
                  <a:pos x="T6" y="T7"/>
                </a:cxn>
              </a:cxnLst>
              <a:rect l="T12" t="T13" r="T14" b="T15"/>
              <a:pathLst>
                <a:path w="552" h="864">
                  <a:moveTo>
                    <a:pt x="0" y="0"/>
                  </a:moveTo>
                  <a:cubicBezTo>
                    <a:pt x="8" y="172"/>
                    <a:pt x="16" y="344"/>
                    <a:pt x="96" y="432"/>
                  </a:cubicBezTo>
                  <a:cubicBezTo>
                    <a:pt x="176" y="520"/>
                    <a:pt x="408" y="456"/>
                    <a:pt x="480" y="528"/>
                  </a:cubicBezTo>
                  <a:cubicBezTo>
                    <a:pt x="552" y="600"/>
                    <a:pt x="540" y="732"/>
                    <a:pt x="528" y="864"/>
                  </a:cubicBezTo>
                </a:path>
              </a:pathLst>
            </a:custGeom>
            <a:noFill/>
            <a:ln w="38100" cap="flat" cmpd="sng">
              <a:solidFill>
                <a:schemeClr val="hlink"/>
              </a:solidFill>
              <a:prstDash val="solid"/>
              <a:round/>
              <a:headEnd type="none" w="med" len="med"/>
              <a:tailEnd type="triangle" w="med" len="med"/>
            </a:ln>
          </p:spPr>
          <p:txBody>
            <a:bodyPr/>
            <a:lstStyle/>
            <a:p>
              <a:endParaRPr lang="en-GB"/>
            </a:p>
          </p:txBody>
        </p:sp>
        <p:sp>
          <p:nvSpPr>
            <p:cNvPr id="62" name="Line 27"/>
            <p:cNvSpPr>
              <a:spLocks noChangeShapeType="1"/>
            </p:cNvSpPr>
            <p:nvPr/>
          </p:nvSpPr>
          <p:spPr bwMode="auto">
            <a:xfrm>
              <a:off x="4419600" y="2658924"/>
              <a:ext cx="0" cy="609600"/>
            </a:xfrm>
            <a:prstGeom prst="line">
              <a:avLst/>
            </a:prstGeom>
            <a:noFill/>
            <a:ln w="28575">
              <a:solidFill>
                <a:srgbClr val="000000"/>
              </a:solidFill>
              <a:round/>
              <a:headEnd/>
              <a:tailEnd/>
            </a:ln>
          </p:spPr>
          <p:txBody>
            <a:bodyPr/>
            <a:lstStyle/>
            <a:p>
              <a:endParaRPr lang="en-GB"/>
            </a:p>
          </p:txBody>
        </p:sp>
        <p:sp>
          <p:nvSpPr>
            <p:cNvPr id="63" name="Line 28"/>
            <p:cNvSpPr>
              <a:spLocks noChangeShapeType="1"/>
            </p:cNvSpPr>
            <p:nvPr/>
          </p:nvSpPr>
          <p:spPr bwMode="auto">
            <a:xfrm>
              <a:off x="4114800" y="3268524"/>
              <a:ext cx="304800" cy="0"/>
            </a:xfrm>
            <a:prstGeom prst="line">
              <a:avLst/>
            </a:prstGeom>
            <a:noFill/>
            <a:ln w="28575">
              <a:solidFill>
                <a:srgbClr val="000000"/>
              </a:solidFill>
              <a:round/>
              <a:headEnd/>
              <a:tailEnd/>
            </a:ln>
          </p:spPr>
          <p:txBody>
            <a:bodyPr/>
            <a:lstStyle/>
            <a:p>
              <a:endParaRPr lang="en-GB"/>
            </a:p>
          </p:txBody>
        </p:sp>
        <p:sp>
          <p:nvSpPr>
            <p:cNvPr id="64" name="Line 29"/>
            <p:cNvSpPr>
              <a:spLocks noChangeShapeType="1"/>
            </p:cNvSpPr>
            <p:nvPr/>
          </p:nvSpPr>
          <p:spPr bwMode="auto">
            <a:xfrm>
              <a:off x="4114800" y="3649524"/>
              <a:ext cx="304800" cy="0"/>
            </a:xfrm>
            <a:prstGeom prst="line">
              <a:avLst/>
            </a:prstGeom>
            <a:noFill/>
            <a:ln w="28575">
              <a:solidFill>
                <a:srgbClr val="000000"/>
              </a:solidFill>
              <a:round/>
              <a:headEnd/>
              <a:tailEnd/>
            </a:ln>
          </p:spPr>
          <p:txBody>
            <a:bodyPr/>
            <a:lstStyle/>
            <a:p>
              <a:endParaRPr lang="en-GB"/>
            </a:p>
          </p:txBody>
        </p:sp>
        <p:sp>
          <p:nvSpPr>
            <p:cNvPr id="65" name="Line 30"/>
            <p:cNvSpPr>
              <a:spLocks noChangeShapeType="1"/>
            </p:cNvSpPr>
            <p:nvPr/>
          </p:nvSpPr>
          <p:spPr bwMode="auto">
            <a:xfrm>
              <a:off x="4114800" y="2658924"/>
              <a:ext cx="304800" cy="0"/>
            </a:xfrm>
            <a:prstGeom prst="line">
              <a:avLst/>
            </a:prstGeom>
            <a:noFill/>
            <a:ln w="28575">
              <a:solidFill>
                <a:srgbClr val="000000"/>
              </a:solidFill>
              <a:round/>
              <a:headEnd/>
              <a:tailEnd/>
            </a:ln>
          </p:spPr>
          <p:txBody>
            <a:bodyPr/>
            <a:lstStyle/>
            <a:p>
              <a:endParaRPr lang="en-GB"/>
            </a:p>
          </p:txBody>
        </p:sp>
        <p:sp>
          <p:nvSpPr>
            <p:cNvPr id="66" name="Line 31"/>
            <p:cNvSpPr>
              <a:spLocks noChangeShapeType="1"/>
            </p:cNvSpPr>
            <p:nvPr/>
          </p:nvSpPr>
          <p:spPr bwMode="auto">
            <a:xfrm>
              <a:off x="4114800" y="2277924"/>
              <a:ext cx="304800" cy="0"/>
            </a:xfrm>
            <a:prstGeom prst="line">
              <a:avLst/>
            </a:prstGeom>
            <a:noFill/>
            <a:ln w="28575">
              <a:solidFill>
                <a:srgbClr val="000000"/>
              </a:solidFill>
              <a:round/>
              <a:headEnd/>
              <a:tailEnd/>
            </a:ln>
          </p:spPr>
          <p:txBody>
            <a:bodyPr/>
            <a:lstStyle/>
            <a:p>
              <a:endParaRPr lang="en-GB"/>
            </a:p>
          </p:txBody>
        </p:sp>
        <p:sp>
          <p:nvSpPr>
            <p:cNvPr id="67" name="Rectangle 32"/>
            <p:cNvSpPr>
              <a:spLocks noChangeArrowheads="1"/>
            </p:cNvSpPr>
            <p:nvPr/>
          </p:nvSpPr>
          <p:spPr bwMode="auto">
            <a:xfrm>
              <a:off x="4267200" y="1592124"/>
              <a:ext cx="452438" cy="304800"/>
            </a:xfrm>
            <a:prstGeom prst="rect">
              <a:avLst/>
            </a:prstGeom>
            <a:noFill/>
            <a:ln w="28575">
              <a:noFill/>
              <a:miter lim="800000"/>
              <a:headEnd/>
              <a:tailEnd/>
            </a:ln>
          </p:spPr>
          <p:txBody>
            <a:bodyPr wrap="none" lIns="0" tIns="0" rIns="0" bIns="0">
              <a:spAutoFit/>
            </a:bodyPr>
            <a:lstStyle/>
            <a:p>
              <a:r>
                <a:rPr lang="en-US" sz="2000"/>
                <a:t>Vdd</a:t>
              </a:r>
              <a:endParaRPr lang="en-US" sz="2000" baseline="-25000"/>
            </a:p>
          </p:txBody>
        </p:sp>
        <p:sp>
          <p:nvSpPr>
            <p:cNvPr id="68" name="Line 33"/>
            <p:cNvSpPr>
              <a:spLocks noChangeShapeType="1"/>
            </p:cNvSpPr>
            <p:nvPr/>
          </p:nvSpPr>
          <p:spPr bwMode="auto">
            <a:xfrm>
              <a:off x="4419600" y="1896924"/>
              <a:ext cx="0" cy="381000"/>
            </a:xfrm>
            <a:prstGeom prst="line">
              <a:avLst/>
            </a:prstGeom>
            <a:noFill/>
            <a:ln w="28575">
              <a:solidFill>
                <a:srgbClr val="000000"/>
              </a:solidFill>
              <a:round/>
              <a:headEnd/>
              <a:tailEnd/>
            </a:ln>
          </p:spPr>
          <p:txBody>
            <a:bodyPr/>
            <a:lstStyle/>
            <a:p>
              <a:endParaRPr lang="en-GB"/>
            </a:p>
          </p:txBody>
        </p:sp>
        <p:sp>
          <p:nvSpPr>
            <p:cNvPr id="69" name="Line 34"/>
            <p:cNvSpPr>
              <a:spLocks noChangeShapeType="1"/>
            </p:cNvSpPr>
            <p:nvPr/>
          </p:nvSpPr>
          <p:spPr bwMode="auto">
            <a:xfrm>
              <a:off x="4419600" y="3649524"/>
              <a:ext cx="0" cy="381000"/>
            </a:xfrm>
            <a:prstGeom prst="line">
              <a:avLst/>
            </a:prstGeom>
            <a:noFill/>
            <a:ln w="28575">
              <a:solidFill>
                <a:srgbClr val="000000"/>
              </a:solidFill>
              <a:round/>
              <a:headEnd/>
              <a:tailEnd/>
            </a:ln>
          </p:spPr>
          <p:txBody>
            <a:bodyPr/>
            <a:lstStyle/>
            <a:p>
              <a:endParaRPr lang="en-GB"/>
            </a:p>
          </p:txBody>
        </p:sp>
        <p:sp>
          <p:nvSpPr>
            <p:cNvPr id="70" name="Line 35"/>
            <p:cNvSpPr>
              <a:spLocks noChangeShapeType="1"/>
            </p:cNvSpPr>
            <p:nvPr/>
          </p:nvSpPr>
          <p:spPr bwMode="auto">
            <a:xfrm>
              <a:off x="4419600" y="2963724"/>
              <a:ext cx="1066800" cy="0"/>
            </a:xfrm>
            <a:prstGeom prst="line">
              <a:avLst/>
            </a:prstGeom>
            <a:noFill/>
            <a:ln w="28575">
              <a:solidFill>
                <a:srgbClr val="000000"/>
              </a:solidFill>
              <a:round/>
              <a:headEnd/>
              <a:tailEnd/>
            </a:ln>
          </p:spPr>
          <p:txBody>
            <a:bodyPr/>
            <a:lstStyle/>
            <a:p>
              <a:endParaRPr lang="en-GB"/>
            </a:p>
          </p:txBody>
        </p:sp>
        <p:sp>
          <p:nvSpPr>
            <p:cNvPr id="71" name="Line 36"/>
            <p:cNvSpPr>
              <a:spLocks noChangeShapeType="1"/>
            </p:cNvSpPr>
            <p:nvPr/>
          </p:nvSpPr>
          <p:spPr bwMode="auto">
            <a:xfrm>
              <a:off x="4876800" y="3420924"/>
              <a:ext cx="304800" cy="0"/>
            </a:xfrm>
            <a:prstGeom prst="line">
              <a:avLst/>
            </a:prstGeom>
            <a:noFill/>
            <a:ln w="28575">
              <a:solidFill>
                <a:srgbClr val="000000"/>
              </a:solidFill>
              <a:round/>
              <a:headEnd/>
              <a:tailEnd/>
            </a:ln>
          </p:spPr>
          <p:txBody>
            <a:bodyPr/>
            <a:lstStyle/>
            <a:p>
              <a:endParaRPr lang="en-GB"/>
            </a:p>
          </p:txBody>
        </p:sp>
        <p:sp>
          <p:nvSpPr>
            <p:cNvPr id="72" name="Line 37"/>
            <p:cNvSpPr>
              <a:spLocks noChangeShapeType="1"/>
            </p:cNvSpPr>
            <p:nvPr/>
          </p:nvSpPr>
          <p:spPr bwMode="auto">
            <a:xfrm>
              <a:off x="4876800" y="3497124"/>
              <a:ext cx="304800" cy="0"/>
            </a:xfrm>
            <a:prstGeom prst="line">
              <a:avLst/>
            </a:prstGeom>
            <a:noFill/>
            <a:ln w="28575">
              <a:solidFill>
                <a:srgbClr val="000000"/>
              </a:solidFill>
              <a:round/>
              <a:headEnd/>
              <a:tailEnd/>
            </a:ln>
          </p:spPr>
          <p:txBody>
            <a:bodyPr/>
            <a:lstStyle/>
            <a:p>
              <a:endParaRPr lang="en-GB"/>
            </a:p>
          </p:txBody>
        </p:sp>
        <p:sp>
          <p:nvSpPr>
            <p:cNvPr id="73" name="Line 38"/>
            <p:cNvSpPr>
              <a:spLocks noChangeShapeType="1"/>
            </p:cNvSpPr>
            <p:nvPr/>
          </p:nvSpPr>
          <p:spPr bwMode="auto">
            <a:xfrm>
              <a:off x="4267200" y="4030524"/>
              <a:ext cx="304800" cy="0"/>
            </a:xfrm>
            <a:prstGeom prst="line">
              <a:avLst/>
            </a:prstGeom>
            <a:noFill/>
            <a:ln w="28575">
              <a:solidFill>
                <a:srgbClr val="000000"/>
              </a:solidFill>
              <a:round/>
              <a:headEnd/>
              <a:tailEnd/>
            </a:ln>
          </p:spPr>
          <p:txBody>
            <a:bodyPr/>
            <a:lstStyle/>
            <a:p>
              <a:endParaRPr lang="en-GB"/>
            </a:p>
          </p:txBody>
        </p:sp>
        <p:sp>
          <p:nvSpPr>
            <p:cNvPr id="74" name="Line 39"/>
            <p:cNvSpPr>
              <a:spLocks noChangeShapeType="1"/>
            </p:cNvSpPr>
            <p:nvPr/>
          </p:nvSpPr>
          <p:spPr bwMode="auto">
            <a:xfrm>
              <a:off x="5029200" y="2963724"/>
              <a:ext cx="0" cy="457200"/>
            </a:xfrm>
            <a:prstGeom prst="line">
              <a:avLst/>
            </a:prstGeom>
            <a:noFill/>
            <a:ln w="28575">
              <a:solidFill>
                <a:srgbClr val="000000"/>
              </a:solidFill>
              <a:round/>
              <a:headEnd/>
              <a:tailEnd/>
            </a:ln>
          </p:spPr>
          <p:txBody>
            <a:bodyPr/>
            <a:lstStyle/>
            <a:p>
              <a:endParaRPr lang="en-GB"/>
            </a:p>
          </p:txBody>
        </p:sp>
        <p:sp>
          <p:nvSpPr>
            <p:cNvPr id="75" name="Line 40"/>
            <p:cNvSpPr>
              <a:spLocks noChangeShapeType="1"/>
            </p:cNvSpPr>
            <p:nvPr/>
          </p:nvSpPr>
          <p:spPr bwMode="auto">
            <a:xfrm>
              <a:off x="5029200" y="3497124"/>
              <a:ext cx="0" cy="381000"/>
            </a:xfrm>
            <a:prstGeom prst="line">
              <a:avLst/>
            </a:prstGeom>
            <a:noFill/>
            <a:ln w="28575">
              <a:solidFill>
                <a:srgbClr val="000000"/>
              </a:solidFill>
              <a:round/>
              <a:headEnd/>
              <a:tailEnd/>
            </a:ln>
          </p:spPr>
          <p:txBody>
            <a:bodyPr/>
            <a:lstStyle/>
            <a:p>
              <a:endParaRPr lang="en-GB"/>
            </a:p>
          </p:txBody>
        </p:sp>
        <p:sp>
          <p:nvSpPr>
            <p:cNvPr id="76" name="Line 41"/>
            <p:cNvSpPr>
              <a:spLocks noChangeShapeType="1"/>
            </p:cNvSpPr>
            <p:nvPr/>
          </p:nvSpPr>
          <p:spPr bwMode="auto">
            <a:xfrm>
              <a:off x="4876800" y="3878124"/>
              <a:ext cx="304800" cy="0"/>
            </a:xfrm>
            <a:prstGeom prst="line">
              <a:avLst/>
            </a:prstGeom>
            <a:noFill/>
            <a:ln w="28575">
              <a:solidFill>
                <a:srgbClr val="000000"/>
              </a:solidFill>
              <a:round/>
              <a:headEnd/>
              <a:tailEnd/>
            </a:ln>
          </p:spPr>
          <p:txBody>
            <a:bodyPr/>
            <a:lstStyle/>
            <a:p>
              <a:endParaRPr lang="en-GB"/>
            </a:p>
          </p:txBody>
        </p:sp>
        <p:sp>
          <p:nvSpPr>
            <p:cNvPr id="77" name="Line 42"/>
            <p:cNvSpPr>
              <a:spLocks noChangeShapeType="1"/>
            </p:cNvSpPr>
            <p:nvPr/>
          </p:nvSpPr>
          <p:spPr bwMode="auto">
            <a:xfrm>
              <a:off x="4267200" y="1896924"/>
              <a:ext cx="304800" cy="0"/>
            </a:xfrm>
            <a:prstGeom prst="line">
              <a:avLst/>
            </a:prstGeom>
            <a:noFill/>
            <a:ln w="28575">
              <a:solidFill>
                <a:srgbClr val="000000"/>
              </a:solidFill>
              <a:round/>
              <a:headEnd/>
              <a:tailEnd/>
            </a:ln>
          </p:spPr>
          <p:txBody>
            <a:bodyPr/>
            <a:lstStyle/>
            <a:p>
              <a:endParaRPr lang="en-GB"/>
            </a:p>
          </p:txBody>
        </p:sp>
        <p:sp>
          <p:nvSpPr>
            <p:cNvPr id="78" name="Line 43"/>
            <p:cNvSpPr>
              <a:spLocks noChangeShapeType="1"/>
            </p:cNvSpPr>
            <p:nvPr/>
          </p:nvSpPr>
          <p:spPr bwMode="auto">
            <a:xfrm>
              <a:off x="4343400" y="4106724"/>
              <a:ext cx="152400" cy="0"/>
            </a:xfrm>
            <a:prstGeom prst="line">
              <a:avLst/>
            </a:prstGeom>
            <a:noFill/>
            <a:ln w="28575">
              <a:solidFill>
                <a:srgbClr val="000000"/>
              </a:solidFill>
              <a:round/>
              <a:headEnd/>
              <a:tailEnd/>
            </a:ln>
          </p:spPr>
          <p:txBody>
            <a:bodyPr/>
            <a:lstStyle/>
            <a:p>
              <a:endParaRPr lang="en-GB"/>
            </a:p>
          </p:txBody>
        </p:sp>
        <p:sp>
          <p:nvSpPr>
            <p:cNvPr id="79" name="Line 44"/>
            <p:cNvSpPr>
              <a:spLocks noChangeShapeType="1"/>
            </p:cNvSpPr>
            <p:nvPr/>
          </p:nvSpPr>
          <p:spPr bwMode="auto">
            <a:xfrm>
              <a:off x="4953000" y="3954324"/>
              <a:ext cx="152400" cy="0"/>
            </a:xfrm>
            <a:prstGeom prst="line">
              <a:avLst/>
            </a:prstGeom>
            <a:noFill/>
            <a:ln w="28575">
              <a:solidFill>
                <a:srgbClr val="000000"/>
              </a:solidFill>
              <a:round/>
              <a:headEnd/>
              <a:tailEnd/>
            </a:ln>
          </p:spPr>
          <p:txBody>
            <a:bodyPr/>
            <a:lstStyle/>
            <a:p>
              <a:endParaRPr lang="en-GB"/>
            </a:p>
          </p:txBody>
        </p:sp>
        <p:sp>
          <p:nvSpPr>
            <p:cNvPr id="80" name="Text Box 45"/>
            <p:cNvSpPr txBox="1">
              <a:spLocks noChangeArrowheads="1"/>
            </p:cNvSpPr>
            <p:nvPr/>
          </p:nvSpPr>
          <p:spPr bwMode="auto">
            <a:xfrm>
              <a:off x="1066800" y="1668324"/>
              <a:ext cx="2514600" cy="419310"/>
            </a:xfrm>
            <a:prstGeom prst="rect">
              <a:avLst/>
            </a:prstGeom>
            <a:noFill/>
            <a:ln w="9525">
              <a:noFill/>
              <a:miter lim="800000"/>
              <a:headEnd/>
              <a:tailEnd/>
            </a:ln>
          </p:spPr>
          <p:txBody>
            <a:bodyPr>
              <a:spAutoFit/>
            </a:bodyPr>
            <a:lstStyle/>
            <a:p>
              <a:pPr>
                <a:spcBef>
                  <a:spcPct val="50000"/>
                </a:spcBef>
              </a:pPr>
              <a:r>
                <a:rPr lang="en-US" sz="2400" dirty="0">
                  <a:solidFill>
                    <a:srgbClr val="FF0000"/>
                  </a:solidFill>
                  <a:latin typeface="Arial" pitchFamily="34" charset="0"/>
                  <a:cs typeface="Arial" pitchFamily="34" charset="0"/>
                </a:rPr>
                <a:t>Transition Power</a:t>
              </a:r>
            </a:p>
          </p:txBody>
        </p:sp>
      </p:grpSp>
      <p:sp>
        <p:nvSpPr>
          <p:cNvPr id="81" name="Rectangle 3"/>
          <p:cNvSpPr>
            <a:spLocks noChangeArrowheads="1"/>
          </p:cNvSpPr>
          <p:nvPr/>
        </p:nvSpPr>
        <p:spPr bwMode="auto">
          <a:xfrm>
            <a:off x="118630" y="4384119"/>
            <a:ext cx="8806295" cy="2092881"/>
          </a:xfrm>
          <a:prstGeom prst="rect">
            <a:avLst/>
          </a:prstGeom>
          <a:noFill/>
          <a:ln w="9525">
            <a:noFill/>
            <a:miter lim="800000"/>
            <a:headEnd/>
            <a:tailEnd/>
          </a:ln>
        </p:spPr>
        <p:txBody>
          <a:bodyPr wrap="square" lIns="0" tIns="0" rIns="0" bIns="0">
            <a:spAutoFit/>
          </a:bodyPr>
          <a:lstStyle/>
          <a:p>
            <a:pPr algn="ctr"/>
            <a:r>
              <a:rPr lang="en-US" sz="2400" dirty="0">
                <a:latin typeface="Arial" pitchFamily="34" charset="0"/>
                <a:cs typeface="Arial" pitchFamily="34" charset="0"/>
              </a:rPr>
              <a:t>Energy/transition = 1/2*C</a:t>
            </a:r>
            <a:r>
              <a:rPr lang="en-US" sz="2400" baseline="-25000" dirty="0">
                <a:latin typeface="Arial" pitchFamily="34" charset="0"/>
                <a:cs typeface="Arial" pitchFamily="34" charset="0"/>
              </a:rPr>
              <a:t>L </a:t>
            </a:r>
            <a:r>
              <a:rPr lang="en-US" sz="2400" dirty="0">
                <a:latin typeface="Arial" pitchFamily="34" charset="0"/>
                <a:cs typeface="Arial" pitchFamily="34" charset="0"/>
              </a:rPr>
              <a:t>* V</a:t>
            </a:r>
            <a:r>
              <a:rPr lang="en-US" sz="2400" baseline="-25000" dirty="0">
                <a:latin typeface="Arial" pitchFamily="34" charset="0"/>
                <a:cs typeface="Arial" pitchFamily="34" charset="0"/>
              </a:rPr>
              <a:t>DD</a:t>
            </a:r>
            <a:r>
              <a:rPr lang="en-US" sz="2400" baseline="30000" dirty="0">
                <a:latin typeface="Arial" pitchFamily="34" charset="0"/>
                <a:cs typeface="Arial" pitchFamily="34" charset="0"/>
              </a:rPr>
              <a:t>2  </a:t>
            </a:r>
            <a:endParaRPr lang="en-US" sz="2400" baseline="-25000" dirty="0">
              <a:latin typeface="Arial" pitchFamily="34" charset="0"/>
              <a:cs typeface="Arial" pitchFamily="34" charset="0"/>
            </a:endParaRPr>
          </a:p>
          <a:p>
            <a:pPr algn="ctr"/>
            <a:endParaRPr lang="en-US" sz="2400" baseline="-25000" dirty="0">
              <a:latin typeface="Arial" pitchFamily="34" charset="0"/>
              <a:cs typeface="Arial" pitchFamily="34" charset="0"/>
            </a:endParaRPr>
          </a:p>
          <a:p>
            <a:pPr algn="ctr"/>
            <a:r>
              <a:rPr lang="en-US" sz="2400" dirty="0">
                <a:latin typeface="Arial" pitchFamily="34" charset="0"/>
                <a:cs typeface="Arial" pitchFamily="34" charset="0"/>
              </a:rPr>
              <a:t>Total energy (both charge and discharge) = C</a:t>
            </a:r>
            <a:r>
              <a:rPr lang="en-US" sz="2400" baseline="-25000" dirty="0">
                <a:latin typeface="Arial" pitchFamily="34" charset="0"/>
                <a:cs typeface="Arial" pitchFamily="34" charset="0"/>
              </a:rPr>
              <a:t>L </a:t>
            </a:r>
            <a:r>
              <a:rPr lang="en-US" sz="2400" dirty="0">
                <a:latin typeface="Arial" pitchFamily="34" charset="0"/>
                <a:cs typeface="Arial" pitchFamily="34" charset="0"/>
              </a:rPr>
              <a:t>* V</a:t>
            </a:r>
            <a:r>
              <a:rPr lang="en-US" sz="2400" baseline="-25000" dirty="0">
                <a:latin typeface="Arial" pitchFamily="34" charset="0"/>
                <a:cs typeface="Arial" pitchFamily="34" charset="0"/>
              </a:rPr>
              <a:t>DD</a:t>
            </a:r>
            <a:r>
              <a:rPr lang="en-US" sz="2400" baseline="30000" dirty="0">
                <a:latin typeface="Arial" pitchFamily="34" charset="0"/>
                <a:cs typeface="Arial" pitchFamily="34" charset="0"/>
              </a:rPr>
              <a:t>2  </a:t>
            </a:r>
            <a:endParaRPr lang="en-US" sz="2400" dirty="0">
              <a:latin typeface="Arial" pitchFamily="34" charset="0"/>
              <a:cs typeface="Arial" pitchFamily="34" charset="0"/>
            </a:endParaRPr>
          </a:p>
          <a:p>
            <a:pPr algn="ctr"/>
            <a:endParaRPr lang="en-US" sz="2400" dirty="0">
              <a:latin typeface="Arial" pitchFamily="34" charset="0"/>
              <a:cs typeface="Arial" pitchFamily="34" charset="0"/>
            </a:endParaRPr>
          </a:p>
          <a:p>
            <a:pPr algn="ctr"/>
            <a:r>
              <a:rPr lang="en-US" sz="2400" dirty="0">
                <a:latin typeface="Arial" pitchFamily="34" charset="0"/>
                <a:cs typeface="Arial" pitchFamily="34" charset="0"/>
              </a:rPr>
              <a:t>Power =   C</a:t>
            </a:r>
            <a:r>
              <a:rPr lang="en-US" sz="2400" baseline="-25000" dirty="0">
                <a:latin typeface="Arial" pitchFamily="34" charset="0"/>
                <a:cs typeface="Arial" pitchFamily="34" charset="0"/>
              </a:rPr>
              <a:t>L</a:t>
            </a:r>
            <a:r>
              <a:rPr lang="en-US" sz="2400" dirty="0">
                <a:latin typeface="Arial" pitchFamily="34" charset="0"/>
                <a:cs typeface="Arial" pitchFamily="34" charset="0"/>
              </a:rPr>
              <a:t> * V</a:t>
            </a:r>
            <a:r>
              <a:rPr lang="en-US" sz="2400" baseline="-25000" dirty="0">
                <a:latin typeface="Arial" pitchFamily="34" charset="0"/>
                <a:cs typeface="Arial" pitchFamily="34" charset="0"/>
              </a:rPr>
              <a:t>DD</a:t>
            </a:r>
            <a:r>
              <a:rPr lang="en-US" sz="2400" baseline="30000" dirty="0">
                <a:latin typeface="Arial" pitchFamily="34" charset="0"/>
                <a:cs typeface="Arial" pitchFamily="34" charset="0"/>
              </a:rPr>
              <a:t>2</a:t>
            </a:r>
            <a:r>
              <a:rPr lang="en-US" sz="2400" dirty="0">
                <a:latin typeface="Arial" pitchFamily="34" charset="0"/>
                <a:cs typeface="Arial" pitchFamily="34" charset="0"/>
              </a:rPr>
              <a:t>  * f</a:t>
            </a:r>
            <a:endParaRPr lang="en-US" sz="2400" baseline="30000" dirty="0">
              <a:latin typeface="Arial" pitchFamily="34" charset="0"/>
              <a:cs typeface="Arial" pitchFamily="34" charset="0"/>
            </a:endParaRPr>
          </a:p>
          <a:p>
            <a:pPr algn="ct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8138" y="3163888"/>
            <a:ext cx="5908675" cy="2209800"/>
            <a:chOff x="1013" y="2083"/>
            <a:chExt cx="3722" cy="1392"/>
          </a:xfrm>
        </p:grpSpPr>
        <p:sp>
          <p:nvSpPr>
            <p:cNvPr id="69649" name="Line 3"/>
            <p:cNvSpPr>
              <a:spLocks noChangeShapeType="1"/>
            </p:cNvSpPr>
            <p:nvPr/>
          </p:nvSpPr>
          <p:spPr bwMode="auto">
            <a:xfrm>
              <a:off x="2608" y="2323"/>
              <a:ext cx="0" cy="240"/>
            </a:xfrm>
            <a:prstGeom prst="line">
              <a:avLst/>
            </a:prstGeom>
            <a:noFill/>
            <a:ln w="12700">
              <a:solidFill>
                <a:schemeClr val="tx1"/>
              </a:solidFill>
              <a:round/>
              <a:headEnd/>
              <a:tailEnd/>
            </a:ln>
          </p:spPr>
          <p:txBody>
            <a:bodyPr/>
            <a:lstStyle/>
            <a:p>
              <a:endParaRPr lang="en-GB"/>
            </a:p>
          </p:txBody>
        </p:sp>
        <p:sp>
          <p:nvSpPr>
            <p:cNvPr id="69650" name="Line 4"/>
            <p:cNvSpPr>
              <a:spLocks noChangeShapeType="1"/>
            </p:cNvSpPr>
            <p:nvPr/>
          </p:nvSpPr>
          <p:spPr bwMode="auto">
            <a:xfrm>
              <a:off x="2564" y="2323"/>
              <a:ext cx="0" cy="240"/>
            </a:xfrm>
            <a:prstGeom prst="line">
              <a:avLst/>
            </a:prstGeom>
            <a:noFill/>
            <a:ln w="12700">
              <a:solidFill>
                <a:schemeClr val="tx1"/>
              </a:solidFill>
              <a:round/>
              <a:headEnd/>
              <a:tailEnd/>
            </a:ln>
          </p:spPr>
          <p:txBody>
            <a:bodyPr/>
            <a:lstStyle/>
            <a:p>
              <a:endParaRPr lang="en-GB"/>
            </a:p>
          </p:txBody>
        </p:sp>
        <p:sp>
          <p:nvSpPr>
            <p:cNvPr id="69651" name="Line 5"/>
            <p:cNvSpPr>
              <a:spLocks noChangeShapeType="1"/>
            </p:cNvSpPr>
            <p:nvPr/>
          </p:nvSpPr>
          <p:spPr bwMode="auto">
            <a:xfrm>
              <a:off x="2608" y="2947"/>
              <a:ext cx="0" cy="240"/>
            </a:xfrm>
            <a:prstGeom prst="line">
              <a:avLst/>
            </a:prstGeom>
            <a:noFill/>
            <a:ln w="12700">
              <a:solidFill>
                <a:schemeClr val="tx1"/>
              </a:solidFill>
              <a:round/>
              <a:headEnd/>
              <a:tailEnd/>
            </a:ln>
          </p:spPr>
          <p:txBody>
            <a:bodyPr/>
            <a:lstStyle/>
            <a:p>
              <a:endParaRPr lang="en-GB"/>
            </a:p>
          </p:txBody>
        </p:sp>
        <p:sp>
          <p:nvSpPr>
            <p:cNvPr id="69652" name="Line 6"/>
            <p:cNvSpPr>
              <a:spLocks noChangeShapeType="1"/>
            </p:cNvSpPr>
            <p:nvPr/>
          </p:nvSpPr>
          <p:spPr bwMode="auto">
            <a:xfrm>
              <a:off x="2564" y="2947"/>
              <a:ext cx="0" cy="240"/>
            </a:xfrm>
            <a:prstGeom prst="line">
              <a:avLst/>
            </a:prstGeom>
            <a:noFill/>
            <a:ln w="12700">
              <a:solidFill>
                <a:schemeClr val="tx1"/>
              </a:solidFill>
              <a:round/>
              <a:headEnd/>
              <a:tailEnd/>
            </a:ln>
          </p:spPr>
          <p:txBody>
            <a:bodyPr/>
            <a:lstStyle/>
            <a:p>
              <a:endParaRPr lang="en-GB"/>
            </a:p>
          </p:txBody>
        </p:sp>
        <p:sp>
          <p:nvSpPr>
            <p:cNvPr id="69653" name="Oval 7"/>
            <p:cNvSpPr>
              <a:spLocks noChangeArrowheads="1"/>
            </p:cNvSpPr>
            <p:nvPr/>
          </p:nvSpPr>
          <p:spPr bwMode="auto">
            <a:xfrm>
              <a:off x="2475" y="2419"/>
              <a:ext cx="89" cy="96"/>
            </a:xfrm>
            <a:prstGeom prst="ellipse">
              <a:avLst/>
            </a:prstGeom>
            <a:noFill/>
            <a:ln w="12700">
              <a:solidFill>
                <a:schemeClr val="tx1"/>
              </a:solidFill>
              <a:round/>
              <a:headEnd/>
              <a:tailEnd/>
            </a:ln>
          </p:spPr>
          <p:txBody>
            <a:bodyPr wrap="none" anchor="ctr"/>
            <a:lstStyle/>
            <a:p>
              <a:endParaRPr lang="en-US" altLang="en-US">
                <a:latin typeface="Arial" pitchFamily="34" charset="0"/>
              </a:endParaRPr>
            </a:p>
          </p:txBody>
        </p:sp>
        <p:sp>
          <p:nvSpPr>
            <p:cNvPr id="69654" name="Line 8"/>
            <p:cNvSpPr>
              <a:spLocks noChangeShapeType="1"/>
            </p:cNvSpPr>
            <p:nvPr/>
          </p:nvSpPr>
          <p:spPr bwMode="auto">
            <a:xfrm>
              <a:off x="2254" y="2467"/>
              <a:ext cx="221" cy="0"/>
            </a:xfrm>
            <a:prstGeom prst="line">
              <a:avLst/>
            </a:prstGeom>
            <a:noFill/>
            <a:ln w="12700">
              <a:solidFill>
                <a:schemeClr val="tx1"/>
              </a:solidFill>
              <a:round/>
              <a:headEnd/>
              <a:tailEnd/>
            </a:ln>
          </p:spPr>
          <p:txBody>
            <a:bodyPr/>
            <a:lstStyle/>
            <a:p>
              <a:endParaRPr lang="en-GB"/>
            </a:p>
          </p:txBody>
        </p:sp>
        <p:sp>
          <p:nvSpPr>
            <p:cNvPr id="69655" name="Line 9"/>
            <p:cNvSpPr>
              <a:spLocks noChangeShapeType="1"/>
            </p:cNvSpPr>
            <p:nvPr/>
          </p:nvSpPr>
          <p:spPr bwMode="auto">
            <a:xfrm>
              <a:off x="2254" y="3043"/>
              <a:ext cx="310" cy="0"/>
            </a:xfrm>
            <a:prstGeom prst="line">
              <a:avLst/>
            </a:prstGeom>
            <a:noFill/>
            <a:ln w="12700">
              <a:solidFill>
                <a:schemeClr val="tx1"/>
              </a:solidFill>
              <a:round/>
              <a:headEnd/>
              <a:tailEnd/>
            </a:ln>
          </p:spPr>
          <p:txBody>
            <a:bodyPr/>
            <a:lstStyle/>
            <a:p>
              <a:endParaRPr lang="en-GB"/>
            </a:p>
          </p:txBody>
        </p:sp>
        <p:sp>
          <p:nvSpPr>
            <p:cNvPr id="69656" name="Line 10"/>
            <p:cNvSpPr>
              <a:spLocks noChangeShapeType="1"/>
            </p:cNvSpPr>
            <p:nvPr/>
          </p:nvSpPr>
          <p:spPr bwMode="auto">
            <a:xfrm>
              <a:off x="2254" y="2467"/>
              <a:ext cx="0" cy="576"/>
            </a:xfrm>
            <a:prstGeom prst="line">
              <a:avLst/>
            </a:prstGeom>
            <a:noFill/>
            <a:ln w="12700">
              <a:solidFill>
                <a:schemeClr val="tx1"/>
              </a:solidFill>
              <a:round/>
              <a:headEnd/>
              <a:tailEnd/>
            </a:ln>
          </p:spPr>
          <p:txBody>
            <a:bodyPr/>
            <a:lstStyle/>
            <a:p>
              <a:endParaRPr lang="en-GB"/>
            </a:p>
          </p:txBody>
        </p:sp>
        <p:sp>
          <p:nvSpPr>
            <p:cNvPr id="69657" name="Line 11"/>
            <p:cNvSpPr>
              <a:spLocks noChangeShapeType="1"/>
            </p:cNvSpPr>
            <p:nvPr/>
          </p:nvSpPr>
          <p:spPr bwMode="auto">
            <a:xfrm>
              <a:off x="1811" y="2755"/>
              <a:ext cx="443" cy="0"/>
            </a:xfrm>
            <a:prstGeom prst="line">
              <a:avLst/>
            </a:prstGeom>
            <a:noFill/>
            <a:ln w="12700">
              <a:solidFill>
                <a:schemeClr val="tx1"/>
              </a:solidFill>
              <a:round/>
              <a:headEnd/>
              <a:tailEnd/>
            </a:ln>
          </p:spPr>
          <p:txBody>
            <a:bodyPr/>
            <a:lstStyle/>
            <a:p>
              <a:endParaRPr lang="en-GB"/>
            </a:p>
          </p:txBody>
        </p:sp>
        <p:sp>
          <p:nvSpPr>
            <p:cNvPr id="69658" name="Line 12"/>
            <p:cNvSpPr>
              <a:spLocks noChangeShapeType="1"/>
            </p:cNvSpPr>
            <p:nvPr/>
          </p:nvSpPr>
          <p:spPr bwMode="auto">
            <a:xfrm>
              <a:off x="1013" y="2899"/>
              <a:ext cx="399" cy="0"/>
            </a:xfrm>
            <a:prstGeom prst="line">
              <a:avLst/>
            </a:prstGeom>
            <a:noFill/>
            <a:ln w="12700">
              <a:solidFill>
                <a:schemeClr val="tx1"/>
              </a:solidFill>
              <a:round/>
              <a:headEnd/>
              <a:tailEnd/>
            </a:ln>
          </p:spPr>
          <p:txBody>
            <a:bodyPr/>
            <a:lstStyle/>
            <a:p>
              <a:endParaRPr lang="en-GB"/>
            </a:p>
          </p:txBody>
        </p:sp>
        <p:sp>
          <p:nvSpPr>
            <p:cNvPr id="69659" name="Line 13"/>
            <p:cNvSpPr>
              <a:spLocks noChangeShapeType="1"/>
            </p:cNvSpPr>
            <p:nvPr/>
          </p:nvSpPr>
          <p:spPr bwMode="auto">
            <a:xfrm>
              <a:off x="1634" y="3235"/>
              <a:ext cx="398" cy="0"/>
            </a:xfrm>
            <a:prstGeom prst="line">
              <a:avLst/>
            </a:prstGeom>
            <a:noFill/>
            <a:ln w="12700">
              <a:solidFill>
                <a:schemeClr val="tx1"/>
              </a:solidFill>
              <a:round/>
              <a:headEnd/>
              <a:tailEnd/>
            </a:ln>
          </p:spPr>
          <p:txBody>
            <a:bodyPr/>
            <a:lstStyle/>
            <a:p>
              <a:endParaRPr lang="en-GB"/>
            </a:p>
          </p:txBody>
        </p:sp>
        <p:sp>
          <p:nvSpPr>
            <p:cNvPr id="69660" name="Line 14"/>
            <p:cNvSpPr>
              <a:spLocks noChangeShapeType="1"/>
            </p:cNvSpPr>
            <p:nvPr/>
          </p:nvSpPr>
          <p:spPr bwMode="auto">
            <a:xfrm>
              <a:off x="1412" y="2899"/>
              <a:ext cx="222" cy="336"/>
            </a:xfrm>
            <a:prstGeom prst="line">
              <a:avLst/>
            </a:prstGeom>
            <a:noFill/>
            <a:ln w="12700">
              <a:solidFill>
                <a:schemeClr val="tx1"/>
              </a:solidFill>
              <a:round/>
              <a:headEnd/>
              <a:tailEnd/>
            </a:ln>
          </p:spPr>
          <p:txBody>
            <a:bodyPr/>
            <a:lstStyle/>
            <a:p>
              <a:endParaRPr lang="en-GB"/>
            </a:p>
          </p:txBody>
        </p:sp>
        <p:sp>
          <p:nvSpPr>
            <p:cNvPr id="69661" name="Rectangle 15"/>
            <p:cNvSpPr>
              <a:spLocks noChangeArrowheads="1"/>
            </p:cNvSpPr>
            <p:nvPr/>
          </p:nvSpPr>
          <p:spPr bwMode="auto">
            <a:xfrm>
              <a:off x="3317" y="3043"/>
              <a:ext cx="174" cy="192"/>
            </a:xfrm>
            <a:prstGeom prst="rect">
              <a:avLst/>
            </a:prstGeom>
            <a:noFill/>
            <a:ln w="9525">
              <a:noFill/>
              <a:miter lim="800000"/>
              <a:headEnd/>
              <a:tailEnd/>
            </a:ln>
          </p:spPr>
          <p:txBody>
            <a:bodyPr wrap="none" lIns="0" tIns="0" rIns="0" bIns="0">
              <a:spAutoFit/>
            </a:bodyPr>
            <a:lstStyle/>
            <a:p>
              <a:pPr eaLnBrk="0" hangingPunct="0"/>
              <a:r>
                <a:rPr lang="en-US" altLang="en-US" sz="2000">
                  <a:latin typeface="Arial" pitchFamily="34" charset="0"/>
                </a:rPr>
                <a:t>C</a:t>
              </a:r>
              <a:r>
                <a:rPr lang="en-US" altLang="en-US" sz="2000" baseline="-25000">
                  <a:latin typeface="Arial" pitchFamily="34" charset="0"/>
                </a:rPr>
                <a:t>L</a:t>
              </a:r>
            </a:p>
          </p:txBody>
        </p:sp>
        <p:sp>
          <p:nvSpPr>
            <p:cNvPr id="69662" name="Line 16"/>
            <p:cNvSpPr>
              <a:spLocks noChangeShapeType="1"/>
            </p:cNvSpPr>
            <p:nvPr/>
          </p:nvSpPr>
          <p:spPr bwMode="auto">
            <a:xfrm flipV="1">
              <a:off x="3716" y="3235"/>
              <a:ext cx="399" cy="0"/>
            </a:xfrm>
            <a:prstGeom prst="line">
              <a:avLst/>
            </a:prstGeom>
            <a:noFill/>
            <a:ln w="12700">
              <a:solidFill>
                <a:schemeClr val="tx1"/>
              </a:solidFill>
              <a:round/>
              <a:headEnd/>
              <a:tailEnd/>
            </a:ln>
          </p:spPr>
          <p:txBody>
            <a:bodyPr/>
            <a:lstStyle/>
            <a:p>
              <a:endParaRPr lang="en-GB"/>
            </a:p>
          </p:txBody>
        </p:sp>
        <p:sp>
          <p:nvSpPr>
            <p:cNvPr id="69663" name="Line 17"/>
            <p:cNvSpPr>
              <a:spLocks noChangeShapeType="1"/>
            </p:cNvSpPr>
            <p:nvPr/>
          </p:nvSpPr>
          <p:spPr bwMode="auto">
            <a:xfrm flipV="1">
              <a:off x="4336" y="2899"/>
              <a:ext cx="399" cy="0"/>
            </a:xfrm>
            <a:prstGeom prst="line">
              <a:avLst/>
            </a:prstGeom>
            <a:noFill/>
            <a:ln w="12700">
              <a:solidFill>
                <a:schemeClr val="tx1"/>
              </a:solidFill>
              <a:round/>
              <a:headEnd/>
              <a:tailEnd/>
            </a:ln>
          </p:spPr>
          <p:txBody>
            <a:bodyPr/>
            <a:lstStyle/>
            <a:p>
              <a:endParaRPr lang="en-GB"/>
            </a:p>
          </p:txBody>
        </p:sp>
        <p:sp>
          <p:nvSpPr>
            <p:cNvPr id="69664" name="Line 18"/>
            <p:cNvSpPr>
              <a:spLocks noChangeShapeType="1"/>
            </p:cNvSpPr>
            <p:nvPr/>
          </p:nvSpPr>
          <p:spPr bwMode="auto">
            <a:xfrm flipV="1">
              <a:off x="4115" y="2899"/>
              <a:ext cx="221" cy="336"/>
            </a:xfrm>
            <a:prstGeom prst="line">
              <a:avLst/>
            </a:prstGeom>
            <a:noFill/>
            <a:ln w="12700">
              <a:solidFill>
                <a:schemeClr val="tx1"/>
              </a:solidFill>
              <a:round/>
              <a:headEnd/>
              <a:tailEnd/>
            </a:ln>
          </p:spPr>
          <p:txBody>
            <a:bodyPr/>
            <a:lstStyle/>
            <a:p>
              <a:endParaRPr lang="en-GB"/>
            </a:p>
          </p:txBody>
        </p:sp>
        <p:sp>
          <p:nvSpPr>
            <p:cNvPr id="69665" name="Line 19"/>
            <p:cNvSpPr>
              <a:spLocks noChangeShapeType="1"/>
            </p:cNvSpPr>
            <p:nvPr/>
          </p:nvSpPr>
          <p:spPr bwMode="auto">
            <a:xfrm>
              <a:off x="2786" y="2563"/>
              <a:ext cx="0" cy="384"/>
            </a:xfrm>
            <a:prstGeom prst="line">
              <a:avLst/>
            </a:prstGeom>
            <a:noFill/>
            <a:ln w="12700">
              <a:solidFill>
                <a:schemeClr val="tx1"/>
              </a:solidFill>
              <a:round/>
              <a:headEnd/>
              <a:tailEnd/>
            </a:ln>
          </p:spPr>
          <p:txBody>
            <a:bodyPr/>
            <a:lstStyle/>
            <a:p>
              <a:endParaRPr lang="en-GB"/>
            </a:p>
          </p:txBody>
        </p:sp>
        <p:sp>
          <p:nvSpPr>
            <p:cNvPr id="69666" name="Line 20"/>
            <p:cNvSpPr>
              <a:spLocks noChangeShapeType="1"/>
            </p:cNvSpPr>
            <p:nvPr/>
          </p:nvSpPr>
          <p:spPr bwMode="auto">
            <a:xfrm>
              <a:off x="2608" y="2947"/>
              <a:ext cx="178" cy="0"/>
            </a:xfrm>
            <a:prstGeom prst="line">
              <a:avLst/>
            </a:prstGeom>
            <a:noFill/>
            <a:ln w="12700">
              <a:solidFill>
                <a:schemeClr val="tx1"/>
              </a:solidFill>
              <a:round/>
              <a:headEnd/>
              <a:tailEnd/>
            </a:ln>
          </p:spPr>
          <p:txBody>
            <a:bodyPr/>
            <a:lstStyle/>
            <a:p>
              <a:endParaRPr lang="en-GB"/>
            </a:p>
          </p:txBody>
        </p:sp>
        <p:sp>
          <p:nvSpPr>
            <p:cNvPr id="69667" name="Line 21"/>
            <p:cNvSpPr>
              <a:spLocks noChangeShapeType="1"/>
            </p:cNvSpPr>
            <p:nvPr/>
          </p:nvSpPr>
          <p:spPr bwMode="auto">
            <a:xfrm>
              <a:off x="2608" y="3187"/>
              <a:ext cx="178" cy="0"/>
            </a:xfrm>
            <a:prstGeom prst="line">
              <a:avLst/>
            </a:prstGeom>
            <a:noFill/>
            <a:ln w="12700">
              <a:solidFill>
                <a:schemeClr val="tx1"/>
              </a:solidFill>
              <a:round/>
              <a:headEnd/>
              <a:tailEnd/>
            </a:ln>
          </p:spPr>
          <p:txBody>
            <a:bodyPr/>
            <a:lstStyle/>
            <a:p>
              <a:endParaRPr lang="en-GB"/>
            </a:p>
          </p:txBody>
        </p:sp>
        <p:sp>
          <p:nvSpPr>
            <p:cNvPr id="69668" name="Line 22"/>
            <p:cNvSpPr>
              <a:spLocks noChangeShapeType="1"/>
            </p:cNvSpPr>
            <p:nvPr/>
          </p:nvSpPr>
          <p:spPr bwMode="auto">
            <a:xfrm>
              <a:off x="2608" y="2563"/>
              <a:ext cx="178" cy="0"/>
            </a:xfrm>
            <a:prstGeom prst="line">
              <a:avLst/>
            </a:prstGeom>
            <a:noFill/>
            <a:ln w="12700">
              <a:solidFill>
                <a:schemeClr val="tx1"/>
              </a:solidFill>
              <a:round/>
              <a:headEnd/>
              <a:tailEnd/>
            </a:ln>
          </p:spPr>
          <p:txBody>
            <a:bodyPr/>
            <a:lstStyle/>
            <a:p>
              <a:endParaRPr lang="en-GB"/>
            </a:p>
          </p:txBody>
        </p:sp>
        <p:sp>
          <p:nvSpPr>
            <p:cNvPr id="69669" name="Line 23"/>
            <p:cNvSpPr>
              <a:spLocks noChangeShapeType="1"/>
            </p:cNvSpPr>
            <p:nvPr/>
          </p:nvSpPr>
          <p:spPr bwMode="auto">
            <a:xfrm>
              <a:off x="2608" y="2323"/>
              <a:ext cx="178" cy="0"/>
            </a:xfrm>
            <a:prstGeom prst="line">
              <a:avLst/>
            </a:prstGeom>
            <a:noFill/>
            <a:ln w="12700">
              <a:solidFill>
                <a:schemeClr val="tx1"/>
              </a:solidFill>
              <a:round/>
              <a:headEnd/>
              <a:tailEnd/>
            </a:ln>
          </p:spPr>
          <p:txBody>
            <a:bodyPr/>
            <a:lstStyle/>
            <a:p>
              <a:endParaRPr lang="en-GB"/>
            </a:p>
          </p:txBody>
        </p:sp>
        <p:sp>
          <p:nvSpPr>
            <p:cNvPr id="69670" name="Line 24"/>
            <p:cNvSpPr>
              <a:spLocks noChangeShapeType="1"/>
            </p:cNvSpPr>
            <p:nvPr/>
          </p:nvSpPr>
          <p:spPr bwMode="auto">
            <a:xfrm>
              <a:off x="2786" y="2083"/>
              <a:ext cx="0" cy="240"/>
            </a:xfrm>
            <a:prstGeom prst="line">
              <a:avLst/>
            </a:prstGeom>
            <a:noFill/>
            <a:ln w="12700">
              <a:solidFill>
                <a:schemeClr val="tx1"/>
              </a:solidFill>
              <a:round/>
              <a:headEnd/>
              <a:tailEnd/>
            </a:ln>
          </p:spPr>
          <p:txBody>
            <a:bodyPr/>
            <a:lstStyle/>
            <a:p>
              <a:endParaRPr lang="en-GB"/>
            </a:p>
          </p:txBody>
        </p:sp>
        <p:sp>
          <p:nvSpPr>
            <p:cNvPr id="69671" name="Line 25"/>
            <p:cNvSpPr>
              <a:spLocks noChangeShapeType="1"/>
            </p:cNvSpPr>
            <p:nvPr/>
          </p:nvSpPr>
          <p:spPr bwMode="auto">
            <a:xfrm>
              <a:off x="2786" y="3187"/>
              <a:ext cx="0" cy="240"/>
            </a:xfrm>
            <a:prstGeom prst="line">
              <a:avLst/>
            </a:prstGeom>
            <a:noFill/>
            <a:ln w="12700">
              <a:solidFill>
                <a:schemeClr val="tx1"/>
              </a:solidFill>
              <a:round/>
              <a:headEnd/>
              <a:tailEnd/>
            </a:ln>
          </p:spPr>
          <p:txBody>
            <a:bodyPr/>
            <a:lstStyle/>
            <a:p>
              <a:endParaRPr lang="en-GB"/>
            </a:p>
          </p:txBody>
        </p:sp>
        <p:sp>
          <p:nvSpPr>
            <p:cNvPr id="69672" name="Line 26"/>
            <p:cNvSpPr>
              <a:spLocks noChangeShapeType="1"/>
            </p:cNvSpPr>
            <p:nvPr/>
          </p:nvSpPr>
          <p:spPr bwMode="auto">
            <a:xfrm>
              <a:off x="2786" y="2755"/>
              <a:ext cx="620" cy="0"/>
            </a:xfrm>
            <a:prstGeom prst="line">
              <a:avLst/>
            </a:prstGeom>
            <a:noFill/>
            <a:ln w="12700">
              <a:solidFill>
                <a:schemeClr val="tx1"/>
              </a:solidFill>
              <a:round/>
              <a:headEnd/>
              <a:tailEnd/>
            </a:ln>
          </p:spPr>
          <p:txBody>
            <a:bodyPr/>
            <a:lstStyle/>
            <a:p>
              <a:endParaRPr lang="en-GB"/>
            </a:p>
          </p:txBody>
        </p:sp>
        <p:sp>
          <p:nvSpPr>
            <p:cNvPr id="69673" name="Line 27"/>
            <p:cNvSpPr>
              <a:spLocks noChangeShapeType="1"/>
            </p:cNvSpPr>
            <p:nvPr/>
          </p:nvSpPr>
          <p:spPr bwMode="auto">
            <a:xfrm>
              <a:off x="3051" y="3043"/>
              <a:ext cx="178" cy="0"/>
            </a:xfrm>
            <a:prstGeom prst="line">
              <a:avLst/>
            </a:prstGeom>
            <a:noFill/>
            <a:ln w="12700">
              <a:solidFill>
                <a:schemeClr val="tx1"/>
              </a:solidFill>
              <a:round/>
              <a:headEnd/>
              <a:tailEnd/>
            </a:ln>
          </p:spPr>
          <p:txBody>
            <a:bodyPr/>
            <a:lstStyle/>
            <a:p>
              <a:endParaRPr lang="en-GB"/>
            </a:p>
          </p:txBody>
        </p:sp>
        <p:sp>
          <p:nvSpPr>
            <p:cNvPr id="69674" name="Line 28"/>
            <p:cNvSpPr>
              <a:spLocks noChangeShapeType="1"/>
            </p:cNvSpPr>
            <p:nvPr/>
          </p:nvSpPr>
          <p:spPr bwMode="auto">
            <a:xfrm>
              <a:off x="3051" y="3091"/>
              <a:ext cx="178" cy="0"/>
            </a:xfrm>
            <a:prstGeom prst="line">
              <a:avLst/>
            </a:prstGeom>
            <a:noFill/>
            <a:ln w="12700">
              <a:solidFill>
                <a:schemeClr val="tx1"/>
              </a:solidFill>
              <a:round/>
              <a:headEnd/>
              <a:tailEnd/>
            </a:ln>
          </p:spPr>
          <p:txBody>
            <a:bodyPr/>
            <a:lstStyle/>
            <a:p>
              <a:endParaRPr lang="en-GB"/>
            </a:p>
          </p:txBody>
        </p:sp>
        <p:sp>
          <p:nvSpPr>
            <p:cNvPr id="69675" name="Line 29"/>
            <p:cNvSpPr>
              <a:spLocks noChangeShapeType="1"/>
            </p:cNvSpPr>
            <p:nvPr/>
          </p:nvSpPr>
          <p:spPr bwMode="auto">
            <a:xfrm>
              <a:off x="2697" y="3427"/>
              <a:ext cx="177" cy="0"/>
            </a:xfrm>
            <a:prstGeom prst="line">
              <a:avLst/>
            </a:prstGeom>
            <a:noFill/>
            <a:ln w="12700">
              <a:solidFill>
                <a:schemeClr val="tx1"/>
              </a:solidFill>
              <a:round/>
              <a:headEnd/>
              <a:tailEnd/>
            </a:ln>
          </p:spPr>
          <p:txBody>
            <a:bodyPr/>
            <a:lstStyle/>
            <a:p>
              <a:endParaRPr lang="en-GB"/>
            </a:p>
          </p:txBody>
        </p:sp>
        <p:sp>
          <p:nvSpPr>
            <p:cNvPr id="69676" name="Line 30"/>
            <p:cNvSpPr>
              <a:spLocks noChangeShapeType="1"/>
            </p:cNvSpPr>
            <p:nvPr/>
          </p:nvSpPr>
          <p:spPr bwMode="auto">
            <a:xfrm>
              <a:off x="3140" y="2755"/>
              <a:ext cx="0" cy="288"/>
            </a:xfrm>
            <a:prstGeom prst="line">
              <a:avLst/>
            </a:prstGeom>
            <a:noFill/>
            <a:ln w="12700">
              <a:solidFill>
                <a:schemeClr val="tx1"/>
              </a:solidFill>
              <a:round/>
              <a:headEnd/>
              <a:tailEnd/>
            </a:ln>
          </p:spPr>
          <p:txBody>
            <a:bodyPr/>
            <a:lstStyle/>
            <a:p>
              <a:endParaRPr lang="en-GB"/>
            </a:p>
          </p:txBody>
        </p:sp>
        <p:sp>
          <p:nvSpPr>
            <p:cNvPr id="69677" name="Line 31"/>
            <p:cNvSpPr>
              <a:spLocks noChangeShapeType="1"/>
            </p:cNvSpPr>
            <p:nvPr/>
          </p:nvSpPr>
          <p:spPr bwMode="auto">
            <a:xfrm>
              <a:off x="3140" y="3091"/>
              <a:ext cx="0" cy="240"/>
            </a:xfrm>
            <a:prstGeom prst="line">
              <a:avLst/>
            </a:prstGeom>
            <a:noFill/>
            <a:ln w="12700">
              <a:solidFill>
                <a:schemeClr val="tx1"/>
              </a:solidFill>
              <a:round/>
              <a:headEnd/>
              <a:tailEnd/>
            </a:ln>
          </p:spPr>
          <p:txBody>
            <a:bodyPr/>
            <a:lstStyle/>
            <a:p>
              <a:endParaRPr lang="en-GB"/>
            </a:p>
          </p:txBody>
        </p:sp>
        <p:sp>
          <p:nvSpPr>
            <p:cNvPr id="69678" name="Line 32"/>
            <p:cNvSpPr>
              <a:spLocks noChangeShapeType="1"/>
            </p:cNvSpPr>
            <p:nvPr/>
          </p:nvSpPr>
          <p:spPr bwMode="auto">
            <a:xfrm>
              <a:off x="3051" y="3331"/>
              <a:ext cx="178" cy="0"/>
            </a:xfrm>
            <a:prstGeom prst="line">
              <a:avLst/>
            </a:prstGeom>
            <a:noFill/>
            <a:ln w="12700">
              <a:solidFill>
                <a:schemeClr val="tx1"/>
              </a:solidFill>
              <a:round/>
              <a:headEnd/>
              <a:tailEnd/>
            </a:ln>
          </p:spPr>
          <p:txBody>
            <a:bodyPr/>
            <a:lstStyle/>
            <a:p>
              <a:endParaRPr lang="en-GB"/>
            </a:p>
          </p:txBody>
        </p:sp>
        <p:sp>
          <p:nvSpPr>
            <p:cNvPr id="69679" name="Line 33"/>
            <p:cNvSpPr>
              <a:spLocks noChangeShapeType="1"/>
            </p:cNvSpPr>
            <p:nvPr/>
          </p:nvSpPr>
          <p:spPr bwMode="auto">
            <a:xfrm>
              <a:off x="2697" y="2083"/>
              <a:ext cx="177" cy="0"/>
            </a:xfrm>
            <a:prstGeom prst="line">
              <a:avLst/>
            </a:prstGeom>
            <a:noFill/>
            <a:ln w="28575">
              <a:solidFill>
                <a:schemeClr val="tx1"/>
              </a:solidFill>
              <a:round/>
              <a:headEnd/>
              <a:tailEnd/>
            </a:ln>
          </p:spPr>
          <p:txBody>
            <a:bodyPr/>
            <a:lstStyle/>
            <a:p>
              <a:endParaRPr lang="en-GB"/>
            </a:p>
          </p:txBody>
        </p:sp>
        <p:sp>
          <p:nvSpPr>
            <p:cNvPr id="69680" name="Line 34"/>
            <p:cNvSpPr>
              <a:spLocks noChangeShapeType="1"/>
            </p:cNvSpPr>
            <p:nvPr/>
          </p:nvSpPr>
          <p:spPr bwMode="auto">
            <a:xfrm>
              <a:off x="2741" y="3475"/>
              <a:ext cx="89" cy="0"/>
            </a:xfrm>
            <a:prstGeom prst="line">
              <a:avLst/>
            </a:prstGeom>
            <a:noFill/>
            <a:ln w="12700">
              <a:solidFill>
                <a:schemeClr val="tx1"/>
              </a:solidFill>
              <a:round/>
              <a:headEnd/>
              <a:tailEnd/>
            </a:ln>
          </p:spPr>
          <p:txBody>
            <a:bodyPr/>
            <a:lstStyle/>
            <a:p>
              <a:endParaRPr lang="en-GB"/>
            </a:p>
          </p:txBody>
        </p:sp>
        <p:sp>
          <p:nvSpPr>
            <p:cNvPr id="69681" name="Line 35"/>
            <p:cNvSpPr>
              <a:spLocks noChangeShapeType="1"/>
            </p:cNvSpPr>
            <p:nvPr/>
          </p:nvSpPr>
          <p:spPr bwMode="auto">
            <a:xfrm>
              <a:off x="3096" y="3379"/>
              <a:ext cx="88" cy="0"/>
            </a:xfrm>
            <a:prstGeom prst="line">
              <a:avLst/>
            </a:prstGeom>
            <a:noFill/>
            <a:ln w="12700">
              <a:solidFill>
                <a:schemeClr val="tx1"/>
              </a:solidFill>
              <a:round/>
              <a:headEnd/>
              <a:tailEnd/>
            </a:ln>
          </p:spPr>
          <p:txBody>
            <a:bodyPr/>
            <a:lstStyle/>
            <a:p>
              <a:endParaRPr lang="en-GB"/>
            </a:p>
          </p:txBody>
        </p:sp>
      </p:grpSp>
      <p:pic>
        <p:nvPicPr>
          <p:cNvPr id="630824" name="Picture 40" descr="Bucket-full"/>
          <p:cNvPicPr>
            <a:picLocks noChangeAspect="1" noChangeArrowheads="1"/>
          </p:cNvPicPr>
          <p:nvPr/>
        </p:nvPicPr>
        <p:blipFill>
          <a:blip r:embed="rId3" cstate="print"/>
          <a:srcRect/>
          <a:stretch>
            <a:fillRect/>
          </a:stretch>
        </p:blipFill>
        <p:spPr bwMode="auto">
          <a:xfrm>
            <a:off x="3995738" y="2205038"/>
            <a:ext cx="808037" cy="863600"/>
          </a:xfrm>
          <a:prstGeom prst="rect">
            <a:avLst/>
          </a:prstGeom>
          <a:noFill/>
          <a:ln w="9525">
            <a:noFill/>
            <a:miter lim="800000"/>
            <a:headEnd/>
            <a:tailEnd/>
          </a:ln>
        </p:spPr>
      </p:pic>
      <p:pic>
        <p:nvPicPr>
          <p:cNvPr id="630825" name="Picture 41" descr="Bucket-empty"/>
          <p:cNvPicPr>
            <a:picLocks noChangeAspect="1" noChangeArrowheads="1"/>
          </p:cNvPicPr>
          <p:nvPr/>
        </p:nvPicPr>
        <p:blipFill>
          <a:blip r:embed="rId4" cstate="print"/>
          <a:srcRect/>
          <a:stretch>
            <a:fillRect/>
          </a:stretch>
        </p:blipFill>
        <p:spPr bwMode="auto">
          <a:xfrm>
            <a:off x="5581650" y="3790950"/>
            <a:ext cx="647700" cy="692150"/>
          </a:xfrm>
          <a:prstGeom prst="rect">
            <a:avLst/>
          </a:prstGeom>
          <a:noFill/>
          <a:ln w="9525">
            <a:noFill/>
            <a:miter lim="800000"/>
            <a:headEnd/>
            <a:tailEnd/>
          </a:ln>
        </p:spPr>
      </p:pic>
      <p:pic>
        <p:nvPicPr>
          <p:cNvPr id="630826" name="Picture 42" descr="Bucket-full"/>
          <p:cNvPicPr>
            <a:picLocks noChangeAspect="1" noChangeArrowheads="1"/>
          </p:cNvPicPr>
          <p:nvPr/>
        </p:nvPicPr>
        <p:blipFill>
          <a:blip r:embed="rId5" cstate="print"/>
          <a:srcRect/>
          <a:stretch>
            <a:fillRect/>
          </a:stretch>
        </p:blipFill>
        <p:spPr bwMode="auto">
          <a:xfrm>
            <a:off x="5580063" y="3790950"/>
            <a:ext cx="649287" cy="693738"/>
          </a:xfrm>
          <a:prstGeom prst="rect">
            <a:avLst/>
          </a:prstGeom>
          <a:noFill/>
          <a:ln w="9525">
            <a:noFill/>
            <a:miter lim="800000"/>
            <a:headEnd/>
            <a:tailEnd/>
          </a:ln>
        </p:spPr>
      </p:pic>
      <p:sp>
        <p:nvSpPr>
          <p:cNvPr id="630828" name="Freeform 44"/>
          <p:cNvSpPr>
            <a:spLocks/>
          </p:cNvSpPr>
          <p:nvPr/>
        </p:nvSpPr>
        <p:spPr bwMode="auto">
          <a:xfrm>
            <a:off x="4492625" y="3240088"/>
            <a:ext cx="808038" cy="1371600"/>
          </a:xfrm>
          <a:custGeom>
            <a:avLst/>
            <a:gdLst>
              <a:gd name="T0" fmla="*/ 0 w 552"/>
              <a:gd name="T1" fmla="*/ 0 h 864"/>
              <a:gd name="T2" fmla="*/ 2147483647 w 552"/>
              <a:gd name="T3" fmla="*/ 2147483647 h 864"/>
              <a:gd name="T4" fmla="*/ 2147483647 w 552"/>
              <a:gd name="T5" fmla="*/ 2147483647 h 864"/>
              <a:gd name="T6" fmla="*/ 2147483647 w 552"/>
              <a:gd name="T7" fmla="*/ 2147483647 h 864"/>
              <a:gd name="T8" fmla="*/ 0 60000 65536"/>
              <a:gd name="T9" fmla="*/ 0 60000 65536"/>
              <a:gd name="T10" fmla="*/ 0 60000 65536"/>
              <a:gd name="T11" fmla="*/ 0 60000 65536"/>
              <a:gd name="T12" fmla="*/ 0 w 552"/>
              <a:gd name="T13" fmla="*/ 0 h 864"/>
              <a:gd name="T14" fmla="*/ 552 w 552"/>
              <a:gd name="T15" fmla="*/ 864 h 864"/>
            </a:gdLst>
            <a:ahLst/>
            <a:cxnLst>
              <a:cxn ang="T8">
                <a:pos x="T0" y="T1"/>
              </a:cxn>
              <a:cxn ang="T9">
                <a:pos x="T2" y="T3"/>
              </a:cxn>
              <a:cxn ang="T10">
                <a:pos x="T4" y="T5"/>
              </a:cxn>
              <a:cxn ang="T11">
                <a:pos x="T6" y="T7"/>
              </a:cxn>
            </a:cxnLst>
            <a:rect l="T12" t="T13" r="T14" b="T15"/>
            <a:pathLst>
              <a:path w="552" h="864">
                <a:moveTo>
                  <a:pt x="0" y="0"/>
                </a:moveTo>
                <a:cubicBezTo>
                  <a:pt x="8" y="172"/>
                  <a:pt x="16" y="344"/>
                  <a:pt x="96" y="432"/>
                </a:cubicBezTo>
                <a:cubicBezTo>
                  <a:pt x="176" y="520"/>
                  <a:pt x="408" y="456"/>
                  <a:pt x="480" y="528"/>
                </a:cubicBezTo>
                <a:cubicBezTo>
                  <a:pt x="552" y="600"/>
                  <a:pt x="540" y="732"/>
                  <a:pt x="528" y="864"/>
                </a:cubicBezTo>
              </a:path>
            </a:pathLst>
          </a:custGeom>
          <a:noFill/>
          <a:ln w="28575" cap="flat" cmpd="sng">
            <a:solidFill>
              <a:srgbClr val="002060"/>
            </a:solidFill>
            <a:prstDash val="solid"/>
            <a:round/>
            <a:headEnd type="none" w="med" len="med"/>
            <a:tailEnd type="triangle" w="med" len="med"/>
          </a:ln>
        </p:spPr>
        <p:txBody>
          <a:bodyPr/>
          <a:lstStyle/>
          <a:p>
            <a:endParaRPr lang="en-GB"/>
          </a:p>
        </p:txBody>
      </p:sp>
      <p:sp>
        <p:nvSpPr>
          <p:cNvPr id="69640" name="Rectangle 46"/>
          <p:cNvSpPr>
            <a:spLocks noGrp="1" noChangeArrowheads="1"/>
          </p:cNvSpPr>
          <p:nvPr>
            <p:ph type="body" idx="1"/>
          </p:nvPr>
        </p:nvSpPr>
        <p:spPr>
          <a:xfrm>
            <a:off x="76200" y="838200"/>
            <a:ext cx="8991600" cy="1081087"/>
          </a:xfrm>
        </p:spPr>
        <p:txBody>
          <a:bodyPr>
            <a:noAutofit/>
          </a:bodyPr>
          <a:lstStyle/>
          <a:p>
            <a:pPr marL="609600" indent="-609600" eaLnBrk="1" hangingPunct="1">
              <a:buFont typeface="Wingdings" pitchFamily="2" charset="2"/>
              <a:buChar char="Ø"/>
            </a:pPr>
            <a:r>
              <a:rPr lang="en-US" altLang="en-US" sz="2000" dirty="0" smtClean="0">
                <a:latin typeface="Arial" pitchFamily="34" charset="0"/>
                <a:cs typeface="Arial" pitchFamily="34" charset="0"/>
              </a:rPr>
              <a:t>Voltage (Volt, V)			   Water pressure (bar) </a:t>
            </a:r>
          </a:p>
          <a:p>
            <a:pPr marL="609600" indent="-609600" eaLnBrk="1" hangingPunct="1">
              <a:buFont typeface="Wingdings" pitchFamily="2" charset="2"/>
              <a:buChar char="Ø"/>
            </a:pPr>
            <a:r>
              <a:rPr lang="en-US" altLang="en-US" sz="2000" dirty="0" smtClean="0">
                <a:latin typeface="Arial" pitchFamily="34" charset="0"/>
                <a:cs typeface="Arial" pitchFamily="34" charset="0"/>
              </a:rPr>
              <a:t>Current (Ampere, A) 		    Water quantity per second (liter/s) </a:t>
            </a:r>
          </a:p>
          <a:p>
            <a:pPr marL="609600" indent="-609600" eaLnBrk="1" hangingPunct="1">
              <a:buFont typeface="Wingdings" pitchFamily="2" charset="2"/>
              <a:buChar char="Ø"/>
            </a:pPr>
            <a:r>
              <a:rPr lang="en-US" altLang="en-US" sz="2000" dirty="0" smtClean="0">
                <a:latin typeface="Arial" pitchFamily="34" charset="0"/>
                <a:cs typeface="Arial" pitchFamily="34" charset="0"/>
              </a:rPr>
              <a:t>Energy				   Amount of Water</a:t>
            </a:r>
          </a:p>
        </p:txBody>
      </p:sp>
      <p:sp>
        <p:nvSpPr>
          <p:cNvPr id="69641" name="AutoShape 47"/>
          <p:cNvSpPr>
            <a:spLocks noChangeArrowheads="1"/>
          </p:cNvSpPr>
          <p:nvPr/>
        </p:nvSpPr>
        <p:spPr bwMode="auto">
          <a:xfrm>
            <a:off x="3640137" y="1066800"/>
            <a:ext cx="1008063" cy="325438"/>
          </a:xfrm>
          <a:prstGeom prst="leftRightArrow">
            <a:avLst>
              <a:gd name="adj1" fmla="val 50000"/>
              <a:gd name="adj2" fmla="val 61951"/>
            </a:avLst>
          </a:prstGeom>
          <a:solidFill>
            <a:schemeClr val="hlink"/>
          </a:solidFill>
          <a:ln w="9525">
            <a:noFill/>
            <a:miter lim="800000"/>
            <a:headEnd/>
            <a:tailEnd/>
          </a:ln>
        </p:spPr>
        <p:txBody>
          <a:bodyPr wrap="none" lIns="90488" tIns="44450" rIns="90488" bIns="44450" anchor="ctr"/>
          <a:lstStyle/>
          <a:p>
            <a:endParaRPr lang="en-US" altLang="en-US">
              <a:latin typeface="Arial" pitchFamily="34" charset="0"/>
            </a:endParaRPr>
          </a:p>
        </p:txBody>
      </p:sp>
      <p:sp>
        <p:nvSpPr>
          <p:cNvPr id="69642" name="AutoShape 48"/>
          <p:cNvSpPr>
            <a:spLocks noChangeArrowheads="1"/>
          </p:cNvSpPr>
          <p:nvPr/>
        </p:nvSpPr>
        <p:spPr bwMode="auto">
          <a:xfrm>
            <a:off x="3640137" y="1500188"/>
            <a:ext cx="1008063" cy="325437"/>
          </a:xfrm>
          <a:prstGeom prst="leftRightArrow">
            <a:avLst>
              <a:gd name="adj1" fmla="val 50000"/>
              <a:gd name="adj2" fmla="val 61951"/>
            </a:avLst>
          </a:prstGeom>
          <a:solidFill>
            <a:schemeClr val="hlink"/>
          </a:solidFill>
          <a:ln w="9525">
            <a:noFill/>
            <a:miter lim="800000"/>
            <a:headEnd/>
            <a:tailEnd/>
          </a:ln>
        </p:spPr>
        <p:txBody>
          <a:bodyPr wrap="none" lIns="90488" tIns="44450" rIns="90488" bIns="44450" anchor="ctr"/>
          <a:lstStyle/>
          <a:p>
            <a:endParaRPr lang="en-US" altLang="en-US">
              <a:latin typeface="Arial" pitchFamily="34" charset="0"/>
            </a:endParaRPr>
          </a:p>
        </p:txBody>
      </p:sp>
      <p:sp>
        <p:nvSpPr>
          <p:cNvPr id="630833" name="Text Box 49"/>
          <p:cNvSpPr txBox="1">
            <a:spLocks noChangeArrowheads="1"/>
          </p:cNvSpPr>
          <p:nvPr/>
        </p:nvSpPr>
        <p:spPr bwMode="auto">
          <a:xfrm>
            <a:off x="1042988" y="5734050"/>
            <a:ext cx="7777162" cy="457200"/>
          </a:xfrm>
          <a:prstGeom prst="rect">
            <a:avLst/>
          </a:prstGeom>
          <a:noFill/>
          <a:ln w="9525">
            <a:noFill/>
            <a:miter lim="800000"/>
            <a:headEnd/>
            <a:tailEnd/>
          </a:ln>
        </p:spPr>
        <p:txBody>
          <a:bodyPr>
            <a:spAutoFit/>
          </a:bodyPr>
          <a:lstStyle/>
          <a:p>
            <a:pPr>
              <a:spcBef>
                <a:spcPct val="50000"/>
              </a:spcBef>
            </a:pPr>
            <a:r>
              <a:rPr lang="en-US" altLang="en-US" sz="2400">
                <a:latin typeface="Arial" pitchFamily="34" charset="0"/>
              </a:rPr>
              <a:t>Energy consumption is proportional to capacitive load!</a:t>
            </a:r>
          </a:p>
        </p:txBody>
      </p:sp>
      <p:sp>
        <p:nvSpPr>
          <p:cNvPr id="630834" name="AutoShape 50"/>
          <p:cNvSpPr>
            <a:spLocks noChangeArrowheads="1"/>
          </p:cNvSpPr>
          <p:nvPr/>
        </p:nvSpPr>
        <p:spPr bwMode="auto">
          <a:xfrm>
            <a:off x="611188" y="5300663"/>
            <a:ext cx="358775" cy="792162"/>
          </a:xfrm>
          <a:prstGeom prst="curvedRightArrow">
            <a:avLst>
              <a:gd name="adj1" fmla="val 44159"/>
              <a:gd name="adj2" fmla="val 88319"/>
              <a:gd name="adj3" fmla="val 33333"/>
            </a:avLst>
          </a:prstGeom>
          <a:solidFill>
            <a:schemeClr val="accent1"/>
          </a:solidFill>
          <a:ln w="9525">
            <a:solidFill>
              <a:schemeClr val="tx1"/>
            </a:solidFill>
            <a:miter lim="800000"/>
            <a:headEnd/>
            <a:tailEnd/>
          </a:ln>
        </p:spPr>
        <p:txBody>
          <a:bodyPr wrap="none" anchor="ctr"/>
          <a:lstStyle/>
          <a:p>
            <a:endParaRPr lang="en-US" altLang="en-US">
              <a:latin typeface="Arial" pitchFamily="34" charset="0"/>
            </a:endParaRPr>
          </a:p>
        </p:txBody>
      </p:sp>
      <p:sp>
        <p:nvSpPr>
          <p:cNvPr id="630835" name="Text Box 51"/>
          <p:cNvSpPr txBox="1">
            <a:spLocks noChangeArrowheads="1"/>
          </p:cNvSpPr>
          <p:nvPr/>
        </p:nvSpPr>
        <p:spPr bwMode="auto">
          <a:xfrm>
            <a:off x="7885113" y="4868863"/>
            <a:ext cx="358775" cy="400050"/>
          </a:xfrm>
          <a:prstGeom prst="rect">
            <a:avLst/>
          </a:prstGeom>
          <a:noFill/>
          <a:ln w="9525">
            <a:noFill/>
            <a:miter lim="800000"/>
            <a:headEnd/>
            <a:tailEnd/>
          </a:ln>
        </p:spPr>
        <p:txBody>
          <a:bodyPr>
            <a:spAutoFit/>
          </a:bodyPr>
          <a:lstStyle/>
          <a:p>
            <a:pPr>
              <a:spcBef>
                <a:spcPct val="50000"/>
              </a:spcBef>
            </a:pPr>
            <a:r>
              <a:rPr lang="en-US" altLang="en-US" sz="2000">
                <a:latin typeface="Arial" pitchFamily="34" charset="0"/>
              </a:rPr>
              <a:t>0</a:t>
            </a:r>
          </a:p>
        </p:txBody>
      </p:sp>
      <p:sp>
        <p:nvSpPr>
          <p:cNvPr id="630836" name="Text Box 52"/>
          <p:cNvSpPr txBox="1">
            <a:spLocks noChangeArrowheads="1"/>
          </p:cNvSpPr>
          <p:nvPr/>
        </p:nvSpPr>
        <p:spPr bwMode="auto">
          <a:xfrm>
            <a:off x="7885113" y="4292600"/>
            <a:ext cx="358775" cy="400050"/>
          </a:xfrm>
          <a:prstGeom prst="rect">
            <a:avLst/>
          </a:prstGeom>
          <a:noFill/>
          <a:ln w="9525">
            <a:noFill/>
            <a:miter lim="800000"/>
            <a:headEnd/>
            <a:tailEnd/>
          </a:ln>
        </p:spPr>
        <p:txBody>
          <a:bodyPr>
            <a:spAutoFit/>
          </a:bodyPr>
          <a:lstStyle/>
          <a:p>
            <a:pPr>
              <a:spcBef>
                <a:spcPct val="50000"/>
              </a:spcBef>
            </a:pPr>
            <a:r>
              <a:rPr lang="en-US" altLang="en-US" sz="2000">
                <a:latin typeface="Arial" pitchFamily="34" charset="0"/>
              </a:rPr>
              <a:t>1</a:t>
            </a:r>
          </a:p>
        </p:txBody>
      </p:sp>
      <p:pic>
        <p:nvPicPr>
          <p:cNvPr id="630837" name="Picture 53" descr="Bucket-almost-empty"/>
          <p:cNvPicPr>
            <a:picLocks noChangeAspect="1" noChangeArrowheads="1"/>
          </p:cNvPicPr>
          <p:nvPr/>
        </p:nvPicPr>
        <p:blipFill>
          <a:blip r:embed="rId6" cstate="print"/>
          <a:srcRect/>
          <a:stretch>
            <a:fillRect/>
          </a:stretch>
        </p:blipFill>
        <p:spPr bwMode="auto">
          <a:xfrm>
            <a:off x="3995738" y="2205038"/>
            <a:ext cx="809625" cy="863600"/>
          </a:xfrm>
          <a:prstGeom prst="rect">
            <a:avLst/>
          </a:prstGeom>
          <a:noFill/>
          <a:ln w="9525">
            <a:noFill/>
            <a:miter lim="800000"/>
            <a:headEnd/>
            <a:tailEnd/>
          </a:ln>
        </p:spPr>
      </p:pic>
      <p:sp>
        <p:nvSpPr>
          <p:cNvPr id="69648" name="Rectangle 50"/>
          <p:cNvSpPr>
            <a:spLocks noChangeArrowheads="1"/>
          </p:cNvSpPr>
          <p:nvPr/>
        </p:nvSpPr>
        <p:spPr bwMode="auto">
          <a:xfrm>
            <a:off x="3632200" y="6424613"/>
            <a:ext cx="4572000" cy="246062"/>
          </a:xfrm>
          <a:prstGeom prst="rect">
            <a:avLst/>
          </a:prstGeom>
          <a:noFill/>
          <a:ln w="9525">
            <a:noFill/>
            <a:miter lim="800000"/>
            <a:headEnd/>
            <a:tailEnd/>
          </a:ln>
        </p:spPr>
        <p:txBody>
          <a:bodyPr>
            <a:spAutoFit/>
          </a:bodyPr>
          <a:lstStyle/>
          <a:p>
            <a:pPr algn="r" eaLnBrk="0" hangingPunct="0">
              <a:spcBef>
                <a:spcPct val="50000"/>
              </a:spcBef>
            </a:pPr>
            <a:r>
              <a:rPr lang="en-US" altLang="en-US" sz="1000">
                <a:latin typeface="Arial" pitchFamily="34" charset="0"/>
              </a:rPr>
              <a:t>Source: Frank Sill (</a:t>
            </a:r>
            <a:r>
              <a:rPr lang="en-US" sz="1000"/>
              <a:t>Federal University of Minas Gerais)</a:t>
            </a:r>
            <a:endParaRPr lang="en-US" altLang="en-US" sz="1000">
              <a:latin typeface="Arial" pitchFamily="34" charset="0"/>
            </a:endParaRPr>
          </a:p>
        </p:txBody>
      </p:sp>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Consumption in CMOS</a:t>
            </a:r>
            <a:endParaRPr lang="en-US" altLang="et-EE" sz="3200" u="sng" dirty="0">
              <a:solidFill>
                <a:srgbClr val="A2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08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0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0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08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630826"/>
                                        </p:tgtEl>
                                        <p:attrNameLst>
                                          <p:attrName>style.visibility</p:attrName>
                                        </p:attrNameLst>
                                      </p:cBhvr>
                                      <p:to>
                                        <p:strVal val="visible"/>
                                      </p:to>
                                    </p:set>
                                    <p:animEffect transition="in" filter="wipe(down)">
                                      <p:cBhvr>
                                        <p:cTn id="19" dur="3000"/>
                                        <p:tgtEl>
                                          <p:spTgt spid="630826"/>
                                        </p:tgtEl>
                                      </p:cBhvr>
                                    </p:animEffect>
                                  </p:childTnLst>
                                </p:cTn>
                              </p:par>
                              <p:par>
                                <p:cTn id="20" presetID="22" presetClass="entr" presetSubtype="1" fill="hold" nodeType="withEffect">
                                  <p:stCondLst>
                                    <p:cond delay="0"/>
                                  </p:stCondLst>
                                  <p:childTnLst>
                                    <p:set>
                                      <p:cBhvr>
                                        <p:cTn id="21" dur="1" fill="hold">
                                          <p:stCondLst>
                                            <p:cond delay="0"/>
                                          </p:stCondLst>
                                        </p:cTn>
                                        <p:tgtEl>
                                          <p:spTgt spid="630837"/>
                                        </p:tgtEl>
                                        <p:attrNameLst>
                                          <p:attrName>style.visibility</p:attrName>
                                        </p:attrNameLst>
                                      </p:cBhvr>
                                      <p:to>
                                        <p:strVal val="visible"/>
                                      </p:to>
                                    </p:set>
                                    <p:animEffect transition="in" filter="wipe(up)">
                                      <p:cBhvr>
                                        <p:cTn id="22" dur="3000"/>
                                        <p:tgtEl>
                                          <p:spTgt spid="6308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30828"/>
                                        </p:tgtEl>
                                        <p:attrNameLst>
                                          <p:attrName>style.visibility</p:attrName>
                                        </p:attrNameLst>
                                      </p:cBhvr>
                                      <p:to>
                                        <p:strVal val="visible"/>
                                      </p:to>
                                    </p:set>
                                    <p:animEffect transition="in" filter="wipe(up)">
                                      <p:cBhvr>
                                        <p:cTn id="25" dur="3000"/>
                                        <p:tgtEl>
                                          <p:spTgt spid="6308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08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30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28" grpId="0" animBg="1"/>
      <p:bldP spid="630833" grpId="0"/>
      <p:bldP spid="630834" grpId="0" animBg="1"/>
      <p:bldP spid="630835" grpId="0"/>
      <p:bldP spid="6308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9"/>
          <p:cNvSpPr>
            <a:spLocks noGrp="1" noChangeArrowheads="1"/>
          </p:cNvSpPr>
          <p:nvPr>
            <p:ph type="title"/>
          </p:nvPr>
        </p:nvSpPr>
        <p:spPr>
          <a:xfrm>
            <a:off x="304800" y="119063"/>
            <a:ext cx="8577263" cy="641350"/>
          </a:xfrm>
        </p:spPr>
        <p:txBody>
          <a:bodyPr anchor="ctr">
            <a:normAutofit/>
          </a:bodyPr>
          <a:lstStyle/>
          <a:p>
            <a:pPr algn="r"/>
            <a:r>
              <a:rPr lang="en-US" altLang="et-EE" sz="3200" u="sng" dirty="0" smtClean="0">
                <a:solidFill>
                  <a:srgbClr val="A20000"/>
                </a:solidFill>
                <a:latin typeface="Comic Sans MS" panose="030F0702030302020204" pitchFamily="66" charset="0"/>
              </a:rPr>
              <a:t>Leakage energy</a:t>
            </a:r>
            <a:endParaRPr lang="en-US" altLang="et-EE" sz="3200" u="sng" dirty="0">
              <a:solidFill>
                <a:srgbClr val="A20000"/>
              </a:solidFill>
              <a:latin typeface="Comic Sans MS" panose="030F0702030302020204"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grpSp>
        <p:nvGrpSpPr>
          <p:cNvPr id="43" name="Group 46"/>
          <p:cNvGrpSpPr>
            <a:grpSpLocks/>
          </p:cNvGrpSpPr>
          <p:nvPr/>
        </p:nvGrpSpPr>
        <p:grpSpPr bwMode="auto">
          <a:xfrm>
            <a:off x="1066800" y="1409700"/>
            <a:ext cx="6705600" cy="2514600"/>
            <a:chOff x="1066800" y="1409238"/>
            <a:chExt cx="6705600" cy="2514600"/>
          </a:xfrm>
        </p:grpSpPr>
        <p:sp>
          <p:nvSpPr>
            <p:cNvPr id="44" name="Line 4"/>
            <p:cNvSpPr>
              <a:spLocks noChangeShapeType="1"/>
            </p:cNvSpPr>
            <p:nvPr/>
          </p:nvSpPr>
          <p:spPr bwMode="auto">
            <a:xfrm>
              <a:off x="1371600" y="3009438"/>
              <a:ext cx="685800" cy="0"/>
            </a:xfrm>
            <a:prstGeom prst="line">
              <a:avLst/>
            </a:prstGeom>
            <a:noFill/>
            <a:ln w="28575">
              <a:solidFill>
                <a:srgbClr val="FFFFFF"/>
              </a:solidFill>
              <a:round/>
              <a:headEnd/>
              <a:tailEnd/>
            </a:ln>
          </p:spPr>
          <p:txBody>
            <a:bodyPr/>
            <a:lstStyle/>
            <a:p>
              <a:endParaRPr lang="en-GB" sz="2400"/>
            </a:p>
          </p:txBody>
        </p:sp>
        <p:sp>
          <p:nvSpPr>
            <p:cNvPr id="45" name="Line 5"/>
            <p:cNvSpPr>
              <a:spLocks noChangeShapeType="1"/>
            </p:cNvSpPr>
            <p:nvPr/>
          </p:nvSpPr>
          <p:spPr bwMode="auto">
            <a:xfrm flipV="1">
              <a:off x="6019800" y="3542838"/>
              <a:ext cx="685800" cy="0"/>
            </a:xfrm>
            <a:prstGeom prst="line">
              <a:avLst/>
            </a:prstGeom>
            <a:noFill/>
            <a:ln w="28575">
              <a:solidFill>
                <a:srgbClr val="FFFFFF"/>
              </a:solidFill>
              <a:round/>
              <a:headEnd/>
              <a:tailEnd/>
            </a:ln>
          </p:spPr>
          <p:txBody>
            <a:bodyPr/>
            <a:lstStyle/>
            <a:p>
              <a:endParaRPr lang="en-GB" sz="2400"/>
            </a:p>
          </p:txBody>
        </p:sp>
        <p:sp>
          <p:nvSpPr>
            <p:cNvPr id="46" name="Line 6"/>
            <p:cNvSpPr>
              <a:spLocks noChangeShapeType="1"/>
            </p:cNvSpPr>
            <p:nvPr/>
          </p:nvSpPr>
          <p:spPr bwMode="auto">
            <a:xfrm flipV="1">
              <a:off x="7086600" y="3009438"/>
              <a:ext cx="685800" cy="0"/>
            </a:xfrm>
            <a:prstGeom prst="line">
              <a:avLst/>
            </a:prstGeom>
            <a:noFill/>
            <a:ln w="28575">
              <a:solidFill>
                <a:srgbClr val="FFFFFF"/>
              </a:solidFill>
              <a:round/>
              <a:headEnd/>
              <a:tailEnd/>
            </a:ln>
          </p:spPr>
          <p:txBody>
            <a:bodyPr/>
            <a:lstStyle/>
            <a:p>
              <a:endParaRPr lang="en-GB" sz="2400"/>
            </a:p>
          </p:txBody>
        </p:sp>
        <p:sp>
          <p:nvSpPr>
            <p:cNvPr id="47" name="Line 7"/>
            <p:cNvSpPr>
              <a:spLocks noChangeShapeType="1"/>
            </p:cNvSpPr>
            <p:nvPr/>
          </p:nvSpPr>
          <p:spPr bwMode="auto">
            <a:xfrm flipV="1">
              <a:off x="6705600" y="3009438"/>
              <a:ext cx="381000" cy="533400"/>
            </a:xfrm>
            <a:prstGeom prst="line">
              <a:avLst/>
            </a:prstGeom>
            <a:noFill/>
            <a:ln w="28575">
              <a:solidFill>
                <a:srgbClr val="FFFFFF"/>
              </a:solidFill>
              <a:round/>
              <a:headEnd/>
              <a:tailEnd/>
            </a:ln>
          </p:spPr>
          <p:txBody>
            <a:bodyPr/>
            <a:lstStyle/>
            <a:p>
              <a:endParaRPr lang="en-GB" sz="2400"/>
            </a:p>
          </p:txBody>
        </p:sp>
        <p:sp>
          <p:nvSpPr>
            <p:cNvPr id="48" name="Line 8"/>
            <p:cNvSpPr>
              <a:spLocks noChangeShapeType="1"/>
            </p:cNvSpPr>
            <p:nvPr/>
          </p:nvSpPr>
          <p:spPr bwMode="auto">
            <a:xfrm>
              <a:off x="4114800" y="2095038"/>
              <a:ext cx="0" cy="381000"/>
            </a:xfrm>
            <a:prstGeom prst="line">
              <a:avLst/>
            </a:prstGeom>
            <a:noFill/>
            <a:ln w="28575">
              <a:solidFill>
                <a:srgbClr val="000000"/>
              </a:solidFill>
              <a:round/>
              <a:headEnd/>
              <a:tailEnd/>
            </a:ln>
          </p:spPr>
          <p:txBody>
            <a:bodyPr/>
            <a:lstStyle/>
            <a:p>
              <a:endParaRPr lang="en-GB" sz="2400"/>
            </a:p>
          </p:txBody>
        </p:sp>
        <p:sp>
          <p:nvSpPr>
            <p:cNvPr id="49" name="Line 9"/>
            <p:cNvSpPr>
              <a:spLocks noChangeShapeType="1"/>
            </p:cNvSpPr>
            <p:nvPr/>
          </p:nvSpPr>
          <p:spPr bwMode="auto">
            <a:xfrm>
              <a:off x="4038600" y="2095038"/>
              <a:ext cx="0" cy="381000"/>
            </a:xfrm>
            <a:prstGeom prst="line">
              <a:avLst/>
            </a:prstGeom>
            <a:noFill/>
            <a:ln w="28575">
              <a:solidFill>
                <a:srgbClr val="000000"/>
              </a:solidFill>
              <a:round/>
              <a:headEnd/>
              <a:tailEnd/>
            </a:ln>
          </p:spPr>
          <p:txBody>
            <a:bodyPr/>
            <a:lstStyle/>
            <a:p>
              <a:endParaRPr lang="en-GB" sz="2400"/>
            </a:p>
          </p:txBody>
        </p:sp>
        <p:sp>
          <p:nvSpPr>
            <p:cNvPr id="50" name="Line 10"/>
            <p:cNvSpPr>
              <a:spLocks noChangeShapeType="1"/>
            </p:cNvSpPr>
            <p:nvPr/>
          </p:nvSpPr>
          <p:spPr bwMode="auto">
            <a:xfrm>
              <a:off x="4114800" y="3085638"/>
              <a:ext cx="0" cy="381000"/>
            </a:xfrm>
            <a:prstGeom prst="line">
              <a:avLst/>
            </a:prstGeom>
            <a:noFill/>
            <a:ln w="28575">
              <a:solidFill>
                <a:srgbClr val="000000"/>
              </a:solidFill>
              <a:round/>
              <a:headEnd/>
              <a:tailEnd/>
            </a:ln>
          </p:spPr>
          <p:txBody>
            <a:bodyPr/>
            <a:lstStyle/>
            <a:p>
              <a:endParaRPr lang="en-GB" sz="2400"/>
            </a:p>
          </p:txBody>
        </p:sp>
        <p:sp>
          <p:nvSpPr>
            <p:cNvPr id="51" name="Line 11"/>
            <p:cNvSpPr>
              <a:spLocks noChangeShapeType="1"/>
            </p:cNvSpPr>
            <p:nvPr/>
          </p:nvSpPr>
          <p:spPr bwMode="auto">
            <a:xfrm>
              <a:off x="4038600" y="3085638"/>
              <a:ext cx="0" cy="381000"/>
            </a:xfrm>
            <a:prstGeom prst="line">
              <a:avLst/>
            </a:prstGeom>
            <a:noFill/>
            <a:ln w="28575">
              <a:solidFill>
                <a:srgbClr val="000000"/>
              </a:solidFill>
              <a:round/>
              <a:headEnd/>
              <a:tailEnd/>
            </a:ln>
          </p:spPr>
          <p:txBody>
            <a:bodyPr/>
            <a:lstStyle/>
            <a:p>
              <a:endParaRPr lang="en-GB" sz="2400"/>
            </a:p>
          </p:txBody>
        </p:sp>
        <p:sp>
          <p:nvSpPr>
            <p:cNvPr id="53" name="Oval 12"/>
            <p:cNvSpPr>
              <a:spLocks noChangeArrowheads="1"/>
            </p:cNvSpPr>
            <p:nvPr/>
          </p:nvSpPr>
          <p:spPr bwMode="auto">
            <a:xfrm>
              <a:off x="3886200" y="2247438"/>
              <a:ext cx="152400" cy="152400"/>
            </a:xfrm>
            <a:prstGeom prst="ellipse">
              <a:avLst/>
            </a:prstGeom>
            <a:noFill/>
            <a:ln w="28575">
              <a:solidFill>
                <a:srgbClr val="000000"/>
              </a:solidFill>
              <a:round/>
              <a:headEnd/>
              <a:tailEnd/>
            </a:ln>
          </p:spPr>
          <p:txBody>
            <a:bodyPr wrap="none" anchor="ctr"/>
            <a:lstStyle/>
            <a:p>
              <a:endParaRPr lang="et-EE" sz="2400"/>
            </a:p>
          </p:txBody>
        </p:sp>
        <p:sp>
          <p:nvSpPr>
            <p:cNvPr id="54" name="Line 13"/>
            <p:cNvSpPr>
              <a:spLocks noChangeShapeType="1"/>
            </p:cNvSpPr>
            <p:nvPr/>
          </p:nvSpPr>
          <p:spPr bwMode="auto">
            <a:xfrm>
              <a:off x="3505200" y="2323638"/>
              <a:ext cx="381000" cy="0"/>
            </a:xfrm>
            <a:prstGeom prst="line">
              <a:avLst/>
            </a:prstGeom>
            <a:noFill/>
            <a:ln w="28575">
              <a:solidFill>
                <a:srgbClr val="000000"/>
              </a:solidFill>
              <a:round/>
              <a:headEnd/>
              <a:tailEnd/>
            </a:ln>
          </p:spPr>
          <p:txBody>
            <a:bodyPr/>
            <a:lstStyle/>
            <a:p>
              <a:endParaRPr lang="en-GB" sz="2400"/>
            </a:p>
          </p:txBody>
        </p:sp>
        <p:sp>
          <p:nvSpPr>
            <p:cNvPr id="55" name="Line 14"/>
            <p:cNvSpPr>
              <a:spLocks noChangeShapeType="1"/>
            </p:cNvSpPr>
            <p:nvPr/>
          </p:nvSpPr>
          <p:spPr bwMode="auto">
            <a:xfrm>
              <a:off x="3505200" y="3238038"/>
              <a:ext cx="533400" cy="0"/>
            </a:xfrm>
            <a:prstGeom prst="line">
              <a:avLst/>
            </a:prstGeom>
            <a:noFill/>
            <a:ln w="28575">
              <a:solidFill>
                <a:srgbClr val="000000"/>
              </a:solidFill>
              <a:round/>
              <a:headEnd/>
              <a:tailEnd/>
            </a:ln>
          </p:spPr>
          <p:txBody>
            <a:bodyPr/>
            <a:lstStyle/>
            <a:p>
              <a:endParaRPr lang="en-GB" sz="2400"/>
            </a:p>
          </p:txBody>
        </p:sp>
        <p:sp>
          <p:nvSpPr>
            <p:cNvPr id="56" name="Line 15"/>
            <p:cNvSpPr>
              <a:spLocks noChangeShapeType="1"/>
            </p:cNvSpPr>
            <p:nvPr/>
          </p:nvSpPr>
          <p:spPr bwMode="auto">
            <a:xfrm>
              <a:off x="3505200" y="2323638"/>
              <a:ext cx="0" cy="914400"/>
            </a:xfrm>
            <a:prstGeom prst="line">
              <a:avLst/>
            </a:prstGeom>
            <a:noFill/>
            <a:ln w="28575">
              <a:solidFill>
                <a:srgbClr val="000000"/>
              </a:solidFill>
              <a:round/>
              <a:headEnd/>
              <a:tailEnd/>
            </a:ln>
          </p:spPr>
          <p:txBody>
            <a:bodyPr/>
            <a:lstStyle/>
            <a:p>
              <a:endParaRPr lang="en-GB" sz="2400"/>
            </a:p>
          </p:txBody>
        </p:sp>
        <p:sp>
          <p:nvSpPr>
            <p:cNvPr id="57" name="Rectangle 16"/>
            <p:cNvSpPr>
              <a:spLocks noChangeArrowheads="1"/>
            </p:cNvSpPr>
            <p:nvPr/>
          </p:nvSpPr>
          <p:spPr bwMode="auto">
            <a:xfrm>
              <a:off x="2209800" y="2628438"/>
              <a:ext cx="407163" cy="369332"/>
            </a:xfrm>
            <a:prstGeom prst="rect">
              <a:avLst/>
            </a:prstGeom>
            <a:noFill/>
            <a:ln w="28575">
              <a:noFill/>
              <a:miter lim="800000"/>
              <a:headEnd/>
              <a:tailEnd/>
            </a:ln>
          </p:spPr>
          <p:txBody>
            <a:bodyPr wrap="none" lIns="0" tIns="0" rIns="0" bIns="0">
              <a:spAutoFit/>
            </a:bodyPr>
            <a:lstStyle/>
            <a:p>
              <a:r>
                <a:rPr lang="en-US" sz="2400"/>
                <a:t>Vin</a:t>
              </a:r>
            </a:p>
          </p:txBody>
        </p:sp>
        <p:sp>
          <p:nvSpPr>
            <p:cNvPr id="58" name="Line 17"/>
            <p:cNvSpPr>
              <a:spLocks noChangeShapeType="1"/>
            </p:cNvSpPr>
            <p:nvPr/>
          </p:nvSpPr>
          <p:spPr bwMode="auto">
            <a:xfrm>
              <a:off x="2743200" y="2780838"/>
              <a:ext cx="762000" cy="0"/>
            </a:xfrm>
            <a:prstGeom prst="line">
              <a:avLst/>
            </a:prstGeom>
            <a:noFill/>
            <a:ln w="28575">
              <a:solidFill>
                <a:srgbClr val="000000"/>
              </a:solidFill>
              <a:round/>
              <a:headEnd/>
              <a:tailEnd/>
            </a:ln>
          </p:spPr>
          <p:txBody>
            <a:bodyPr/>
            <a:lstStyle/>
            <a:p>
              <a:endParaRPr lang="en-GB" sz="2400"/>
            </a:p>
          </p:txBody>
        </p:sp>
        <p:sp>
          <p:nvSpPr>
            <p:cNvPr id="59" name="Line 18"/>
            <p:cNvSpPr>
              <a:spLocks noChangeShapeType="1"/>
            </p:cNvSpPr>
            <p:nvPr/>
          </p:nvSpPr>
          <p:spPr bwMode="auto">
            <a:xfrm>
              <a:off x="1371600" y="3009438"/>
              <a:ext cx="685800" cy="0"/>
            </a:xfrm>
            <a:prstGeom prst="line">
              <a:avLst/>
            </a:prstGeom>
            <a:noFill/>
            <a:ln w="28575">
              <a:solidFill>
                <a:srgbClr val="000000"/>
              </a:solidFill>
              <a:round/>
              <a:headEnd/>
              <a:tailEnd/>
            </a:ln>
          </p:spPr>
          <p:txBody>
            <a:bodyPr/>
            <a:lstStyle/>
            <a:p>
              <a:endParaRPr lang="en-GB" sz="2400"/>
            </a:p>
          </p:txBody>
        </p:sp>
        <p:sp>
          <p:nvSpPr>
            <p:cNvPr id="60" name="Line 19"/>
            <p:cNvSpPr>
              <a:spLocks noChangeShapeType="1"/>
            </p:cNvSpPr>
            <p:nvPr/>
          </p:nvSpPr>
          <p:spPr bwMode="auto">
            <a:xfrm>
              <a:off x="2438400" y="3542838"/>
              <a:ext cx="685800" cy="0"/>
            </a:xfrm>
            <a:prstGeom prst="line">
              <a:avLst/>
            </a:prstGeom>
            <a:noFill/>
            <a:ln w="28575">
              <a:solidFill>
                <a:srgbClr val="000000"/>
              </a:solidFill>
              <a:round/>
              <a:headEnd/>
              <a:tailEnd/>
            </a:ln>
          </p:spPr>
          <p:txBody>
            <a:bodyPr/>
            <a:lstStyle/>
            <a:p>
              <a:endParaRPr lang="en-GB" sz="2400"/>
            </a:p>
          </p:txBody>
        </p:sp>
        <p:sp>
          <p:nvSpPr>
            <p:cNvPr id="61" name="Line 20"/>
            <p:cNvSpPr>
              <a:spLocks noChangeShapeType="1"/>
            </p:cNvSpPr>
            <p:nvPr/>
          </p:nvSpPr>
          <p:spPr bwMode="auto">
            <a:xfrm>
              <a:off x="2057400" y="3009438"/>
              <a:ext cx="381000" cy="533400"/>
            </a:xfrm>
            <a:prstGeom prst="line">
              <a:avLst/>
            </a:prstGeom>
            <a:noFill/>
            <a:ln w="28575">
              <a:solidFill>
                <a:srgbClr val="000000"/>
              </a:solidFill>
              <a:round/>
              <a:headEnd/>
              <a:tailEnd/>
            </a:ln>
          </p:spPr>
          <p:txBody>
            <a:bodyPr/>
            <a:lstStyle/>
            <a:p>
              <a:endParaRPr lang="en-GB" sz="2400"/>
            </a:p>
          </p:txBody>
        </p:sp>
        <p:sp>
          <p:nvSpPr>
            <p:cNvPr id="62" name="Rectangle 21"/>
            <p:cNvSpPr>
              <a:spLocks noChangeArrowheads="1"/>
            </p:cNvSpPr>
            <p:nvPr/>
          </p:nvSpPr>
          <p:spPr bwMode="auto">
            <a:xfrm>
              <a:off x="5638800" y="2628438"/>
              <a:ext cx="588174" cy="369332"/>
            </a:xfrm>
            <a:prstGeom prst="rect">
              <a:avLst/>
            </a:prstGeom>
            <a:noFill/>
            <a:ln w="28575">
              <a:noFill/>
              <a:miter lim="800000"/>
              <a:headEnd/>
              <a:tailEnd/>
            </a:ln>
          </p:spPr>
          <p:txBody>
            <a:bodyPr wrap="none" lIns="0" tIns="0" rIns="0" bIns="0">
              <a:spAutoFit/>
            </a:bodyPr>
            <a:lstStyle/>
            <a:p>
              <a:r>
                <a:rPr lang="en-US" sz="2400"/>
                <a:t>Vout</a:t>
              </a:r>
            </a:p>
          </p:txBody>
        </p:sp>
        <p:sp>
          <p:nvSpPr>
            <p:cNvPr id="63" name="Rectangle 22"/>
            <p:cNvSpPr>
              <a:spLocks noChangeArrowheads="1"/>
            </p:cNvSpPr>
            <p:nvPr/>
          </p:nvSpPr>
          <p:spPr bwMode="auto">
            <a:xfrm>
              <a:off x="5334000" y="3238038"/>
              <a:ext cx="250068" cy="369332"/>
            </a:xfrm>
            <a:prstGeom prst="rect">
              <a:avLst/>
            </a:prstGeom>
            <a:noFill/>
            <a:ln w="28575">
              <a:noFill/>
              <a:miter lim="800000"/>
              <a:headEnd/>
              <a:tailEnd/>
            </a:ln>
          </p:spPr>
          <p:txBody>
            <a:bodyPr wrap="none" lIns="0" tIns="0" rIns="0" bIns="0">
              <a:spAutoFit/>
            </a:bodyPr>
            <a:lstStyle/>
            <a:p>
              <a:r>
                <a:rPr lang="en-US" sz="2400"/>
                <a:t>C</a:t>
              </a:r>
              <a:r>
                <a:rPr lang="en-US" sz="2400" baseline="-25000"/>
                <a:t>L</a:t>
              </a:r>
            </a:p>
          </p:txBody>
        </p:sp>
        <p:sp>
          <p:nvSpPr>
            <p:cNvPr id="64" name="Line 23"/>
            <p:cNvSpPr>
              <a:spLocks noChangeShapeType="1"/>
            </p:cNvSpPr>
            <p:nvPr/>
          </p:nvSpPr>
          <p:spPr bwMode="auto">
            <a:xfrm flipV="1">
              <a:off x="6019800" y="3542838"/>
              <a:ext cx="685800" cy="0"/>
            </a:xfrm>
            <a:prstGeom prst="line">
              <a:avLst/>
            </a:prstGeom>
            <a:noFill/>
            <a:ln w="28575">
              <a:solidFill>
                <a:schemeClr val="tx1"/>
              </a:solidFill>
              <a:round/>
              <a:headEnd/>
              <a:tailEnd/>
            </a:ln>
          </p:spPr>
          <p:txBody>
            <a:bodyPr/>
            <a:lstStyle/>
            <a:p>
              <a:endParaRPr lang="en-GB" sz="2400"/>
            </a:p>
          </p:txBody>
        </p:sp>
        <p:sp>
          <p:nvSpPr>
            <p:cNvPr id="65" name="Line 24"/>
            <p:cNvSpPr>
              <a:spLocks noChangeShapeType="1"/>
            </p:cNvSpPr>
            <p:nvPr/>
          </p:nvSpPr>
          <p:spPr bwMode="auto">
            <a:xfrm flipV="1">
              <a:off x="7086600" y="3009438"/>
              <a:ext cx="685800" cy="0"/>
            </a:xfrm>
            <a:prstGeom prst="line">
              <a:avLst/>
            </a:prstGeom>
            <a:noFill/>
            <a:ln w="28575">
              <a:solidFill>
                <a:schemeClr val="tx1"/>
              </a:solidFill>
              <a:round/>
              <a:headEnd/>
              <a:tailEnd/>
            </a:ln>
          </p:spPr>
          <p:txBody>
            <a:bodyPr/>
            <a:lstStyle/>
            <a:p>
              <a:endParaRPr lang="en-GB" sz="2400"/>
            </a:p>
          </p:txBody>
        </p:sp>
        <p:sp>
          <p:nvSpPr>
            <p:cNvPr id="66" name="Line 25"/>
            <p:cNvSpPr>
              <a:spLocks noChangeShapeType="1"/>
            </p:cNvSpPr>
            <p:nvPr/>
          </p:nvSpPr>
          <p:spPr bwMode="auto">
            <a:xfrm flipV="1">
              <a:off x="6705600" y="3009438"/>
              <a:ext cx="381000" cy="533400"/>
            </a:xfrm>
            <a:prstGeom prst="line">
              <a:avLst/>
            </a:prstGeom>
            <a:noFill/>
            <a:ln w="28575">
              <a:solidFill>
                <a:schemeClr val="tx1"/>
              </a:solidFill>
              <a:round/>
              <a:headEnd/>
              <a:tailEnd/>
            </a:ln>
          </p:spPr>
          <p:txBody>
            <a:bodyPr/>
            <a:lstStyle/>
            <a:p>
              <a:endParaRPr lang="en-GB" sz="2400"/>
            </a:p>
          </p:txBody>
        </p:sp>
        <p:sp>
          <p:nvSpPr>
            <p:cNvPr id="67" name="Line 27"/>
            <p:cNvSpPr>
              <a:spLocks noChangeShapeType="1"/>
            </p:cNvSpPr>
            <p:nvPr/>
          </p:nvSpPr>
          <p:spPr bwMode="auto">
            <a:xfrm>
              <a:off x="4419600" y="2476038"/>
              <a:ext cx="0" cy="609600"/>
            </a:xfrm>
            <a:prstGeom prst="line">
              <a:avLst/>
            </a:prstGeom>
            <a:noFill/>
            <a:ln w="28575">
              <a:solidFill>
                <a:srgbClr val="000000"/>
              </a:solidFill>
              <a:round/>
              <a:headEnd/>
              <a:tailEnd/>
            </a:ln>
          </p:spPr>
          <p:txBody>
            <a:bodyPr/>
            <a:lstStyle/>
            <a:p>
              <a:endParaRPr lang="en-GB" sz="2400"/>
            </a:p>
          </p:txBody>
        </p:sp>
        <p:sp>
          <p:nvSpPr>
            <p:cNvPr id="68" name="Line 28"/>
            <p:cNvSpPr>
              <a:spLocks noChangeShapeType="1"/>
            </p:cNvSpPr>
            <p:nvPr/>
          </p:nvSpPr>
          <p:spPr bwMode="auto">
            <a:xfrm>
              <a:off x="4114800" y="3085638"/>
              <a:ext cx="304800" cy="0"/>
            </a:xfrm>
            <a:prstGeom prst="line">
              <a:avLst/>
            </a:prstGeom>
            <a:noFill/>
            <a:ln w="28575">
              <a:solidFill>
                <a:srgbClr val="000000"/>
              </a:solidFill>
              <a:round/>
              <a:headEnd/>
              <a:tailEnd/>
            </a:ln>
          </p:spPr>
          <p:txBody>
            <a:bodyPr/>
            <a:lstStyle/>
            <a:p>
              <a:endParaRPr lang="en-GB" sz="2400"/>
            </a:p>
          </p:txBody>
        </p:sp>
        <p:sp>
          <p:nvSpPr>
            <p:cNvPr id="69" name="Line 29"/>
            <p:cNvSpPr>
              <a:spLocks noChangeShapeType="1"/>
            </p:cNvSpPr>
            <p:nvPr/>
          </p:nvSpPr>
          <p:spPr bwMode="auto">
            <a:xfrm>
              <a:off x="4114800" y="3466638"/>
              <a:ext cx="304800" cy="0"/>
            </a:xfrm>
            <a:prstGeom prst="line">
              <a:avLst/>
            </a:prstGeom>
            <a:noFill/>
            <a:ln w="28575">
              <a:solidFill>
                <a:srgbClr val="000000"/>
              </a:solidFill>
              <a:round/>
              <a:headEnd/>
              <a:tailEnd/>
            </a:ln>
          </p:spPr>
          <p:txBody>
            <a:bodyPr/>
            <a:lstStyle/>
            <a:p>
              <a:endParaRPr lang="en-GB" sz="2400"/>
            </a:p>
          </p:txBody>
        </p:sp>
        <p:sp>
          <p:nvSpPr>
            <p:cNvPr id="70" name="Line 30"/>
            <p:cNvSpPr>
              <a:spLocks noChangeShapeType="1"/>
            </p:cNvSpPr>
            <p:nvPr/>
          </p:nvSpPr>
          <p:spPr bwMode="auto">
            <a:xfrm>
              <a:off x="4114800" y="2476038"/>
              <a:ext cx="304800" cy="0"/>
            </a:xfrm>
            <a:prstGeom prst="line">
              <a:avLst/>
            </a:prstGeom>
            <a:noFill/>
            <a:ln w="28575">
              <a:solidFill>
                <a:srgbClr val="000000"/>
              </a:solidFill>
              <a:round/>
              <a:headEnd/>
              <a:tailEnd/>
            </a:ln>
          </p:spPr>
          <p:txBody>
            <a:bodyPr/>
            <a:lstStyle/>
            <a:p>
              <a:endParaRPr lang="en-GB" sz="2400"/>
            </a:p>
          </p:txBody>
        </p:sp>
        <p:sp>
          <p:nvSpPr>
            <p:cNvPr id="71" name="Line 31"/>
            <p:cNvSpPr>
              <a:spLocks noChangeShapeType="1"/>
            </p:cNvSpPr>
            <p:nvPr/>
          </p:nvSpPr>
          <p:spPr bwMode="auto">
            <a:xfrm>
              <a:off x="4114800" y="2095038"/>
              <a:ext cx="304800" cy="0"/>
            </a:xfrm>
            <a:prstGeom prst="line">
              <a:avLst/>
            </a:prstGeom>
            <a:noFill/>
            <a:ln w="28575">
              <a:solidFill>
                <a:srgbClr val="000000"/>
              </a:solidFill>
              <a:round/>
              <a:headEnd/>
              <a:tailEnd/>
            </a:ln>
          </p:spPr>
          <p:txBody>
            <a:bodyPr/>
            <a:lstStyle/>
            <a:p>
              <a:endParaRPr lang="en-GB" sz="2400"/>
            </a:p>
          </p:txBody>
        </p:sp>
        <p:sp>
          <p:nvSpPr>
            <p:cNvPr id="72" name="Rectangle 32"/>
            <p:cNvSpPr>
              <a:spLocks noChangeArrowheads="1"/>
            </p:cNvSpPr>
            <p:nvPr/>
          </p:nvSpPr>
          <p:spPr bwMode="auto">
            <a:xfrm>
              <a:off x="4267200" y="1409238"/>
              <a:ext cx="485454" cy="369332"/>
            </a:xfrm>
            <a:prstGeom prst="rect">
              <a:avLst/>
            </a:prstGeom>
            <a:noFill/>
            <a:ln w="28575">
              <a:noFill/>
              <a:miter lim="800000"/>
              <a:headEnd/>
              <a:tailEnd/>
            </a:ln>
          </p:spPr>
          <p:txBody>
            <a:bodyPr wrap="none" lIns="0" tIns="0" rIns="0" bIns="0">
              <a:spAutoFit/>
            </a:bodyPr>
            <a:lstStyle/>
            <a:p>
              <a:r>
                <a:rPr lang="en-US" sz="2400" dirty="0" err="1"/>
                <a:t>Vdd</a:t>
              </a:r>
              <a:endParaRPr lang="en-US" sz="2400" baseline="-25000" dirty="0"/>
            </a:p>
          </p:txBody>
        </p:sp>
        <p:sp>
          <p:nvSpPr>
            <p:cNvPr id="73" name="Line 33"/>
            <p:cNvSpPr>
              <a:spLocks noChangeShapeType="1"/>
            </p:cNvSpPr>
            <p:nvPr/>
          </p:nvSpPr>
          <p:spPr bwMode="auto">
            <a:xfrm>
              <a:off x="4419600" y="1714038"/>
              <a:ext cx="0" cy="381000"/>
            </a:xfrm>
            <a:prstGeom prst="line">
              <a:avLst/>
            </a:prstGeom>
            <a:noFill/>
            <a:ln w="28575">
              <a:solidFill>
                <a:srgbClr val="000000"/>
              </a:solidFill>
              <a:round/>
              <a:headEnd/>
              <a:tailEnd/>
            </a:ln>
          </p:spPr>
          <p:txBody>
            <a:bodyPr/>
            <a:lstStyle/>
            <a:p>
              <a:endParaRPr lang="en-GB" sz="2400"/>
            </a:p>
          </p:txBody>
        </p:sp>
        <p:sp>
          <p:nvSpPr>
            <p:cNvPr id="74" name="Line 34"/>
            <p:cNvSpPr>
              <a:spLocks noChangeShapeType="1"/>
            </p:cNvSpPr>
            <p:nvPr/>
          </p:nvSpPr>
          <p:spPr bwMode="auto">
            <a:xfrm>
              <a:off x="4419600" y="3466638"/>
              <a:ext cx="0" cy="381000"/>
            </a:xfrm>
            <a:prstGeom prst="line">
              <a:avLst/>
            </a:prstGeom>
            <a:noFill/>
            <a:ln w="28575">
              <a:solidFill>
                <a:srgbClr val="000000"/>
              </a:solidFill>
              <a:round/>
              <a:headEnd/>
              <a:tailEnd/>
            </a:ln>
          </p:spPr>
          <p:txBody>
            <a:bodyPr/>
            <a:lstStyle/>
            <a:p>
              <a:endParaRPr lang="en-GB" sz="2400"/>
            </a:p>
          </p:txBody>
        </p:sp>
        <p:sp>
          <p:nvSpPr>
            <p:cNvPr id="75" name="Line 35"/>
            <p:cNvSpPr>
              <a:spLocks noChangeShapeType="1"/>
            </p:cNvSpPr>
            <p:nvPr/>
          </p:nvSpPr>
          <p:spPr bwMode="auto">
            <a:xfrm>
              <a:off x="4419600" y="2780838"/>
              <a:ext cx="1066800" cy="0"/>
            </a:xfrm>
            <a:prstGeom prst="line">
              <a:avLst/>
            </a:prstGeom>
            <a:noFill/>
            <a:ln w="28575">
              <a:solidFill>
                <a:srgbClr val="000000"/>
              </a:solidFill>
              <a:round/>
              <a:headEnd/>
              <a:tailEnd/>
            </a:ln>
          </p:spPr>
          <p:txBody>
            <a:bodyPr/>
            <a:lstStyle/>
            <a:p>
              <a:endParaRPr lang="en-GB" sz="2400"/>
            </a:p>
          </p:txBody>
        </p:sp>
        <p:sp>
          <p:nvSpPr>
            <p:cNvPr id="76" name="Line 36"/>
            <p:cNvSpPr>
              <a:spLocks noChangeShapeType="1"/>
            </p:cNvSpPr>
            <p:nvPr/>
          </p:nvSpPr>
          <p:spPr bwMode="auto">
            <a:xfrm>
              <a:off x="4876800" y="3238038"/>
              <a:ext cx="304800" cy="0"/>
            </a:xfrm>
            <a:prstGeom prst="line">
              <a:avLst/>
            </a:prstGeom>
            <a:noFill/>
            <a:ln w="28575">
              <a:solidFill>
                <a:srgbClr val="000000"/>
              </a:solidFill>
              <a:round/>
              <a:headEnd/>
              <a:tailEnd/>
            </a:ln>
          </p:spPr>
          <p:txBody>
            <a:bodyPr/>
            <a:lstStyle/>
            <a:p>
              <a:endParaRPr lang="en-GB" sz="2400"/>
            </a:p>
          </p:txBody>
        </p:sp>
        <p:sp>
          <p:nvSpPr>
            <p:cNvPr id="77" name="Line 37"/>
            <p:cNvSpPr>
              <a:spLocks noChangeShapeType="1"/>
            </p:cNvSpPr>
            <p:nvPr/>
          </p:nvSpPr>
          <p:spPr bwMode="auto">
            <a:xfrm>
              <a:off x="4876800" y="3314238"/>
              <a:ext cx="304800" cy="0"/>
            </a:xfrm>
            <a:prstGeom prst="line">
              <a:avLst/>
            </a:prstGeom>
            <a:noFill/>
            <a:ln w="28575">
              <a:solidFill>
                <a:srgbClr val="000000"/>
              </a:solidFill>
              <a:round/>
              <a:headEnd/>
              <a:tailEnd/>
            </a:ln>
          </p:spPr>
          <p:txBody>
            <a:bodyPr/>
            <a:lstStyle/>
            <a:p>
              <a:endParaRPr lang="en-GB" sz="2400"/>
            </a:p>
          </p:txBody>
        </p:sp>
        <p:sp>
          <p:nvSpPr>
            <p:cNvPr id="78" name="Line 38"/>
            <p:cNvSpPr>
              <a:spLocks noChangeShapeType="1"/>
            </p:cNvSpPr>
            <p:nvPr/>
          </p:nvSpPr>
          <p:spPr bwMode="auto">
            <a:xfrm>
              <a:off x="4267200" y="3847638"/>
              <a:ext cx="304800" cy="0"/>
            </a:xfrm>
            <a:prstGeom prst="line">
              <a:avLst/>
            </a:prstGeom>
            <a:noFill/>
            <a:ln w="28575">
              <a:solidFill>
                <a:srgbClr val="000000"/>
              </a:solidFill>
              <a:round/>
              <a:headEnd/>
              <a:tailEnd/>
            </a:ln>
          </p:spPr>
          <p:txBody>
            <a:bodyPr/>
            <a:lstStyle/>
            <a:p>
              <a:endParaRPr lang="en-GB" sz="2400"/>
            </a:p>
          </p:txBody>
        </p:sp>
        <p:sp>
          <p:nvSpPr>
            <p:cNvPr id="79" name="Line 39"/>
            <p:cNvSpPr>
              <a:spLocks noChangeShapeType="1"/>
            </p:cNvSpPr>
            <p:nvPr/>
          </p:nvSpPr>
          <p:spPr bwMode="auto">
            <a:xfrm>
              <a:off x="5029200" y="2780838"/>
              <a:ext cx="0" cy="457200"/>
            </a:xfrm>
            <a:prstGeom prst="line">
              <a:avLst/>
            </a:prstGeom>
            <a:noFill/>
            <a:ln w="28575">
              <a:solidFill>
                <a:srgbClr val="000000"/>
              </a:solidFill>
              <a:round/>
              <a:headEnd/>
              <a:tailEnd/>
            </a:ln>
          </p:spPr>
          <p:txBody>
            <a:bodyPr/>
            <a:lstStyle/>
            <a:p>
              <a:endParaRPr lang="en-GB" sz="2400"/>
            </a:p>
          </p:txBody>
        </p:sp>
        <p:sp>
          <p:nvSpPr>
            <p:cNvPr id="80" name="Line 40"/>
            <p:cNvSpPr>
              <a:spLocks noChangeShapeType="1"/>
            </p:cNvSpPr>
            <p:nvPr/>
          </p:nvSpPr>
          <p:spPr bwMode="auto">
            <a:xfrm>
              <a:off x="5029200" y="3314238"/>
              <a:ext cx="0" cy="381000"/>
            </a:xfrm>
            <a:prstGeom prst="line">
              <a:avLst/>
            </a:prstGeom>
            <a:noFill/>
            <a:ln w="28575">
              <a:solidFill>
                <a:srgbClr val="000000"/>
              </a:solidFill>
              <a:round/>
              <a:headEnd/>
              <a:tailEnd/>
            </a:ln>
          </p:spPr>
          <p:txBody>
            <a:bodyPr/>
            <a:lstStyle/>
            <a:p>
              <a:endParaRPr lang="en-GB" sz="2400"/>
            </a:p>
          </p:txBody>
        </p:sp>
        <p:sp>
          <p:nvSpPr>
            <p:cNvPr id="81" name="Line 41"/>
            <p:cNvSpPr>
              <a:spLocks noChangeShapeType="1"/>
            </p:cNvSpPr>
            <p:nvPr/>
          </p:nvSpPr>
          <p:spPr bwMode="auto">
            <a:xfrm>
              <a:off x="4876800" y="3695238"/>
              <a:ext cx="304800" cy="0"/>
            </a:xfrm>
            <a:prstGeom prst="line">
              <a:avLst/>
            </a:prstGeom>
            <a:noFill/>
            <a:ln w="28575">
              <a:solidFill>
                <a:srgbClr val="000000"/>
              </a:solidFill>
              <a:round/>
              <a:headEnd/>
              <a:tailEnd/>
            </a:ln>
          </p:spPr>
          <p:txBody>
            <a:bodyPr/>
            <a:lstStyle/>
            <a:p>
              <a:endParaRPr lang="en-GB" sz="2400"/>
            </a:p>
          </p:txBody>
        </p:sp>
        <p:sp>
          <p:nvSpPr>
            <p:cNvPr id="121" name="Line 42"/>
            <p:cNvSpPr>
              <a:spLocks noChangeShapeType="1"/>
            </p:cNvSpPr>
            <p:nvPr/>
          </p:nvSpPr>
          <p:spPr bwMode="auto">
            <a:xfrm>
              <a:off x="4267200" y="1714038"/>
              <a:ext cx="304800" cy="0"/>
            </a:xfrm>
            <a:prstGeom prst="line">
              <a:avLst/>
            </a:prstGeom>
            <a:noFill/>
            <a:ln w="28575">
              <a:solidFill>
                <a:srgbClr val="000000"/>
              </a:solidFill>
              <a:round/>
              <a:headEnd/>
              <a:tailEnd/>
            </a:ln>
          </p:spPr>
          <p:txBody>
            <a:bodyPr/>
            <a:lstStyle/>
            <a:p>
              <a:endParaRPr lang="en-GB" sz="2400"/>
            </a:p>
          </p:txBody>
        </p:sp>
        <p:sp>
          <p:nvSpPr>
            <p:cNvPr id="122" name="Line 43"/>
            <p:cNvSpPr>
              <a:spLocks noChangeShapeType="1"/>
            </p:cNvSpPr>
            <p:nvPr/>
          </p:nvSpPr>
          <p:spPr bwMode="auto">
            <a:xfrm>
              <a:off x="4343400" y="3923838"/>
              <a:ext cx="152400" cy="0"/>
            </a:xfrm>
            <a:prstGeom prst="line">
              <a:avLst/>
            </a:prstGeom>
            <a:noFill/>
            <a:ln w="28575">
              <a:solidFill>
                <a:srgbClr val="000000"/>
              </a:solidFill>
              <a:round/>
              <a:headEnd/>
              <a:tailEnd/>
            </a:ln>
          </p:spPr>
          <p:txBody>
            <a:bodyPr/>
            <a:lstStyle/>
            <a:p>
              <a:endParaRPr lang="en-GB" sz="2400"/>
            </a:p>
          </p:txBody>
        </p:sp>
        <p:sp>
          <p:nvSpPr>
            <p:cNvPr id="123" name="Line 44"/>
            <p:cNvSpPr>
              <a:spLocks noChangeShapeType="1"/>
            </p:cNvSpPr>
            <p:nvPr/>
          </p:nvSpPr>
          <p:spPr bwMode="auto">
            <a:xfrm>
              <a:off x="4953000" y="3771438"/>
              <a:ext cx="152400" cy="0"/>
            </a:xfrm>
            <a:prstGeom prst="line">
              <a:avLst/>
            </a:prstGeom>
            <a:noFill/>
            <a:ln w="28575">
              <a:solidFill>
                <a:srgbClr val="000000"/>
              </a:solidFill>
              <a:round/>
              <a:headEnd/>
              <a:tailEnd/>
            </a:ln>
          </p:spPr>
          <p:txBody>
            <a:bodyPr/>
            <a:lstStyle/>
            <a:p>
              <a:endParaRPr lang="en-GB" sz="2400"/>
            </a:p>
          </p:txBody>
        </p:sp>
        <p:sp>
          <p:nvSpPr>
            <p:cNvPr id="124" name="Text Box 45"/>
            <p:cNvSpPr txBox="1">
              <a:spLocks noChangeArrowheads="1"/>
            </p:cNvSpPr>
            <p:nvPr/>
          </p:nvSpPr>
          <p:spPr bwMode="auto">
            <a:xfrm>
              <a:off x="1066800" y="1485438"/>
              <a:ext cx="2819400" cy="954107"/>
            </a:xfrm>
            <a:prstGeom prst="rect">
              <a:avLst/>
            </a:prstGeom>
            <a:noFill/>
            <a:ln w="9525">
              <a:noFill/>
              <a:miter lim="800000"/>
              <a:headEnd/>
              <a:tailEnd/>
            </a:ln>
          </p:spPr>
          <p:txBody>
            <a:bodyPr>
              <a:spAutoFit/>
            </a:bodyPr>
            <a:lstStyle/>
            <a:p>
              <a:pPr>
                <a:spcBef>
                  <a:spcPct val="50000"/>
                </a:spcBef>
              </a:pPr>
              <a:r>
                <a:rPr lang="en-US" sz="2800" dirty="0">
                  <a:solidFill>
                    <a:srgbClr val="FF0000"/>
                  </a:solidFill>
                  <a:latin typeface="Arial" pitchFamily="34" charset="0"/>
                  <a:cs typeface="Arial" pitchFamily="34" charset="0"/>
                </a:rPr>
                <a:t>Short-circuit Power</a:t>
              </a:r>
            </a:p>
          </p:txBody>
        </p:sp>
        <p:sp>
          <p:nvSpPr>
            <p:cNvPr id="125" name="Line 46"/>
            <p:cNvSpPr>
              <a:spLocks noChangeShapeType="1"/>
            </p:cNvSpPr>
            <p:nvPr/>
          </p:nvSpPr>
          <p:spPr bwMode="auto">
            <a:xfrm>
              <a:off x="4648200" y="1866438"/>
              <a:ext cx="0" cy="1828800"/>
            </a:xfrm>
            <a:prstGeom prst="line">
              <a:avLst/>
            </a:prstGeom>
            <a:noFill/>
            <a:ln w="38100">
              <a:solidFill>
                <a:schemeClr val="hlink"/>
              </a:solidFill>
              <a:round/>
              <a:headEnd/>
              <a:tailEnd type="triangle" w="med" len="med"/>
            </a:ln>
          </p:spPr>
          <p:txBody>
            <a:bodyPr/>
            <a:lstStyle/>
            <a:p>
              <a:endParaRPr lang="en-GB" sz="2400"/>
            </a:p>
          </p:txBody>
        </p:sp>
      </p:grpSp>
      <p:sp>
        <p:nvSpPr>
          <p:cNvPr id="126" name="Rectangle 125"/>
          <p:cNvSpPr>
            <a:spLocks noChangeArrowheads="1"/>
          </p:cNvSpPr>
          <p:nvPr/>
        </p:nvSpPr>
        <p:spPr bwMode="auto">
          <a:xfrm>
            <a:off x="228600" y="4540250"/>
            <a:ext cx="8610600" cy="1846659"/>
          </a:xfrm>
          <a:prstGeom prst="rect">
            <a:avLst/>
          </a:prstGeom>
          <a:noFill/>
          <a:ln w="9525">
            <a:noFill/>
            <a:miter lim="800000"/>
            <a:headEnd/>
            <a:tailEnd/>
          </a:ln>
        </p:spPr>
        <p:txBody>
          <a:bodyPr lIns="0" tIns="0" rIns="0" bIns="0">
            <a:spAutoFit/>
          </a:bodyPr>
          <a:lstStyle/>
          <a:p>
            <a:pPr algn="ctr"/>
            <a:r>
              <a:rPr lang="en-US" sz="2400" dirty="0">
                <a:latin typeface="Arial" pitchFamily="34" charset="0"/>
                <a:cs typeface="Arial" pitchFamily="34" charset="0"/>
              </a:rPr>
              <a:t>Energy/transition = </a:t>
            </a:r>
            <a:r>
              <a:rPr lang="en-US" sz="2400" dirty="0" err="1">
                <a:latin typeface="Arial" pitchFamily="34" charset="0"/>
                <a:cs typeface="Arial" pitchFamily="34" charset="0"/>
              </a:rPr>
              <a:t>t</a:t>
            </a:r>
            <a:r>
              <a:rPr lang="en-US" sz="2400" baseline="-25000" dirty="0" err="1">
                <a:latin typeface="Arial" pitchFamily="34" charset="0"/>
                <a:cs typeface="Arial" pitchFamily="34" charset="0"/>
              </a:rPr>
              <a:t>sc</a:t>
            </a:r>
            <a:r>
              <a:rPr lang="en-US" sz="2400" dirty="0">
                <a:latin typeface="Arial" pitchFamily="34" charset="0"/>
                <a:cs typeface="Arial" pitchFamily="34" charset="0"/>
              </a:rPr>
              <a:t> * V</a:t>
            </a:r>
            <a:r>
              <a:rPr lang="en-US" sz="2400" baseline="-25000" dirty="0">
                <a:latin typeface="Arial" pitchFamily="34" charset="0"/>
                <a:cs typeface="Arial" pitchFamily="34" charset="0"/>
              </a:rPr>
              <a:t>DD</a:t>
            </a:r>
            <a:r>
              <a:rPr lang="en-US" sz="2400" dirty="0">
                <a:latin typeface="Arial" pitchFamily="34" charset="0"/>
                <a:cs typeface="Arial" pitchFamily="34" charset="0"/>
              </a:rPr>
              <a:t> * </a:t>
            </a:r>
            <a:r>
              <a:rPr lang="en-US" sz="2400" dirty="0" err="1">
                <a:latin typeface="Arial" pitchFamily="34" charset="0"/>
                <a:cs typeface="Arial" pitchFamily="34" charset="0"/>
              </a:rPr>
              <a:t>I</a:t>
            </a:r>
            <a:r>
              <a:rPr lang="en-US" sz="2400" baseline="-25000" dirty="0" err="1">
                <a:latin typeface="Arial" pitchFamily="34" charset="0"/>
                <a:cs typeface="Arial" pitchFamily="34" charset="0"/>
              </a:rPr>
              <a:t>peak</a:t>
            </a:r>
            <a:r>
              <a:rPr lang="en-US" sz="2400" baseline="-25000" dirty="0">
                <a:latin typeface="Arial" pitchFamily="34" charset="0"/>
                <a:cs typeface="Arial" pitchFamily="34" charset="0"/>
              </a:rPr>
              <a:t> </a:t>
            </a:r>
            <a:r>
              <a:rPr lang="en-US" sz="2400" dirty="0">
                <a:latin typeface="Arial" pitchFamily="34" charset="0"/>
                <a:cs typeface="Arial" pitchFamily="34" charset="0"/>
              </a:rPr>
              <a:t>* P </a:t>
            </a:r>
            <a:r>
              <a:rPr lang="en-US" sz="2400" baseline="-25000" dirty="0">
                <a:latin typeface="Arial" pitchFamily="34" charset="0"/>
                <a:cs typeface="Arial" pitchFamily="34" charset="0"/>
              </a:rPr>
              <a:t>0/1</a:t>
            </a:r>
            <a:r>
              <a:rPr lang="en-US" sz="2400" baseline="-25000" dirty="0">
                <a:latin typeface="Arial" pitchFamily="34" charset="0"/>
                <a:cs typeface="Arial" pitchFamily="34" charset="0"/>
                <a:sym typeface="Symbol" pitchFamily="18" charset="2"/>
              </a:rPr>
              <a:t>1/0</a:t>
            </a:r>
            <a:r>
              <a:rPr lang="en-US" sz="2400" dirty="0">
                <a:latin typeface="Arial" pitchFamily="34" charset="0"/>
                <a:cs typeface="Arial" pitchFamily="34" charset="0"/>
              </a:rPr>
              <a:t> </a:t>
            </a:r>
            <a:endParaRPr lang="en-US" sz="2400" baseline="-25000" dirty="0">
              <a:latin typeface="Arial" pitchFamily="34" charset="0"/>
              <a:cs typeface="Arial" pitchFamily="34" charset="0"/>
            </a:endParaRPr>
          </a:p>
          <a:p>
            <a:pPr algn="ctr"/>
            <a:endParaRPr lang="en-US" sz="2400" baseline="-25000" dirty="0">
              <a:latin typeface="Arial" pitchFamily="34" charset="0"/>
              <a:cs typeface="Arial" pitchFamily="34" charset="0"/>
            </a:endParaRPr>
          </a:p>
          <a:p>
            <a:pPr algn="ctr"/>
            <a:r>
              <a:rPr lang="en-US" sz="2400" dirty="0">
                <a:latin typeface="Arial" pitchFamily="34" charset="0"/>
                <a:cs typeface="Arial" pitchFamily="34" charset="0"/>
              </a:rPr>
              <a:t>Power =   </a:t>
            </a:r>
            <a:r>
              <a:rPr lang="en-US" sz="2400" dirty="0" err="1">
                <a:latin typeface="Arial" pitchFamily="34" charset="0"/>
                <a:cs typeface="Arial" pitchFamily="34" charset="0"/>
              </a:rPr>
              <a:t>t</a:t>
            </a:r>
            <a:r>
              <a:rPr lang="en-US" sz="2400" baseline="-25000" dirty="0" err="1">
                <a:latin typeface="Arial" pitchFamily="34" charset="0"/>
                <a:cs typeface="Arial" pitchFamily="34" charset="0"/>
              </a:rPr>
              <a:t>sc</a:t>
            </a:r>
            <a:r>
              <a:rPr lang="en-US" sz="2400" dirty="0">
                <a:latin typeface="Arial" pitchFamily="34" charset="0"/>
                <a:cs typeface="Arial" pitchFamily="34" charset="0"/>
              </a:rPr>
              <a:t> * V</a:t>
            </a:r>
            <a:r>
              <a:rPr lang="en-US" sz="2400" baseline="-25000" dirty="0">
                <a:latin typeface="Arial" pitchFamily="34" charset="0"/>
                <a:cs typeface="Arial" pitchFamily="34" charset="0"/>
              </a:rPr>
              <a:t>DD </a:t>
            </a:r>
            <a:r>
              <a:rPr lang="en-US" sz="2400" dirty="0">
                <a:latin typeface="Arial" pitchFamily="34" charset="0"/>
                <a:cs typeface="Arial" pitchFamily="34" charset="0"/>
              </a:rPr>
              <a:t>*</a:t>
            </a:r>
            <a:r>
              <a:rPr lang="en-US" sz="2400" baseline="-25000" dirty="0">
                <a:latin typeface="Arial" pitchFamily="34" charset="0"/>
                <a:cs typeface="Arial" pitchFamily="34" charset="0"/>
              </a:rPr>
              <a:t> </a:t>
            </a:r>
            <a:r>
              <a:rPr lang="en-US" sz="2400" dirty="0" err="1">
                <a:latin typeface="Arial" pitchFamily="34" charset="0"/>
                <a:cs typeface="Arial" pitchFamily="34" charset="0"/>
              </a:rPr>
              <a:t>I</a:t>
            </a:r>
            <a:r>
              <a:rPr lang="en-US" sz="2400" baseline="-25000" dirty="0" err="1">
                <a:latin typeface="Arial" pitchFamily="34" charset="0"/>
                <a:cs typeface="Arial" pitchFamily="34" charset="0"/>
              </a:rPr>
              <a:t>peak</a:t>
            </a:r>
            <a:r>
              <a:rPr lang="en-US" sz="2400" dirty="0">
                <a:latin typeface="Arial" pitchFamily="34" charset="0"/>
                <a:cs typeface="Arial" pitchFamily="34" charset="0"/>
              </a:rPr>
              <a:t> * f </a:t>
            </a:r>
          </a:p>
          <a:p>
            <a:pPr algn="ctr"/>
            <a:endParaRPr lang="en-US" sz="2400" baseline="30000" dirty="0">
              <a:latin typeface="Arial" pitchFamily="34" charset="0"/>
              <a:cs typeface="Arial" pitchFamily="34" charset="0"/>
            </a:endParaRPr>
          </a:p>
          <a:p>
            <a:pPr algn="ctr"/>
            <a:endParaRPr lang="en-US" sz="2400" baseline="30000" dirty="0">
              <a:latin typeface="Arial" pitchFamily="34" charset="0"/>
              <a:cs typeface="Arial" pitchFamily="34" charset="0"/>
            </a:endParaRPr>
          </a:p>
          <a:p>
            <a:pPr algn="ctr"/>
            <a:endParaRPr 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8252</TotalTime>
  <Words>1517</Words>
  <Application>Microsoft Office PowerPoint</Application>
  <PresentationFormat>On-screen Show (4:3)</PresentationFormat>
  <Paragraphs>318</Paragraphs>
  <Slides>29</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Office Theme</vt:lpstr>
      <vt:lpstr>Equation</vt:lpstr>
      <vt:lpstr>Document</vt:lpstr>
      <vt:lpstr> Low Power Design </vt:lpstr>
      <vt:lpstr>Motivation for low power design</vt:lpstr>
      <vt:lpstr>Power and Energy</vt:lpstr>
      <vt:lpstr>Low Power or Low Energy design</vt:lpstr>
      <vt:lpstr>CMOS</vt:lpstr>
      <vt:lpstr>Power consumption analysis</vt:lpstr>
      <vt:lpstr>Dynamic Energy Consumption</vt:lpstr>
      <vt:lpstr>Consumption in CMOS</vt:lpstr>
      <vt:lpstr>Leakage energy</vt:lpstr>
      <vt:lpstr>Leakage energy</vt:lpstr>
      <vt:lpstr>Define and quantity power</vt:lpstr>
      <vt:lpstr>Energy and performance</vt:lpstr>
      <vt:lpstr>Activity factor</vt:lpstr>
      <vt:lpstr>Rules for reducing power consumption</vt:lpstr>
      <vt:lpstr>Levels of abstraction</vt:lpstr>
      <vt:lpstr>Logic/circuit optimizations</vt:lpstr>
      <vt:lpstr>State assignment for low power</vt:lpstr>
      <vt:lpstr>State assignment impact on power  (counter encoding ex.)</vt:lpstr>
      <vt:lpstr>Register-transfer optimizations</vt:lpstr>
      <vt:lpstr>Guard evaluation</vt:lpstr>
      <vt:lpstr>Clock gating</vt:lpstr>
      <vt:lpstr>Circuit with clock drivers and clock gating</vt:lpstr>
      <vt:lpstr>FSM stochastic analysis</vt:lpstr>
      <vt:lpstr>A Case Study: Low-Power Design</vt:lpstr>
      <vt:lpstr>Probability distribution of the FSM</vt:lpstr>
      <vt:lpstr>Decomposed FSM network</vt:lpstr>
      <vt:lpstr>Decomposition applet</vt:lpstr>
      <vt:lpstr>Implementation summary</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Alexander Sudnitson</cp:lastModifiedBy>
  <cp:revision>169</cp:revision>
  <dcterms:created xsi:type="dcterms:W3CDTF">2006-08-16T00:00:00Z</dcterms:created>
  <dcterms:modified xsi:type="dcterms:W3CDTF">2016-11-16T09:40:49Z</dcterms:modified>
</cp:coreProperties>
</file>