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showSpecialPlsOnTitleSld="0">
  <p:sldMasterIdLst>
    <p:sldMasterId id="2147483648" r:id="rId1"/>
  </p:sldMasterIdLst>
  <p:notesMasterIdLst>
    <p:notesMasterId r:id="rId84"/>
  </p:notesMasterIdLst>
  <p:sldIdLst>
    <p:sldId id="257" r:id="rId2"/>
    <p:sldId id="463" r:id="rId3"/>
    <p:sldId id="446" r:id="rId4"/>
    <p:sldId id="418" r:id="rId5"/>
    <p:sldId id="466" r:id="rId6"/>
    <p:sldId id="447" r:id="rId7"/>
    <p:sldId id="417" r:id="rId8"/>
    <p:sldId id="448" r:id="rId9"/>
    <p:sldId id="461" r:id="rId10"/>
    <p:sldId id="453" r:id="rId11"/>
    <p:sldId id="456" r:id="rId12"/>
    <p:sldId id="460" r:id="rId13"/>
    <p:sldId id="459" r:id="rId14"/>
    <p:sldId id="421" r:id="rId15"/>
    <p:sldId id="420" r:id="rId16"/>
    <p:sldId id="425" r:id="rId17"/>
    <p:sldId id="426" r:id="rId18"/>
    <p:sldId id="427" r:id="rId19"/>
    <p:sldId id="462" r:id="rId20"/>
    <p:sldId id="433" r:id="rId21"/>
    <p:sldId id="434" r:id="rId22"/>
    <p:sldId id="435" r:id="rId23"/>
    <p:sldId id="436" r:id="rId24"/>
    <p:sldId id="437" r:id="rId25"/>
    <p:sldId id="439" r:id="rId26"/>
    <p:sldId id="440" r:id="rId27"/>
    <p:sldId id="299" r:id="rId28"/>
    <p:sldId id="471" r:id="rId29"/>
    <p:sldId id="472"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85" r:id="rId43"/>
    <p:sldId id="486" r:id="rId44"/>
    <p:sldId id="487" r:id="rId45"/>
    <p:sldId id="488" r:id="rId46"/>
    <p:sldId id="349" r:id="rId47"/>
    <p:sldId id="350" r:id="rId48"/>
    <p:sldId id="301" r:id="rId49"/>
    <p:sldId id="351" r:id="rId50"/>
    <p:sldId id="352" r:id="rId51"/>
    <p:sldId id="353" r:id="rId52"/>
    <p:sldId id="354" r:id="rId53"/>
    <p:sldId id="355" r:id="rId54"/>
    <p:sldId id="356" r:id="rId55"/>
    <p:sldId id="357" r:id="rId56"/>
    <p:sldId id="358" r:id="rId57"/>
    <p:sldId id="467" r:id="rId58"/>
    <p:sldId id="359" r:id="rId59"/>
    <p:sldId id="449" r:id="rId60"/>
    <p:sldId id="450" r:id="rId61"/>
    <p:sldId id="361" r:id="rId62"/>
    <p:sldId id="468" r:id="rId63"/>
    <p:sldId id="387" r:id="rId64"/>
    <p:sldId id="464" r:id="rId65"/>
    <p:sldId id="388" r:id="rId66"/>
    <p:sldId id="465" r:id="rId67"/>
    <p:sldId id="389" r:id="rId68"/>
    <p:sldId id="390" r:id="rId69"/>
    <p:sldId id="391" r:id="rId70"/>
    <p:sldId id="392" r:id="rId71"/>
    <p:sldId id="393" r:id="rId72"/>
    <p:sldId id="469" r:id="rId73"/>
    <p:sldId id="394" r:id="rId74"/>
    <p:sldId id="470" r:id="rId75"/>
    <p:sldId id="395" r:id="rId76"/>
    <p:sldId id="451" r:id="rId77"/>
    <p:sldId id="396" r:id="rId78"/>
    <p:sldId id="397" r:id="rId79"/>
    <p:sldId id="398" r:id="rId80"/>
    <p:sldId id="452" r:id="rId81"/>
    <p:sldId id="399" r:id="rId82"/>
    <p:sldId id="414" r:id="rId83"/>
  </p:sldIdLst>
  <p:sldSz cx="9144000" cy="6858000" type="screen4x3"/>
  <p:notesSz cx="7010400" cy="9236075"/>
  <p:defaultTex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osegbe Lucky Daniel" initials="LE" lastIdx="1" clrIdx="0">
    <p:extLst>
      <p:ext uri="{19B8F6BF-5375-455C-9EA6-DF929625EA0E}">
        <p15:presenceInfo xmlns:p15="http://schemas.microsoft.com/office/powerpoint/2012/main" userId="S::lucky.enosegbeadjunct@calebuniversity.edu.ng::3e40a6d7-80ab-44b8-aa82-9d99c71501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99" name="Rectangle 2"/>
          <p:cNvSpPr>
            <a:spLocks noGrp="1" noChangeArrowheads="1"/>
          </p:cNvSpPr>
          <p:nvPr>
            <p:ph type="hdr" sz="quarter"/>
          </p:nvPr>
        </p:nvSpPr>
        <p:spPr bwMode="auto">
          <a:xfrm>
            <a:off x="4" y="3"/>
            <a:ext cx="3144943" cy="517926"/>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00" name="Rectangle 3"/>
          <p:cNvSpPr>
            <a:spLocks noGrp="1" noChangeArrowheads="1"/>
          </p:cNvSpPr>
          <p:nvPr>
            <p:ph type="dt" idx="1"/>
          </p:nvPr>
        </p:nvSpPr>
        <p:spPr bwMode="auto">
          <a:xfrm>
            <a:off x="4110499" y="3"/>
            <a:ext cx="3144943" cy="517926"/>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01" name="Rectangle 4"/>
          <p:cNvSpPr>
            <a:spLocks noGrp="1" noRot="1" noChangeAspect="1" noChangeArrowheads="1" noTextEdit="1"/>
          </p:cNvSpPr>
          <p:nvPr>
            <p:ph type="sldImg" idx="2"/>
          </p:nvPr>
        </p:nvSpPr>
        <p:spPr bwMode="auto">
          <a:xfrm>
            <a:off x="1042988" y="774700"/>
            <a:ext cx="5170487" cy="3876675"/>
          </a:xfrm>
          <a:prstGeom prst="rect">
            <a:avLst/>
          </a:prstGeom>
          <a:noFill/>
          <a:ln w="9525">
            <a:solidFill>
              <a:srgbClr val="000000"/>
            </a:solidFill>
            <a:miter lim="800000"/>
            <a:headEnd/>
            <a:tailEnd/>
          </a:ln>
          <a:effectLst/>
        </p:spPr>
      </p:sp>
      <p:sp>
        <p:nvSpPr>
          <p:cNvPr id="1048802" name="Rectangle 5"/>
          <p:cNvSpPr>
            <a:spLocks noGrp="1" noChangeArrowheads="1"/>
          </p:cNvSpPr>
          <p:nvPr>
            <p:ph type="body" sz="quarter" idx="3"/>
          </p:nvPr>
        </p:nvSpPr>
        <p:spPr bwMode="auto">
          <a:xfrm>
            <a:off x="725385" y="4911477"/>
            <a:ext cx="5806299" cy="4651711"/>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3" name="Rectangle 6"/>
          <p:cNvSpPr>
            <a:spLocks noGrp="1" noChangeArrowheads="1"/>
          </p:cNvSpPr>
          <p:nvPr>
            <p:ph type="ftr" sz="quarter" idx="4"/>
          </p:nvPr>
        </p:nvSpPr>
        <p:spPr bwMode="auto">
          <a:xfrm>
            <a:off x="4" y="9818141"/>
            <a:ext cx="3144943" cy="517925"/>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4" name="Rectangle 7"/>
          <p:cNvSpPr>
            <a:spLocks noGrp="1" noChangeArrowheads="1"/>
          </p:cNvSpPr>
          <p:nvPr>
            <p:ph type="sldNum" sz="quarter" idx="5"/>
          </p:nvPr>
        </p:nvSpPr>
        <p:spPr bwMode="auto">
          <a:xfrm>
            <a:off x="4110499" y="9818141"/>
            <a:ext cx="3144943" cy="517925"/>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ltLang="zh-CN"/>
              <a:t>Click to edit Master title style</a:t>
            </a:r>
            <a:endParaRPr lang="zh-CN" altLang="en-US"/>
          </a:p>
        </p:txBody>
      </p:sp>
      <p:sp>
        <p:nvSpPr>
          <p:cNvPr id="1048655"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797"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zh-CN" altLang="en-US"/>
          </a:p>
        </p:txBody>
      </p:sp>
      <p:sp>
        <p:nvSpPr>
          <p:cNvPr id="1048798"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78" name="Title 1"/>
          <p:cNvSpPr>
            <a:spLocks noGrp="1"/>
          </p:cNvSpPr>
          <p:nvPr>
            <p:ph type="title"/>
          </p:nvPr>
        </p:nvSpPr>
        <p:spPr>
          <a:xfrm>
            <a:off x="623887" y="1709738"/>
            <a:ext cx="7886700" cy="2852737"/>
          </a:xfrm>
        </p:spPr>
        <p:txBody>
          <a:bodyPr anchor="b"/>
          <a:lstStyle>
            <a:lvl1pPr>
              <a:defRPr sz="6000"/>
            </a:lvl1pPr>
          </a:lstStyle>
          <a:p>
            <a:r>
              <a:rPr lang="en-US" altLang="zh-CN"/>
              <a:t>Click to edit Master title style</a:t>
            </a:r>
            <a:endParaRPr lang="zh-CN" altLang="en-US"/>
          </a:p>
        </p:txBody>
      </p:sp>
      <p:sp>
        <p:nvSpPr>
          <p:cNvPr id="1048779" name="Text Placeholder 2"/>
          <p:cNvSpPr>
            <a:spLocks noGrp="1"/>
          </p:cNvSpPr>
          <p:nvPr>
            <p:ph type="body" idx="1"/>
          </p:nvPr>
        </p:nvSpPr>
        <p:spPr>
          <a:xfrm>
            <a:off x="623887"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048780" name="Title 1"/>
          <p:cNvSpPr>
            <a:spLocks noGrp="1"/>
          </p:cNvSpPr>
          <p:nvPr>
            <p:ph type="title"/>
          </p:nvPr>
        </p:nvSpPr>
        <p:spPr/>
        <p:txBody>
          <a:bodyPr/>
          <a:lstStyle/>
          <a:p>
            <a:r>
              <a:rPr lang="en-US" altLang="zh-CN"/>
              <a:t>Click to edit Master title style</a:t>
            </a:r>
            <a:endParaRPr lang="zh-CN" altLang="en-US"/>
          </a:p>
        </p:txBody>
      </p:sp>
      <p:sp>
        <p:nvSpPr>
          <p:cNvPr id="1048781"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82"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783" name="Title 1"/>
          <p:cNvSpPr>
            <a:spLocks noGrp="1"/>
          </p:cNvSpPr>
          <p:nvPr>
            <p:ph type="title"/>
          </p:nvPr>
        </p:nvSpPr>
        <p:spPr>
          <a:xfrm>
            <a:off x="629841" y="365125"/>
            <a:ext cx="7886700" cy="1325563"/>
          </a:xfrm>
        </p:spPr>
        <p:txBody>
          <a:bodyPr/>
          <a:lstStyle/>
          <a:p>
            <a:r>
              <a:rPr lang="en-US" altLang="zh-CN"/>
              <a:t>Click to edit Master title style</a:t>
            </a:r>
            <a:endParaRPr lang="zh-CN" altLang="en-US"/>
          </a:p>
        </p:txBody>
      </p:sp>
      <p:sp>
        <p:nvSpPr>
          <p:cNvPr id="1048784"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85" name="Content Placeholder 3"/>
          <p:cNvSpPr>
            <a:spLocks noGrp="1"/>
          </p:cNvSpPr>
          <p:nvPr>
            <p:ph sz="half" idx="2"/>
          </p:nvPr>
        </p:nvSpPr>
        <p:spPr>
          <a:xfrm>
            <a:off x="629841"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86"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87"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048788" name="Title 1"/>
          <p:cNvSpPr>
            <a:spLocks noGrp="1"/>
          </p:cNvSpPr>
          <p:nvPr>
            <p:ph type="title"/>
          </p:nvPr>
        </p:nvSpPr>
        <p:spPr/>
        <p:txBody>
          <a:bodyPr/>
          <a:lstStyle/>
          <a:p>
            <a:r>
              <a:rPr lang="en-US" altLang="zh-CN"/>
              <a:t>Click to edit Master title style</a:t>
            </a:r>
            <a:endParaRPr lang="zh-CN" altLang="en-US"/>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89" name="Title 1"/>
          <p:cNvSpPr>
            <a:spLocks noGrp="1"/>
          </p:cNvSpPr>
          <p:nvPr>
            <p:ph type="title"/>
          </p:nvPr>
        </p:nvSpPr>
        <p:spPr>
          <a:xfrm>
            <a:off x="629841" y="457200"/>
            <a:ext cx="2949177" cy="1600200"/>
          </a:xfrm>
        </p:spPr>
        <p:txBody>
          <a:bodyPr anchor="b"/>
          <a:lstStyle>
            <a:lvl1pPr>
              <a:defRPr sz="3200"/>
            </a:lvl1pPr>
          </a:lstStyle>
          <a:p>
            <a:r>
              <a:rPr lang="en-US" altLang="zh-CN"/>
              <a:t>Click to edit Master title style</a:t>
            </a:r>
            <a:endParaRPr lang="zh-CN" altLang="en-US"/>
          </a:p>
        </p:txBody>
      </p:sp>
      <p:sp>
        <p:nvSpPr>
          <p:cNvPr id="1048790" name="Text Placeholder 3"/>
          <p:cNvSpPr>
            <a:spLocks noGrp="1"/>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91"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92" name="Title 1"/>
          <p:cNvSpPr>
            <a:spLocks noGrp="1"/>
          </p:cNvSpPr>
          <p:nvPr>
            <p:ph type="title"/>
          </p:nvPr>
        </p:nvSpPr>
        <p:spPr>
          <a:xfrm>
            <a:off x="629841" y="457200"/>
            <a:ext cx="2949177" cy="1600200"/>
          </a:xfrm>
        </p:spPr>
        <p:txBody>
          <a:bodyPr anchor="b"/>
          <a:lstStyle>
            <a:lvl1pPr>
              <a:defRPr sz="3200"/>
            </a:lvl1pPr>
          </a:lstStyle>
          <a:p>
            <a:r>
              <a:rPr lang="en-US" altLang="zh-CN"/>
              <a:t>Click to edit Master title style</a:t>
            </a:r>
            <a:endParaRPr lang="zh-CN" altLang="en-US"/>
          </a:p>
        </p:txBody>
      </p:sp>
      <p:sp>
        <p:nvSpPr>
          <p:cNvPr id="1048793" name="Text Placeholder 3"/>
          <p:cNvSpPr>
            <a:spLocks noGrp="1"/>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94" name="Picture Placeholder 2"/>
          <p:cNvSpPr>
            <a:spLocks noGrp="1"/>
          </p:cNvSpPr>
          <p:nvPr>
            <p:ph type="pic" idx="1"/>
          </p:nvPr>
        </p:nvSpPr>
        <p:spPr>
          <a:xfrm>
            <a:off x="3887391" y="987424"/>
            <a:ext cx="462915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1048795" name="Title 1"/>
          <p:cNvSpPr>
            <a:spLocks noGrp="1"/>
          </p:cNvSpPr>
          <p:nvPr>
            <p:ph type="title"/>
          </p:nvPr>
        </p:nvSpPr>
        <p:spPr/>
        <p:txBody>
          <a:bodyPr/>
          <a:lstStyle/>
          <a:p>
            <a:r>
              <a:rPr lang="en-US" altLang="zh-CN"/>
              <a:t>Click to edit Master title style</a:t>
            </a:r>
            <a:endParaRPr lang="zh-CN" altLang="en-US"/>
          </a:p>
        </p:txBody>
      </p:sp>
      <p:sp>
        <p:nvSpPr>
          <p:cNvPr id="104879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Straight Connector 1048575"/>
          <p:cNvSpPr/>
          <p:nvPr/>
        </p:nvSpPr>
        <p:spPr>
          <a:xfrm>
            <a:off x="7962900" y="152400"/>
            <a:ext cx="0" cy="1524000"/>
          </a:xfrm>
          <a:prstGeom prst="line">
            <a:avLst/>
          </a:prstGeom>
          <a:noFill/>
          <a:ln w="9525" cap="flat" cmpd="sng">
            <a:solidFill>
              <a:schemeClr val="dk1">
                <a:alpha val="100000"/>
              </a:schemeClr>
            </a:solidFill>
            <a:prstDash val="solid"/>
            <a:round/>
          </a:ln>
        </p:spPr>
      </p:sp>
      <p:sp>
        <p:nvSpPr>
          <p:cNvPr id="1048577" name="Title Placeholder 1048576"/>
          <p:cNvSpPr>
            <a:spLocks noGrp="1"/>
          </p:cNvSpPr>
          <p:nvPr>
            <p:ph type="title"/>
          </p:nvPr>
        </p:nvSpPr>
        <p:spPr>
          <a:xfrm>
            <a:off x="457200" y="122237"/>
            <a:ext cx="7543800" cy="1295400"/>
          </a:xfrm>
          <a:prstGeom prst="rect">
            <a:avLst/>
          </a:prstGeom>
          <a:noFill/>
          <a:ln>
            <a:noFill/>
          </a:ln>
        </p:spPr>
        <p:txBody>
          <a:bodyPr vert="horz" lIns="91440" tIns="45720" rIns="91440" bIns="45720" anchor="b"/>
          <a:lstStyle/>
          <a:p>
            <a:pPr lvl="0"/>
            <a:r>
              <a:rPr lang="en-US" altLang="en-US"/>
              <a:t>Click to edit Master title style</a:t>
            </a:r>
          </a:p>
        </p:txBody>
      </p:sp>
      <p:sp>
        <p:nvSpPr>
          <p:cNvPr id="1048578" name="Text Placeholder 1048577"/>
          <p:cNvSpPr>
            <a:spLocks noGrp="1"/>
          </p:cNvSpPr>
          <p:nvPr>
            <p:ph type="body" idx="1"/>
          </p:nvPr>
        </p:nvSpPr>
        <p:spPr>
          <a:xfrm>
            <a:off x="457200" y="1719262"/>
            <a:ext cx="8229600" cy="4411662"/>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9" name="Footer Placeholder 1048578"/>
          <p:cNvSpPr>
            <a:spLocks noGrp="1"/>
          </p:cNvSpPr>
          <p:nvPr>
            <p:ph type="ftr" sz="quarter" idx="3"/>
          </p:nvPr>
        </p:nvSpPr>
        <p:spPr>
          <a:xfrm>
            <a:off x="457200" y="6248400"/>
            <a:ext cx="8229600" cy="457200"/>
          </a:xfrm>
          <a:prstGeom prst="rect">
            <a:avLst/>
          </a:prstGeom>
          <a:no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a:lstStyle>
          <a:p>
            <a:pPr lvl="0"/>
            <a:r>
              <a:rPr lang="en-US" altLang="en-US" sz="1200">
                <a:solidFill>
                  <a:schemeClr val="lt2"/>
                </a:solidFill>
              </a:rPr>
              <a:t>19/11/2024</a:t>
            </a:r>
          </a:p>
        </p:txBody>
      </p:sp>
      <p:grpSp>
        <p:nvGrpSpPr>
          <p:cNvPr id="13" name="Group 12"/>
          <p:cNvGrpSpPr/>
          <p:nvPr/>
        </p:nvGrpSpPr>
        <p:grpSpPr>
          <a:xfrm>
            <a:off x="8153400" y="152400"/>
            <a:ext cx="792162" cy="1295400"/>
            <a:chOff x="5136" y="960"/>
            <a:chExt cx="528" cy="864"/>
          </a:xfrm>
        </p:grpSpPr>
        <p:sp>
          <p:nvSpPr>
            <p:cNvPr id="1048580" name="Oval 1048579"/>
            <p:cNvSpPr/>
            <p:nvPr/>
          </p:nvSpPr>
          <p:spPr>
            <a:xfrm>
              <a:off x="5136" y="960"/>
              <a:ext cx="80" cy="80"/>
            </a:xfrm>
            <a:prstGeom prst="ellipse">
              <a:avLst/>
            </a:prstGeom>
            <a:solidFill>
              <a:schemeClr val="lt2"/>
            </a:solidFill>
            <a:ln>
              <a:noFill/>
            </a:ln>
          </p:spPr>
        </p:sp>
        <p:sp>
          <p:nvSpPr>
            <p:cNvPr id="1048581" name="Oval 1048580"/>
            <p:cNvSpPr/>
            <p:nvPr/>
          </p:nvSpPr>
          <p:spPr>
            <a:xfrm>
              <a:off x="5248" y="960"/>
              <a:ext cx="80" cy="80"/>
            </a:xfrm>
            <a:prstGeom prst="ellipse">
              <a:avLst/>
            </a:prstGeom>
            <a:solidFill>
              <a:schemeClr val="lt2"/>
            </a:solidFill>
            <a:ln>
              <a:noFill/>
            </a:ln>
          </p:spPr>
        </p:sp>
        <p:sp>
          <p:nvSpPr>
            <p:cNvPr id="1048582" name="Oval 1048581"/>
            <p:cNvSpPr/>
            <p:nvPr/>
          </p:nvSpPr>
          <p:spPr>
            <a:xfrm>
              <a:off x="5360" y="960"/>
              <a:ext cx="80" cy="80"/>
            </a:xfrm>
            <a:prstGeom prst="ellipse">
              <a:avLst/>
            </a:prstGeom>
            <a:solidFill>
              <a:schemeClr val="lt2"/>
            </a:solidFill>
            <a:ln>
              <a:noFill/>
            </a:ln>
          </p:spPr>
        </p:sp>
        <p:sp>
          <p:nvSpPr>
            <p:cNvPr id="1048583" name="Oval 1048582"/>
            <p:cNvSpPr/>
            <p:nvPr/>
          </p:nvSpPr>
          <p:spPr>
            <a:xfrm>
              <a:off x="5136" y="1072"/>
              <a:ext cx="80" cy="80"/>
            </a:xfrm>
            <a:prstGeom prst="ellipse">
              <a:avLst/>
            </a:prstGeom>
            <a:solidFill>
              <a:schemeClr val="lt2"/>
            </a:solidFill>
            <a:ln>
              <a:noFill/>
            </a:ln>
          </p:spPr>
        </p:sp>
        <p:sp>
          <p:nvSpPr>
            <p:cNvPr id="1048584" name="Oval 1048583"/>
            <p:cNvSpPr/>
            <p:nvPr/>
          </p:nvSpPr>
          <p:spPr>
            <a:xfrm>
              <a:off x="5248" y="1072"/>
              <a:ext cx="80" cy="80"/>
            </a:xfrm>
            <a:prstGeom prst="ellipse">
              <a:avLst/>
            </a:prstGeom>
            <a:solidFill>
              <a:schemeClr val="lt2"/>
            </a:solidFill>
            <a:ln>
              <a:noFill/>
            </a:ln>
          </p:spPr>
        </p:sp>
        <p:sp>
          <p:nvSpPr>
            <p:cNvPr id="1048585" name="Oval 1048584"/>
            <p:cNvSpPr/>
            <p:nvPr/>
          </p:nvSpPr>
          <p:spPr>
            <a:xfrm>
              <a:off x="5360" y="1072"/>
              <a:ext cx="80" cy="80"/>
            </a:xfrm>
            <a:prstGeom prst="ellipse">
              <a:avLst/>
            </a:prstGeom>
            <a:solidFill>
              <a:schemeClr val="lt2"/>
            </a:solidFill>
            <a:ln>
              <a:noFill/>
            </a:ln>
          </p:spPr>
        </p:sp>
        <p:sp>
          <p:nvSpPr>
            <p:cNvPr id="1048586" name="Oval 1048585"/>
            <p:cNvSpPr/>
            <p:nvPr/>
          </p:nvSpPr>
          <p:spPr>
            <a:xfrm>
              <a:off x="5472" y="1072"/>
              <a:ext cx="80" cy="80"/>
            </a:xfrm>
            <a:prstGeom prst="ellipse">
              <a:avLst/>
            </a:prstGeom>
            <a:solidFill>
              <a:schemeClr val="accent2"/>
            </a:solidFill>
            <a:ln>
              <a:noFill/>
            </a:ln>
          </p:spPr>
        </p:sp>
        <p:sp>
          <p:nvSpPr>
            <p:cNvPr id="1048587" name="Oval 1048586"/>
            <p:cNvSpPr/>
            <p:nvPr/>
          </p:nvSpPr>
          <p:spPr>
            <a:xfrm>
              <a:off x="5136" y="1184"/>
              <a:ext cx="80" cy="80"/>
            </a:xfrm>
            <a:prstGeom prst="ellipse">
              <a:avLst/>
            </a:prstGeom>
            <a:solidFill>
              <a:schemeClr val="lt2"/>
            </a:solidFill>
            <a:ln>
              <a:noFill/>
            </a:ln>
          </p:spPr>
        </p:sp>
        <p:sp>
          <p:nvSpPr>
            <p:cNvPr id="1048588" name="Oval 1048587"/>
            <p:cNvSpPr/>
            <p:nvPr/>
          </p:nvSpPr>
          <p:spPr>
            <a:xfrm>
              <a:off x="5248" y="1184"/>
              <a:ext cx="80" cy="80"/>
            </a:xfrm>
            <a:prstGeom prst="ellipse">
              <a:avLst/>
            </a:prstGeom>
            <a:solidFill>
              <a:schemeClr val="lt2"/>
            </a:solidFill>
            <a:ln>
              <a:noFill/>
            </a:ln>
          </p:spPr>
        </p:sp>
        <p:sp>
          <p:nvSpPr>
            <p:cNvPr id="1048589" name="Oval 1048588"/>
            <p:cNvSpPr/>
            <p:nvPr/>
          </p:nvSpPr>
          <p:spPr>
            <a:xfrm>
              <a:off x="5360" y="1184"/>
              <a:ext cx="80" cy="80"/>
            </a:xfrm>
            <a:prstGeom prst="ellipse">
              <a:avLst/>
            </a:prstGeom>
            <a:solidFill>
              <a:schemeClr val="accent2"/>
            </a:solidFill>
            <a:ln>
              <a:noFill/>
            </a:ln>
          </p:spPr>
        </p:sp>
        <p:sp>
          <p:nvSpPr>
            <p:cNvPr id="1048590" name="Oval 1048589"/>
            <p:cNvSpPr/>
            <p:nvPr/>
          </p:nvSpPr>
          <p:spPr>
            <a:xfrm>
              <a:off x="5472" y="1184"/>
              <a:ext cx="80" cy="80"/>
            </a:xfrm>
            <a:prstGeom prst="ellipse">
              <a:avLst/>
            </a:prstGeom>
            <a:solidFill>
              <a:schemeClr val="accent2"/>
            </a:solidFill>
            <a:ln>
              <a:noFill/>
            </a:ln>
          </p:spPr>
        </p:sp>
        <p:sp>
          <p:nvSpPr>
            <p:cNvPr id="1048591" name="Oval 1048590"/>
            <p:cNvSpPr/>
            <p:nvPr/>
          </p:nvSpPr>
          <p:spPr>
            <a:xfrm>
              <a:off x="5584" y="1184"/>
              <a:ext cx="80" cy="80"/>
            </a:xfrm>
            <a:prstGeom prst="ellipse">
              <a:avLst/>
            </a:prstGeom>
            <a:solidFill>
              <a:schemeClr val="accent1"/>
            </a:solidFill>
            <a:ln>
              <a:noFill/>
            </a:ln>
          </p:spPr>
        </p:sp>
        <p:sp>
          <p:nvSpPr>
            <p:cNvPr id="1048592" name="Oval 1048591"/>
            <p:cNvSpPr/>
            <p:nvPr/>
          </p:nvSpPr>
          <p:spPr>
            <a:xfrm>
              <a:off x="5136" y="1296"/>
              <a:ext cx="80" cy="80"/>
            </a:xfrm>
            <a:prstGeom prst="ellipse">
              <a:avLst/>
            </a:prstGeom>
            <a:solidFill>
              <a:schemeClr val="lt2"/>
            </a:solidFill>
            <a:ln>
              <a:noFill/>
            </a:ln>
          </p:spPr>
        </p:sp>
        <p:sp>
          <p:nvSpPr>
            <p:cNvPr id="1048593" name="Oval 1048592"/>
            <p:cNvSpPr/>
            <p:nvPr/>
          </p:nvSpPr>
          <p:spPr>
            <a:xfrm>
              <a:off x="5248" y="1296"/>
              <a:ext cx="80" cy="80"/>
            </a:xfrm>
            <a:prstGeom prst="ellipse">
              <a:avLst/>
            </a:prstGeom>
            <a:solidFill>
              <a:schemeClr val="accent2"/>
            </a:solidFill>
            <a:ln>
              <a:noFill/>
            </a:ln>
          </p:spPr>
        </p:sp>
        <p:sp>
          <p:nvSpPr>
            <p:cNvPr id="1048594" name="Oval 1048593"/>
            <p:cNvSpPr/>
            <p:nvPr/>
          </p:nvSpPr>
          <p:spPr>
            <a:xfrm>
              <a:off x="5360" y="1296"/>
              <a:ext cx="80" cy="80"/>
            </a:xfrm>
            <a:prstGeom prst="ellipse">
              <a:avLst/>
            </a:prstGeom>
            <a:solidFill>
              <a:schemeClr val="accent2"/>
            </a:solidFill>
            <a:ln>
              <a:noFill/>
            </a:ln>
          </p:spPr>
        </p:sp>
        <p:sp>
          <p:nvSpPr>
            <p:cNvPr id="1048595" name="Oval 1048594"/>
            <p:cNvSpPr/>
            <p:nvPr/>
          </p:nvSpPr>
          <p:spPr>
            <a:xfrm>
              <a:off x="5472" y="1296"/>
              <a:ext cx="80" cy="80"/>
            </a:xfrm>
            <a:prstGeom prst="ellipse">
              <a:avLst/>
            </a:prstGeom>
            <a:solidFill>
              <a:schemeClr val="accent1"/>
            </a:solidFill>
            <a:ln>
              <a:noFill/>
            </a:ln>
          </p:spPr>
        </p:sp>
        <p:sp>
          <p:nvSpPr>
            <p:cNvPr id="1048596" name="Oval 1048595"/>
            <p:cNvSpPr/>
            <p:nvPr/>
          </p:nvSpPr>
          <p:spPr>
            <a:xfrm>
              <a:off x="5136" y="1408"/>
              <a:ext cx="80" cy="80"/>
            </a:xfrm>
            <a:prstGeom prst="ellipse">
              <a:avLst/>
            </a:prstGeom>
            <a:solidFill>
              <a:schemeClr val="accent2"/>
            </a:solidFill>
            <a:ln>
              <a:noFill/>
            </a:ln>
          </p:spPr>
        </p:sp>
        <p:sp>
          <p:nvSpPr>
            <p:cNvPr id="1048597" name="Oval 1048596"/>
            <p:cNvSpPr/>
            <p:nvPr/>
          </p:nvSpPr>
          <p:spPr>
            <a:xfrm>
              <a:off x="5248" y="1408"/>
              <a:ext cx="80" cy="80"/>
            </a:xfrm>
            <a:prstGeom prst="ellipse">
              <a:avLst/>
            </a:prstGeom>
            <a:solidFill>
              <a:schemeClr val="accent2"/>
            </a:solidFill>
            <a:ln>
              <a:noFill/>
            </a:ln>
          </p:spPr>
        </p:sp>
        <p:sp>
          <p:nvSpPr>
            <p:cNvPr id="1048598" name="Oval 1048597"/>
            <p:cNvSpPr/>
            <p:nvPr/>
          </p:nvSpPr>
          <p:spPr>
            <a:xfrm>
              <a:off x="5360" y="1408"/>
              <a:ext cx="80" cy="80"/>
            </a:xfrm>
            <a:prstGeom prst="ellipse">
              <a:avLst/>
            </a:prstGeom>
            <a:solidFill>
              <a:schemeClr val="accent1"/>
            </a:solidFill>
            <a:ln>
              <a:noFill/>
            </a:ln>
          </p:spPr>
        </p:sp>
        <p:sp>
          <p:nvSpPr>
            <p:cNvPr id="1048599" name="Oval 1048598"/>
            <p:cNvSpPr/>
            <p:nvPr/>
          </p:nvSpPr>
          <p:spPr>
            <a:xfrm>
              <a:off x="5472" y="1408"/>
              <a:ext cx="80" cy="80"/>
            </a:xfrm>
            <a:prstGeom prst="ellipse">
              <a:avLst/>
            </a:prstGeom>
            <a:solidFill>
              <a:schemeClr val="accent1"/>
            </a:solidFill>
            <a:ln>
              <a:noFill/>
            </a:ln>
          </p:spPr>
        </p:sp>
        <p:sp>
          <p:nvSpPr>
            <p:cNvPr id="1048600" name="Oval 1048599"/>
            <p:cNvSpPr/>
            <p:nvPr/>
          </p:nvSpPr>
          <p:spPr>
            <a:xfrm>
              <a:off x="5584" y="1408"/>
              <a:ext cx="80" cy="80"/>
            </a:xfrm>
            <a:prstGeom prst="ellipse">
              <a:avLst/>
            </a:prstGeom>
            <a:solidFill>
              <a:schemeClr val="folHlink"/>
            </a:solidFill>
            <a:ln>
              <a:noFill/>
            </a:ln>
          </p:spPr>
        </p:sp>
        <p:sp>
          <p:nvSpPr>
            <p:cNvPr id="1048601" name="Oval 1048600"/>
            <p:cNvSpPr/>
            <p:nvPr/>
          </p:nvSpPr>
          <p:spPr>
            <a:xfrm>
              <a:off x="5136" y="1520"/>
              <a:ext cx="80" cy="80"/>
            </a:xfrm>
            <a:prstGeom prst="ellipse">
              <a:avLst/>
            </a:prstGeom>
            <a:solidFill>
              <a:schemeClr val="accent2"/>
            </a:solidFill>
            <a:ln>
              <a:noFill/>
            </a:ln>
          </p:spPr>
        </p:sp>
        <p:sp>
          <p:nvSpPr>
            <p:cNvPr id="1048602" name="Oval 1048601"/>
            <p:cNvSpPr/>
            <p:nvPr/>
          </p:nvSpPr>
          <p:spPr>
            <a:xfrm>
              <a:off x="5248" y="1520"/>
              <a:ext cx="80" cy="80"/>
            </a:xfrm>
            <a:prstGeom prst="ellipse">
              <a:avLst/>
            </a:prstGeom>
            <a:solidFill>
              <a:schemeClr val="accent1"/>
            </a:solidFill>
            <a:ln>
              <a:noFill/>
            </a:ln>
          </p:spPr>
        </p:sp>
        <p:sp>
          <p:nvSpPr>
            <p:cNvPr id="1048603" name="Oval 1048602"/>
            <p:cNvSpPr/>
            <p:nvPr/>
          </p:nvSpPr>
          <p:spPr>
            <a:xfrm>
              <a:off x="5360" y="1520"/>
              <a:ext cx="80" cy="80"/>
            </a:xfrm>
            <a:prstGeom prst="ellipse">
              <a:avLst/>
            </a:prstGeom>
            <a:solidFill>
              <a:schemeClr val="accent1"/>
            </a:solidFill>
            <a:ln>
              <a:noFill/>
            </a:ln>
          </p:spPr>
        </p:sp>
        <p:sp>
          <p:nvSpPr>
            <p:cNvPr id="1048604" name="Oval 1048603"/>
            <p:cNvSpPr/>
            <p:nvPr/>
          </p:nvSpPr>
          <p:spPr>
            <a:xfrm>
              <a:off x="5472" y="1520"/>
              <a:ext cx="80" cy="80"/>
            </a:xfrm>
            <a:prstGeom prst="ellipse">
              <a:avLst/>
            </a:prstGeom>
            <a:solidFill>
              <a:schemeClr val="folHlink"/>
            </a:solidFill>
            <a:ln>
              <a:noFill/>
            </a:ln>
          </p:spPr>
        </p:sp>
        <p:sp>
          <p:nvSpPr>
            <p:cNvPr id="1048605" name="Oval 1048604"/>
            <p:cNvSpPr/>
            <p:nvPr/>
          </p:nvSpPr>
          <p:spPr>
            <a:xfrm>
              <a:off x="5136" y="1632"/>
              <a:ext cx="80" cy="80"/>
            </a:xfrm>
            <a:prstGeom prst="ellipse">
              <a:avLst/>
            </a:prstGeom>
            <a:solidFill>
              <a:schemeClr val="accent1"/>
            </a:solidFill>
            <a:ln>
              <a:noFill/>
            </a:ln>
          </p:spPr>
        </p:sp>
        <p:sp>
          <p:nvSpPr>
            <p:cNvPr id="1048606" name="Oval 1048605"/>
            <p:cNvSpPr/>
            <p:nvPr/>
          </p:nvSpPr>
          <p:spPr>
            <a:xfrm>
              <a:off x="5248" y="1632"/>
              <a:ext cx="80" cy="80"/>
            </a:xfrm>
            <a:prstGeom prst="ellipse">
              <a:avLst/>
            </a:prstGeom>
            <a:solidFill>
              <a:schemeClr val="accent1"/>
            </a:solidFill>
            <a:ln>
              <a:noFill/>
            </a:ln>
          </p:spPr>
        </p:sp>
        <p:sp>
          <p:nvSpPr>
            <p:cNvPr id="1048607" name="Oval 1048606"/>
            <p:cNvSpPr/>
            <p:nvPr/>
          </p:nvSpPr>
          <p:spPr>
            <a:xfrm>
              <a:off x="5360" y="1632"/>
              <a:ext cx="80" cy="80"/>
            </a:xfrm>
            <a:prstGeom prst="ellipse">
              <a:avLst/>
            </a:prstGeom>
            <a:solidFill>
              <a:schemeClr val="folHlink"/>
            </a:solidFill>
            <a:ln>
              <a:noFill/>
            </a:ln>
          </p:spPr>
        </p:sp>
        <p:sp>
          <p:nvSpPr>
            <p:cNvPr id="1048608" name="Oval 1048607"/>
            <p:cNvSpPr/>
            <p:nvPr/>
          </p:nvSpPr>
          <p:spPr>
            <a:xfrm>
              <a:off x="5472" y="1632"/>
              <a:ext cx="80" cy="80"/>
            </a:xfrm>
            <a:prstGeom prst="ellipse">
              <a:avLst/>
            </a:prstGeom>
            <a:solidFill>
              <a:schemeClr val="folHlink"/>
            </a:solidFill>
            <a:ln>
              <a:noFill/>
            </a:ln>
          </p:spPr>
        </p:sp>
        <p:sp>
          <p:nvSpPr>
            <p:cNvPr id="1048609" name="Oval 1048608"/>
            <p:cNvSpPr/>
            <p:nvPr/>
          </p:nvSpPr>
          <p:spPr>
            <a:xfrm>
              <a:off x="5248" y="1744"/>
              <a:ext cx="80" cy="80"/>
            </a:xfrm>
            <a:prstGeom prst="ellipse">
              <a:avLst/>
            </a:prstGeom>
            <a:solidFill>
              <a:schemeClr val="folHlink"/>
            </a:solidFill>
            <a:ln>
              <a:noFill/>
            </a:ln>
          </p:spPr>
        </p:sp>
        <p:sp>
          <p:nvSpPr>
            <p:cNvPr id="1048610" name="Oval 1048609"/>
            <p:cNvSpPr/>
            <p:nvPr/>
          </p:nvSpPr>
          <p:spPr>
            <a:xfrm>
              <a:off x="5472" y="1744"/>
              <a:ext cx="80" cy="80"/>
            </a:xfrm>
            <a:prstGeom prst="ellipse">
              <a:avLst/>
            </a:prstGeom>
            <a:solidFill>
              <a:schemeClr val="folHlink"/>
            </a:solidFill>
            <a:ln>
              <a:noFill/>
            </a:ln>
          </p:spPr>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dt="0"/>
  <p:txStyles>
    <p:titleStyle>
      <a:lvl1pPr marL="0" indent="0" algn="l" rtl="0" eaLnBrk="1" fontAlgn="base" latinLnBrk="0" hangingPunct="1">
        <a:lnSpc>
          <a:spcPct val="100000"/>
        </a:lnSpc>
        <a:spcBef>
          <a:spcPct val="0"/>
        </a:spcBef>
        <a:spcAft>
          <a:spcPct val="0"/>
        </a:spcAft>
        <a:buFontTx/>
        <a:buNone/>
        <a:defRPr sz="3900" b="1" i="0" u="none" baseline="0">
          <a:solidFill>
            <a:schemeClr val="lt2"/>
          </a:solidFill>
          <a:latin typeface="Arial" pitchFamily="34" charset="0"/>
          <a:ea typeface="Arial" pitchFamily="34" charset="0"/>
          <a:sym typeface="Arial" pitchFamily="34" charset="0"/>
        </a:defRPr>
      </a:lvl1pPr>
    </p:titleStyle>
    <p:bodyStyle>
      <a:lvl1pPr marL="342900" indent="-342900" algn="l" rtl="0" eaLnBrk="1" fontAlgn="base" latinLnBrk="0" hangingPunct="1">
        <a:lnSpc>
          <a:spcPct val="100000"/>
        </a:lnSpc>
        <a:spcBef>
          <a:spcPct val="20000"/>
        </a:spcBef>
        <a:spcAft>
          <a:spcPct val="0"/>
        </a:spcAft>
        <a:buClr>
          <a:schemeClr val="lt2"/>
        </a:buClr>
        <a:buSzPct val="70000"/>
        <a:buFont typeface="Wingdings" pitchFamily="2" charset="2"/>
        <a:buChar char="l"/>
        <a:defRPr sz="3000" b="0" i="0" u="none" baseline="0">
          <a:solidFill>
            <a:schemeClr val="dk1"/>
          </a:solidFill>
          <a:latin typeface="Arial" pitchFamily="34" charset="0"/>
          <a:ea typeface="Arial" pitchFamily="34" charset="0"/>
          <a:sym typeface="Arial" pitchFamily="34" charset="0"/>
        </a:defRPr>
      </a:lvl1pPr>
      <a:lvl2pPr marL="692150" indent="-347663" algn="l" rtl="0" eaLnBrk="1" fontAlgn="base" latinLnBrk="0" hangingPunct="1">
        <a:lnSpc>
          <a:spcPct val="100000"/>
        </a:lnSpc>
        <a:spcBef>
          <a:spcPct val="20000"/>
        </a:spcBef>
        <a:spcAft>
          <a:spcPct val="0"/>
        </a:spcAft>
        <a:buClr>
          <a:schemeClr val="accent2"/>
        </a:buClr>
        <a:buSzPct val="70000"/>
        <a:buFont typeface="Wingdings" pitchFamily="2" charset="2"/>
        <a:buChar char="l"/>
        <a:defRPr sz="2600" b="0" i="0" u="none" baseline="0">
          <a:solidFill>
            <a:schemeClr val="dk1"/>
          </a:solidFill>
          <a:latin typeface="Arial" pitchFamily="34" charset="0"/>
          <a:ea typeface="Arial" pitchFamily="34" charset="0"/>
          <a:sym typeface="Arial" pitchFamily="34" charset="0"/>
        </a:defRPr>
      </a:lvl2pPr>
      <a:lvl3pPr marL="987425" indent="-293688" algn="l" rtl="0" eaLnBrk="1" fontAlgn="base" latinLnBrk="0" hangingPunct="1">
        <a:lnSpc>
          <a:spcPct val="100000"/>
        </a:lnSpc>
        <a:spcBef>
          <a:spcPct val="20000"/>
        </a:spcBef>
        <a:spcAft>
          <a:spcPct val="0"/>
        </a:spcAft>
        <a:buClr>
          <a:schemeClr val="accent1"/>
        </a:buClr>
        <a:buSzPct val="70000"/>
        <a:buFont typeface="Wingdings" pitchFamily="2" charset="2"/>
        <a:buChar char="l"/>
        <a:defRPr sz="2300" b="0" i="0" u="none" baseline="0">
          <a:solidFill>
            <a:schemeClr val="dk1"/>
          </a:solidFill>
          <a:latin typeface="Arial" pitchFamily="34" charset="0"/>
          <a:ea typeface="Arial" pitchFamily="34" charset="0"/>
          <a:sym typeface="Arial" pitchFamily="34" charset="0"/>
        </a:defRPr>
      </a:lvl3pPr>
      <a:lvl4pPr marL="1281112" indent="-292100" algn="l" rtl="0" eaLnBrk="1" fontAlgn="base" latinLnBrk="0" hangingPunct="1">
        <a:lnSpc>
          <a:spcPct val="100000"/>
        </a:lnSpc>
        <a:spcBef>
          <a:spcPct val="20000"/>
        </a:spcBef>
        <a:spcAft>
          <a:spcPct val="0"/>
        </a:spcAft>
        <a:buClr>
          <a:schemeClr val="lt2"/>
        </a:buClr>
        <a:buSzPct val="75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4pPr>
      <a:lvl5pPr marL="1598612" indent="-315912" algn="l" rtl="0" eaLnBrk="1" fontAlgn="base" latinLnBrk="0" hangingPunct="1">
        <a:lnSpc>
          <a:spcPct val="100000"/>
        </a:lnSpc>
        <a:spcBef>
          <a:spcPct val="20000"/>
        </a:spcBef>
        <a:spcAft>
          <a:spcPct val="0"/>
        </a:spcAft>
        <a:buClr>
          <a:schemeClr val="folHlink"/>
        </a:buClr>
        <a:buSzPct val="80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5pPr>
    </p:bodyStyle>
    <p:otherStyle>
      <a:lvl1pPr marL="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1pPr>
      <a:lvl2pPr marL="4572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2pPr>
      <a:lvl3pPr marL="9144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3pPr>
      <a:lvl4pPr marL="13716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4pPr>
      <a:lvl5pPr marL="1828800" indent="0" algn="l" rtl="0" eaLnBrk="1" fontAlgn="base" latinLnBrk="0" hangingPunct="1">
        <a:lnSpc>
          <a:spcPct val="100000"/>
        </a:lnSpc>
        <a:spcBef>
          <a:spcPct val="0"/>
        </a:spcBef>
        <a:spcAft>
          <a:spcPct val="0"/>
        </a:spcAft>
        <a:buFontTx/>
        <a:buNone/>
        <a:defRPr sz="2800" b="0" i="0" u="none" baseline="0">
          <a:solidFill>
            <a:schemeClr val="dk1"/>
          </a:solidFill>
          <a:latin typeface="Arial" pitchFamily="34" charset="0"/>
          <a:ea typeface="Angsana New" pitchFamily="18" charset="-34"/>
          <a:sym typeface="Arial" pitchFamily="34" charset="0"/>
        </a:defRPr>
      </a:lvl5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42F2E-C571-427A-16F7-E13883FFEA81}"/>
              </a:ext>
            </a:extLst>
          </p:cNvPr>
          <p:cNvPicPr>
            <a:picLocks noChangeAspect="1"/>
          </p:cNvPicPr>
          <p:nvPr/>
        </p:nvPicPr>
        <p:blipFill>
          <a:blip r:embed="rId2"/>
          <a:stretch>
            <a:fillRect/>
          </a:stretch>
        </p:blipFill>
        <p:spPr>
          <a:xfrm>
            <a:off x="685800" y="304800"/>
            <a:ext cx="7651143" cy="1676545"/>
          </a:xfrm>
          <a:prstGeom prst="rect">
            <a:avLst/>
          </a:prstGeom>
        </p:spPr>
      </p:pic>
      <p:pic>
        <p:nvPicPr>
          <p:cNvPr id="6" name="Picture 5">
            <a:extLst>
              <a:ext uri="{FF2B5EF4-FFF2-40B4-BE49-F238E27FC236}">
                <a16:creationId xmlns:a16="http://schemas.microsoft.com/office/drawing/2014/main" id="{ABF19878-E333-FC53-EB2E-C5C138A198BE}"/>
              </a:ext>
            </a:extLst>
          </p:cNvPr>
          <p:cNvPicPr>
            <a:picLocks noChangeAspect="1"/>
          </p:cNvPicPr>
          <p:nvPr/>
        </p:nvPicPr>
        <p:blipFill>
          <a:blip r:embed="rId3"/>
          <a:stretch>
            <a:fillRect/>
          </a:stretch>
        </p:blipFill>
        <p:spPr>
          <a:xfrm>
            <a:off x="1143000" y="3352800"/>
            <a:ext cx="6401355" cy="24386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CCE4E8-74A1-A4FF-298E-FE8DD12B3899}"/>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586B81CB-AB30-D6AF-E1DC-6766AEB8D465}"/>
              </a:ext>
            </a:extLst>
          </p:cNvPr>
          <p:cNvSpPr>
            <a:spLocks noChangeArrowheads="1"/>
          </p:cNvSpPr>
          <p:nvPr/>
        </p:nvSpPr>
        <p:spPr bwMode="auto">
          <a:xfrm>
            <a:off x="304800" y="228600"/>
            <a:ext cx="136405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6" name="TextBox 5">
            <a:extLst>
              <a:ext uri="{FF2B5EF4-FFF2-40B4-BE49-F238E27FC236}">
                <a16:creationId xmlns:a16="http://schemas.microsoft.com/office/drawing/2014/main" id="{321403C3-9260-5D54-2479-F711193D79B4}"/>
              </a:ext>
            </a:extLst>
          </p:cNvPr>
          <p:cNvSpPr txBox="1"/>
          <p:nvPr/>
        </p:nvSpPr>
        <p:spPr>
          <a:xfrm>
            <a:off x="533400" y="228600"/>
            <a:ext cx="8382000" cy="6001643"/>
          </a:xfrm>
          <a:prstGeom prst="rect">
            <a:avLst/>
          </a:prstGeom>
          <a:noFill/>
        </p:spPr>
        <p:txBody>
          <a:bodyPr wrap="square">
            <a:spAutoFit/>
          </a:bodyPr>
          <a:lstStyle/>
          <a:p>
            <a:pPr algn="l"/>
            <a:r>
              <a:rPr lang="en-US" sz="3200" b="0" i="0" u="none" strike="noStrike" baseline="0" dirty="0">
                <a:latin typeface="TimesTen-Roman"/>
              </a:rPr>
              <a:t>An instruction’s execution may involve a combination of these actions.</a:t>
            </a:r>
          </a:p>
          <a:p>
            <a:r>
              <a:rPr lang="en-US" sz="3200" b="0" i="0" u="none" strike="noStrike" baseline="0" dirty="0">
                <a:latin typeface="TimesTen-Roman"/>
              </a:rPr>
              <a:t>Consider a simple example using a hypothetical machine that includes the characteristics listed in Figure 3.1. The processor contains a single data register, called an accumulator (AC). Both instructions and data are 16 bits long. Thus, it is convenient to organize memory using 16-bit words. The instruction format provides 4 bits for the opcode, so that there can be as many as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b="1" baseline="30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000" b="0" i="0" u="none" strike="noStrike" baseline="0" dirty="0">
                <a:latin typeface="TimesTen-Roman"/>
              </a:rPr>
              <a:t> = </a:t>
            </a:r>
            <a:r>
              <a:rPr lang="en-US" sz="3200" b="0" i="0" u="none" strike="noStrike" baseline="0" dirty="0">
                <a:latin typeface="TimesTen-Roman"/>
              </a:rPr>
              <a:t>16 different opcodes, and up to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b="1"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4096</a:t>
            </a:r>
            <a:r>
              <a:rPr lang="en-US" sz="3200" b="0" i="0" u="none" strike="noStrike" baseline="0" dirty="0">
                <a:latin typeface="TimesTen-Roman"/>
              </a:rPr>
              <a:t> (4K) words of memory can be directly addressed.</a:t>
            </a:r>
            <a:endParaRPr lang="en-GB" sz="8000" dirty="0"/>
          </a:p>
        </p:txBody>
      </p:sp>
    </p:spTree>
    <p:extLst>
      <p:ext uri="{BB962C8B-B14F-4D97-AF65-F5344CB8AC3E}">
        <p14:creationId xmlns:p14="http://schemas.microsoft.com/office/powerpoint/2010/main" val="188444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BC7B71F-46F4-AAA8-C951-72E4E80347F9}"/>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D88F12C6-F789-2D14-D8DE-41DE270CBC3D}"/>
              </a:ext>
            </a:extLst>
          </p:cNvPr>
          <p:cNvSpPr>
            <a:spLocks noChangeArrowheads="1"/>
          </p:cNvSpPr>
          <p:nvPr/>
        </p:nvSpPr>
        <p:spPr bwMode="auto">
          <a:xfrm>
            <a:off x="304800" y="228600"/>
            <a:ext cx="136405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7" name="TextBox 6">
            <a:extLst>
              <a:ext uri="{FF2B5EF4-FFF2-40B4-BE49-F238E27FC236}">
                <a16:creationId xmlns:a16="http://schemas.microsoft.com/office/drawing/2014/main" id="{498F1812-99E9-D6F7-8D52-819AFB8217D8}"/>
              </a:ext>
            </a:extLst>
          </p:cNvPr>
          <p:cNvSpPr txBox="1"/>
          <p:nvPr/>
        </p:nvSpPr>
        <p:spPr>
          <a:xfrm>
            <a:off x="304800" y="5867400"/>
            <a:ext cx="8382000" cy="400110"/>
          </a:xfrm>
          <a:prstGeom prst="rect">
            <a:avLst/>
          </a:prstGeom>
          <a:noFill/>
        </p:spPr>
        <p:txBody>
          <a:bodyPr wrap="square">
            <a:spAutoFit/>
          </a:bodyPr>
          <a:lstStyle/>
          <a:p>
            <a:r>
              <a:rPr lang="en-US" sz="2000" dirty="0"/>
              <a:t>Figure 3.1 Characteristics of a Hypothetical Machine</a:t>
            </a:r>
            <a:endParaRPr lang="en-GB" sz="2000" dirty="0"/>
          </a:p>
        </p:txBody>
      </p:sp>
      <p:pic>
        <p:nvPicPr>
          <p:cNvPr id="3" name="Picture 2">
            <a:extLst>
              <a:ext uri="{FF2B5EF4-FFF2-40B4-BE49-F238E27FC236}">
                <a16:creationId xmlns:a16="http://schemas.microsoft.com/office/drawing/2014/main" id="{91379C06-C6B6-BADB-16E9-382199394672}"/>
              </a:ext>
            </a:extLst>
          </p:cNvPr>
          <p:cNvPicPr>
            <a:picLocks noChangeAspect="1"/>
          </p:cNvPicPr>
          <p:nvPr/>
        </p:nvPicPr>
        <p:blipFill>
          <a:blip r:embed="rId2"/>
          <a:srcRect t="9070" b="78757"/>
          <a:stretch/>
        </p:blipFill>
        <p:spPr>
          <a:xfrm>
            <a:off x="0" y="609600"/>
            <a:ext cx="8763000" cy="667871"/>
          </a:xfrm>
          <a:prstGeom prst="rect">
            <a:avLst/>
          </a:prstGeom>
        </p:spPr>
      </p:pic>
      <p:sp>
        <p:nvSpPr>
          <p:cNvPr id="9" name="TextBox 8">
            <a:extLst>
              <a:ext uri="{FF2B5EF4-FFF2-40B4-BE49-F238E27FC236}">
                <a16:creationId xmlns:a16="http://schemas.microsoft.com/office/drawing/2014/main" id="{10DAA627-AB26-FE80-E6A7-3F348731141C}"/>
              </a:ext>
            </a:extLst>
          </p:cNvPr>
          <p:cNvSpPr txBox="1"/>
          <p:nvPr/>
        </p:nvSpPr>
        <p:spPr>
          <a:xfrm>
            <a:off x="1524000" y="1371600"/>
            <a:ext cx="4495800" cy="400110"/>
          </a:xfrm>
          <a:prstGeom prst="rect">
            <a:avLst/>
          </a:prstGeom>
          <a:noFill/>
        </p:spPr>
        <p:txBody>
          <a:bodyPr wrap="square">
            <a:spAutoFit/>
          </a:bodyPr>
          <a:lstStyle/>
          <a:p>
            <a:r>
              <a:rPr lang="en-GB" sz="2000" dirty="0"/>
              <a:t>(a) Instruction format</a:t>
            </a:r>
          </a:p>
        </p:txBody>
      </p:sp>
      <p:pic>
        <p:nvPicPr>
          <p:cNvPr id="10" name="Picture 9">
            <a:extLst>
              <a:ext uri="{FF2B5EF4-FFF2-40B4-BE49-F238E27FC236}">
                <a16:creationId xmlns:a16="http://schemas.microsoft.com/office/drawing/2014/main" id="{908C038D-4DEC-12E3-6706-B469482D9D12}"/>
              </a:ext>
            </a:extLst>
          </p:cNvPr>
          <p:cNvPicPr>
            <a:picLocks noChangeAspect="1"/>
          </p:cNvPicPr>
          <p:nvPr/>
        </p:nvPicPr>
        <p:blipFill>
          <a:blip r:embed="rId3"/>
          <a:srcRect t="63134" b="18297"/>
          <a:stretch/>
        </p:blipFill>
        <p:spPr>
          <a:xfrm>
            <a:off x="228600" y="1905000"/>
            <a:ext cx="8458953" cy="685800"/>
          </a:xfrm>
          <a:prstGeom prst="rect">
            <a:avLst/>
          </a:prstGeom>
        </p:spPr>
      </p:pic>
      <p:sp>
        <p:nvSpPr>
          <p:cNvPr id="12" name="TextBox 11">
            <a:extLst>
              <a:ext uri="{FF2B5EF4-FFF2-40B4-BE49-F238E27FC236}">
                <a16:creationId xmlns:a16="http://schemas.microsoft.com/office/drawing/2014/main" id="{10481CE8-BF88-13EF-1B60-279F02D66FE5}"/>
              </a:ext>
            </a:extLst>
          </p:cNvPr>
          <p:cNvSpPr txBox="1"/>
          <p:nvPr/>
        </p:nvSpPr>
        <p:spPr>
          <a:xfrm>
            <a:off x="1905000" y="2514600"/>
            <a:ext cx="6477000" cy="400110"/>
          </a:xfrm>
          <a:prstGeom prst="rect">
            <a:avLst/>
          </a:prstGeom>
          <a:noFill/>
        </p:spPr>
        <p:txBody>
          <a:bodyPr wrap="square">
            <a:spAutoFit/>
          </a:bodyPr>
          <a:lstStyle/>
          <a:p>
            <a:r>
              <a:rPr lang="en-GB" sz="2000" dirty="0"/>
              <a:t>(b) Integer format</a:t>
            </a:r>
          </a:p>
        </p:txBody>
      </p:sp>
      <p:sp>
        <p:nvSpPr>
          <p:cNvPr id="14" name="TextBox 13">
            <a:extLst>
              <a:ext uri="{FF2B5EF4-FFF2-40B4-BE49-F238E27FC236}">
                <a16:creationId xmlns:a16="http://schemas.microsoft.com/office/drawing/2014/main" id="{69CB6571-CF32-165E-FD97-2649D4310191}"/>
              </a:ext>
            </a:extLst>
          </p:cNvPr>
          <p:cNvSpPr txBox="1"/>
          <p:nvPr/>
        </p:nvSpPr>
        <p:spPr>
          <a:xfrm>
            <a:off x="228600" y="3200400"/>
            <a:ext cx="8305800" cy="1323439"/>
          </a:xfrm>
          <a:prstGeom prst="rect">
            <a:avLst/>
          </a:prstGeom>
          <a:noFill/>
        </p:spPr>
        <p:txBody>
          <a:bodyPr wrap="square">
            <a:spAutoFit/>
          </a:bodyPr>
          <a:lstStyle/>
          <a:p>
            <a:r>
              <a:rPr lang="en-US" sz="2000" b="1" dirty="0"/>
              <a:t>Program counter (PC)  = Address of instruction</a:t>
            </a:r>
          </a:p>
          <a:p>
            <a:r>
              <a:rPr lang="en-US" sz="2000" b="1" dirty="0"/>
              <a:t>Instruction register (IR) =  Instruction being executed</a:t>
            </a:r>
          </a:p>
          <a:p>
            <a:r>
              <a:rPr lang="en-US" sz="2000" b="1" dirty="0"/>
              <a:t>Accumulator (AC) = Temporary storage</a:t>
            </a:r>
          </a:p>
          <a:p>
            <a:r>
              <a:rPr lang="en-US" sz="2000" dirty="0"/>
              <a:t>	           (c) Internal CPU registers</a:t>
            </a:r>
          </a:p>
        </p:txBody>
      </p:sp>
      <p:sp>
        <p:nvSpPr>
          <p:cNvPr id="16" name="TextBox 15">
            <a:extLst>
              <a:ext uri="{FF2B5EF4-FFF2-40B4-BE49-F238E27FC236}">
                <a16:creationId xmlns:a16="http://schemas.microsoft.com/office/drawing/2014/main" id="{55A0214E-F535-0CB0-2877-075346FE66AC}"/>
              </a:ext>
            </a:extLst>
          </p:cNvPr>
          <p:cNvSpPr txBox="1"/>
          <p:nvPr/>
        </p:nvSpPr>
        <p:spPr>
          <a:xfrm>
            <a:off x="304800" y="4495800"/>
            <a:ext cx="8839200" cy="923330"/>
          </a:xfrm>
          <a:prstGeom prst="rect">
            <a:avLst/>
          </a:prstGeom>
          <a:noFill/>
        </p:spPr>
        <p:txBody>
          <a:bodyPr wrap="square">
            <a:spAutoFit/>
          </a:bodyPr>
          <a:lstStyle/>
          <a:p>
            <a:r>
              <a:rPr lang="en-US" sz="1800" b="1" dirty="0"/>
              <a:t>0001  Load AC from memory</a:t>
            </a:r>
          </a:p>
          <a:p>
            <a:r>
              <a:rPr lang="en-US" sz="1800" b="1" dirty="0"/>
              <a:t>0010  Store AC to memory</a:t>
            </a:r>
          </a:p>
          <a:p>
            <a:r>
              <a:rPr lang="en-US" sz="1800" b="1" dirty="0"/>
              <a:t>0101  Add to AC from memory</a:t>
            </a:r>
            <a:endParaRPr lang="en-GB" sz="1800" b="1" dirty="0"/>
          </a:p>
        </p:txBody>
      </p:sp>
      <p:sp>
        <p:nvSpPr>
          <p:cNvPr id="18" name="TextBox 17">
            <a:extLst>
              <a:ext uri="{FF2B5EF4-FFF2-40B4-BE49-F238E27FC236}">
                <a16:creationId xmlns:a16="http://schemas.microsoft.com/office/drawing/2014/main" id="{DDF52CFB-DC60-3350-F6C4-C6D6FE6E92CD}"/>
              </a:ext>
            </a:extLst>
          </p:cNvPr>
          <p:cNvSpPr txBox="1"/>
          <p:nvPr/>
        </p:nvSpPr>
        <p:spPr>
          <a:xfrm>
            <a:off x="1752600" y="5334000"/>
            <a:ext cx="6553200" cy="400110"/>
          </a:xfrm>
          <a:prstGeom prst="rect">
            <a:avLst/>
          </a:prstGeom>
          <a:noFill/>
        </p:spPr>
        <p:txBody>
          <a:bodyPr wrap="square">
            <a:spAutoFit/>
          </a:bodyPr>
          <a:lstStyle/>
          <a:p>
            <a:r>
              <a:rPr lang="en-US" sz="2000" b="1" dirty="0"/>
              <a:t>(d) Partial list of opcodes</a:t>
            </a:r>
            <a:endParaRPr lang="en-GB" sz="2000" b="1" dirty="0"/>
          </a:p>
        </p:txBody>
      </p:sp>
    </p:spTree>
    <p:extLst>
      <p:ext uri="{BB962C8B-B14F-4D97-AF65-F5344CB8AC3E}">
        <p14:creationId xmlns:p14="http://schemas.microsoft.com/office/powerpoint/2010/main" val="296620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F61B7A-F6ED-A286-8A68-07993EA0CC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A07A35D-2C71-0DA8-8F20-C35B22DCF8A2}"/>
              </a:ext>
            </a:extLst>
          </p:cNvPr>
          <p:cNvPicPr>
            <a:picLocks noChangeAspect="1"/>
          </p:cNvPicPr>
          <p:nvPr/>
        </p:nvPicPr>
        <p:blipFill>
          <a:blip r:embed="rId2"/>
          <a:srcRect b="67847"/>
          <a:stretch/>
        </p:blipFill>
        <p:spPr>
          <a:xfrm>
            <a:off x="0" y="152400"/>
            <a:ext cx="8839200" cy="6553200"/>
          </a:xfrm>
          <a:prstGeom prst="rect">
            <a:avLst/>
          </a:prstGeom>
        </p:spPr>
      </p:pic>
      <p:sp>
        <p:nvSpPr>
          <p:cNvPr id="4" name="TextBox 3">
            <a:extLst>
              <a:ext uri="{FF2B5EF4-FFF2-40B4-BE49-F238E27FC236}">
                <a16:creationId xmlns:a16="http://schemas.microsoft.com/office/drawing/2014/main" id="{A7CCB332-6075-A095-FCA4-A1F5EAFE6A25}"/>
              </a:ext>
            </a:extLst>
          </p:cNvPr>
          <p:cNvSpPr txBox="1"/>
          <p:nvPr/>
        </p:nvSpPr>
        <p:spPr>
          <a:xfrm>
            <a:off x="0" y="152400"/>
            <a:ext cx="8458200" cy="338554"/>
          </a:xfrm>
          <a:prstGeom prst="rect">
            <a:avLst/>
          </a:prstGeom>
          <a:noFill/>
        </p:spPr>
        <p:txBody>
          <a:bodyPr wrap="square">
            <a:spAutoFit/>
          </a:bodyPr>
          <a:lstStyle/>
          <a:p>
            <a:pPr algn="l"/>
            <a:r>
              <a:rPr lang="en-US" sz="1600" b="1" i="0" u="none" strike="noStrike" baseline="0" dirty="0">
                <a:solidFill>
                  <a:srgbClr val="808080"/>
                </a:solidFill>
                <a:latin typeface="TimesTen-Bold"/>
              </a:rPr>
              <a:t>Figure 3.2 </a:t>
            </a:r>
            <a:r>
              <a:rPr lang="en-US" sz="1600" b="0" i="0" u="none" strike="noStrike" baseline="0" dirty="0">
                <a:solidFill>
                  <a:srgbClr val="000000"/>
                </a:solidFill>
                <a:latin typeface="TimesTen-Roman"/>
              </a:rPr>
              <a:t>Example of Program Execution (contents of memory and </a:t>
            </a:r>
            <a:r>
              <a:rPr lang="en-GB" sz="1600" b="0" i="0" u="none" strike="noStrike" baseline="0" dirty="0">
                <a:solidFill>
                  <a:srgbClr val="000000"/>
                </a:solidFill>
                <a:latin typeface="TimesTen-Roman"/>
              </a:rPr>
              <a:t>registers in hexadecimal)</a:t>
            </a:r>
            <a:endParaRPr lang="en-GB" sz="5400" dirty="0"/>
          </a:p>
        </p:txBody>
      </p:sp>
    </p:spTree>
    <p:extLst>
      <p:ext uri="{BB962C8B-B14F-4D97-AF65-F5344CB8AC3E}">
        <p14:creationId xmlns:p14="http://schemas.microsoft.com/office/powerpoint/2010/main" val="284609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B2DD943-8C52-1AE5-5329-F3F910E4821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E5F8FA-4B0E-26C1-E593-4BEC6E3C5FAC}"/>
              </a:ext>
            </a:extLst>
          </p:cNvPr>
          <p:cNvPicPr>
            <a:picLocks noChangeAspect="1"/>
          </p:cNvPicPr>
          <p:nvPr/>
        </p:nvPicPr>
        <p:blipFill>
          <a:blip r:embed="rId2"/>
          <a:srcRect t="31952" b="38569"/>
          <a:stretch/>
        </p:blipFill>
        <p:spPr>
          <a:xfrm>
            <a:off x="0" y="152400"/>
            <a:ext cx="8991600" cy="6248400"/>
          </a:xfrm>
          <a:prstGeom prst="rect">
            <a:avLst/>
          </a:prstGeom>
        </p:spPr>
      </p:pic>
    </p:spTree>
    <p:extLst>
      <p:ext uri="{BB962C8B-B14F-4D97-AF65-F5344CB8AC3E}">
        <p14:creationId xmlns:p14="http://schemas.microsoft.com/office/powerpoint/2010/main" val="369856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2D9B5D0-AD0C-3452-2165-25CDEFA9D0D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C75A58-8258-98FC-EC3E-0DCA77070571}"/>
              </a:ext>
            </a:extLst>
          </p:cNvPr>
          <p:cNvPicPr>
            <a:picLocks noChangeAspect="1"/>
          </p:cNvPicPr>
          <p:nvPr/>
        </p:nvPicPr>
        <p:blipFill>
          <a:blip r:embed="rId2"/>
          <a:srcRect t="61631" b="9091"/>
          <a:stretch/>
        </p:blipFill>
        <p:spPr>
          <a:xfrm>
            <a:off x="0" y="35859"/>
            <a:ext cx="8839200" cy="6441141"/>
          </a:xfrm>
          <a:prstGeom prst="rect">
            <a:avLst/>
          </a:prstGeom>
        </p:spPr>
      </p:pic>
    </p:spTree>
    <p:extLst>
      <p:ext uri="{BB962C8B-B14F-4D97-AF65-F5344CB8AC3E}">
        <p14:creationId xmlns:p14="http://schemas.microsoft.com/office/powerpoint/2010/main" val="249726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0F0B04-5504-37CE-1C92-3F9118DBAAF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E6539B0-55A9-1611-2EE4-D1C8394C3F78}"/>
              </a:ext>
            </a:extLst>
          </p:cNvPr>
          <p:cNvSpPr txBox="1"/>
          <p:nvPr/>
        </p:nvSpPr>
        <p:spPr>
          <a:xfrm>
            <a:off x="228600" y="228600"/>
            <a:ext cx="8686800" cy="6186309"/>
          </a:xfrm>
          <a:prstGeom prst="rect">
            <a:avLst/>
          </a:prstGeom>
          <a:noFill/>
        </p:spPr>
        <p:txBody>
          <a:bodyPr wrap="square">
            <a:spAutoFit/>
          </a:bodyPr>
          <a:lstStyle/>
          <a:p>
            <a:r>
              <a:rPr lang="en-US" sz="3600" dirty="0"/>
              <a:t>Figure 3.2 above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cycles, are required:</a:t>
            </a:r>
            <a:endParaRPr lang="en-GB" sz="3600" dirty="0"/>
          </a:p>
        </p:txBody>
      </p:sp>
    </p:spTree>
    <p:extLst>
      <p:ext uri="{BB962C8B-B14F-4D97-AF65-F5344CB8AC3E}">
        <p14:creationId xmlns:p14="http://schemas.microsoft.com/office/powerpoint/2010/main" val="2742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903DEAC-0D33-CFAB-E2E2-6BC7DC86EA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F7E485-2280-B592-DAE0-B88403541548}"/>
              </a:ext>
            </a:extLst>
          </p:cNvPr>
          <p:cNvSpPr txBox="1"/>
          <p:nvPr/>
        </p:nvSpPr>
        <p:spPr>
          <a:xfrm>
            <a:off x="304800" y="228600"/>
            <a:ext cx="8686800" cy="6494085"/>
          </a:xfrm>
          <a:prstGeom prst="rect">
            <a:avLst/>
          </a:prstGeom>
          <a:noFill/>
        </p:spPr>
        <p:txBody>
          <a:bodyPr wrap="square">
            <a:spAutoFit/>
          </a:bodyPr>
          <a:lstStyle/>
          <a:p>
            <a:pPr algn="l"/>
            <a:r>
              <a:rPr lang="en-US" sz="3200" b="1" i="0" u="none" strike="noStrike" baseline="0" dirty="0">
                <a:solidFill>
                  <a:srgbClr val="808080"/>
                </a:solidFill>
                <a:latin typeface="TimesTen-Bold"/>
              </a:rPr>
              <a:t>1. </a:t>
            </a:r>
            <a:r>
              <a:rPr lang="en-US" sz="3200" b="0" i="0" u="none" strike="noStrike" baseline="0" dirty="0">
                <a:solidFill>
                  <a:srgbClr val="000000"/>
                </a:solidFill>
                <a:latin typeface="TimesTen-Roman"/>
              </a:rPr>
              <a:t>The PC contains 300, the address of the first instruction. This instruction (the value 1940 in hexadecimal) is loaded into the instruction register IR and the PC is incremented. Note that this process involves the use of a memory address</a:t>
            </a:r>
          </a:p>
          <a:p>
            <a:pPr algn="l"/>
            <a:r>
              <a:rPr lang="en-US" sz="3200" b="0" i="0" u="none" strike="noStrike" baseline="0" dirty="0">
                <a:solidFill>
                  <a:srgbClr val="000000"/>
                </a:solidFill>
                <a:latin typeface="TimesTen-Roman"/>
              </a:rPr>
              <a:t>register (MAR) and a memory buffer register (MBR). For simplicity, these intermediate registers are ignored.</a:t>
            </a:r>
          </a:p>
          <a:p>
            <a:pPr algn="l"/>
            <a:endParaRPr lang="en-US" sz="3200" b="0" i="0" u="none" strike="noStrike" baseline="0" dirty="0">
              <a:solidFill>
                <a:srgbClr val="000000"/>
              </a:solidFill>
              <a:latin typeface="TimesTen-Roman"/>
            </a:endParaRPr>
          </a:p>
          <a:p>
            <a:pPr algn="l"/>
            <a:r>
              <a:rPr lang="en-US" sz="3200" b="1" i="0" u="none" strike="noStrike" baseline="0" dirty="0">
                <a:solidFill>
                  <a:srgbClr val="808080"/>
                </a:solidFill>
                <a:latin typeface="TimesTen-Bold"/>
              </a:rPr>
              <a:t>2. </a:t>
            </a:r>
            <a:r>
              <a:rPr lang="en-US" sz="3200" b="0" i="0" u="none" strike="noStrike" baseline="0" dirty="0">
                <a:solidFill>
                  <a:srgbClr val="000000"/>
                </a:solidFill>
                <a:latin typeface="TimesTen-Roman"/>
              </a:rPr>
              <a:t>The first 4 bits (first hexadecimal digit) in the IR indicate that the AC is to be loaded. The remaining 12 bits (three hexadecimal digits) specify the address (940) from which data are to be loaded.</a:t>
            </a:r>
          </a:p>
        </p:txBody>
      </p:sp>
    </p:spTree>
    <p:extLst>
      <p:ext uri="{BB962C8B-B14F-4D97-AF65-F5344CB8AC3E}">
        <p14:creationId xmlns:p14="http://schemas.microsoft.com/office/powerpoint/2010/main" val="265526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E189EB4-0AE5-27DB-B79D-B301C87B5E9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B26CF2C-A0AF-DE05-6269-AA38C2F51A2B}"/>
              </a:ext>
            </a:extLst>
          </p:cNvPr>
          <p:cNvSpPr txBox="1"/>
          <p:nvPr/>
        </p:nvSpPr>
        <p:spPr>
          <a:xfrm>
            <a:off x="152400" y="151180"/>
            <a:ext cx="8763000" cy="6186309"/>
          </a:xfrm>
          <a:prstGeom prst="rect">
            <a:avLst/>
          </a:prstGeom>
          <a:noFill/>
        </p:spPr>
        <p:txBody>
          <a:bodyPr wrap="square">
            <a:spAutoFit/>
          </a:bodyPr>
          <a:lstStyle/>
          <a:p>
            <a:r>
              <a:rPr lang="en-US" sz="3600" dirty="0"/>
              <a:t>3. The next instruction (5941) is fetched from location 301 and the PC is incremented.</a:t>
            </a:r>
          </a:p>
          <a:p>
            <a:r>
              <a:rPr lang="en-US" sz="3600" dirty="0"/>
              <a:t>4. The old contents of the AC and the contents of location 941 are added and the result is stored in the AC.</a:t>
            </a:r>
          </a:p>
          <a:p>
            <a:r>
              <a:rPr lang="en-US" sz="3600" dirty="0"/>
              <a:t>5. The next instruction (2941) is fetched from location 302 and the PC is incremented.</a:t>
            </a:r>
          </a:p>
          <a:p>
            <a:r>
              <a:rPr lang="en-US" sz="3600" dirty="0"/>
              <a:t>6. The contents of the AC are stored in location 941.</a:t>
            </a:r>
            <a:endParaRPr lang="en-GB" sz="3600" dirty="0"/>
          </a:p>
        </p:txBody>
      </p:sp>
    </p:spTree>
    <p:extLst>
      <p:ext uri="{BB962C8B-B14F-4D97-AF65-F5344CB8AC3E}">
        <p14:creationId xmlns:p14="http://schemas.microsoft.com/office/powerpoint/2010/main" val="419803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C405D9-1801-9574-208C-62189E9564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F47CBF-BFC8-0F19-7976-B75A0FE71B38}"/>
              </a:ext>
            </a:extLst>
          </p:cNvPr>
          <p:cNvSpPr txBox="1"/>
          <p:nvPr/>
        </p:nvSpPr>
        <p:spPr>
          <a:xfrm>
            <a:off x="228600" y="152400"/>
            <a:ext cx="8382000" cy="6494085"/>
          </a:xfrm>
          <a:prstGeom prst="rect">
            <a:avLst/>
          </a:prstGeom>
          <a:noFill/>
        </p:spPr>
        <p:txBody>
          <a:bodyPr wrap="square">
            <a:spAutoFit/>
          </a:bodyPr>
          <a:lstStyle/>
          <a:p>
            <a:pPr algn="l"/>
            <a:r>
              <a:rPr lang="en-US" sz="3200" b="0" i="0" u="none" strike="noStrike" baseline="0" dirty="0">
                <a:latin typeface="TimesTen-Roman"/>
              </a:rPr>
              <a:t>In this example, three instruction cycles, each consisting of a fetch cycle and an execute cycle, are needed to add the contents of location 940 to the contents of 941.</a:t>
            </a:r>
          </a:p>
          <a:p>
            <a:pPr algn="l"/>
            <a:r>
              <a:rPr lang="en-US" sz="3200" b="0" i="0" u="none" strike="noStrike" baseline="0" dirty="0">
                <a:latin typeface="TimesTen-Roman"/>
              </a:rPr>
              <a:t>With a more complex set of instructions, fewer cycles would be needed. Some older processors, for example, included instructions that contain more than one memory address. Thus the execution cycle for a particular instruction on such processors could involve more than one reference to memory. </a:t>
            </a:r>
          </a:p>
          <a:p>
            <a:pPr algn="l"/>
            <a:r>
              <a:rPr lang="en-US" sz="3200" b="0" i="0" u="none" strike="noStrike" baseline="0" dirty="0">
                <a:latin typeface="TimesTen-Roman"/>
              </a:rPr>
              <a:t>Also, instead of memory references, an instruction may specify an I/O operation.</a:t>
            </a:r>
            <a:endParaRPr lang="en-GB" sz="8000" dirty="0"/>
          </a:p>
        </p:txBody>
      </p:sp>
    </p:spTree>
    <p:extLst>
      <p:ext uri="{BB962C8B-B14F-4D97-AF65-F5344CB8AC3E}">
        <p14:creationId xmlns:p14="http://schemas.microsoft.com/office/powerpoint/2010/main" val="380156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0AD7DE6-2A1A-4E1F-12B6-79A1E18E80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6642BD0-C251-F188-4C73-34153F142782}"/>
              </a:ext>
            </a:extLst>
          </p:cNvPr>
          <p:cNvSpPr txBox="1"/>
          <p:nvPr/>
        </p:nvSpPr>
        <p:spPr>
          <a:xfrm>
            <a:off x="152400" y="0"/>
            <a:ext cx="8839200" cy="6526723"/>
          </a:xfrm>
          <a:prstGeom prst="rect">
            <a:avLst/>
          </a:prstGeom>
          <a:noFill/>
        </p:spPr>
        <p:txBody>
          <a:bodyPr wrap="square">
            <a:spAutoFit/>
          </a:bodyPr>
          <a:lstStyle/>
          <a:p>
            <a:pPr marL="0" marR="0" lvl="0" indent="0" algn="l" defTabSz="914400" rtl="0" eaLnBrk="1" fontAlgn="base" latinLnBrk="0" hangingPunct="1">
              <a:lnSpc>
                <a:spcPct val="115000"/>
              </a:lnSpc>
              <a:spcBef>
                <a:spcPct val="0"/>
              </a:spcBef>
              <a:spcAft>
                <a:spcPts val="100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Example: </a:t>
            </a: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For example, the PDP-11 processor includes an instruction, expressed symbolically as ADD B, A, that stores the sum of the contents of memory locations B and A into memory location A. </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Solution:  </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The following single instruction cycle will be interpreted as follows with attached </a:t>
            </a: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figure3.2 </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algorithm that may fetch, decode and execute </a:t>
            </a:r>
            <a:r>
              <a:rPr kumimoji="0" lang="en-US" sz="2400" b="0" i="0" u="sng"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several instructions.</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342900" marR="0" lvl="0" indent="-342900" algn="l" defTabSz="914400" rtl="0" eaLnBrk="1" fontAlgn="base" latinLnBrk="0" hangingPunct="1">
              <a:lnSpc>
                <a:spcPct val="115000"/>
              </a:lnSpc>
              <a:spcBef>
                <a:spcPct val="0"/>
              </a:spcBef>
              <a:spcAft>
                <a:spcPct val="0"/>
              </a:spcAft>
              <a:buClrTx/>
              <a:buSzTx/>
              <a:buFont typeface="Wingdings" panose="05000000000000000000" pitchFamily="2" charset="2"/>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Fetch the ADD instruction.</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342900" marR="0" lvl="0" indent="-342900" algn="l" defTabSz="914400" rtl="0" eaLnBrk="1" fontAlgn="base" latinLnBrk="0" hangingPunct="1">
              <a:lnSpc>
                <a:spcPct val="115000"/>
              </a:lnSpc>
              <a:spcBef>
                <a:spcPct val="0"/>
              </a:spcBef>
              <a:spcAft>
                <a:spcPct val="0"/>
              </a:spcAft>
              <a:buClrTx/>
              <a:buSzTx/>
              <a:buFont typeface="Wingdings" panose="05000000000000000000" pitchFamily="2" charset="2"/>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Read the contents of memory location A into the processor.</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342900" marR="0" lvl="0" indent="-342900" algn="l" defTabSz="914400" rtl="0" eaLnBrk="1" fontAlgn="base" latinLnBrk="0" hangingPunct="1">
              <a:lnSpc>
                <a:spcPct val="115000"/>
              </a:lnSpc>
              <a:spcBef>
                <a:spcPct val="0"/>
              </a:spcBef>
              <a:spcAft>
                <a:spcPct val="0"/>
              </a:spcAft>
              <a:buClrTx/>
              <a:buSzTx/>
              <a:buFont typeface="Wingdings" panose="05000000000000000000" pitchFamily="2" charset="2"/>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Read the contents of memory location B into the processor. In order that the contents of A are not lost, the processor must have at least two registers for storing memory values, rather than a single accumulator.</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342900" marR="0" lvl="0" indent="-342900" algn="l" defTabSz="914400" rtl="0" eaLnBrk="1" fontAlgn="base" latinLnBrk="0" hangingPunct="1">
              <a:lnSpc>
                <a:spcPct val="115000"/>
              </a:lnSpc>
              <a:spcBef>
                <a:spcPct val="0"/>
              </a:spcBef>
              <a:spcAft>
                <a:spcPct val="0"/>
              </a:spcAft>
              <a:buClrTx/>
              <a:buSzTx/>
              <a:buFont typeface="Wingdings" panose="05000000000000000000" pitchFamily="2" charset="2"/>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Add the two values.</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342900" marR="0" lvl="0" indent="-342900" algn="l" defTabSz="914400" rtl="0" eaLnBrk="1" fontAlgn="base" latinLnBrk="0" hangingPunct="1">
              <a:lnSpc>
                <a:spcPct val="115000"/>
              </a:lnSpc>
              <a:spcBef>
                <a:spcPct val="0"/>
              </a:spcBef>
              <a:spcAft>
                <a:spcPct val="0"/>
              </a:spcAft>
              <a:buClrTx/>
              <a:buSzTx/>
              <a:buFont typeface="Wingdings" panose="05000000000000000000" pitchFamily="2" charset="2"/>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Write the result from the processor to memory location A.</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a:p>
            <a:pPr marL="342900" marR="0" lvl="0" indent="-342900" algn="l" defTabSz="914400" rtl="0" eaLnBrk="1" fontAlgn="base" latinLnBrk="0" hangingPunct="1">
              <a:lnSpc>
                <a:spcPct val="115000"/>
              </a:lnSpc>
              <a:spcBef>
                <a:spcPct val="0"/>
              </a:spcBef>
              <a:spcAft>
                <a:spcPts val="1000"/>
              </a:spcAft>
              <a:buClrTx/>
              <a:buSzTx/>
              <a:buFont typeface="Wingdings" panose="05000000000000000000" pitchFamily="2" charset="2"/>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itchFamily="34" charset="0"/>
              </a:rPr>
              <a:t>Halt</a:t>
            </a:r>
            <a:endParaRPr kumimoji="0" lang="en-GB" sz="20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itchFamily="34" charset="0"/>
            </a:endParaRPr>
          </a:p>
        </p:txBody>
      </p:sp>
    </p:spTree>
    <p:extLst>
      <p:ext uri="{BB962C8B-B14F-4D97-AF65-F5344CB8AC3E}">
        <p14:creationId xmlns:p14="http://schemas.microsoft.com/office/powerpoint/2010/main" val="235318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1BB1BC-DB8E-35BF-1167-42CDB018E0A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A81A29-08E0-8109-92E1-EC0950A34833}"/>
              </a:ext>
            </a:extLst>
          </p:cNvPr>
          <p:cNvSpPr txBox="1"/>
          <p:nvPr/>
        </p:nvSpPr>
        <p:spPr>
          <a:xfrm>
            <a:off x="76200" y="152400"/>
            <a:ext cx="8915400" cy="6838860"/>
          </a:xfrm>
          <a:prstGeom prst="rect">
            <a:avLst/>
          </a:prstGeom>
          <a:noFill/>
        </p:spPr>
        <p:txBody>
          <a:bodyPr wrap="square">
            <a:spAutoFit/>
          </a:bodyPr>
          <a:lstStyle/>
          <a:p>
            <a:pPr algn="ctr">
              <a:lnSpc>
                <a:spcPct val="115000"/>
              </a:lnSpc>
              <a:spcAft>
                <a:spcPts val="10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INSTRUCTION FETCH –DECODE AND EXECUTE CYCLE.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basic function performed by a computer is execution of a program, which consists of a set of instructions stored in memory. The processor does the actual work by executing instructions specified in the program. In its simplest form, instruction processing consists of two steps: The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processor reads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fetches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instructions from memory one at a time,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decodes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 fetched instructions and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executes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each instruction. Program execution consists of repeating the process of instruction fetch and instruction execution.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87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63BF03-D3E2-0BC6-58AF-8587DE7ECB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567E57-C1CE-1521-81C8-51898B2FCC79}"/>
              </a:ext>
            </a:extLst>
          </p:cNvPr>
          <p:cNvSpPr txBox="1"/>
          <p:nvPr/>
        </p:nvSpPr>
        <p:spPr>
          <a:xfrm>
            <a:off x="152400" y="76200"/>
            <a:ext cx="8839200" cy="5632311"/>
          </a:xfrm>
          <a:prstGeom prst="rect">
            <a:avLst/>
          </a:prstGeom>
          <a:noFill/>
        </p:spPr>
        <p:txBody>
          <a:bodyPr wrap="square">
            <a:spAutoFit/>
          </a:bodyPr>
          <a:lstStyle/>
          <a:p>
            <a:r>
              <a:rPr lang="en-US" sz="4000" dirty="0"/>
              <a:t>Thus, the execution cycle for a particular instruction may involve more than one reference to memory. Also, instead of memory references, an instruction may specify an I/O operation. With these additional considerations in mind, Figure </a:t>
            </a:r>
            <a:r>
              <a:rPr lang="en-US" sz="4000" dirty="0">
                <a:solidFill>
                  <a:schemeClr val="tx1"/>
                </a:solidFill>
              </a:rPr>
              <a:t>3.3</a:t>
            </a:r>
          </a:p>
          <a:p>
            <a:r>
              <a:rPr lang="en-US" sz="4000" dirty="0"/>
              <a:t>provides a more detailed look at the basic instruction cycle of Figure </a:t>
            </a:r>
            <a:r>
              <a:rPr lang="en-US" sz="4000" dirty="0">
                <a:solidFill>
                  <a:schemeClr val="tx1"/>
                </a:solidFill>
              </a:rPr>
              <a:t>3.2</a:t>
            </a:r>
            <a:r>
              <a:rPr lang="en-US" sz="4000" dirty="0"/>
              <a:t>.</a:t>
            </a:r>
            <a:endParaRPr lang="en-GB" sz="4000" dirty="0"/>
          </a:p>
        </p:txBody>
      </p:sp>
    </p:spTree>
    <p:extLst>
      <p:ext uri="{BB962C8B-B14F-4D97-AF65-F5344CB8AC3E}">
        <p14:creationId xmlns:p14="http://schemas.microsoft.com/office/powerpoint/2010/main" val="113733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327C711-306A-A7DE-7832-4E071B992A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81CA82-93FD-6CD4-38A4-B5A402939BC3}"/>
              </a:ext>
            </a:extLst>
          </p:cNvPr>
          <p:cNvSpPr txBox="1"/>
          <p:nvPr/>
        </p:nvSpPr>
        <p:spPr>
          <a:xfrm>
            <a:off x="152400" y="838200"/>
            <a:ext cx="8763000" cy="3785652"/>
          </a:xfrm>
          <a:prstGeom prst="rect">
            <a:avLst/>
          </a:prstGeom>
          <a:noFill/>
        </p:spPr>
        <p:txBody>
          <a:bodyPr wrap="square">
            <a:spAutoFit/>
          </a:bodyPr>
          <a:lstStyle/>
          <a:p>
            <a:r>
              <a:rPr lang="en-US" sz="4000" dirty="0"/>
              <a:t>The figure 3.3 is in the form of a state diagram. For any given instruction cycle, some states may be null and others may be visited more than once. The states can be described as follows:</a:t>
            </a:r>
          </a:p>
        </p:txBody>
      </p:sp>
    </p:spTree>
    <p:extLst>
      <p:ext uri="{BB962C8B-B14F-4D97-AF65-F5344CB8AC3E}">
        <p14:creationId xmlns:p14="http://schemas.microsoft.com/office/powerpoint/2010/main" val="230581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CE810F-E835-05B5-AE08-C2E2CF473A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67D943-0AA0-92AB-FCB7-C9A25887AF84}"/>
              </a:ext>
            </a:extLst>
          </p:cNvPr>
          <p:cNvSpPr txBox="1"/>
          <p:nvPr/>
        </p:nvSpPr>
        <p:spPr>
          <a:xfrm>
            <a:off x="152400" y="76200"/>
            <a:ext cx="8686800" cy="6001643"/>
          </a:xfrm>
          <a:prstGeom prst="rect">
            <a:avLst/>
          </a:prstGeom>
          <a:noFill/>
        </p:spPr>
        <p:txBody>
          <a:bodyPr wrap="square">
            <a:spAutoFit/>
          </a:bodyPr>
          <a:lstStyle/>
          <a:p>
            <a:r>
              <a:rPr lang="en-US" sz="3200" dirty="0" err="1"/>
              <a:t>i</a:t>
            </a:r>
            <a:r>
              <a:rPr lang="en-US" sz="3200" dirty="0">
                <a:solidFill>
                  <a:srgbClr val="000000"/>
                </a:solidFill>
                <a:latin typeface="TimesTen-Roman"/>
              </a:rPr>
              <a:t>. </a:t>
            </a:r>
            <a:r>
              <a:rPr lang="en-US" sz="3200" b="1" dirty="0">
                <a:solidFill>
                  <a:srgbClr val="000000"/>
                </a:solidFill>
                <a:latin typeface="TimesTen-Roman"/>
              </a:rPr>
              <a:t>Instruction address calculation (</a:t>
            </a:r>
            <a:r>
              <a:rPr lang="en-US" sz="3200" b="1" dirty="0" err="1">
                <a:solidFill>
                  <a:srgbClr val="000000"/>
                </a:solidFill>
                <a:latin typeface="TimesTen-Roman"/>
              </a:rPr>
              <a:t>iac</a:t>
            </a:r>
            <a:r>
              <a:rPr lang="en-US" sz="3200" b="1" dirty="0">
                <a:solidFill>
                  <a:srgbClr val="000000"/>
                </a:solidFill>
                <a:latin typeface="TimesTen-Roman"/>
              </a:rPr>
              <a:t>): </a:t>
            </a:r>
            <a:r>
              <a:rPr lang="en-US" sz="3200" dirty="0">
                <a:solidFill>
                  <a:srgbClr val="000000"/>
                </a:solidFill>
                <a:latin typeface="TimesTen-Roman"/>
              </a:rPr>
              <a:t>Determine the address of the next instruction to be executed. Usually, this involves adding a fixed number to the address of the previous instruction. For example, if each instruction is 16 bits long and memory is organized into 16-bit words, then add 1 to the previous address.</a:t>
            </a:r>
          </a:p>
          <a:p>
            <a:pPr algn="l"/>
            <a:r>
              <a:rPr lang="en-US" sz="3200" dirty="0">
                <a:solidFill>
                  <a:srgbClr val="000000"/>
                </a:solidFill>
                <a:latin typeface="TimesTen-Roman"/>
              </a:rPr>
              <a:t>If, instead, memory is organized as individually addressable 8-bit bytes, then add 2 to the previous address</a:t>
            </a:r>
            <a:r>
              <a:rPr lang="en-US" sz="3200" b="0" i="0" u="none" strike="noStrike" baseline="0" dirty="0">
                <a:latin typeface="TimesTen-Roman"/>
              </a:rPr>
              <a:t>.</a:t>
            </a:r>
          </a:p>
          <a:p>
            <a:pPr algn="l"/>
            <a:r>
              <a:rPr lang="en-US" sz="3200" dirty="0">
                <a:latin typeface="TimesTen-Roman"/>
              </a:rPr>
              <a:t>ii. </a:t>
            </a:r>
            <a:r>
              <a:rPr lang="en-US" sz="3200" b="1" i="0" u="none" strike="noStrike" baseline="0" dirty="0">
                <a:solidFill>
                  <a:srgbClr val="000000"/>
                </a:solidFill>
                <a:latin typeface="TimesTen-Bold"/>
              </a:rPr>
              <a:t>Instruction fetch (if): </a:t>
            </a:r>
            <a:r>
              <a:rPr lang="en-US" sz="3200" b="0" i="0" u="none" strike="noStrike" baseline="0" dirty="0">
                <a:solidFill>
                  <a:srgbClr val="000000"/>
                </a:solidFill>
                <a:latin typeface="TimesTen-Roman"/>
              </a:rPr>
              <a:t>Read instruction from its memory location into the </a:t>
            </a:r>
            <a:r>
              <a:rPr lang="en-GB" sz="3200" b="0" i="0" u="none" strike="noStrike" baseline="0" dirty="0">
                <a:solidFill>
                  <a:srgbClr val="000000"/>
                </a:solidFill>
                <a:latin typeface="TimesTen-Roman"/>
              </a:rPr>
              <a:t>processor.</a:t>
            </a:r>
            <a:endParaRPr lang="en-GB" sz="4400" dirty="0"/>
          </a:p>
        </p:txBody>
      </p:sp>
    </p:spTree>
    <p:extLst>
      <p:ext uri="{BB962C8B-B14F-4D97-AF65-F5344CB8AC3E}">
        <p14:creationId xmlns:p14="http://schemas.microsoft.com/office/powerpoint/2010/main" val="413178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55ADFA9-EB74-73E8-476A-1B7DF84358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FD97EB-1FB1-46D4-D44B-BF210A53B82F}"/>
              </a:ext>
            </a:extLst>
          </p:cNvPr>
          <p:cNvSpPr txBox="1"/>
          <p:nvPr/>
        </p:nvSpPr>
        <p:spPr>
          <a:xfrm>
            <a:off x="381000" y="22412"/>
            <a:ext cx="8458200" cy="6247864"/>
          </a:xfrm>
          <a:prstGeom prst="rect">
            <a:avLst/>
          </a:prstGeom>
          <a:noFill/>
        </p:spPr>
        <p:txBody>
          <a:bodyPr wrap="square">
            <a:spAutoFit/>
          </a:bodyPr>
          <a:lstStyle/>
          <a:p>
            <a:r>
              <a:rPr lang="en-US" sz="4000" dirty="0"/>
              <a:t>iii.</a:t>
            </a:r>
            <a:r>
              <a:rPr lang="en-US" sz="4000" b="1" dirty="0"/>
              <a:t> Instruction operation decoding (</a:t>
            </a:r>
            <a:r>
              <a:rPr lang="en-US" sz="4000" b="1" dirty="0" err="1"/>
              <a:t>iod</a:t>
            </a:r>
            <a:r>
              <a:rPr lang="en-US" sz="4000" b="1" dirty="0"/>
              <a:t>): </a:t>
            </a:r>
            <a:r>
              <a:rPr lang="en-US" sz="4000" dirty="0"/>
              <a:t>Analyze instruction to determine type of operation to be performed and operand(s) to be used.</a:t>
            </a:r>
          </a:p>
          <a:p>
            <a:r>
              <a:rPr lang="en-US" sz="4000" b="1" dirty="0"/>
              <a:t>iv Operand address calculation (</a:t>
            </a:r>
            <a:r>
              <a:rPr lang="en-US" sz="4000" b="1" dirty="0" err="1"/>
              <a:t>oac</a:t>
            </a:r>
            <a:r>
              <a:rPr lang="en-US" sz="4000" b="1" dirty="0"/>
              <a:t>): </a:t>
            </a:r>
            <a:r>
              <a:rPr lang="en-US" sz="4000" dirty="0"/>
              <a:t>If the operation involves reference to an operand in memory or available via I/O, then determine the address of the operand.</a:t>
            </a:r>
            <a:endParaRPr lang="en-GB" sz="4000" dirty="0"/>
          </a:p>
        </p:txBody>
      </p:sp>
    </p:spTree>
    <p:extLst>
      <p:ext uri="{BB962C8B-B14F-4D97-AF65-F5344CB8AC3E}">
        <p14:creationId xmlns:p14="http://schemas.microsoft.com/office/powerpoint/2010/main" val="2283853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89BBE9-3DED-D9C1-A99C-ED33821FFA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F2639B-2518-5973-DD62-7B2B8374804E}"/>
              </a:ext>
            </a:extLst>
          </p:cNvPr>
          <p:cNvSpPr txBox="1"/>
          <p:nvPr/>
        </p:nvSpPr>
        <p:spPr>
          <a:xfrm>
            <a:off x="152400" y="228600"/>
            <a:ext cx="8763000" cy="5632311"/>
          </a:xfrm>
          <a:prstGeom prst="rect">
            <a:avLst/>
          </a:prstGeom>
          <a:noFill/>
        </p:spPr>
        <p:txBody>
          <a:bodyPr wrap="square">
            <a:spAutoFit/>
          </a:bodyPr>
          <a:lstStyle/>
          <a:p>
            <a:r>
              <a:rPr lang="en-US" sz="4000" dirty="0"/>
              <a:t>v </a:t>
            </a:r>
            <a:r>
              <a:rPr lang="en-US" sz="4000" b="1" dirty="0"/>
              <a:t>Operand fetch (of): </a:t>
            </a:r>
            <a:r>
              <a:rPr lang="en-US" sz="4000" dirty="0"/>
              <a:t>Fetch the operand from memory or read it in from I/O.</a:t>
            </a:r>
          </a:p>
          <a:p>
            <a:endParaRPr lang="en-US" sz="4000" dirty="0"/>
          </a:p>
          <a:p>
            <a:r>
              <a:rPr lang="en-US" sz="4000" dirty="0"/>
              <a:t>vi </a:t>
            </a:r>
            <a:r>
              <a:rPr lang="en-US" sz="4000" b="1" dirty="0"/>
              <a:t>Data operation (do): </a:t>
            </a:r>
            <a:r>
              <a:rPr lang="en-US" sz="4000" dirty="0"/>
              <a:t>Perform the operation indicated in the instruction.</a:t>
            </a:r>
          </a:p>
          <a:p>
            <a:endParaRPr lang="en-US" sz="4000" dirty="0"/>
          </a:p>
          <a:p>
            <a:r>
              <a:rPr lang="en-US" sz="4000" dirty="0"/>
              <a:t>vii </a:t>
            </a:r>
            <a:r>
              <a:rPr lang="en-US" sz="4000" b="1" dirty="0"/>
              <a:t>Operand store (</a:t>
            </a:r>
            <a:r>
              <a:rPr lang="en-US" sz="4000" b="1" dirty="0" err="1"/>
              <a:t>os</a:t>
            </a:r>
            <a:r>
              <a:rPr lang="en-US" sz="4000" b="1" dirty="0"/>
              <a:t>): </a:t>
            </a:r>
            <a:r>
              <a:rPr lang="en-US" sz="4000" dirty="0"/>
              <a:t>Write the result into memory or out to I/O.</a:t>
            </a:r>
          </a:p>
        </p:txBody>
      </p:sp>
    </p:spTree>
    <p:extLst>
      <p:ext uri="{BB962C8B-B14F-4D97-AF65-F5344CB8AC3E}">
        <p14:creationId xmlns:p14="http://schemas.microsoft.com/office/powerpoint/2010/main" val="349153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BFEE7E-93E4-5D02-20AB-669F33C5094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DB4F025-16B8-07B5-713B-8442240574D5}"/>
              </a:ext>
            </a:extLst>
          </p:cNvPr>
          <p:cNvPicPr>
            <a:picLocks noChangeAspect="1"/>
          </p:cNvPicPr>
          <p:nvPr/>
        </p:nvPicPr>
        <p:blipFill>
          <a:blip r:embed="rId2"/>
          <a:srcRect t="15490" b="37255"/>
          <a:stretch/>
        </p:blipFill>
        <p:spPr>
          <a:xfrm>
            <a:off x="-17929" y="-152400"/>
            <a:ext cx="8610600" cy="5867400"/>
          </a:xfrm>
          <a:prstGeom prst="rect">
            <a:avLst/>
          </a:prstGeom>
        </p:spPr>
      </p:pic>
      <p:sp>
        <p:nvSpPr>
          <p:cNvPr id="6" name="TextBox 5">
            <a:extLst>
              <a:ext uri="{FF2B5EF4-FFF2-40B4-BE49-F238E27FC236}">
                <a16:creationId xmlns:a16="http://schemas.microsoft.com/office/drawing/2014/main" id="{1C5000C2-8584-061D-3B09-5D084A23DA84}"/>
              </a:ext>
            </a:extLst>
          </p:cNvPr>
          <p:cNvSpPr txBox="1"/>
          <p:nvPr/>
        </p:nvSpPr>
        <p:spPr>
          <a:xfrm>
            <a:off x="152400" y="5715000"/>
            <a:ext cx="8686800" cy="523220"/>
          </a:xfrm>
          <a:prstGeom prst="rect">
            <a:avLst/>
          </a:prstGeom>
          <a:noFill/>
        </p:spPr>
        <p:txBody>
          <a:bodyPr wrap="square">
            <a:spAutoFit/>
          </a:bodyPr>
          <a:lstStyle/>
          <a:p>
            <a:r>
              <a:rPr lang="en-GB" dirty="0"/>
              <a:t>Figure </a:t>
            </a:r>
            <a:r>
              <a:rPr lang="en-GB" dirty="0">
                <a:solidFill>
                  <a:schemeClr val="tx1"/>
                </a:solidFill>
              </a:rPr>
              <a:t>3.3</a:t>
            </a:r>
            <a:r>
              <a:rPr lang="en-GB" dirty="0"/>
              <a:t> Instruction Cycle State Diagram</a:t>
            </a:r>
          </a:p>
        </p:txBody>
      </p:sp>
    </p:spTree>
    <p:extLst>
      <p:ext uri="{BB962C8B-B14F-4D97-AF65-F5344CB8AC3E}">
        <p14:creationId xmlns:p14="http://schemas.microsoft.com/office/powerpoint/2010/main" val="335939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A26A3B5-BFD9-5C5A-7E12-C3EB4E8FB64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71E4590-2BEC-736C-BBF2-0EFF95F0496B}"/>
              </a:ext>
            </a:extLst>
          </p:cNvPr>
          <p:cNvPicPr>
            <a:picLocks noChangeAspect="1"/>
          </p:cNvPicPr>
          <p:nvPr/>
        </p:nvPicPr>
        <p:blipFill>
          <a:blip r:embed="rId2"/>
          <a:srcRect r="14836" b="20436"/>
          <a:stretch/>
        </p:blipFill>
        <p:spPr>
          <a:xfrm>
            <a:off x="304800" y="228600"/>
            <a:ext cx="8458200" cy="5715000"/>
          </a:xfrm>
          <a:prstGeom prst="rect">
            <a:avLst/>
          </a:prstGeom>
        </p:spPr>
      </p:pic>
      <p:sp>
        <p:nvSpPr>
          <p:cNvPr id="4" name="TextBox 3">
            <a:extLst>
              <a:ext uri="{FF2B5EF4-FFF2-40B4-BE49-F238E27FC236}">
                <a16:creationId xmlns:a16="http://schemas.microsoft.com/office/drawing/2014/main" id="{124037B2-77FC-72AC-4A35-21FA17505420}"/>
              </a:ext>
            </a:extLst>
          </p:cNvPr>
          <p:cNvSpPr txBox="1"/>
          <p:nvPr/>
        </p:nvSpPr>
        <p:spPr>
          <a:xfrm>
            <a:off x="304800" y="6096000"/>
            <a:ext cx="8382000" cy="523220"/>
          </a:xfrm>
          <a:prstGeom prst="rect">
            <a:avLst/>
          </a:prstGeom>
          <a:noFill/>
        </p:spPr>
        <p:txBody>
          <a:bodyPr wrap="square">
            <a:spAutoFit/>
          </a:bodyPr>
          <a:lstStyle/>
          <a:p>
            <a:r>
              <a:rPr lang="en-GB" dirty="0"/>
              <a:t>Exercise: Explain the above </a:t>
            </a:r>
            <a:r>
              <a:rPr lang="en-GB" dirty="0" err="1"/>
              <a:t>ICS_Diagram</a:t>
            </a:r>
            <a:endParaRPr lang="en-GB" dirty="0"/>
          </a:p>
        </p:txBody>
      </p:sp>
    </p:spTree>
    <p:extLst>
      <p:ext uri="{BB962C8B-B14F-4D97-AF65-F5344CB8AC3E}">
        <p14:creationId xmlns:p14="http://schemas.microsoft.com/office/powerpoint/2010/main" val="9695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Text Placeholder 1048650"/>
          <p:cNvSpPr>
            <a:spLocks noGrp="1"/>
          </p:cNvSpPr>
          <p:nvPr>
            <p:ph type="body" idx="1"/>
          </p:nvPr>
        </p:nvSpPr>
        <p:spPr>
          <a:xfrm>
            <a:off x="304800" y="304800"/>
            <a:ext cx="8077200" cy="4343400"/>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Clr>
                <a:schemeClr val="lt2"/>
              </a:buClr>
              <a:buSzPct val="70000"/>
              <a:buFont typeface="Wingdings" pitchFamily="2" charset="2"/>
              <a:buChar char="l"/>
              <a:defRPr sz="3000" b="0" i="0" u="none" baseline="0">
                <a:solidFill>
                  <a:schemeClr val="dk1"/>
                </a:solidFill>
                <a:latin typeface="Arial" pitchFamily="34" charset="0"/>
                <a:ea typeface="Arial" pitchFamily="34" charset="0"/>
                <a:sym typeface="Arial" pitchFamily="34" charset="0"/>
              </a:defRPr>
            </a:lvl1pPr>
            <a:lvl2pPr marL="692150" indent="-347663" algn="l" rtl="0" eaLnBrk="1" fontAlgn="base" latinLnBrk="0" hangingPunct="1">
              <a:lnSpc>
                <a:spcPct val="100000"/>
              </a:lnSpc>
              <a:spcBef>
                <a:spcPct val="20000"/>
              </a:spcBef>
              <a:spcAft>
                <a:spcPct val="0"/>
              </a:spcAft>
              <a:buClr>
                <a:schemeClr val="accent2"/>
              </a:buClr>
              <a:buSzPct val="70000"/>
              <a:buFont typeface="Wingdings" pitchFamily="2" charset="2"/>
              <a:buChar char="l"/>
              <a:defRPr sz="2600" b="0" i="0" u="none" baseline="0">
                <a:solidFill>
                  <a:schemeClr val="dk1"/>
                </a:solidFill>
                <a:latin typeface="Arial" pitchFamily="34" charset="0"/>
                <a:ea typeface="Arial" pitchFamily="34" charset="0"/>
                <a:sym typeface="Arial" pitchFamily="34" charset="0"/>
              </a:defRPr>
            </a:lvl2pPr>
            <a:lvl3pPr marL="987425" indent="-293688" algn="l" rtl="0" eaLnBrk="1" fontAlgn="base" latinLnBrk="0" hangingPunct="1">
              <a:lnSpc>
                <a:spcPct val="100000"/>
              </a:lnSpc>
              <a:spcBef>
                <a:spcPct val="20000"/>
              </a:spcBef>
              <a:spcAft>
                <a:spcPct val="0"/>
              </a:spcAft>
              <a:buClr>
                <a:schemeClr val="accent1"/>
              </a:buClr>
              <a:buSzPct val="70000"/>
              <a:buFont typeface="Wingdings" pitchFamily="2" charset="2"/>
              <a:buChar char="l"/>
              <a:defRPr sz="2300" b="0" i="0" u="none" baseline="0">
                <a:solidFill>
                  <a:schemeClr val="dk1"/>
                </a:solidFill>
                <a:latin typeface="Arial" pitchFamily="34" charset="0"/>
                <a:ea typeface="Arial" pitchFamily="34" charset="0"/>
                <a:sym typeface="Arial" pitchFamily="34" charset="0"/>
              </a:defRPr>
            </a:lvl3pPr>
            <a:lvl4pPr marL="1281112" indent="-292100" algn="l" rtl="0" eaLnBrk="1" fontAlgn="base" latinLnBrk="0" hangingPunct="1">
              <a:lnSpc>
                <a:spcPct val="100000"/>
              </a:lnSpc>
              <a:spcBef>
                <a:spcPct val="20000"/>
              </a:spcBef>
              <a:spcAft>
                <a:spcPct val="0"/>
              </a:spcAft>
              <a:buClr>
                <a:schemeClr val="lt2"/>
              </a:buClr>
              <a:buSzPct val="75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4pPr>
            <a:lvl5pPr marL="1598612" indent="-315912" algn="l" rtl="0" eaLnBrk="1" fontAlgn="base" latinLnBrk="0" hangingPunct="1">
              <a:lnSpc>
                <a:spcPct val="100000"/>
              </a:lnSpc>
              <a:spcBef>
                <a:spcPct val="20000"/>
              </a:spcBef>
              <a:spcAft>
                <a:spcPct val="0"/>
              </a:spcAft>
              <a:buClr>
                <a:schemeClr val="folHlink"/>
              </a:buClr>
              <a:buSzPct val="80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5pPr>
          </a:lstStyle>
          <a:p>
            <a:pPr marL="0" lvl="0" indent="0" algn="just">
              <a:lnSpc>
                <a:spcPct val="150000"/>
              </a:lnSpc>
              <a:buNone/>
            </a:pPr>
            <a:r>
              <a:rPr lang="en-US" sz="3200" dirty="0"/>
              <a:t>In computing, a memory address is a reference to a specific memory location used at various levels by software and hardware. Memory addresses are fixed-length sequences of digits conventionally displayed and manipulated as unsigned integers.</a:t>
            </a:r>
          </a:p>
        </p:txBody>
      </p:sp>
    </p:spTree>
    <p:extLst>
      <p:ext uri="{BB962C8B-B14F-4D97-AF65-F5344CB8AC3E}">
        <p14:creationId xmlns:p14="http://schemas.microsoft.com/office/powerpoint/2010/main" val="410229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3C469DA-D899-94A4-552C-F1D9FD7CD8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25E1B40-C142-6313-A0B1-049F2B063330}"/>
              </a:ext>
            </a:extLst>
          </p:cNvPr>
          <p:cNvSpPr txBox="1"/>
          <p:nvPr/>
        </p:nvSpPr>
        <p:spPr>
          <a:xfrm>
            <a:off x="152400" y="35859"/>
            <a:ext cx="8915400" cy="6067880"/>
          </a:xfrm>
          <a:prstGeom prst="rect">
            <a:avLst/>
          </a:prstGeom>
          <a:noFill/>
        </p:spPr>
        <p:txBody>
          <a:bodyPr wrap="square">
            <a:spAutoFit/>
          </a:bodyPr>
          <a:lstStyle/>
          <a:p>
            <a:pPr>
              <a:lnSpc>
                <a:spcPct val="107000"/>
              </a:lnSpc>
              <a:spcAft>
                <a:spcPts val="800"/>
              </a:spcAf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What is Cache Memory?</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Cache memory is an individual memory unit that functions like an assistant to main memory. Comparatively, it is smaller and much faster than the main memory. This is because it is tightly coupled with the processor and implemented on the processor chip itself.</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Since it is smaller than the main memory, it cannot hold the entire program at once. So, it holds sections of the program (set of instructions) that are currently in execution in addition to the data associated with it.</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8869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A95BE9-4E7D-ADAA-8049-F7D85B56890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E4AAB3-262F-6990-BB3E-513FAE49358B}"/>
              </a:ext>
            </a:extLst>
          </p:cNvPr>
          <p:cNvSpPr txBox="1"/>
          <p:nvPr/>
        </p:nvSpPr>
        <p:spPr>
          <a:xfrm>
            <a:off x="76200" y="152400"/>
            <a:ext cx="8915400" cy="5810501"/>
          </a:xfrm>
          <a:prstGeom prst="rect">
            <a:avLst/>
          </a:prstGeom>
          <a:noFill/>
        </p:spPr>
        <p:txBody>
          <a:bodyPr wrap="square">
            <a:spAutoFit/>
          </a:bodyPr>
          <a:lstStyle/>
          <a:p>
            <a:pPr>
              <a:lnSpc>
                <a:spcPct val="107000"/>
              </a:lnSpc>
              <a:spcAft>
                <a:spcPts val="800"/>
              </a:spcAf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How does Cache Memory Works?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In the beginning, the program and the data associated with the program lie in the main memory, and the cache is empty. When the processor starts executing the program, it reads the instruction from the main memory and places it on the processor chip (registers). Along with this, it places a copy of each instruction on to the cache. If execution of particular instruction requires any associated data, the processor access it from the main memory and places a copy of it on the cache memory also.</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Now consider these instructions have to be executed repeatedly (as in the case of a loop). If the instructions are available in the cache, then the processor will directly access them from the cache memory. As the cache executes faster than the main memory, it will ultimately be faster in executing the instruction statement of the program.</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31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67FF64-281A-B8D8-4040-E13528204B3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E573D29-D347-0C3A-9828-70BB483E0354}"/>
              </a:ext>
            </a:extLst>
          </p:cNvPr>
          <p:cNvSpPr txBox="1"/>
          <p:nvPr/>
        </p:nvSpPr>
        <p:spPr>
          <a:xfrm>
            <a:off x="76200" y="152400"/>
            <a:ext cx="8915400" cy="6838860"/>
          </a:xfrm>
          <a:prstGeom prst="rect">
            <a:avLst/>
          </a:prstGeom>
          <a:noFill/>
        </p:spPr>
        <p:txBody>
          <a:bodyPr wrap="square">
            <a:spAutoFit/>
          </a:bodyPr>
          <a:lstStyle/>
          <a:p>
            <a:pPr algn="ctr">
              <a:lnSpc>
                <a:spcPct val="115000"/>
              </a:lnSpc>
              <a:spcAft>
                <a:spcPts val="10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INSTRUCTION FETCH –DECODE AND EXECUTE CYCLE.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instruction execution may involve several operations however, depending on the nature of the instruction. The processing required for a single instruction is called an </a:t>
            </a:r>
            <a:r>
              <a:rPr lang="en-US" sz="3200" b="1" i="1" u="sng" dirty="0">
                <a:effectLst/>
                <a:latin typeface="Times New Roman" panose="02020603050405020304" pitchFamily="18" charset="0"/>
                <a:ea typeface="Calibri" panose="020F0502020204030204" pitchFamily="34" charset="0"/>
                <a:cs typeface="Times New Roman" panose="02020603050405020304" pitchFamily="18" charset="0"/>
              </a:rPr>
              <a:t>instruction cycle</a:t>
            </a:r>
            <a:r>
              <a:rPr lang="en-US" sz="32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Using the simplified two-step description described in our previous lectures, the instruction cycle is depicted in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Figure 3 below.</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 two steps are referred to as </a:t>
            </a:r>
            <a:r>
              <a:rPr lang="en-US" sz="3200" b="1" i="1" u="sng" dirty="0">
                <a:effectLst/>
                <a:latin typeface="Times New Roman" panose="02020603050405020304" pitchFamily="18" charset="0"/>
                <a:ea typeface="Calibri" panose="020F0502020204030204" pitchFamily="34" charset="0"/>
                <a:cs typeface="Times New Roman" panose="02020603050405020304" pitchFamily="18" charset="0"/>
              </a:rPr>
              <a:t>the fetch cycle and the execute cycle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Program execution halts only if the machine is turned off, some sort of unrecoverable error occurs, or a program instruction that halts the computer is encountered.</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1186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0323B7-FE85-8532-6FFD-CAF2F554E4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AE8300-25E2-A288-F330-C0D6A481FA6E}"/>
              </a:ext>
            </a:extLst>
          </p:cNvPr>
          <p:cNvSpPr txBox="1"/>
          <p:nvPr/>
        </p:nvSpPr>
        <p:spPr>
          <a:xfrm>
            <a:off x="35859" y="40341"/>
            <a:ext cx="8915400" cy="767390"/>
          </a:xfrm>
          <a:prstGeom prst="rect">
            <a:avLst/>
          </a:prstGeom>
          <a:noFill/>
        </p:spPr>
        <p:txBody>
          <a:bodyPr wrap="square">
            <a:spAutoFit/>
          </a:bodyPr>
          <a:lstStyle/>
          <a:p>
            <a:pPr>
              <a:lnSpc>
                <a:spcPct val="107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Types of Cache Memory</a:t>
            </a:r>
            <a:endParaRPr lang="en-GB" sz="16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rPr>
              <a:t>There are multiple levels of caches. We can classify them on the basis of their size and speed</a:t>
            </a:r>
            <a:endParaRPr lang="en-GB" sz="4000" dirty="0"/>
          </a:p>
        </p:txBody>
      </p:sp>
      <p:pic>
        <p:nvPicPr>
          <p:cNvPr id="4" name="Picture 3">
            <a:extLst>
              <a:ext uri="{FF2B5EF4-FFF2-40B4-BE49-F238E27FC236}">
                <a16:creationId xmlns:a16="http://schemas.microsoft.com/office/drawing/2014/main" id="{3D2E0FC9-C847-A8DA-4C14-F48D682470A9}"/>
              </a:ext>
            </a:extLst>
          </p:cNvPr>
          <p:cNvPicPr>
            <a:picLocks noChangeAspect="1"/>
          </p:cNvPicPr>
          <p:nvPr/>
        </p:nvPicPr>
        <p:blipFill>
          <a:blip r:embed="rId2"/>
          <a:stretch>
            <a:fillRect/>
          </a:stretch>
        </p:blipFill>
        <p:spPr>
          <a:xfrm>
            <a:off x="152400" y="762000"/>
            <a:ext cx="8610600" cy="3657600"/>
          </a:xfrm>
          <a:prstGeom prst="rect">
            <a:avLst/>
          </a:prstGeom>
        </p:spPr>
      </p:pic>
      <p:sp>
        <p:nvSpPr>
          <p:cNvPr id="6" name="TextBox 5">
            <a:extLst>
              <a:ext uri="{FF2B5EF4-FFF2-40B4-BE49-F238E27FC236}">
                <a16:creationId xmlns:a16="http://schemas.microsoft.com/office/drawing/2014/main" id="{D047E19F-C025-B5B0-D61E-479199FCDC22}"/>
              </a:ext>
            </a:extLst>
          </p:cNvPr>
          <p:cNvSpPr txBox="1"/>
          <p:nvPr/>
        </p:nvSpPr>
        <p:spPr>
          <a:xfrm>
            <a:off x="304800" y="4495800"/>
            <a:ext cx="8382000" cy="1927835"/>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L1 Cache</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It is the smallest among all the caches and is much faster than any other cache.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L2 Cache</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Comparatively, the L2 cache is larger and slower than the L1 cache.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L3 Cache</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It is larger and slower than both the L1 and L2 cache.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856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D11184A-8099-0D9B-7CC7-80F58B609F9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CDDC92D-160E-69BD-E2A2-9F3361507405}"/>
              </a:ext>
            </a:extLst>
          </p:cNvPr>
          <p:cNvSpPr txBox="1"/>
          <p:nvPr/>
        </p:nvSpPr>
        <p:spPr>
          <a:xfrm>
            <a:off x="76200" y="8965"/>
            <a:ext cx="8915400" cy="6370655"/>
          </a:xfrm>
          <a:prstGeom prst="rect">
            <a:avLst/>
          </a:prstGeom>
          <a:noFill/>
        </p:spPr>
        <p:txBody>
          <a:bodyPr wrap="square">
            <a:spAutoFit/>
          </a:bodyPr>
          <a:lstStyle/>
          <a:p>
            <a:pPr>
              <a:lnSpc>
                <a:spcPct val="107000"/>
              </a:lnSpc>
              <a:spcAft>
                <a:spcPts val="800"/>
              </a:spcAft>
            </a:pPr>
            <a:r>
              <a:rPr lang="en-GB" b="1" kern="100" dirty="0">
                <a:effectLst/>
                <a:latin typeface="Times New Roman" panose="02020603050405020304" pitchFamily="18" charset="0"/>
                <a:ea typeface="Calibri" panose="020F0502020204030204" pitchFamily="34" charset="0"/>
                <a:cs typeface="Times New Roman" panose="02020603050405020304" pitchFamily="18" charset="0"/>
              </a:rPr>
              <a:t>What is Register?</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A register is a small storage space within a computer's processor that holds data, instructions, and the processor's current status. Registers are used to transfer data to the CPU for immediate use during instruction execution.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Registers are built directly into the processor, so they are the smallest elements for holding data and have very fast access times. They can store a small amount of data, such as a few characters or bits, an instruction, or a storage address.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Registers are different from cache memory, which is a larger, slower form of memory that stores frequently accessed data from the main memory. Cache memory is located outside the CPU, while registers are located within the CPU.</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87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E538793-264D-3A60-32CC-6C6CF235AF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FDA7CD-EC05-A029-E845-466E910D8B1E}"/>
              </a:ext>
            </a:extLst>
          </p:cNvPr>
          <p:cNvSpPr txBox="1"/>
          <p:nvPr/>
        </p:nvSpPr>
        <p:spPr>
          <a:xfrm>
            <a:off x="152400" y="304800"/>
            <a:ext cx="8839200" cy="5629554"/>
          </a:xfrm>
          <a:prstGeom prst="rect">
            <a:avLst/>
          </a:prstGeom>
          <a:noFill/>
        </p:spPr>
        <p:txBody>
          <a:bodyPr wrap="square">
            <a:spAutoFit/>
          </a:bodyPr>
          <a:lstStyle/>
          <a:p>
            <a:pPr>
              <a:lnSpc>
                <a:spcPct val="107000"/>
              </a:lnSpc>
              <a:spcAft>
                <a:spcPts val="800"/>
              </a:spcAf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Some examples of registers include: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Memory address register</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Memory buffer register</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Input output address register</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Input output buffer register</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Shift register</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Program counter</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Instruction registers</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Accumulator register</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467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3E25DBC-DE7C-4D5C-F48C-86E08179A8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0956D-1A33-5E46-B8DF-EEC8481A599B}"/>
              </a:ext>
            </a:extLst>
          </p:cNvPr>
          <p:cNvSpPr txBox="1"/>
          <p:nvPr/>
        </p:nvSpPr>
        <p:spPr>
          <a:xfrm>
            <a:off x="76200" y="152400"/>
            <a:ext cx="8915400" cy="5603393"/>
          </a:xfrm>
          <a:prstGeom prst="rect">
            <a:avLst/>
          </a:prstGeom>
          <a:noFill/>
        </p:spPr>
        <p:txBody>
          <a:bodyPr wrap="square">
            <a:spAutoFit/>
          </a:bodyPr>
          <a:lstStyle/>
          <a:p>
            <a:pPr>
              <a:lnSpc>
                <a:spcPct val="107000"/>
              </a:lnSpc>
              <a:spcAft>
                <a:spcPts val="800"/>
              </a:spcAft>
            </a:pPr>
            <a:r>
              <a:rPr lang="en-GB" sz="3600" b="1" kern="100" dirty="0">
                <a:effectLst/>
                <a:latin typeface="Times New Roman" panose="02020603050405020304" pitchFamily="18" charset="0"/>
                <a:ea typeface="Calibri" panose="020F0502020204030204" pitchFamily="34" charset="0"/>
                <a:cs typeface="Times New Roman" panose="02020603050405020304" pitchFamily="18" charset="0"/>
              </a:rPr>
              <a:t>Sizes of CPU Registers</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600" kern="100" dirty="0">
                <a:effectLst/>
                <a:latin typeface="Times New Roman" panose="02020603050405020304" pitchFamily="18" charset="0"/>
                <a:ea typeface="Calibri" panose="020F0502020204030204" pitchFamily="34" charset="0"/>
                <a:cs typeface="Times New Roman" panose="02020603050405020304" pitchFamily="18" charset="0"/>
              </a:rPr>
              <a:t>The number and size of registers in a CPU are determined by the processor design and can have a significant impact on its performance and capabilities. Most modern computer processors include:</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600" kern="100" dirty="0">
                <a:effectLst/>
                <a:latin typeface="Times New Roman" panose="02020603050405020304" pitchFamily="18" charset="0"/>
                <a:ea typeface="Calibri" panose="020F0502020204030204" pitchFamily="34" charset="0"/>
                <a:cs typeface="Times New Roman" panose="02020603050405020304" pitchFamily="18" charset="0"/>
              </a:rPr>
              <a:t>8-bit registers: These registers can store 8 bits of data (1 byte). They are often used for basic arithmetic operations and data manipulation.</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48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8C50465-1646-3C25-1B88-C075E24C69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BB993F-CB66-2BB7-3722-BBDDA83D132C}"/>
              </a:ext>
            </a:extLst>
          </p:cNvPr>
          <p:cNvSpPr txBox="1"/>
          <p:nvPr/>
        </p:nvSpPr>
        <p:spPr>
          <a:xfrm>
            <a:off x="152400" y="152400"/>
            <a:ext cx="8915400" cy="6594819"/>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16-bit registers: These registers can store 16 bits of data (2 bytes). They are commonly found in older processors or in specific architectures that require 16-bit operations.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32-bit registers: These registers can store 32 bits of data (4 bytes). They are widely used in many processors and are capable of handling larger data sizes and more complex calculations.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64-bit registers: These registers can store 64 bits of data (8 bytes). They are prevalent in modern processors and offer increased computational power and memory addressing capabilities.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8356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D5D6651-ADF3-A51A-A47B-72DFF56742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304E3E-5045-0E0A-2E64-F1B057524EF4}"/>
              </a:ext>
            </a:extLst>
          </p:cNvPr>
          <p:cNvSpPr txBox="1"/>
          <p:nvPr/>
        </p:nvSpPr>
        <p:spPr>
          <a:xfrm>
            <a:off x="228600" y="762000"/>
            <a:ext cx="8763000" cy="5346015"/>
          </a:xfrm>
          <a:prstGeom prst="rect">
            <a:avLst/>
          </a:prstGeom>
          <a:noFill/>
        </p:spPr>
        <p:txBody>
          <a:bodyPr wrap="square">
            <a:spAutoFit/>
          </a:bodyPr>
          <a:lstStyle/>
          <a:p>
            <a:pPr>
              <a:lnSpc>
                <a:spcPct val="107000"/>
              </a:lnSpc>
              <a:spcAft>
                <a:spcPts val="800"/>
              </a:spcAft>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Modern PCs today most often have 32-bit or 64-bit registers and are referred to as the 32-bit processors and 64-bit processors we often hear about. This indicates the size or width of the processor's registers and the amount of data the processor can handle in a single operation.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b="1" kern="100" dirty="0">
                <a:effectLst/>
                <a:latin typeface="Times New Roman" panose="02020603050405020304" pitchFamily="18" charset="0"/>
                <a:ea typeface="Calibri" panose="020F0502020204030204" pitchFamily="34" charset="0"/>
                <a:cs typeface="Times New Roman" panose="02020603050405020304" pitchFamily="18" charset="0"/>
              </a:rPr>
              <a:t>How does Register Works?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A program is a set of instructions that are brought to the main memory for execution. Now accessing an instruction from the main memory takes longer time than its execution. Thus, the CPU uses registers to hold the instructions, key variables and temporary results.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83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C568AE-4059-86D8-470F-E82031AAD7C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BEE603D-E472-DA36-2B83-378AF4D2ACED}"/>
              </a:ext>
            </a:extLst>
          </p:cNvPr>
          <p:cNvPicPr>
            <a:picLocks noChangeAspect="1"/>
          </p:cNvPicPr>
          <p:nvPr/>
        </p:nvPicPr>
        <p:blipFill>
          <a:blip r:embed="rId2"/>
          <a:stretch>
            <a:fillRect/>
          </a:stretch>
        </p:blipFill>
        <p:spPr>
          <a:xfrm>
            <a:off x="152400" y="152400"/>
            <a:ext cx="8839200" cy="6324600"/>
          </a:xfrm>
          <a:prstGeom prst="rect">
            <a:avLst/>
          </a:prstGeom>
        </p:spPr>
      </p:pic>
    </p:spTree>
    <p:extLst>
      <p:ext uri="{BB962C8B-B14F-4D97-AF65-F5344CB8AC3E}">
        <p14:creationId xmlns:p14="http://schemas.microsoft.com/office/powerpoint/2010/main" val="71934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EE30921-668B-2145-5288-7DC661B55DB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93C5524-EB90-A4BA-F0CD-89B962B630CC}"/>
              </a:ext>
            </a:extLst>
          </p:cNvPr>
          <p:cNvSpPr txBox="1"/>
          <p:nvPr/>
        </p:nvSpPr>
        <p:spPr>
          <a:xfrm>
            <a:off x="152400" y="76200"/>
            <a:ext cx="8839200" cy="5965287"/>
          </a:xfrm>
          <a:prstGeom prst="rect">
            <a:avLst/>
          </a:prstGeom>
          <a:noFill/>
        </p:spPr>
        <p:txBody>
          <a:bodyPr wrap="square">
            <a:spAutoFit/>
          </a:bodyPr>
          <a:lstStyle/>
          <a:p>
            <a:pPr>
              <a:lnSpc>
                <a:spcPct val="107000"/>
              </a:lnSpc>
              <a:spcAft>
                <a:spcPts val="800"/>
              </a:spcAf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In this way, during program execution of each time, an instruction or a word from the main memory is fetched into the register. The CPU then access the instructions from the register and perform the desired action. CPU even stores temporary results and final results into the registers and from the register back to the main memory.</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Types of CPU Registers</a:t>
            </a:r>
            <a:r>
              <a:rPr lang="en-GB" b="1" kern="100" dirty="0">
                <a:latin typeface="Calibri" panose="020F0502020204030204" pitchFamily="34" charset="0"/>
                <a:ea typeface="Calibri" panose="020F0502020204030204" pitchFamily="34" charset="0"/>
                <a:cs typeface="Times New Roman" panose="02020603050405020304" pitchFamily="18" charset="0"/>
              </a:rPr>
              <a:t>: </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Depending on the CPUs architecture and design, the type and number of registers can vary. Common types of registers found in a CPU may include: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8736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692BEC6-2E6F-83B0-103E-B62C831927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5F51AA-7C38-49E9-A9CF-6EBB56AEC99F}"/>
              </a:ext>
            </a:extLst>
          </p:cNvPr>
          <p:cNvSpPr txBox="1"/>
          <p:nvPr/>
        </p:nvSpPr>
        <p:spPr>
          <a:xfrm>
            <a:off x="152400" y="152400"/>
            <a:ext cx="8839200" cy="641085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Program Counter (PC)</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The Program Counter keeps track of the memory address of the next instruction to be fetched and executed.</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Instruction Register (IR)</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The Instruction Register holds the currently fetched instruction being executed. It holds an 8-bit opcode (machine instruction) that is currently being executed.</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Accumulator (ACC)</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The Accumulator is a general-purpose register used for arithmetic and logical operations. It stores intermediate results during calculations.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General-Purpose Registers (R0, R1, R2…)</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These registers are used to store data during calculations and data manipulation. They can be accessed and utilized by the programmer for various purposes.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Address Registers (AR)</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Address Registers store memory addresses for data access or for transferring data between different memory locations.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1382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DF79DB-5C08-A88D-3C1F-C03AEA1C09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AB29F4B-D34F-E734-65FC-6310716369CA}"/>
              </a:ext>
            </a:extLst>
          </p:cNvPr>
          <p:cNvSpPr txBox="1"/>
          <p:nvPr/>
        </p:nvSpPr>
        <p:spPr>
          <a:xfrm>
            <a:off x="76200" y="22412"/>
            <a:ext cx="8915400" cy="6103081"/>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Stack Pointer (SP)</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The Stack Pointer points to the top of the stack, which is a region of memory used for temporary storage during function calls and other operations.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GB"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Data Registers (DR)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These registers store data fetched from memory or obtained from input/output operations.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GB"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Status Register/Flags Register (SR)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Status Register or Flags Register contains individual bits that indicate the outcome of operations, such as carry, overflow, zero result, and others. These flags help in making decisions and controlling program flow based on the results of previous operations.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GB"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Control Registers (CR)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Control Registers manage various control settings and parameters related to the CPU's operation, such as interrupt handling, memory management, and system configuration.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632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E772EB-6EB4-7443-FC4E-BDEF3351406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3975393-41D8-228A-17F7-6BFB03279323}"/>
              </a:ext>
            </a:extLst>
          </p:cNvPr>
          <p:cNvPicPr>
            <a:picLocks noChangeAspect="1"/>
          </p:cNvPicPr>
          <p:nvPr/>
        </p:nvPicPr>
        <p:blipFill>
          <a:blip r:embed="rId2"/>
          <a:stretch>
            <a:fillRect/>
          </a:stretch>
        </p:blipFill>
        <p:spPr>
          <a:xfrm>
            <a:off x="228600" y="152400"/>
            <a:ext cx="8612124" cy="5564124"/>
          </a:xfrm>
          <a:prstGeom prst="rect">
            <a:avLst/>
          </a:prstGeom>
        </p:spPr>
      </p:pic>
      <p:pic>
        <p:nvPicPr>
          <p:cNvPr id="3" name="Picture 2">
            <a:extLst>
              <a:ext uri="{FF2B5EF4-FFF2-40B4-BE49-F238E27FC236}">
                <a16:creationId xmlns:a16="http://schemas.microsoft.com/office/drawing/2014/main" id="{2644DDE2-E521-F178-CB28-2721FAB0DD06}"/>
              </a:ext>
            </a:extLst>
          </p:cNvPr>
          <p:cNvPicPr>
            <a:picLocks noChangeAspect="1"/>
          </p:cNvPicPr>
          <p:nvPr/>
        </p:nvPicPr>
        <p:blipFill>
          <a:blip r:embed="rId3"/>
          <a:stretch>
            <a:fillRect/>
          </a:stretch>
        </p:blipFill>
        <p:spPr>
          <a:xfrm>
            <a:off x="304800" y="6096000"/>
            <a:ext cx="4621169" cy="493819"/>
          </a:xfrm>
          <a:prstGeom prst="rect">
            <a:avLst/>
          </a:prstGeom>
        </p:spPr>
      </p:pic>
    </p:spTree>
    <p:extLst>
      <p:ext uri="{BB962C8B-B14F-4D97-AF65-F5344CB8AC3E}">
        <p14:creationId xmlns:p14="http://schemas.microsoft.com/office/powerpoint/2010/main" val="2811258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BF2625A-AD63-DAAF-F52A-AE9A06DDC0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B1D190-AD12-D626-71D1-69C33BC90E37}"/>
              </a:ext>
            </a:extLst>
          </p:cNvPr>
          <p:cNvSpPr txBox="1"/>
          <p:nvPr/>
        </p:nvSpPr>
        <p:spPr>
          <a:xfrm>
            <a:off x="152400" y="152400"/>
            <a:ext cx="8686800" cy="5931175"/>
          </a:xfrm>
          <a:prstGeom prst="rect">
            <a:avLst/>
          </a:prstGeom>
          <a:noFill/>
        </p:spPr>
        <p:txBody>
          <a:bodyPr wrap="square">
            <a:spAutoFit/>
          </a:bodyPr>
          <a:lstStyle/>
          <a:p>
            <a:pPr marL="342900" lvl="0" indent="-342900">
              <a:lnSpc>
                <a:spcPct val="107000"/>
              </a:lnSpc>
              <a:buSzPts val="1000"/>
              <a:buFont typeface="Symbol" panose="05050102010706020507" pitchFamily="18" charset="2"/>
              <a:buChar char=""/>
              <a:tabLst>
                <a:tab pos="457200" algn="l"/>
              </a:tabLst>
            </a:pPr>
            <a:r>
              <a:rPr lang="en-GB" b="1" kern="100" dirty="0">
                <a:effectLst/>
                <a:latin typeface="Times New Roman" panose="02020603050405020304" pitchFamily="18" charset="0"/>
                <a:ea typeface="Calibri" panose="020F0502020204030204" pitchFamily="34" charset="0"/>
                <a:cs typeface="Times New Roman" panose="02020603050405020304" pitchFamily="18" charset="0"/>
              </a:rPr>
              <a:t>Memory Buffer Register (MBR)</a:t>
            </a:r>
            <a:br>
              <a:rPr lang="en-GB"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It stores a word fetched from the main memory or I/O unit. It even stores the word that the process has to send back to the main memory or I/O unit.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GB" b="1" kern="100" dirty="0">
                <a:effectLst/>
                <a:latin typeface="Times New Roman" panose="02020603050405020304" pitchFamily="18" charset="0"/>
                <a:ea typeface="Calibri" panose="020F0502020204030204" pitchFamily="34" charset="0"/>
                <a:cs typeface="Times New Roman" panose="02020603050405020304" pitchFamily="18" charset="0"/>
              </a:rPr>
              <a:t>Memory Address Register (MAR)</a:t>
            </a:r>
            <a:br>
              <a:rPr lang="en-GB"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It specifies the address in a memory from where the word will be read into MBR or where the word from MBR will be written into memory. </a:t>
            </a:r>
          </a:p>
          <a:p>
            <a:pPr lvl="0">
              <a:lnSpc>
                <a:spcPct val="107000"/>
              </a:lnSpc>
              <a:buSzPts val="1000"/>
              <a:tabLst>
                <a:tab pos="457200" algn="l"/>
              </a:tabLst>
            </a:pP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b="1" kern="100" dirty="0">
                <a:effectLst/>
                <a:latin typeface="Times New Roman" panose="02020603050405020304" pitchFamily="18" charset="0"/>
                <a:ea typeface="Calibri" panose="020F0502020204030204" pitchFamily="34" charset="0"/>
                <a:cs typeface="Times New Roman" panose="02020603050405020304" pitchFamily="18" charset="0"/>
              </a:rPr>
              <a:t>Instruction Buffer Register (IBR)</a:t>
            </a:r>
            <a:br>
              <a:rPr lang="en-GB"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The IBR register temporarily holds the right-hand instruction from the word in the memory.</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494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6881295-C77F-A4E5-5D66-BB9BB43C64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6FFC5E-5484-AB97-1163-4E003A29D031}"/>
              </a:ext>
            </a:extLst>
          </p:cNvPr>
          <p:cNvSpPr txBox="1"/>
          <p:nvPr/>
        </p:nvSpPr>
        <p:spPr>
          <a:xfrm>
            <a:off x="170329" y="533400"/>
            <a:ext cx="8991600" cy="5517921"/>
          </a:xfrm>
          <a:prstGeom prst="rect">
            <a:avLst/>
          </a:prstGeom>
          <a:noFill/>
        </p:spPr>
        <p:txBody>
          <a:bodyPr wrap="square">
            <a:spAutoFit/>
          </a:bodyPr>
          <a:lstStyle/>
          <a:p>
            <a:pPr>
              <a:lnSpc>
                <a:spcPct val="107000"/>
              </a:lnSpc>
              <a:spcAft>
                <a:spcPts val="800"/>
              </a:spcAf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Architecture of Register Memory</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This architecture works by following instructions that tell the CPU what operations to do on the registers and memory. This is called a "</a:t>
            </a:r>
            <a:r>
              <a:rPr lang="en-GB" sz="2400" b="1" i="1" kern="100" dirty="0">
                <a:effectLst/>
                <a:latin typeface="Times New Roman" panose="02020603050405020304" pitchFamily="18" charset="0"/>
                <a:ea typeface="Calibri" panose="020F0502020204030204" pitchFamily="34" charset="0"/>
                <a:cs typeface="Times New Roman" panose="02020603050405020304" pitchFamily="18" charset="0"/>
              </a:rPr>
              <a:t>register plus memory</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architecture when all the data needed for an operation is already in the registers.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An operation can use two pieces of data: one from memory and one from a register. Or, both pieces of data can be in registers or in memory. This is different from other architectures. </a:t>
            </a: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Examples</a:t>
            </a: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 of this type of architecture are Intel x86 and IBM System/360 computers.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CPU has a small number of registers, and they are tiny in size, less than 64 bits. Registers are faster than disk memory and main memory (RAM). The size of the general-purpose registers affects how much data the CPU can work with at once.</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3483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2BE268-887E-E379-F60A-62FFE4E8B6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5A7CCB-3A94-79D5-8D44-23B444E755AA}"/>
              </a:ext>
            </a:extLst>
          </p:cNvPr>
          <p:cNvSpPr txBox="1"/>
          <p:nvPr/>
        </p:nvSpPr>
        <p:spPr>
          <a:xfrm>
            <a:off x="210671" y="609600"/>
            <a:ext cx="8915400" cy="5415329"/>
          </a:xfrm>
          <a:prstGeom prst="rect">
            <a:avLst/>
          </a:prstGeom>
          <a:noFill/>
        </p:spPr>
        <p:txBody>
          <a:bodyPr wrap="square">
            <a:spAutoFit/>
          </a:bodyPr>
          <a:lstStyle/>
          <a:p>
            <a:pPr>
              <a:lnSpc>
                <a:spcPct val="107000"/>
              </a:lnSpc>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computer has instructions that identify which register to use by a number or address, like R0, R1, R7, SP, and PC. Registers act as a link between the program and the computer's data storage.</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spcAft>
                <a:spcPts val="800"/>
              </a:spcAft>
            </a:pPr>
            <a:r>
              <a:rPr lang="en-GB" sz="2400" b="1" kern="100" dirty="0">
                <a:effectLst/>
                <a:latin typeface="Times New Roman" panose="02020603050405020304" pitchFamily="18" charset="0"/>
                <a:ea typeface="Calibri" panose="020F0502020204030204" pitchFamily="34" charset="0"/>
                <a:cs typeface="Times New Roman" panose="02020603050405020304" pitchFamily="18" charset="0"/>
              </a:rPr>
              <a:t>Uses of Register Memory</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Registers allow the CPU to quickly access data, instructions, and memory addresses that are frequently needed. The CPU processes the instructions stored in registers. All data must go through registers before the CPU can work with it. So, users enter data into registers for the CPU to process.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Registers enable fast storage, retrieval, and movement of data. Each type of register serves a specific purpose required by the CPU. Users don't need to understand registers deeply, as the CPU uses them as temporary storage and data buffers.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9192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465368-73F6-B9CB-43DE-F20B3E09EB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707267-E1A5-69F4-C617-2CB8EBF851CE}"/>
              </a:ext>
            </a:extLst>
          </p:cNvPr>
          <p:cNvSpPr txBox="1"/>
          <p:nvPr/>
        </p:nvSpPr>
        <p:spPr>
          <a:xfrm>
            <a:off x="152400" y="0"/>
            <a:ext cx="8839200" cy="652390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Registers act as holders for copying data from the main memory (RAM) so the processor can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access it quickly whenever needed. The data is kept in registers, which know the location and address, helping the CPU find the data it needs.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Depending on the task, base registers can modify computer operations or data values. In some instructions, the address portion gets added to the value in a register.</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CPUs have a small amount of space allocated for registers. Registers are fast memory that stores instructions for the system to work on. By keeping temporary data in registers instead of RAM, programs can run faster. Registers allow quick access, enabling better CPU performance.</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260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4A4C34A-514C-9911-9006-527FA920224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235E94D-1F52-7182-D4F1-07211C0FAAE9}"/>
              </a:ext>
            </a:extLst>
          </p:cNvPr>
          <p:cNvPicPr>
            <a:picLocks noChangeAspect="1"/>
          </p:cNvPicPr>
          <p:nvPr/>
        </p:nvPicPr>
        <p:blipFill>
          <a:blip r:embed="rId2"/>
          <a:stretch>
            <a:fillRect/>
          </a:stretch>
        </p:blipFill>
        <p:spPr>
          <a:xfrm>
            <a:off x="228600" y="228600"/>
            <a:ext cx="8610600" cy="5867400"/>
          </a:xfrm>
          <a:prstGeom prst="rect">
            <a:avLst/>
          </a:prstGeom>
        </p:spPr>
      </p:pic>
    </p:spTree>
    <p:extLst>
      <p:ext uri="{BB962C8B-B14F-4D97-AF65-F5344CB8AC3E}">
        <p14:creationId xmlns:p14="http://schemas.microsoft.com/office/powerpoint/2010/main" val="1467717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1D3056-DBD1-410F-91A4-55F898EC9F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96F4F7-C0C2-0319-1892-832680F9CFBA}"/>
              </a:ext>
            </a:extLst>
          </p:cNvPr>
          <p:cNvSpPr txBox="1"/>
          <p:nvPr/>
        </p:nvSpPr>
        <p:spPr>
          <a:xfrm>
            <a:off x="-17929" y="0"/>
            <a:ext cx="8991600" cy="311496"/>
          </a:xfrm>
          <a:prstGeom prst="rect">
            <a:avLst/>
          </a:prstGeom>
          <a:noFill/>
        </p:spPr>
        <p:txBody>
          <a:bodyPr wrap="square">
            <a:spAutoFit/>
          </a:bodyPr>
          <a:lstStyle/>
          <a:p>
            <a:pPr marL="457200" algn="ctr">
              <a:lnSpc>
                <a:spcPct val="107000"/>
              </a:lnSpc>
              <a:spcAft>
                <a:spcPts val="800"/>
              </a:spcAft>
            </a:pPr>
            <a:r>
              <a:rPr lang="en-GB" sz="1400" b="1" kern="100" dirty="0">
                <a:effectLst/>
                <a:latin typeface="Times New Roman" panose="02020603050405020304" pitchFamily="18" charset="0"/>
                <a:ea typeface="Calibri" panose="020F0502020204030204" pitchFamily="34" charset="0"/>
                <a:cs typeface="Times New Roman" panose="02020603050405020304" pitchFamily="18" charset="0"/>
              </a:rPr>
              <a:t>Difference between Cache Memory and Register</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200CECD-E164-FEB9-413D-3EF2082EFC72}"/>
              </a:ext>
            </a:extLst>
          </p:cNvPr>
          <p:cNvPicPr>
            <a:picLocks noChangeAspect="1"/>
          </p:cNvPicPr>
          <p:nvPr/>
        </p:nvPicPr>
        <p:blipFill>
          <a:blip r:embed="rId2"/>
          <a:stretch>
            <a:fillRect/>
          </a:stretch>
        </p:blipFill>
        <p:spPr>
          <a:xfrm>
            <a:off x="152400" y="228600"/>
            <a:ext cx="8915400" cy="6538249"/>
          </a:xfrm>
          <a:prstGeom prst="rect">
            <a:avLst/>
          </a:prstGeom>
        </p:spPr>
      </p:pic>
    </p:spTree>
    <p:extLst>
      <p:ext uri="{BB962C8B-B14F-4D97-AF65-F5344CB8AC3E}">
        <p14:creationId xmlns:p14="http://schemas.microsoft.com/office/powerpoint/2010/main" val="4226292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Text Placeholder 1048650"/>
          <p:cNvSpPr>
            <a:spLocks noGrp="1"/>
          </p:cNvSpPr>
          <p:nvPr>
            <p:ph type="body" idx="1"/>
          </p:nvPr>
        </p:nvSpPr>
        <p:spPr>
          <a:xfrm>
            <a:off x="304800" y="838200"/>
            <a:ext cx="8077200" cy="4343400"/>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Clr>
                <a:schemeClr val="lt2"/>
              </a:buClr>
              <a:buSzPct val="70000"/>
              <a:buFont typeface="Wingdings" pitchFamily="2" charset="2"/>
              <a:buChar char="l"/>
              <a:defRPr sz="3000" b="0" i="0" u="none" baseline="0">
                <a:solidFill>
                  <a:schemeClr val="dk1"/>
                </a:solidFill>
                <a:latin typeface="Arial" pitchFamily="34" charset="0"/>
                <a:ea typeface="Arial" pitchFamily="34" charset="0"/>
                <a:sym typeface="Arial" pitchFamily="34" charset="0"/>
              </a:defRPr>
            </a:lvl1pPr>
            <a:lvl2pPr marL="692150" indent="-347663" algn="l" rtl="0" eaLnBrk="1" fontAlgn="base" latinLnBrk="0" hangingPunct="1">
              <a:lnSpc>
                <a:spcPct val="100000"/>
              </a:lnSpc>
              <a:spcBef>
                <a:spcPct val="20000"/>
              </a:spcBef>
              <a:spcAft>
                <a:spcPct val="0"/>
              </a:spcAft>
              <a:buClr>
                <a:schemeClr val="accent2"/>
              </a:buClr>
              <a:buSzPct val="70000"/>
              <a:buFont typeface="Wingdings" pitchFamily="2" charset="2"/>
              <a:buChar char="l"/>
              <a:defRPr sz="2600" b="0" i="0" u="none" baseline="0">
                <a:solidFill>
                  <a:schemeClr val="dk1"/>
                </a:solidFill>
                <a:latin typeface="Arial" pitchFamily="34" charset="0"/>
                <a:ea typeface="Arial" pitchFamily="34" charset="0"/>
                <a:sym typeface="Arial" pitchFamily="34" charset="0"/>
              </a:defRPr>
            </a:lvl2pPr>
            <a:lvl3pPr marL="987425" indent="-293688" algn="l" rtl="0" eaLnBrk="1" fontAlgn="base" latinLnBrk="0" hangingPunct="1">
              <a:lnSpc>
                <a:spcPct val="100000"/>
              </a:lnSpc>
              <a:spcBef>
                <a:spcPct val="20000"/>
              </a:spcBef>
              <a:spcAft>
                <a:spcPct val="0"/>
              </a:spcAft>
              <a:buClr>
                <a:schemeClr val="accent1"/>
              </a:buClr>
              <a:buSzPct val="70000"/>
              <a:buFont typeface="Wingdings" pitchFamily="2" charset="2"/>
              <a:buChar char="l"/>
              <a:defRPr sz="2300" b="0" i="0" u="none" baseline="0">
                <a:solidFill>
                  <a:schemeClr val="dk1"/>
                </a:solidFill>
                <a:latin typeface="Arial" pitchFamily="34" charset="0"/>
                <a:ea typeface="Arial" pitchFamily="34" charset="0"/>
                <a:sym typeface="Arial" pitchFamily="34" charset="0"/>
              </a:defRPr>
            </a:lvl3pPr>
            <a:lvl4pPr marL="1281112" indent="-292100" algn="l" rtl="0" eaLnBrk="1" fontAlgn="base" latinLnBrk="0" hangingPunct="1">
              <a:lnSpc>
                <a:spcPct val="100000"/>
              </a:lnSpc>
              <a:spcBef>
                <a:spcPct val="20000"/>
              </a:spcBef>
              <a:spcAft>
                <a:spcPct val="0"/>
              </a:spcAft>
              <a:buClr>
                <a:schemeClr val="lt2"/>
              </a:buClr>
              <a:buSzPct val="75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4pPr>
            <a:lvl5pPr marL="1598612" indent="-315912" algn="l" rtl="0" eaLnBrk="1" fontAlgn="base" latinLnBrk="0" hangingPunct="1">
              <a:lnSpc>
                <a:spcPct val="100000"/>
              </a:lnSpc>
              <a:spcBef>
                <a:spcPct val="20000"/>
              </a:spcBef>
              <a:spcAft>
                <a:spcPct val="0"/>
              </a:spcAft>
              <a:buClr>
                <a:schemeClr val="folHlink"/>
              </a:buClr>
              <a:buSzPct val="80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5pPr>
          </a:lstStyle>
          <a:p>
            <a:pPr marL="0" lvl="0" indent="0" algn="just">
              <a:lnSpc>
                <a:spcPct val="150000"/>
              </a:lnSpc>
              <a:buNone/>
            </a:pPr>
            <a:r>
              <a:rPr lang="en-US" sz="3200" dirty="0"/>
              <a:t>Memory addressing mode is the method by which an instruction operand is specified. One of the functions of a microprocessor is to execute a sequence of instructions or programs stored in a computer memory (register) in order to perform a particular task.</a:t>
            </a:r>
          </a:p>
        </p:txBody>
      </p:sp>
      <p:sp>
        <p:nvSpPr>
          <p:cNvPr id="4" name="Title 1048648"/>
          <p:cNvSpPr txBox="1">
            <a:spLocks/>
          </p:cNvSpPr>
          <p:nvPr/>
        </p:nvSpPr>
        <p:spPr>
          <a:xfrm>
            <a:off x="-152400" y="15240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ctr"/>
            <a:r>
              <a:rPr lang="en-US" altLang="zh-CN" sz="2400" dirty="0">
                <a:solidFill>
                  <a:schemeClr val="tx1"/>
                </a:solidFill>
              </a:rPr>
              <a:t>Memory addressing mode</a:t>
            </a:r>
          </a:p>
        </p:txBody>
      </p:sp>
    </p:spTree>
    <p:extLst>
      <p:ext uri="{BB962C8B-B14F-4D97-AF65-F5344CB8AC3E}">
        <p14:creationId xmlns:p14="http://schemas.microsoft.com/office/powerpoint/2010/main" val="3291199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Text Placeholder 1048650"/>
          <p:cNvSpPr>
            <a:spLocks noGrp="1"/>
          </p:cNvSpPr>
          <p:nvPr>
            <p:ph type="body" idx="1"/>
          </p:nvPr>
        </p:nvSpPr>
        <p:spPr>
          <a:xfrm>
            <a:off x="284018" y="394854"/>
            <a:ext cx="8631382" cy="6234545"/>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Clr>
                <a:schemeClr val="lt2"/>
              </a:buClr>
              <a:buSzPct val="70000"/>
              <a:buFont typeface="Wingdings" pitchFamily="2" charset="2"/>
              <a:buChar char="l"/>
              <a:defRPr sz="3000" b="0" i="0" u="none" baseline="0">
                <a:solidFill>
                  <a:schemeClr val="dk1"/>
                </a:solidFill>
                <a:latin typeface="Arial" pitchFamily="34" charset="0"/>
                <a:ea typeface="Arial" pitchFamily="34" charset="0"/>
                <a:sym typeface="Arial" pitchFamily="34" charset="0"/>
              </a:defRPr>
            </a:lvl1pPr>
            <a:lvl2pPr marL="692150" indent="-347663" algn="l" rtl="0" eaLnBrk="1" fontAlgn="base" latinLnBrk="0" hangingPunct="1">
              <a:lnSpc>
                <a:spcPct val="100000"/>
              </a:lnSpc>
              <a:spcBef>
                <a:spcPct val="20000"/>
              </a:spcBef>
              <a:spcAft>
                <a:spcPct val="0"/>
              </a:spcAft>
              <a:buClr>
                <a:schemeClr val="accent2"/>
              </a:buClr>
              <a:buSzPct val="70000"/>
              <a:buFont typeface="Wingdings" pitchFamily="2" charset="2"/>
              <a:buChar char="l"/>
              <a:defRPr sz="2600" b="0" i="0" u="none" baseline="0">
                <a:solidFill>
                  <a:schemeClr val="dk1"/>
                </a:solidFill>
                <a:latin typeface="Arial" pitchFamily="34" charset="0"/>
                <a:ea typeface="Arial" pitchFamily="34" charset="0"/>
                <a:sym typeface="Arial" pitchFamily="34" charset="0"/>
              </a:defRPr>
            </a:lvl2pPr>
            <a:lvl3pPr marL="987425" indent="-293688" algn="l" rtl="0" eaLnBrk="1" fontAlgn="base" latinLnBrk="0" hangingPunct="1">
              <a:lnSpc>
                <a:spcPct val="100000"/>
              </a:lnSpc>
              <a:spcBef>
                <a:spcPct val="20000"/>
              </a:spcBef>
              <a:spcAft>
                <a:spcPct val="0"/>
              </a:spcAft>
              <a:buClr>
                <a:schemeClr val="accent1"/>
              </a:buClr>
              <a:buSzPct val="70000"/>
              <a:buFont typeface="Wingdings" pitchFamily="2" charset="2"/>
              <a:buChar char="l"/>
              <a:defRPr sz="2300" b="0" i="0" u="none" baseline="0">
                <a:solidFill>
                  <a:schemeClr val="dk1"/>
                </a:solidFill>
                <a:latin typeface="Arial" pitchFamily="34" charset="0"/>
                <a:ea typeface="Arial" pitchFamily="34" charset="0"/>
                <a:sym typeface="Arial" pitchFamily="34" charset="0"/>
              </a:defRPr>
            </a:lvl3pPr>
            <a:lvl4pPr marL="1281112" indent="-292100" algn="l" rtl="0" eaLnBrk="1" fontAlgn="base" latinLnBrk="0" hangingPunct="1">
              <a:lnSpc>
                <a:spcPct val="100000"/>
              </a:lnSpc>
              <a:spcBef>
                <a:spcPct val="20000"/>
              </a:spcBef>
              <a:spcAft>
                <a:spcPct val="0"/>
              </a:spcAft>
              <a:buClr>
                <a:schemeClr val="lt2"/>
              </a:buClr>
              <a:buSzPct val="75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4pPr>
            <a:lvl5pPr marL="1598612" indent="-315912" algn="l" rtl="0" eaLnBrk="1" fontAlgn="base" latinLnBrk="0" hangingPunct="1">
              <a:lnSpc>
                <a:spcPct val="100000"/>
              </a:lnSpc>
              <a:spcBef>
                <a:spcPct val="20000"/>
              </a:spcBef>
              <a:spcAft>
                <a:spcPct val="0"/>
              </a:spcAft>
              <a:buClr>
                <a:schemeClr val="folHlink"/>
              </a:buClr>
              <a:buSzPct val="80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5pPr>
          </a:lstStyle>
          <a:p>
            <a:pPr marL="0" lvl="0" indent="0" algn="just">
              <a:lnSpc>
                <a:spcPct val="150000"/>
              </a:lnSpc>
              <a:buNone/>
            </a:pPr>
            <a:r>
              <a:rPr lang="en-US" sz="2800" dirty="0"/>
              <a:t>There are many methods for defining or obtaining the effective address of an operators directly from the register. Such approaches are known as modes of addressing. The programs are usually written in a high level language, as it is a simple way to describe the variables and operations to be performed on the variables by the programmer. The following are the modes of addressing;</a:t>
            </a:r>
          </a:p>
        </p:txBody>
      </p:sp>
      <p:sp>
        <p:nvSpPr>
          <p:cNvPr id="4" name="Title 1048648"/>
          <p:cNvSpPr txBox="1">
            <a:spLocks/>
          </p:cNvSpPr>
          <p:nvPr/>
        </p:nvSpPr>
        <p:spPr>
          <a:xfrm>
            <a:off x="284018" y="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ctr"/>
            <a:r>
              <a:rPr lang="en-US" altLang="zh-CN" sz="2400" dirty="0"/>
              <a:t>Modes of addressing</a:t>
            </a:r>
          </a:p>
        </p:txBody>
      </p:sp>
    </p:spTree>
    <p:extLst>
      <p:ext uri="{BB962C8B-B14F-4D97-AF65-F5344CB8AC3E}">
        <p14:creationId xmlns:p14="http://schemas.microsoft.com/office/powerpoint/2010/main" val="3606852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166255"/>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 Figure 3.4</a:t>
            </a:r>
          </a:p>
        </p:txBody>
      </p:sp>
      <p:pic>
        <p:nvPicPr>
          <p:cNvPr id="3" name="Picture 2"/>
          <p:cNvPicPr>
            <a:picLocks noChangeAspect="1"/>
          </p:cNvPicPr>
          <p:nvPr/>
        </p:nvPicPr>
        <p:blipFill>
          <a:blip r:embed="rId2">
            <a:grayscl/>
            <a:lum bright="-20000" contrast="40000"/>
          </a:blip>
          <a:stretch>
            <a:fillRect/>
          </a:stretch>
        </p:blipFill>
        <p:spPr>
          <a:xfrm>
            <a:off x="457200" y="1053357"/>
            <a:ext cx="7677339" cy="5069941"/>
          </a:xfrm>
          <a:prstGeom prst="rect">
            <a:avLst/>
          </a:prstGeom>
        </p:spPr>
      </p:pic>
    </p:spTree>
    <p:extLst>
      <p:ext uri="{BB962C8B-B14F-4D97-AF65-F5344CB8AC3E}">
        <p14:creationId xmlns:p14="http://schemas.microsoft.com/office/powerpoint/2010/main" val="2841701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166255"/>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a:t>
            </a:r>
          </a:p>
        </p:txBody>
      </p:sp>
      <p:pic>
        <p:nvPicPr>
          <p:cNvPr id="2" name="Picture 1"/>
          <p:cNvPicPr>
            <a:picLocks noChangeAspect="1"/>
          </p:cNvPicPr>
          <p:nvPr/>
        </p:nvPicPr>
        <p:blipFill>
          <a:blip r:embed="rId2">
            <a:grayscl/>
            <a:lum bright="-20000" contrast="40000"/>
          </a:blip>
          <a:stretch>
            <a:fillRect/>
          </a:stretch>
        </p:blipFill>
        <p:spPr>
          <a:xfrm>
            <a:off x="457200" y="914400"/>
            <a:ext cx="7677339" cy="2996697"/>
          </a:xfrm>
          <a:prstGeom prst="rect">
            <a:avLst/>
          </a:prstGeom>
        </p:spPr>
      </p:pic>
      <p:pic>
        <p:nvPicPr>
          <p:cNvPr id="5" name="Picture 4"/>
          <p:cNvPicPr>
            <a:picLocks noChangeAspect="1"/>
          </p:cNvPicPr>
          <p:nvPr/>
        </p:nvPicPr>
        <p:blipFill>
          <a:blip r:embed="rId3">
            <a:grayscl/>
            <a:lum bright="-20000" contrast="40000"/>
          </a:blip>
          <a:stretch>
            <a:fillRect/>
          </a:stretch>
        </p:blipFill>
        <p:spPr>
          <a:xfrm>
            <a:off x="457200" y="3911097"/>
            <a:ext cx="7677339" cy="2390115"/>
          </a:xfrm>
          <a:prstGeom prst="rect">
            <a:avLst/>
          </a:prstGeom>
        </p:spPr>
      </p:pic>
    </p:spTree>
    <p:extLst>
      <p:ext uri="{BB962C8B-B14F-4D97-AF65-F5344CB8AC3E}">
        <p14:creationId xmlns:p14="http://schemas.microsoft.com/office/powerpoint/2010/main" val="114101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E772EB-6EB4-7443-FC4E-BDEF3351406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8F9679-7EC7-5731-6B92-8DD789C1BCCD}"/>
              </a:ext>
            </a:extLst>
          </p:cNvPr>
          <p:cNvSpPr txBox="1"/>
          <p:nvPr/>
        </p:nvSpPr>
        <p:spPr>
          <a:xfrm>
            <a:off x="76200" y="152400"/>
            <a:ext cx="8915400" cy="6422977"/>
          </a:xfrm>
          <a:prstGeom prst="rect">
            <a:avLst/>
          </a:prstGeom>
          <a:noFill/>
        </p:spPr>
        <p:txBody>
          <a:bodyPr wrap="square">
            <a:spAutoFit/>
          </a:bodyPr>
          <a:lstStyle/>
          <a:p>
            <a:pPr>
              <a:lnSpc>
                <a:spcPct val="115000"/>
              </a:lnSpc>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At the beginning of each instruction cycle, the processor fetches an instruction from memory. In a typical processor, a register called the program counter (PC) holds the address of the instruction to be fetched next. Unless told otherwise, the processor always increments the PC after each instruction fetch so that it will fetch the next instruction in sequence (i.e., the instruction located at the next higher memory address).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94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7620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a:t>
            </a:r>
          </a:p>
        </p:txBody>
      </p:sp>
      <p:sp>
        <p:nvSpPr>
          <p:cNvPr id="3" name="Rectangle 2"/>
          <p:cNvSpPr/>
          <p:nvPr/>
        </p:nvSpPr>
        <p:spPr>
          <a:xfrm>
            <a:off x="290946" y="408710"/>
            <a:ext cx="7772400" cy="3323987"/>
          </a:xfrm>
          <a:prstGeom prst="rect">
            <a:avLst/>
          </a:prstGeom>
        </p:spPr>
        <p:txBody>
          <a:bodyPr wrap="square">
            <a:spAutoFit/>
          </a:bodyPr>
          <a:lstStyle/>
          <a:p>
            <a:pPr>
              <a:lnSpc>
                <a:spcPct val="150000"/>
              </a:lnSpc>
            </a:pPr>
            <a:r>
              <a:rPr lang="en-US" b="1" dirty="0"/>
              <a:t>Note :</a:t>
            </a:r>
          </a:p>
          <a:p>
            <a:pPr>
              <a:lnSpc>
                <a:spcPct val="150000"/>
              </a:lnSpc>
            </a:pPr>
            <a:r>
              <a:rPr lang="en-US" dirty="0"/>
              <a:t>&lt; - = assignment</a:t>
            </a:r>
          </a:p>
          <a:p>
            <a:pPr>
              <a:lnSpc>
                <a:spcPct val="150000"/>
              </a:lnSpc>
            </a:pPr>
            <a:r>
              <a:rPr lang="en-US" dirty="0"/>
              <a:t>M = the name for memory: M[R1] refers to contents of memory location whose address is given by the contents of R1</a:t>
            </a:r>
          </a:p>
        </p:txBody>
      </p:sp>
      <p:sp>
        <p:nvSpPr>
          <p:cNvPr id="6" name="Rectangle 5"/>
          <p:cNvSpPr/>
          <p:nvPr/>
        </p:nvSpPr>
        <p:spPr>
          <a:xfrm>
            <a:off x="214746" y="3429000"/>
            <a:ext cx="7924800" cy="1489831"/>
          </a:xfrm>
          <a:prstGeom prst="rect">
            <a:avLst/>
          </a:prstGeom>
        </p:spPr>
        <p:txBody>
          <a:bodyPr wrap="square">
            <a:spAutoFit/>
          </a:bodyPr>
          <a:lstStyle/>
          <a:p>
            <a:pPr>
              <a:lnSpc>
                <a:spcPct val="150000"/>
              </a:lnSpc>
            </a:pPr>
            <a:r>
              <a:rPr lang="en-US" sz="3600" b="1" dirty="0"/>
              <a:t>Number of addressing modes</a:t>
            </a:r>
          </a:p>
          <a:p>
            <a:pPr>
              <a:lnSpc>
                <a:spcPct val="150000"/>
              </a:lnSpc>
            </a:pPr>
            <a:r>
              <a:rPr lang="en-US" dirty="0"/>
              <a:t>The number of addressing modes are as follow;</a:t>
            </a:r>
          </a:p>
        </p:txBody>
      </p:sp>
      <p:sp>
        <p:nvSpPr>
          <p:cNvPr id="7" name="Rectangle 6"/>
          <p:cNvSpPr/>
          <p:nvPr/>
        </p:nvSpPr>
        <p:spPr>
          <a:xfrm>
            <a:off x="290946" y="4939605"/>
            <a:ext cx="8091054" cy="1384995"/>
          </a:xfrm>
          <a:prstGeom prst="rect">
            <a:avLst/>
          </a:prstGeom>
        </p:spPr>
        <p:txBody>
          <a:bodyPr wrap="square">
            <a:spAutoFit/>
          </a:bodyPr>
          <a:lstStyle/>
          <a:p>
            <a:pPr marL="457200" indent="-457200">
              <a:buFont typeface="Wingdings" panose="05000000000000000000" pitchFamily="2" charset="2"/>
              <a:buChar char="Ø"/>
            </a:pPr>
            <a:r>
              <a:rPr lang="en-US" b="1" dirty="0"/>
              <a:t>Register Addressing Mode- </a:t>
            </a:r>
            <a:r>
              <a:rPr lang="en-US" dirty="0"/>
              <a:t>In this mode the operands are in registers that reside within the CPU.</a:t>
            </a:r>
          </a:p>
        </p:txBody>
      </p:sp>
    </p:spTree>
    <p:extLst>
      <p:ext uri="{BB962C8B-B14F-4D97-AF65-F5344CB8AC3E}">
        <p14:creationId xmlns:p14="http://schemas.microsoft.com/office/powerpoint/2010/main" val="3826241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18011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a:t>
            </a:r>
          </a:p>
        </p:txBody>
      </p:sp>
      <p:sp>
        <p:nvSpPr>
          <p:cNvPr id="7" name="Rectangle 6"/>
          <p:cNvSpPr/>
          <p:nvPr/>
        </p:nvSpPr>
        <p:spPr>
          <a:xfrm>
            <a:off x="304800" y="762000"/>
            <a:ext cx="8077200" cy="5909310"/>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b="1" dirty="0"/>
              <a:t>Direct Addressing Mode and Indirect Address mode- </a:t>
            </a:r>
            <a:r>
              <a:rPr lang="en-US" dirty="0"/>
              <a:t>In Direct Address Mode, the effective address is equal to the address part of the instruction.</a:t>
            </a:r>
          </a:p>
          <a:p>
            <a:pPr marL="457200" indent="-457200">
              <a:lnSpc>
                <a:spcPct val="150000"/>
              </a:lnSpc>
              <a:buFont typeface="Wingdings" panose="05000000000000000000" pitchFamily="2" charset="2"/>
              <a:buChar char="Ø"/>
            </a:pPr>
            <a:r>
              <a:rPr lang="en-US" b="1" dirty="0"/>
              <a:t>Immediate Addressing Mode- </a:t>
            </a:r>
            <a:r>
              <a:rPr lang="en-US" dirty="0"/>
              <a:t>In this mode the operand is specified in the instruction itself. In other words, an immediate-mode instruction has an operand field rather than an address field.</a:t>
            </a:r>
          </a:p>
        </p:txBody>
      </p:sp>
    </p:spTree>
    <p:extLst>
      <p:ext uri="{BB962C8B-B14F-4D97-AF65-F5344CB8AC3E}">
        <p14:creationId xmlns:p14="http://schemas.microsoft.com/office/powerpoint/2010/main" val="2388709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18011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a:t>
            </a:r>
          </a:p>
        </p:txBody>
      </p:sp>
      <p:sp>
        <p:nvSpPr>
          <p:cNvPr id="7" name="Rectangle 6"/>
          <p:cNvSpPr/>
          <p:nvPr/>
        </p:nvSpPr>
        <p:spPr>
          <a:xfrm>
            <a:off x="304800" y="762000"/>
            <a:ext cx="8077200" cy="5262979"/>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b="1" dirty="0"/>
              <a:t>Register Indirect Addressing Mode- </a:t>
            </a:r>
            <a:r>
              <a:rPr lang="en-US" dirty="0"/>
              <a:t>In this mode the instruction specifies a register in the CPU whose contents give the address of the operand in memory.</a:t>
            </a:r>
          </a:p>
          <a:p>
            <a:pPr marL="457200" indent="-457200">
              <a:lnSpc>
                <a:spcPct val="150000"/>
              </a:lnSpc>
              <a:buFont typeface="Wingdings" panose="05000000000000000000" pitchFamily="2" charset="2"/>
              <a:buChar char="Ø"/>
            </a:pPr>
            <a:r>
              <a:rPr lang="en-US" b="1" dirty="0"/>
              <a:t>Indexed Addressing Mode- </a:t>
            </a:r>
            <a:r>
              <a:rPr lang="en-US" dirty="0"/>
              <a:t>In this mode the content of an index register is added to the address part of the instruction to obtain the effective address.</a:t>
            </a:r>
          </a:p>
        </p:txBody>
      </p:sp>
    </p:spTree>
    <p:extLst>
      <p:ext uri="{BB962C8B-B14F-4D97-AF65-F5344CB8AC3E}">
        <p14:creationId xmlns:p14="http://schemas.microsoft.com/office/powerpoint/2010/main" val="2138416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18011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a:t>
            </a:r>
          </a:p>
        </p:txBody>
      </p:sp>
      <p:sp>
        <p:nvSpPr>
          <p:cNvPr id="7" name="Rectangle 6"/>
          <p:cNvSpPr/>
          <p:nvPr/>
        </p:nvSpPr>
        <p:spPr>
          <a:xfrm>
            <a:off x="152400" y="762000"/>
            <a:ext cx="8305800" cy="5909310"/>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b="1" dirty="0"/>
              <a:t>Auto Increment Mode and Auto Decrement Mode- </a:t>
            </a:r>
            <a:r>
              <a:rPr lang="en-US" dirty="0"/>
              <a:t>This is similar to the register indirect mode except that the register is incremented or decremented after (or before) its value is used to access memory.</a:t>
            </a:r>
          </a:p>
          <a:p>
            <a:pPr marL="457200" indent="-457200">
              <a:lnSpc>
                <a:spcPct val="150000"/>
              </a:lnSpc>
              <a:buFont typeface="Wingdings" panose="05000000000000000000" pitchFamily="2" charset="2"/>
              <a:buChar char="Ø"/>
            </a:pPr>
            <a:r>
              <a:rPr lang="en-US" b="1" dirty="0"/>
              <a:t>Relative Addressing Mode: </a:t>
            </a:r>
            <a:r>
              <a:rPr lang="en-US" dirty="0"/>
              <a:t>In this mode the content of the program counter is added to the address part of the instruction in order to obtain the effective address.</a:t>
            </a:r>
          </a:p>
        </p:txBody>
      </p:sp>
    </p:spTree>
    <p:extLst>
      <p:ext uri="{BB962C8B-B14F-4D97-AF65-F5344CB8AC3E}">
        <p14:creationId xmlns:p14="http://schemas.microsoft.com/office/powerpoint/2010/main" val="2718660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Text Placeholder 1048650"/>
          <p:cNvSpPr>
            <a:spLocks noGrp="1"/>
          </p:cNvSpPr>
          <p:nvPr>
            <p:ph type="body" idx="1"/>
          </p:nvPr>
        </p:nvSpPr>
        <p:spPr>
          <a:xfrm>
            <a:off x="284018" y="762000"/>
            <a:ext cx="8077200" cy="4343400"/>
          </a:xfrm>
          <a:prstGeom prst="rect">
            <a:avLst/>
          </a:prstGeom>
          <a:noFill/>
          <a:ln>
            <a:noFill/>
          </a:ln>
        </p:spPr>
        <p:txBody>
          <a:bodyPr vert="horz" lIns="91440" tIns="45720" rIns="91440" bIns="45720" anchor="t"/>
          <a:lstStyle>
            <a:lvl1pPr marL="342900" indent="-342900" algn="l" rtl="0" eaLnBrk="1" fontAlgn="base" latinLnBrk="0" hangingPunct="1">
              <a:lnSpc>
                <a:spcPct val="100000"/>
              </a:lnSpc>
              <a:spcBef>
                <a:spcPct val="20000"/>
              </a:spcBef>
              <a:spcAft>
                <a:spcPct val="0"/>
              </a:spcAft>
              <a:buClr>
                <a:schemeClr val="lt2"/>
              </a:buClr>
              <a:buSzPct val="70000"/>
              <a:buFont typeface="Wingdings" pitchFamily="2" charset="2"/>
              <a:buChar char="l"/>
              <a:defRPr sz="3000" b="0" i="0" u="none" baseline="0">
                <a:solidFill>
                  <a:schemeClr val="dk1"/>
                </a:solidFill>
                <a:latin typeface="Arial" pitchFamily="34" charset="0"/>
                <a:ea typeface="Arial" pitchFamily="34" charset="0"/>
                <a:sym typeface="Arial" pitchFamily="34" charset="0"/>
              </a:defRPr>
            </a:lvl1pPr>
            <a:lvl2pPr marL="692150" indent="-347663" algn="l" rtl="0" eaLnBrk="1" fontAlgn="base" latinLnBrk="0" hangingPunct="1">
              <a:lnSpc>
                <a:spcPct val="100000"/>
              </a:lnSpc>
              <a:spcBef>
                <a:spcPct val="20000"/>
              </a:spcBef>
              <a:spcAft>
                <a:spcPct val="0"/>
              </a:spcAft>
              <a:buClr>
                <a:schemeClr val="accent2"/>
              </a:buClr>
              <a:buSzPct val="70000"/>
              <a:buFont typeface="Wingdings" pitchFamily="2" charset="2"/>
              <a:buChar char="l"/>
              <a:defRPr sz="2600" b="0" i="0" u="none" baseline="0">
                <a:solidFill>
                  <a:schemeClr val="dk1"/>
                </a:solidFill>
                <a:latin typeface="Arial" pitchFamily="34" charset="0"/>
                <a:ea typeface="Arial" pitchFamily="34" charset="0"/>
                <a:sym typeface="Arial" pitchFamily="34" charset="0"/>
              </a:defRPr>
            </a:lvl2pPr>
            <a:lvl3pPr marL="987425" indent="-293688" algn="l" rtl="0" eaLnBrk="1" fontAlgn="base" latinLnBrk="0" hangingPunct="1">
              <a:lnSpc>
                <a:spcPct val="100000"/>
              </a:lnSpc>
              <a:spcBef>
                <a:spcPct val="20000"/>
              </a:spcBef>
              <a:spcAft>
                <a:spcPct val="0"/>
              </a:spcAft>
              <a:buClr>
                <a:schemeClr val="accent1"/>
              </a:buClr>
              <a:buSzPct val="70000"/>
              <a:buFont typeface="Wingdings" pitchFamily="2" charset="2"/>
              <a:buChar char="l"/>
              <a:defRPr sz="2300" b="0" i="0" u="none" baseline="0">
                <a:solidFill>
                  <a:schemeClr val="dk1"/>
                </a:solidFill>
                <a:latin typeface="Arial" pitchFamily="34" charset="0"/>
                <a:ea typeface="Arial" pitchFamily="34" charset="0"/>
                <a:sym typeface="Arial" pitchFamily="34" charset="0"/>
              </a:defRPr>
            </a:lvl3pPr>
            <a:lvl4pPr marL="1281112" indent="-292100" algn="l" rtl="0" eaLnBrk="1" fontAlgn="base" latinLnBrk="0" hangingPunct="1">
              <a:lnSpc>
                <a:spcPct val="100000"/>
              </a:lnSpc>
              <a:spcBef>
                <a:spcPct val="20000"/>
              </a:spcBef>
              <a:spcAft>
                <a:spcPct val="0"/>
              </a:spcAft>
              <a:buClr>
                <a:schemeClr val="lt2"/>
              </a:buClr>
              <a:buSzPct val="75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4pPr>
            <a:lvl5pPr marL="1598612" indent="-315912" algn="l" rtl="0" eaLnBrk="1" fontAlgn="base" latinLnBrk="0" hangingPunct="1">
              <a:lnSpc>
                <a:spcPct val="100000"/>
              </a:lnSpc>
              <a:spcBef>
                <a:spcPct val="20000"/>
              </a:spcBef>
              <a:spcAft>
                <a:spcPct val="0"/>
              </a:spcAft>
              <a:buClr>
                <a:schemeClr val="folHlink"/>
              </a:buClr>
              <a:buSzPct val="80000"/>
              <a:buFont typeface="Wingdings" pitchFamily="2" charset="2"/>
              <a:buChar char="§"/>
              <a:defRPr sz="2000" b="0" i="0" u="none" baseline="0">
                <a:solidFill>
                  <a:schemeClr val="dk1"/>
                </a:solidFill>
                <a:latin typeface="Arial" pitchFamily="34" charset="0"/>
                <a:ea typeface="Arial" pitchFamily="34" charset="0"/>
                <a:sym typeface="Arial" pitchFamily="34" charset="0"/>
              </a:defRPr>
            </a:lvl5pPr>
          </a:lstStyle>
          <a:p>
            <a:pPr marL="0" lvl="0" indent="0" algn="just">
              <a:lnSpc>
                <a:spcPct val="150000"/>
              </a:lnSpc>
              <a:buNone/>
            </a:pPr>
            <a:r>
              <a:rPr lang="en-US" sz="2800" dirty="0"/>
              <a:t>The advantages of using the addressing mode are as follow;</a:t>
            </a:r>
          </a:p>
          <a:p>
            <a:pPr marL="0" lvl="0" indent="0" algn="just">
              <a:lnSpc>
                <a:spcPct val="150000"/>
              </a:lnSpc>
              <a:buNone/>
            </a:pPr>
            <a:r>
              <a:rPr lang="en-US" sz="2800" dirty="0"/>
              <a:t>a. To provide the user with programming flexibility by offering such facilities as memory pointers, loop control counters, data indexing, and program me displacement.</a:t>
            </a:r>
          </a:p>
          <a:p>
            <a:pPr marL="0" lvl="0" indent="0" algn="just">
              <a:lnSpc>
                <a:spcPct val="150000"/>
              </a:lnSpc>
              <a:buNone/>
            </a:pPr>
            <a:r>
              <a:rPr lang="en-US" sz="2800" dirty="0"/>
              <a:t>b. To decrease the counting of bits in the instruction pointing area.</a:t>
            </a:r>
          </a:p>
        </p:txBody>
      </p:sp>
      <p:sp>
        <p:nvSpPr>
          <p:cNvPr id="4" name="Title 1048648"/>
          <p:cNvSpPr txBox="1">
            <a:spLocks/>
          </p:cNvSpPr>
          <p:nvPr/>
        </p:nvSpPr>
        <p:spPr>
          <a:xfrm>
            <a:off x="284018" y="166255"/>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ctr"/>
            <a:r>
              <a:rPr lang="en-US" altLang="zh-CN" sz="3200" dirty="0"/>
              <a:t>Advantages of addressing modes</a:t>
            </a:r>
          </a:p>
        </p:txBody>
      </p:sp>
    </p:spTree>
    <p:extLst>
      <p:ext uri="{BB962C8B-B14F-4D97-AF65-F5344CB8AC3E}">
        <p14:creationId xmlns:p14="http://schemas.microsoft.com/office/powerpoint/2010/main" val="1350139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048648"/>
          <p:cNvSpPr txBox="1">
            <a:spLocks/>
          </p:cNvSpPr>
          <p:nvPr/>
        </p:nvSpPr>
        <p:spPr>
          <a:xfrm>
            <a:off x="304800" y="180110"/>
            <a:ext cx="7532688" cy="457200"/>
          </a:xfrm>
          <a:prstGeom prst="rect">
            <a:avLst/>
          </a:prstGeom>
          <a:noFill/>
          <a:ln>
            <a:noFill/>
          </a:ln>
        </p:spPr>
        <p:txBody>
          <a:bodyPr vert="horz" lIns="91440" tIns="45720" rIns="91440" bIns="45720" anchor="t"/>
          <a:lstStyle>
            <a:lvl1pPr marL="0" indent="0" algn="r" rtl="0" eaLnBrk="1" fontAlgn="base" latinLnBrk="0" hangingPunct="1">
              <a:lnSpc>
                <a:spcPct val="100000"/>
              </a:lnSpc>
              <a:spcBef>
                <a:spcPct val="0"/>
              </a:spcBef>
              <a:spcAft>
                <a:spcPct val="0"/>
              </a:spcAft>
              <a:buFontTx/>
              <a:buNone/>
              <a:defRPr sz="4800" b="1" i="0" u="none" baseline="0">
                <a:solidFill>
                  <a:schemeClr val="lt2"/>
                </a:solidFill>
                <a:latin typeface="Arial" pitchFamily="34" charset="0"/>
                <a:ea typeface="Arial" pitchFamily="34" charset="0"/>
                <a:sym typeface="Arial" pitchFamily="34" charset="0"/>
              </a:defRPr>
            </a:lvl1pPr>
          </a:lstStyle>
          <a:p>
            <a:pPr lvl="0" algn="l"/>
            <a:r>
              <a:rPr lang="en-US" altLang="zh-CN" sz="2400" dirty="0"/>
              <a:t>Cont.</a:t>
            </a:r>
          </a:p>
        </p:txBody>
      </p:sp>
      <p:sp>
        <p:nvSpPr>
          <p:cNvPr id="7" name="Rectangle 6"/>
          <p:cNvSpPr/>
          <p:nvPr/>
        </p:nvSpPr>
        <p:spPr>
          <a:xfrm>
            <a:off x="381000" y="762000"/>
            <a:ext cx="8305800" cy="4616648"/>
          </a:xfrm>
          <a:prstGeom prst="rect">
            <a:avLst/>
          </a:prstGeom>
        </p:spPr>
        <p:txBody>
          <a:bodyPr wrap="square">
            <a:spAutoFit/>
          </a:bodyPr>
          <a:lstStyle/>
          <a:p>
            <a:pPr>
              <a:lnSpc>
                <a:spcPct val="150000"/>
              </a:lnSpc>
            </a:pPr>
            <a:r>
              <a:rPr lang="en-US" b="1" dirty="0"/>
              <a:t>Uses of addressing modes</a:t>
            </a:r>
          </a:p>
          <a:p>
            <a:pPr>
              <a:lnSpc>
                <a:spcPct val="150000"/>
              </a:lnSpc>
            </a:pPr>
            <a:r>
              <a:rPr lang="en-US" dirty="0"/>
              <a:t>Some direction set models, for instance, Intel x86 and its substitutions, had a pile ground-breaking area direction. This plays out an assessment</a:t>
            </a:r>
          </a:p>
          <a:p>
            <a:pPr>
              <a:lnSpc>
                <a:spcPct val="150000"/>
              </a:lnSpc>
            </a:pPr>
            <a:r>
              <a:rPr lang="en-US" dirty="0"/>
              <a:t>of the fruitful operand location, anyway rather following up on that memory territory, it stacks the area that might have been gotten in the register.</a:t>
            </a:r>
          </a:p>
        </p:txBody>
      </p:sp>
    </p:spTree>
    <p:extLst>
      <p:ext uri="{BB962C8B-B14F-4D97-AF65-F5344CB8AC3E}">
        <p14:creationId xmlns:p14="http://schemas.microsoft.com/office/powerpoint/2010/main" val="4002542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F0C0B-D8F9-0967-8CE0-0C084A039819}"/>
              </a:ext>
            </a:extLst>
          </p:cNvPr>
          <p:cNvSpPr txBox="1"/>
          <p:nvPr/>
        </p:nvSpPr>
        <p:spPr>
          <a:xfrm>
            <a:off x="228600" y="228600"/>
            <a:ext cx="8763000" cy="5570756"/>
          </a:xfrm>
          <a:prstGeom prst="rect">
            <a:avLst/>
          </a:prstGeom>
          <a:noFill/>
        </p:spPr>
        <p:txBody>
          <a:bodyPr wrap="square">
            <a:spAutoFit/>
          </a:bodyPr>
          <a:lstStyle/>
          <a:p>
            <a:r>
              <a:rPr lang="en-US" sz="2000" b="1" i="0" u="none" strike="noStrike" baseline="0" dirty="0">
                <a:solidFill>
                  <a:srgbClr val="000000"/>
                </a:solidFill>
                <a:latin typeface="Times New Roman" panose="02020603050405020304" pitchFamily="18" charset="0"/>
              </a:rPr>
              <a:t>INTEL 8088 AND ABOVE CPU REGISTERS </a:t>
            </a:r>
            <a:endParaRPr lang="en-US" sz="2000"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Generally (though not always) when we program in a high-level language we think in terms of the following types of constructs: </a:t>
            </a:r>
          </a:p>
          <a:p>
            <a:r>
              <a:rPr lang="en-US" b="0" i="0" u="none" strike="noStrike" baseline="0" dirty="0">
                <a:solidFill>
                  <a:srgbClr val="000000"/>
                </a:solidFill>
                <a:latin typeface="Times New Roman" panose="02020603050405020304" pitchFamily="18" charset="0"/>
              </a:rPr>
              <a:t>CONSTANTS numerical, string, or some other quantities whose unchanging actual values are known when the program written;</a:t>
            </a:r>
          </a:p>
          <a:p>
            <a:r>
              <a:rPr lang="en-US" b="0" i="0" u="none" strike="noStrike" baseline="0" dirty="0">
                <a:solidFill>
                  <a:srgbClr val="000000"/>
                </a:solidFill>
                <a:latin typeface="Times New Roman" panose="02020603050405020304" pitchFamily="18" charset="0"/>
              </a:rPr>
              <a:t>VARIABLES quantities (whose initial values may or may not be known) whose values change as the program executes;</a:t>
            </a:r>
          </a:p>
          <a:p>
            <a:r>
              <a:rPr lang="en-US" b="0" i="0" u="none" strike="noStrike" baseline="0" dirty="0">
                <a:solidFill>
                  <a:srgbClr val="000000"/>
                </a:solidFill>
                <a:latin typeface="Times New Roman" panose="02020603050405020304" pitchFamily="18" charset="0"/>
              </a:rPr>
              <a:t>PROCEDURES functions or SUBROUTINES which may or may not have arguments and may or may not return answers. </a:t>
            </a:r>
            <a:endParaRPr lang="en-GB"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99861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F0C0B-D8F9-0967-8CE0-0C084A039819}"/>
              </a:ext>
            </a:extLst>
          </p:cNvPr>
          <p:cNvSpPr txBox="1"/>
          <p:nvPr/>
        </p:nvSpPr>
        <p:spPr>
          <a:xfrm>
            <a:off x="228600" y="228600"/>
            <a:ext cx="8763000" cy="6063198"/>
          </a:xfrm>
          <a:prstGeom prst="rect">
            <a:avLst/>
          </a:prstGeom>
          <a:noFill/>
        </p:spPr>
        <p:txBody>
          <a:bodyPr wrap="square">
            <a:spAutoFit/>
          </a:bodyPr>
          <a:lstStyle/>
          <a:p>
            <a:r>
              <a:rPr lang="en-US" b="1" i="0" u="none" strike="noStrike" baseline="0" dirty="0">
                <a:solidFill>
                  <a:srgbClr val="000000"/>
                </a:solidFill>
                <a:latin typeface="Times New Roman" panose="02020603050405020304" pitchFamily="18" charset="0"/>
              </a:rPr>
              <a:t>INTEL 8088 AND ABOVE CPU REGISTERS </a:t>
            </a:r>
            <a:endParaRPr lang="en-US" b="0" i="0" u="none" strike="noStrike" baseline="0" dirty="0">
              <a:solidFill>
                <a:srgbClr val="000000"/>
              </a:solidFill>
              <a:latin typeface="Times New Roman" panose="02020603050405020304" pitchFamily="18" charset="0"/>
            </a:endParaRPr>
          </a:p>
          <a:p>
            <a:r>
              <a:rPr lang="en-US" sz="3600" dirty="0">
                <a:solidFill>
                  <a:srgbClr val="000000"/>
                </a:solidFill>
                <a:latin typeface="Times New Roman" panose="02020603050405020304" pitchFamily="18" charset="0"/>
              </a:rPr>
              <a:t>None of these items has any real direct equivalent in terms of assembly language. Each, in practice, is a combination of several assembly language features. In assembly language, on the other hand, much thought goes into the use of the computer's memory (considered as a sequence of bytes or words) and the CPU's registers. A register is like a memory location in that it can store a byte (or word) value.</a:t>
            </a:r>
            <a:endParaRPr lang="en-GB" sz="3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30113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2358A5-D818-087B-C788-5EBDD1078FDA}"/>
              </a:ext>
            </a:extLst>
          </p:cNvPr>
          <p:cNvSpPr txBox="1"/>
          <p:nvPr/>
        </p:nvSpPr>
        <p:spPr>
          <a:xfrm>
            <a:off x="26894" y="-67235"/>
            <a:ext cx="8915400" cy="6986528"/>
          </a:xfrm>
          <a:prstGeom prst="rect">
            <a:avLst/>
          </a:prstGeom>
          <a:noFill/>
        </p:spPr>
        <p:txBody>
          <a:bodyPr wrap="square">
            <a:spAutoFit/>
          </a:bodyPr>
          <a:lstStyle/>
          <a:p>
            <a:r>
              <a:rPr lang="en-US" sz="3200" b="0" i="0" u="none" strike="noStrike" baseline="0" dirty="0">
                <a:solidFill>
                  <a:srgbClr val="000000"/>
                </a:solidFill>
                <a:latin typeface="Times New Roman" panose="02020603050405020304" pitchFamily="18" charset="0"/>
              </a:rPr>
              <a:t>[These register sizes apply to CPUs like the 8088, 8086, 8080, Z80, etc. The 68000 CPU has all 4-byte registers. The Z8000 CPU has registers that can be grouped in various ways to contain anything from one byte to 8 bytes. Some TI microprocessors have no registers at all. However, a register has no address in the computer's memory. Registers are not a part of the computer's memory, but are built into the CPU itself. </a:t>
            </a:r>
          </a:p>
          <a:p>
            <a:r>
              <a:rPr lang="en-US" sz="3200" b="0" i="0" u="none" strike="noStrike" baseline="0" dirty="0">
                <a:solidFill>
                  <a:srgbClr val="000000"/>
                </a:solidFill>
                <a:latin typeface="Times New Roman" panose="02020603050405020304" pitchFamily="18" charset="0"/>
              </a:rPr>
              <a:t>Registers are so important in assembly language programming (on microcomputers) for various reasons. First, the variety of instructions using registers tends to be greater than that for operating on values stored at memory locations. </a:t>
            </a:r>
            <a:endParaRPr lang="en-GB" dirty="0"/>
          </a:p>
        </p:txBody>
      </p:sp>
    </p:spTree>
    <p:extLst>
      <p:ext uri="{BB962C8B-B14F-4D97-AF65-F5344CB8AC3E}">
        <p14:creationId xmlns:p14="http://schemas.microsoft.com/office/powerpoint/2010/main" val="4011942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4467BBF-E941-2BCB-AF97-9A585757B4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B1C032-08D4-F06A-96FA-4F5C470ACBC3}"/>
              </a:ext>
            </a:extLst>
          </p:cNvPr>
          <p:cNvSpPr txBox="1"/>
          <p:nvPr/>
        </p:nvSpPr>
        <p:spPr>
          <a:xfrm>
            <a:off x="76200" y="76200"/>
            <a:ext cx="8686800" cy="7355860"/>
          </a:xfrm>
          <a:prstGeom prst="rect">
            <a:avLst/>
          </a:prstGeom>
          <a:noFill/>
        </p:spPr>
        <p:txBody>
          <a:bodyPr wrap="square">
            <a:spAutoFit/>
          </a:bodyPr>
          <a:lstStyle/>
          <a:p>
            <a:r>
              <a:rPr lang="en-US" sz="4000" b="0" i="0" u="none" strike="noStrike" baseline="0" dirty="0">
                <a:solidFill>
                  <a:srgbClr val="000000"/>
                </a:solidFill>
                <a:latin typeface="Times New Roman" panose="02020603050405020304" pitchFamily="18" charset="0"/>
              </a:rPr>
              <a:t>Second, these instructions tend to be shorter (i.e., take up less room to store in memory). Third, register-oriented instructions operate faster than memory-oriented instructions since the computer hardware can access a register much faster than a memory location. The 8086-family of microprocessors have a number of registers, </a:t>
            </a:r>
            <a:r>
              <a:rPr lang="en-US" sz="4000" b="0" i="1" u="none" strike="noStrike" baseline="0" dirty="0">
                <a:solidFill>
                  <a:srgbClr val="000000"/>
                </a:solidFill>
                <a:latin typeface="Times New Roman" panose="02020603050405020304" pitchFamily="18" charset="0"/>
              </a:rPr>
              <a:t>all </a:t>
            </a:r>
            <a:r>
              <a:rPr lang="en-US" sz="4000" b="0" i="0" u="none" strike="noStrike" baseline="0" dirty="0">
                <a:solidFill>
                  <a:srgbClr val="000000"/>
                </a:solidFill>
                <a:latin typeface="Times New Roman" panose="02020603050405020304" pitchFamily="18" charset="0"/>
              </a:rPr>
              <a:t>of which are partially or totally dedicated to some specific type of use. </a:t>
            </a:r>
          </a:p>
          <a:p>
            <a:endParaRPr lang="en-GB" sz="3600" dirty="0"/>
          </a:p>
        </p:txBody>
      </p:sp>
    </p:spTree>
    <p:extLst>
      <p:ext uri="{BB962C8B-B14F-4D97-AF65-F5344CB8AC3E}">
        <p14:creationId xmlns:p14="http://schemas.microsoft.com/office/powerpoint/2010/main" val="229144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E8E78E2-8616-E1FD-5583-8833F2F6A46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C1EAB1-5330-120D-46D8-80CB39BD1FD7}"/>
              </a:ext>
            </a:extLst>
          </p:cNvPr>
          <p:cNvSpPr txBox="1"/>
          <p:nvPr/>
        </p:nvSpPr>
        <p:spPr>
          <a:xfrm>
            <a:off x="228600" y="304800"/>
            <a:ext cx="8915400" cy="5785879"/>
          </a:xfrm>
          <a:prstGeom prst="rect">
            <a:avLst/>
          </a:prstGeom>
          <a:noFill/>
        </p:spPr>
        <p:txBody>
          <a:bodyPr wrap="square">
            <a:spAutoFit/>
          </a:bodyPr>
          <a:lstStyle/>
          <a:p>
            <a:pPr>
              <a:lnSpc>
                <a:spcPct val="115000"/>
              </a:lnSpc>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So, for example, consider a computer in which each instruction occupies one 16-bit word of memory. Assume that the program counter (PC) is set to location 300.The processor will next fetch the instruction at location 300. On succeeding instruction cycles, it will fetch instructions from locations 301, 302, 303, and so on. This sequence may be altered as explained earlier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9890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5E1F38-3909-150E-0FAA-D518399AF2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FC5818-6BF9-EA11-0642-CBD8C2D7ED75}"/>
              </a:ext>
            </a:extLst>
          </p:cNvPr>
          <p:cNvSpPr txBox="1"/>
          <p:nvPr/>
        </p:nvSpPr>
        <p:spPr>
          <a:xfrm>
            <a:off x="76200" y="76200"/>
            <a:ext cx="8686800" cy="6740307"/>
          </a:xfrm>
          <a:prstGeom prst="rect">
            <a:avLst/>
          </a:prstGeom>
          <a:noFill/>
        </p:spPr>
        <p:txBody>
          <a:bodyPr wrap="square">
            <a:spAutoFit/>
          </a:bodyPr>
          <a:lstStyle/>
          <a:p>
            <a:r>
              <a:rPr lang="en-US" sz="4400" b="0" i="0" u="none" strike="noStrike" baseline="0" dirty="0">
                <a:solidFill>
                  <a:srgbClr val="000000"/>
                </a:solidFill>
                <a:latin typeface="Times New Roman" panose="02020603050405020304" pitchFamily="18" charset="0"/>
              </a:rPr>
              <a:t>Here is a list of the registers and their uses. Do not worry if their uses do not seem clear yet. For the present, it suffices for us that the italicized registers are so specialized that they can </a:t>
            </a:r>
            <a:r>
              <a:rPr lang="en-US" sz="4400" b="0" i="1" u="none" strike="noStrike" baseline="0" dirty="0">
                <a:solidFill>
                  <a:srgbClr val="000000"/>
                </a:solidFill>
                <a:latin typeface="Times New Roman" panose="02020603050405020304" pitchFamily="18" charset="0"/>
              </a:rPr>
              <a:t>only </a:t>
            </a:r>
            <a:r>
              <a:rPr lang="en-US" sz="4400" b="0" i="0" u="none" strike="noStrike" baseline="0" dirty="0">
                <a:solidFill>
                  <a:srgbClr val="000000"/>
                </a:solidFill>
                <a:latin typeface="Times New Roman" panose="02020603050405020304" pitchFamily="18" charset="0"/>
              </a:rPr>
              <a:t>be used for their special purpose, while the registers in normal type can often be used just like 16-bit (word) memory locations: </a:t>
            </a:r>
            <a:endParaRPr lang="en-GB" sz="4400" dirty="0"/>
          </a:p>
          <a:p>
            <a:endParaRPr lang="en-GB" sz="4000" dirty="0"/>
          </a:p>
        </p:txBody>
      </p:sp>
    </p:spTree>
    <p:extLst>
      <p:ext uri="{BB962C8B-B14F-4D97-AF65-F5344CB8AC3E}">
        <p14:creationId xmlns:p14="http://schemas.microsoft.com/office/powerpoint/2010/main" val="3099397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2F14-37C5-A026-5F21-39BD21D2BF27}"/>
              </a:ext>
            </a:extLst>
          </p:cNvPr>
          <p:cNvSpPr txBox="1"/>
          <p:nvPr/>
        </p:nvSpPr>
        <p:spPr>
          <a:xfrm>
            <a:off x="0" y="152400"/>
            <a:ext cx="8991600" cy="4524315"/>
          </a:xfrm>
          <a:prstGeom prst="rect">
            <a:avLst/>
          </a:prstGeom>
          <a:noFill/>
        </p:spPr>
        <p:txBody>
          <a:bodyPr wrap="square">
            <a:spAutoFit/>
          </a:bodyPr>
          <a:lstStyle/>
          <a:p>
            <a:r>
              <a:rPr lang="en-GB" sz="3600" b="0" i="0" u="none" strike="noStrike" baseline="0" dirty="0">
                <a:solidFill>
                  <a:srgbClr val="000000"/>
                </a:solidFill>
                <a:latin typeface="Times New Roman" panose="02020603050405020304" pitchFamily="18" charset="0"/>
              </a:rPr>
              <a:t>1. AX - The accumulator </a:t>
            </a:r>
          </a:p>
          <a:p>
            <a:r>
              <a:rPr lang="en-US" sz="3600" b="0" i="0" u="none" strike="noStrike" baseline="0" dirty="0">
                <a:solidFill>
                  <a:srgbClr val="000000"/>
                </a:solidFill>
                <a:latin typeface="Times New Roman" panose="02020603050405020304" pitchFamily="18" charset="0"/>
              </a:rPr>
              <a:t>2. BX - The pointer register </a:t>
            </a:r>
          </a:p>
          <a:p>
            <a:r>
              <a:rPr lang="en-US" sz="3600" b="0" i="0" u="none" strike="noStrike" baseline="0" dirty="0">
                <a:solidFill>
                  <a:srgbClr val="000000"/>
                </a:solidFill>
                <a:latin typeface="Times New Roman" panose="02020603050405020304" pitchFamily="18" charset="0"/>
              </a:rPr>
              <a:t>3. CX- The loop counter </a:t>
            </a:r>
          </a:p>
          <a:p>
            <a:r>
              <a:rPr lang="en-US" sz="3600" b="0" i="0" u="none" strike="noStrike" baseline="0" dirty="0">
                <a:solidFill>
                  <a:srgbClr val="000000"/>
                </a:solidFill>
                <a:latin typeface="Times New Roman" panose="02020603050405020304" pitchFamily="18" charset="0"/>
              </a:rPr>
              <a:t>4. DX- Used for multiplication and division </a:t>
            </a:r>
          </a:p>
          <a:p>
            <a:r>
              <a:rPr lang="en-US" sz="3600" b="0" i="0" u="none" strike="noStrike" baseline="0" dirty="0">
                <a:solidFill>
                  <a:srgbClr val="000000"/>
                </a:solidFill>
                <a:latin typeface="Times New Roman" panose="02020603050405020304" pitchFamily="18" charset="0"/>
              </a:rPr>
              <a:t>5. SI- The "source" string index register </a:t>
            </a:r>
          </a:p>
          <a:p>
            <a:r>
              <a:rPr lang="en-GB" sz="3600" b="0" i="0" u="none" strike="noStrike" baseline="0" dirty="0">
                <a:solidFill>
                  <a:srgbClr val="000000"/>
                </a:solidFill>
                <a:latin typeface="Times New Roman" panose="02020603050405020304" pitchFamily="18" charset="0"/>
              </a:rPr>
              <a:t>6. DI -The "destination" string index register </a:t>
            </a:r>
          </a:p>
          <a:p>
            <a:r>
              <a:rPr lang="en-US" sz="3600" b="0" i="0" u="none" strike="noStrike" baseline="0" dirty="0">
                <a:solidFill>
                  <a:srgbClr val="000000"/>
                </a:solidFill>
                <a:latin typeface="Times New Roman" panose="02020603050405020304" pitchFamily="18" charset="0"/>
              </a:rPr>
              <a:t>7. BP- Used for passing arguments on the stack </a:t>
            </a:r>
          </a:p>
          <a:p>
            <a:r>
              <a:rPr lang="en-US" sz="3600" b="0" i="1" u="none" strike="noStrike" baseline="0" dirty="0">
                <a:solidFill>
                  <a:srgbClr val="000000"/>
                </a:solidFill>
                <a:latin typeface="Times New Roman" panose="02020603050405020304" pitchFamily="18" charset="0"/>
              </a:rPr>
              <a:t>8. SP- The stack pointer</a:t>
            </a:r>
            <a:endParaRPr lang="en-GB" sz="12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555657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2F14-37C5-A026-5F21-39BD21D2BF27}"/>
              </a:ext>
            </a:extLst>
          </p:cNvPr>
          <p:cNvSpPr txBox="1"/>
          <p:nvPr/>
        </p:nvSpPr>
        <p:spPr>
          <a:xfrm>
            <a:off x="304800" y="1066800"/>
            <a:ext cx="8839200" cy="4154984"/>
          </a:xfrm>
          <a:prstGeom prst="rect">
            <a:avLst/>
          </a:prstGeom>
          <a:noFill/>
        </p:spPr>
        <p:txBody>
          <a:bodyPr wrap="square">
            <a:spAutoFit/>
          </a:bodyPr>
          <a:lstStyle/>
          <a:p>
            <a:r>
              <a:rPr lang="en-US" sz="4400" b="0" i="1" u="none" strike="noStrike" baseline="0" dirty="0">
                <a:solidFill>
                  <a:srgbClr val="000000"/>
                </a:solidFill>
                <a:latin typeface="Times New Roman" panose="02020603050405020304" pitchFamily="18" charset="0"/>
              </a:rPr>
              <a:t>9. IP -The instruction pointer </a:t>
            </a:r>
            <a:endParaRPr lang="en-US" sz="4400" b="0" i="0" u="none" strike="noStrike" baseline="0" dirty="0">
              <a:solidFill>
                <a:srgbClr val="000000"/>
              </a:solidFill>
              <a:latin typeface="Times New Roman" panose="02020603050405020304" pitchFamily="18" charset="0"/>
            </a:endParaRPr>
          </a:p>
          <a:p>
            <a:r>
              <a:rPr lang="en-US" sz="4400" b="0" i="1" u="none" strike="noStrike" baseline="0" dirty="0">
                <a:solidFill>
                  <a:srgbClr val="000000"/>
                </a:solidFill>
                <a:latin typeface="Times New Roman" panose="02020603050405020304" pitchFamily="18" charset="0"/>
              </a:rPr>
              <a:t>10. CS- The "code segment" register </a:t>
            </a:r>
            <a:endParaRPr lang="en-US" sz="4400" b="0" i="0" u="none" strike="noStrike" baseline="0" dirty="0">
              <a:solidFill>
                <a:srgbClr val="000000"/>
              </a:solidFill>
              <a:latin typeface="Times New Roman" panose="02020603050405020304" pitchFamily="18" charset="0"/>
            </a:endParaRPr>
          </a:p>
          <a:p>
            <a:r>
              <a:rPr lang="en-US" sz="4400" b="0" i="0" u="none" strike="noStrike" baseline="0" dirty="0">
                <a:solidFill>
                  <a:srgbClr val="000000"/>
                </a:solidFill>
                <a:latin typeface="Times New Roman" panose="02020603050405020304" pitchFamily="18" charset="0"/>
              </a:rPr>
              <a:t>11. DS -The "data segment" register </a:t>
            </a:r>
          </a:p>
          <a:p>
            <a:r>
              <a:rPr lang="en-US" sz="4400" b="0" i="1" u="none" strike="noStrike" baseline="0" dirty="0">
                <a:solidFill>
                  <a:srgbClr val="000000"/>
                </a:solidFill>
                <a:latin typeface="Times New Roman" panose="02020603050405020304" pitchFamily="18" charset="0"/>
              </a:rPr>
              <a:t>12. SS -The "stack segment" register </a:t>
            </a:r>
            <a:endParaRPr lang="en-US" sz="4400" b="0" i="0" u="none" strike="noStrike" baseline="0" dirty="0">
              <a:solidFill>
                <a:srgbClr val="000000"/>
              </a:solidFill>
              <a:latin typeface="Times New Roman" panose="02020603050405020304" pitchFamily="18" charset="0"/>
            </a:endParaRPr>
          </a:p>
          <a:p>
            <a:r>
              <a:rPr lang="en-US" sz="4400" b="0" i="1" u="none" strike="noStrike" baseline="0" dirty="0">
                <a:solidFill>
                  <a:srgbClr val="000000"/>
                </a:solidFill>
                <a:latin typeface="Times New Roman" panose="02020603050405020304" pitchFamily="18" charset="0"/>
              </a:rPr>
              <a:t>13. ES- The "extra segment" register </a:t>
            </a:r>
            <a:endParaRPr lang="en-US" sz="4400" b="0" i="0" u="none" strike="noStrike" baseline="0" dirty="0">
              <a:solidFill>
                <a:srgbClr val="000000"/>
              </a:solidFill>
              <a:latin typeface="Times New Roman" panose="02020603050405020304" pitchFamily="18" charset="0"/>
            </a:endParaRPr>
          </a:p>
          <a:p>
            <a:r>
              <a:rPr lang="en-GB" sz="4400" b="0" i="1" u="none" strike="noStrike" baseline="0" dirty="0">
                <a:solidFill>
                  <a:srgbClr val="000000"/>
                </a:solidFill>
                <a:latin typeface="Times New Roman" panose="02020603050405020304" pitchFamily="18" charset="0"/>
              </a:rPr>
              <a:t>14. FLAG- The flag register </a:t>
            </a:r>
            <a:endParaRPr lang="en-GB" sz="16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68161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09F2780-81F7-8A11-A7E0-F45DAAF83E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3A595F-B95A-CD5B-3C18-71E3E53DF301}"/>
              </a:ext>
            </a:extLst>
          </p:cNvPr>
          <p:cNvSpPr txBox="1"/>
          <p:nvPr/>
        </p:nvSpPr>
        <p:spPr>
          <a:xfrm>
            <a:off x="152400" y="76200"/>
            <a:ext cx="8839200" cy="6001643"/>
          </a:xfrm>
          <a:prstGeom prst="rect">
            <a:avLst/>
          </a:prstGeom>
          <a:noFill/>
        </p:spPr>
        <p:txBody>
          <a:bodyPr wrap="square">
            <a:spAutoFit/>
          </a:bodyPr>
          <a:lstStyle/>
          <a:p>
            <a:r>
              <a:rPr lang="en-US" sz="3200" b="0" i="0" u="none" strike="noStrike" baseline="0" dirty="0">
                <a:solidFill>
                  <a:srgbClr val="000000"/>
                </a:solidFill>
                <a:latin typeface="Times New Roman" panose="02020603050405020304" pitchFamily="18" charset="0"/>
              </a:rPr>
              <a:t>The first seven registers might reasonably be called "general purpose" registers since they can be used rather flexibly to manipulate word values until (or unless) their special functions are needed. AX, BX, CX, and DX are more flexible than the others in that they may be used either as word registers (containing 16-bit values) or as pairs of byte registers (containing 8-bit values). The byte-sized registers gotten this way are known as AL, BL, CL, DL, AH, BH, CH, and DH. For example, AL contains the less significant byte of AX, while AH contains the more significant byte. </a:t>
            </a:r>
          </a:p>
        </p:txBody>
      </p:sp>
    </p:spTree>
    <p:extLst>
      <p:ext uri="{BB962C8B-B14F-4D97-AF65-F5344CB8AC3E}">
        <p14:creationId xmlns:p14="http://schemas.microsoft.com/office/powerpoint/2010/main" val="24181132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A53E61-7C67-96AE-4285-D3AB929DCB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280510-83EC-5302-B236-047D54C4F66A}"/>
              </a:ext>
            </a:extLst>
          </p:cNvPr>
          <p:cNvSpPr txBox="1"/>
          <p:nvPr/>
        </p:nvSpPr>
        <p:spPr>
          <a:xfrm>
            <a:off x="152400" y="76200"/>
            <a:ext cx="8839200" cy="6247864"/>
          </a:xfrm>
          <a:prstGeom prst="rect">
            <a:avLst/>
          </a:prstGeom>
          <a:noFill/>
        </p:spPr>
        <p:txBody>
          <a:bodyPr wrap="square">
            <a:spAutoFit/>
          </a:bodyPr>
          <a:lstStyle/>
          <a:p>
            <a:r>
              <a:rPr lang="en-US" sz="4000" b="0" i="0" u="none" strike="noStrike" baseline="0" dirty="0">
                <a:solidFill>
                  <a:srgbClr val="000000"/>
                </a:solidFill>
                <a:latin typeface="Times New Roman" panose="02020603050405020304" pitchFamily="18" charset="0"/>
              </a:rPr>
              <a:t>Several of these special register types are common among microprocessors: The accumulator is often a special register which is designated to contain the results of certain arithmetic operations. Many instructions execute faster when operating on the accumulator more than when operating on other registers, which are in turn faster than operations on memory variables. </a:t>
            </a:r>
            <a:endParaRPr lang="en-GB" sz="8000" dirty="0"/>
          </a:p>
        </p:txBody>
      </p:sp>
    </p:spTree>
    <p:extLst>
      <p:ext uri="{BB962C8B-B14F-4D97-AF65-F5344CB8AC3E}">
        <p14:creationId xmlns:p14="http://schemas.microsoft.com/office/powerpoint/2010/main" val="2757796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47CA1A-398E-0E16-2E5D-93D9A5B2DA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3401BE-AECF-05AE-AD4A-CC442080B059}"/>
              </a:ext>
            </a:extLst>
          </p:cNvPr>
          <p:cNvSpPr txBox="1"/>
          <p:nvPr/>
        </p:nvSpPr>
        <p:spPr>
          <a:xfrm>
            <a:off x="76200" y="76200"/>
            <a:ext cx="8915400" cy="6740307"/>
          </a:xfrm>
          <a:prstGeom prst="rect">
            <a:avLst/>
          </a:prstGeom>
          <a:noFill/>
        </p:spPr>
        <p:txBody>
          <a:bodyPr wrap="square">
            <a:spAutoFit/>
          </a:bodyPr>
          <a:lstStyle/>
          <a:p>
            <a:r>
              <a:rPr lang="en-US" sz="3600" b="0" i="0" u="none" strike="noStrike" baseline="0" dirty="0">
                <a:solidFill>
                  <a:srgbClr val="000000"/>
                </a:solidFill>
                <a:latin typeface="Times New Roman" panose="02020603050405020304" pitchFamily="18" charset="0"/>
              </a:rPr>
              <a:t>The 8088 has the 8-bit accumulator AL and the 16-bit accumulator AX. The instruction pointer (or program counter) is a register controlling the execution of programs. Recall that both programs and data are stored in the computer's memory. Most program code is stored in memory in such a way that sequentially executed instructions are actually stored sequentially in memory. The IP (instruction pointer) register contains the address of the next instruction to be executed</a:t>
            </a:r>
            <a:r>
              <a:rPr lang="en-US" sz="3600" dirty="0">
                <a:solidFill>
                  <a:srgbClr val="000000"/>
                </a:solidFill>
                <a:latin typeface="Times New Roman" panose="02020603050405020304" pitchFamily="18" charset="0"/>
              </a:rPr>
              <a:t> </a:t>
            </a:r>
            <a:r>
              <a:rPr lang="en-US" sz="3600" b="0" i="0" u="none" strike="noStrike" baseline="0" dirty="0">
                <a:solidFill>
                  <a:srgbClr val="000000"/>
                </a:solidFill>
                <a:latin typeface="Times New Roman" panose="02020603050405020304" pitchFamily="18" charset="0"/>
              </a:rPr>
              <a:t>controlling conditional execution of parts of a program. </a:t>
            </a:r>
          </a:p>
        </p:txBody>
      </p:sp>
    </p:spTree>
    <p:extLst>
      <p:ext uri="{BB962C8B-B14F-4D97-AF65-F5344CB8AC3E}">
        <p14:creationId xmlns:p14="http://schemas.microsoft.com/office/powerpoint/2010/main" val="1235067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0AD1A79-706E-E8D3-1F7A-7A4B3A8E97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19F405-F27D-52D8-1CBB-55584F9B651A}"/>
              </a:ext>
            </a:extLst>
          </p:cNvPr>
          <p:cNvSpPr txBox="1"/>
          <p:nvPr/>
        </p:nvSpPr>
        <p:spPr>
          <a:xfrm>
            <a:off x="152400" y="19050"/>
            <a:ext cx="8915400" cy="5632311"/>
          </a:xfrm>
          <a:prstGeom prst="rect">
            <a:avLst/>
          </a:prstGeom>
          <a:noFill/>
        </p:spPr>
        <p:txBody>
          <a:bodyPr wrap="square">
            <a:spAutoFit/>
          </a:bodyPr>
          <a:lstStyle/>
          <a:p>
            <a:r>
              <a:rPr lang="en-US" sz="3600" b="0" i="0" u="none" strike="noStrike" baseline="0" dirty="0">
                <a:solidFill>
                  <a:srgbClr val="000000"/>
                </a:solidFill>
                <a:latin typeface="Times New Roman" panose="02020603050405020304" pitchFamily="18" charset="0"/>
              </a:rPr>
              <a:t>For every instruction fetched from memory, the IP is automatically incremented by the number of bytes in the instruction. The stack pointer (SP) contains the address of the next memory location to the added to the stack. </a:t>
            </a:r>
          </a:p>
          <a:p>
            <a:endParaRPr lang="en-US" sz="3600" dirty="0">
              <a:solidFill>
                <a:srgbClr val="000000"/>
              </a:solidFill>
              <a:latin typeface="Times New Roman" panose="02020603050405020304" pitchFamily="18" charset="0"/>
            </a:endParaRPr>
          </a:p>
          <a:p>
            <a:r>
              <a:rPr lang="en-US" sz="3600" b="0" i="0" u="none" strike="noStrike" baseline="0" dirty="0">
                <a:solidFill>
                  <a:srgbClr val="000000"/>
                </a:solidFill>
                <a:latin typeface="Times New Roman" panose="02020603050405020304" pitchFamily="18" charset="0"/>
              </a:rPr>
              <a:t>The flag register contains a number of bit-sized "flags" describing the status and configuration of the CPU. Its main use is in controlling conditional execution of parts of a program. </a:t>
            </a:r>
          </a:p>
        </p:txBody>
      </p:sp>
    </p:spTree>
    <p:extLst>
      <p:ext uri="{BB962C8B-B14F-4D97-AF65-F5344CB8AC3E}">
        <p14:creationId xmlns:p14="http://schemas.microsoft.com/office/powerpoint/2010/main" val="25262985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22A9959-2B5A-AC48-EB59-B9E71C27BB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5633B7-934D-FBC5-D311-B6E4F6E6B41D}"/>
              </a:ext>
            </a:extLst>
          </p:cNvPr>
          <p:cNvSpPr txBox="1"/>
          <p:nvPr/>
        </p:nvSpPr>
        <p:spPr>
          <a:xfrm>
            <a:off x="76200" y="76200"/>
            <a:ext cx="8991600" cy="954107"/>
          </a:xfrm>
          <a:prstGeom prst="rect">
            <a:avLst/>
          </a:prstGeom>
          <a:noFill/>
        </p:spPr>
        <p:txBody>
          <a:bodyPr wrap="square">
            <a:spAutoFit/>
          </a:bodyPr>
          <a:lstStyle/>
          <a:p>
            <a:pPr algn="ctr"/>
            <a:r>
              <a:rPr lang="en-US" sz="1600" b="1" i="0" u="none" strike="noStrike" baseline="0" dirty="0">
                <a:solidFill>
                  <a:srgbClr val="000000"/>
                </a:solidFill>
                <a:latin typeface="Times New Roman" panose="02020603050405020304" pitchFamily="18" charset="0"/>
              </a:rPr>
              <a:t>MODES OF ADDRESSING THE REGISTERS </a:t>
            </a:r>
            <a:endParaRPr lang="en-US" sz="1600" b="0" i="0" u="none" strike="noStrike" baseline="0" dirty="0">
              <a:solidFill>
                <a:srgbClr val="000000"/>
              </a:solidFill>
              <a:latin typeface="Times New Roman" panose="02020603050405020304" pitchFamily="18" charset="0"/>
            </a:endParaRPr>
          </a:p>
          <a:p>
            <a:pPr algn="ctr"/>
            <a:r>
              <a:rPr lang="en-US" sz="1600" b="0" i="0" u="none" strike="noStrike" baseline="0" dirty="0">
                <a:solidFill>
                  <a:srgbClr val="000000"/>
                </a:solidFill>
                <a:latin typeface="Times New Roman" panose="02020603050405020304" pitchFamily="18" charset="0"/>
              </a:rPr>
              <a:t>Table 3.2 shows different types of </a:t>
            </a:r>
            <a:r>
              <a:rPr lang="en-US" sz="2400" b="0" i="0" u="none" strike="noStrike" baseline="0" dirty="0">
                <a:solidFill>
                  <a:srgbClr val="000000"/>
                </a:solidFill>
                <a:latin typeface="Times New Roman" panose="02020603050405020304" pitchFamily="18" charset="0"/>
              </a:rPr>
              <a:t>addressing</a:t>
            </a:r>
            <a:r>
              <a:rPr lang="en-US" sz="1600" b="0" i="0" u="none" strike="noStrike" baseline="0" dirty="0">
                <a:solidFill>
                  <a:srgbClr val="000000"/>
                </a:solidFill>
                <a:latin typeface="Times New Roman" panose="02020603050405020304" pitchFamily="18" charset="0"/>
              </a:rPr>
              <a:t> mode, with the calculation of how these addresses are generated. </a:t>
            </a:r>
            <a:endParaRPr lang="en-GB" sz="4000" dirty="0"/>
          </a:p>
        </p:txBody>
      </p:sp>
      <p:pic>
        <p:nvPicPr>
          <p:cNvPr id="9" name="Picture 8">
            <a:extLst>
              <a:ext uri="{FF2B5EF4-FFF2-40B4-BE49-F238E27FC236}">
                <a16:creationId xmlns:a16="http://schemas.microsoft.com/office/drawing/2014/main" id="{06A389AB-D9BD-055F-F511-9ADDE8C05E0D}"/>
              </a:ext>
            </a:extLst>
          </p:cNvPr>
          <p:cNvPicPr>
            <a:picLocks noChangeAspect="1"/>
          </p:cNvPicPr>
          <p:nvPr/>
        </p:nvPicPr>
        <p:blipFill>
          <a:blip r:embed="rId2"/>
          <a:stretch>
            <a:fillRect/>
          </a:stretch>
        </p:blipFill>
        <p:spPr>
          <a:xfrm>
            <a:off x="152400" y="1447800"/>
            <a:ext cx="8839200" cy="5029200"/>
          </a:xfrm>
          <a:prstGeom prst="rect">
            <a:avLst/>
          </a:prstGeom>
        </p:spPr>
      </p:pic>
    </p:spTree>
    <p:extLst>
      <p:ext uri="{BB962C8B-B14F-4D97-AF65-F5344CB8AC3E}">
        <p14:creationId xmlns:p14="http://schemas.microsoft.com/office/powerpoint/2010/main" val="1647910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C1E324-9DA4-6C22-FE89-ADFCB967C2D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9B00AAE-A5D0-F7A9-A39F-E641AD779573}"/>
              </a:ext>
            </a:extLst>
          </p:cNvPr>
          <p:cNvPicPr>
            <a:picLocks noChangeAspect="1"/>
          </p:cNvPicPr>
          <p:nvPr/>
        </p:nvPicPr>
        <p:blipFill>
          <a:blip r:embed="rId2"/>
          <a:srcRect b="21875"/>
          <a:stretch/>
        </p:blipFill>
        <p:spPr>
          <a:xfrm>
            <a:off x="152400" y="-13448"/>
            <a:ext cx="8839200" cy="5957048"/>
          </a:xfrm>
          <a:prstGeom prst="rect">
            <a:avLst/>
          </a:prstGeom>
        </p:spPr>
      </p:pic>
      <p:pic>
        <p:nvPicPr>
          <p:cNvPr id="6" name="Picture 5">
            <a:extLst>
              <a:ext uri="{FF2B5EF4-FFF2-40B4-BE49-F238E27FC236}">
                <a16:creationId xmlns:a16="http://schemas.microsoft.com/office/drawing/2014/main" id="{CDF57822-FF02-C9CE-FB5B-06851733CC42}"/>
              </a:ext>
            </a:extLst>
          </p:cNvPr>
          <p:cNvPicPr>
            <a:picLocks noChangeAspect="1"/>
          </p:cNvPicPr>
          <p:nvPr/>
        </p:nvPicPr>
        <p:blipFill>
          <a:blip r:embed="rId3"/>
          <a:stretch>
            <a:fillRect/>
          </a:stretch>
        </p:blipFill>
        <p:spPr>
          <a:xfrm>
            <a:off x="762000" y="6096000"/>
            <a:ext cx="6857976" cy="381000"/>
          </a:xfrm>
          <a:prstGeom prst="rect">
            <a:avLst/>
          </a:prstGeom>
        </p:spPr>
      </p:pic>
    </p:spTree>
    <p:extLst>
      <p:ext uri="{BB962C8B-B14F-4D97-AF65-F5344CB8AC3E}">
        <p14:creationId xmlns:p14="http://schemas.microsoft.com/office/powerpoint/2010/main" val="4167144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70EAA6-0F10-6AE9-55BF-89C46BEB81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FCF5C29-72E7-2D76-1C72-581E6E6F61E5}"/>
              </a:ext>
            </a:extLst>
          </p:cNvPr>
          <p:cNvSpPr txBox="1"/>
          <p:nvPr/>
        </p:nvSpPr>
        <p:spPr>
          <a:xfrm>
            <a:off x="152400" y="152400"/>
            <a:ext cx="8763000" cy="6309420"/>
          </a:xfrm>
          <a:prstGeom prst="rect">
            <a:avLst/>
          </a:prstGeom>
          <a:noFill/>
        </p:spPr>
        <p:txBody>
          <a:bodyPr wrap="square">
            <a:spAutoFit/>
          </a:bodyPr>
          <a:lstStyle/>
          <a:p>
            <a:r>
              <a:rPr lang="en-GB" sz="2400" b="1" i="0" u="none" strike="noStrike" baseline="0" dirty="0">
                <a:solidFill>
                  <a:srgbClr val="000000"/>
                </a:solidFill>
                <a:latin typeface="Times New Roman" panose="02020603050405020304" pitchFamily="18" charset="0"/>
              </a:rPr>
              <a:t>INSTRUCTION FORMAT </a:t>
            </a:r>
            <a:endParaRPr lang="en-GB"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Each statement in a program consists of four parts or fields in the following format/ Syntax: </a:t>
            </a:r>
          </a:p>
          <a:p>
            <a:r>
              <a:rPr lang="en-GB" sz="2400" b="0" i="1" u="none" strike="noStrike" baseline="0" dirty="0">
                <a:solidFill>
                  <a:srgbClr val="000000"/>
                </a:solidFill>
                <a:latin typeface="Times New Roman" panose="02020603050405020304" pitchFamily="18" charset="0"/>
              </a:rPr>
              <a:t>		</a:t>
            </a:r>
            <a:r>
              <a:rPr lang="en-GB" sz="2400" b="1" i="1" u="none" strike="noStrike" baseline="0" dirty="0">
                <a:solidFill>
                  <a:srgbClr val="000000"/>
                </a:solidFill>
                <a:latin typeface="Times New Roman" panose="02020603050405020304" pitchFamily="18" charset="0"/>
              </a:rPr>
              <a:t>Label Opcode Operand Comment </a:t>
            </a:r>
            <a:endParaRPr lang="en-GB" sz="2400" b="1" i="0" u="none" strike="noStrike" baseline="0" dirty="0">
              <a:solidFill>
                <a:srgbClr val="000000"/>
              </a:solidFill>
              <a:latin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rPr>
              <a:t>Label </a:t>
            </a:r>
            <a:r>
              <a:rPr lang="en-US" sz="2400" b="0" i="0" u="none" strike="noStrike" baseline="0" dirty="0">
                <a:solidFill>
                  <a:srgbClr val="000000"/>
                </a:solidFill>
                <a:latin typeface="Times New Roman" panose="02020603050405020304" pitchFamily="18" charset="0"/>
              </a:rPr>
              <a:t>– used to store a symbolic name for the memory location that it represents. All labels begin with a letter or one of the following special characters : , $ or ?. A label may be of any length from 1-35 characters .The label appears in a program to identify the name of a memory location for storing data. </a:t>
            </a:r>
          </a:p>
          <a:p>
            <a:endParaRPr lang="en-GB" sz="2000" dirty="0"/>
          </a:p>
          <a:p>
            <a:r>
              <a:rPr lang="en-US" b="1" i="0" u="none" strike="noStrike" baseline="0" dirty="0">
                <a:solidFill>
                  <a:srgbClr val="000000"/>
                </a:solidFill>
                <a:latin typeface="Times New Roman" panose="02020603050405020304" pitchFamily="18" charset="0"/>
              </a:rPr>
              <a:t>Opcode </a:t>
            </a:r>
            <a:r>
              <a:rPr lang="en-US" b="0" i="0" u="none" strike="noStrike" baseline="0" dirty="0">
                <a:solidFill>
                  <a:srgbClr val="000000"/>
                </a:solidFill>
                <a:latin typeface="Times New Roman" panose="02020603050405020304" pitchFamily="18" charset="0"/>
              </a:rPr>
              <a:t>- is designed to hold the instruction or opcode </a:t>
            </a:r>
            <a:r>
              <a:rPr lang="en-US" b="0" i="0" u="none" strike="noStrike" baseline="0" dirty="0" err="1">
                <a:solidFill>
                  <a:srgbClr val="000000"/>
                </a:solidFill>
                <a:latin typeface="Times New Roman" panose="02020603050405020304" pitchFamily="18" charset="0"/>
              </a:rPr>
              <a:t>e.g</a:t>
            </a:r>
            <a:r>
              <a:rPr lang="en-US" b="0" i="0" u="none" strike="noStrike" baseline="0" dirty="0">
                <a:solidFill>
                  <a:srgbClr val="000000"/>
                </a:solidFill>
                <a:latin typeface="Times New Roman" panose="02020603050405020304" pitchFamily="18" charset="0"/>
              </a:rPr>
              <a:t> ADD </a:t>
            </a:r>
          </a:p>
          <a:p>
            <a:r>
              <a:rPr lang="en-US" b="1" i="0" u="none" strike="noStrike" baseline="0" dirty="0">
                <a:solidFill>
                  <a:srgbClr val="000000"/>
                </a:solidFill>
                <a:latin typeface="Times New Roman" panose="02020603050405020304" pitchFamily="18" charset="0"/>
              </a:rPr>
              <a:t>Operand </a:t>
            </a:r>
            <a:r>
              <a:rPr lang="en-US" b="0" i="0" u="none" strike="noStrike" baseline="0" dirty="0">
                <a:solidFill>
                  <a:srgbClr val="000000"/>
                </a:solidFill>
                <a:latin typeface="Times New Roman" panose="02020603050405020304" pitchFamily="18" charset="0"/>
              </a:rPr>
              <a:t>– Contains information used by the Opcode </a:t>
            </a:r>
            <a:r>
              <a:rPr lang="en-US" b="0" i="0" u="none" strike="noStrike" baseline="0" dirty="0" err="1">
                <a:solidFill>
                  <a:srgbClr val="000000"/>
                </a:solidFill>
                <a:latin typeface="Times New Roman" panose="02020603050405020304" pitchFamily="18" charset="0"/>
              </a:rPr>
              <a:t>e.g</a:t>
            </a:r>
            <a:r>
              <a:rPr lang="en-US" b="0" i="0" u="none" strike="noStrike" baseline="0" dirty="0">
                <a:solidFill>
                  <a:srgbClr val="000000"/>
                </a:solidFill>
                <a:latin typeface="Times New Roman" panose="02020603050405020304" pitchFamily="18" charset="0"/>
              </a:rPr>
              <a:t> in MOV AL, BL instruction has opcode MOV and operands BL and AL </a:t>
            </a:r>
          </a:p>
          <a:p>
            <a:r>
              <a:rPr lang="en-GB" b="1" i="0" u="none" strike="noStrike" baseline="0" dirty="0">
                <a:solidFill>
                  <a:srgbClr val="000000"/>
                </a:solidFill>
                <a:latin typeface="Times New Roman" panose="02020603050405020304" pitchFamily="18" charset="0"/>
              </a:rPr>
              <a:t>Comment </a:t>
            </a:r>
            <a:r>
              <a:rPr lang="en-GB" b="0" i="0" u="none" strike="noStrike" baseline="0" dirty="0">
                <a:solidFill>
                  <a:srgbClr val="000000"/>
                </a:solidFill>
                <a:latin typeface="Times New Roman" panose="02020603050405020304" pitchFamily="18" charset="0"/>
              </a:rPr>
              <a:t>- begins with a „;‟ </a:t>
            </a:r>
            <a:endParaRPr lang="en-GB" sz="1400" dirty="0"/>
          </a:p>
        </p:txBody>
      </p:sp>
    </p:spTree>
    <p:extLst>
      <p:ext uri="{BB962C8B-B14F-4D97-AF65-F5344CB8AC3E}">
        <p14:creationId xmlns:p14="http://schemas.microsoft.com/office/powerpoint/2010/main" val="63382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2088FE-AB45-E910-69C4-9E51827301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0F0259A-E08A-FE65-2172-682347EBED72}"/>
              </a:ext>
            </a:extLst>
          </p:cNvPr>
          <p:cNvSpPr txBox="1"/>
          <p:nvPr/>
        </p:nvSpPr>
        <p:spPr>
          <a:xfrm>
            <a:off x="349624" y="152400"/>
            <a:ext cx="8763000" cy="5710602"/>
          </a:xfrm>
          <a:prstGeom prst="rect">
            <a:avLst/>
          </a:prstGeom>
          <a:noFill/>
        </p:spPr>
        <p:txBody>
          <a:bodyPr wrap="square">
            <a:spAutoFit/>
          </a:bodyPr>
          <a:lstStyle/>
          <a:p>
            <a:pPr>
              <a:lnSpc>
                <a:spcPct val="115000"/>
              </a:lnSpc>
              <a:spcAft>
                <a:spcPts val="10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fetched instruction</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is loaded into a register in the processor known as the </a:t>
            </a: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instruction register</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IR</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The instruction contains bits that specify the action the processor is to take. The processor interprets the instruction and performs the required action. In general, these actions fall into </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four </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categories:</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5305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CEC9E94-62A8-FC37-E985-B5A4CFE288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CDF14F-ACC1-F06D-339B-200BD6F3332C}"/>
              </a:ext>
            </a:extLst>
          </p:cNvPr>
          <p:cNvSpPr txBox="1"/>
          <p:nvPr/>
        </p:nvSpPr>
        <p:spPr>
          <a:xfrm>
            <a:off x="152400" y="76200"/>
            <a:ext cx="8839200" cy="6124754"/>
          </a:xfrm>
          <a:prstGeom prst="rect">
            <a:avLst/>
          </a:prstGeom>
          <a:noFill/>
        </p:spPr>
        <p:txBody>
          <a:bodyPr wrap="square">
            <a:spAutoFit/>
          </a:bodyPr>
          <a:lstStyle/>
          <a:p>
            <a:r>
              <a:rPr lang="en-GB" sz="3200" b="1" i="0" u="none" strike="noStrike" baseline="0" dirty="0">
                <a:solidFill>
                  <a:srgbClr val="000000"/>
                </a:solidFill>
                <a:latin typeface="Times New Roman" panose="02020603050405020304" pitchFamily="18" charset="0"/>
              </a:rPr>
              <a:t>Types of instructions </a:t>
            </a:r>
          </a:p>
          <a:p>
            <a:r>
              <a:rPr lang="en-GB" b="1" i="0" u="none" strike="noStrike" baseline="0" dirty="0" err="1">
                <a:solidFill>
                  <a:srgbClr val="000000"/>
                </a:solidFill>
                <a:latin typeface="Times New Roman" panose="02020603050405020304" pitchFamily="18" charset="0"/>
              </a:rPr>
              <a:t>i</a:t>
            </a:r>
            <a:r>
              <a:rPr lang="en-GB" b="1" i="0" u="none" strike="noStrike" baseline="0" dirty="0">
                <a:solidFill>
                  <a:srgbClr val="000000"/>
                </a:solidFill>
                <a:latin typeface="Times New Roman" panose="02020603050405020304" pitchFamily="18" charset="0"/>
              </a:rPr>
              <a:t>. </a:t>
            </a:r>
            <a:r>
              <a:rPr lang="en-GB" b="0" i="0" u="none" strike="noStrike" baseline="0" dirty="0">
                <a:solidFill>
                  <a:srgbClr val="000000"/>
                </a:solidFill>
                <a:latin typeface="Times New Roman" panose="02020603050405020304" pitchFamily="18" charset="0"/>
              </a:rPr>
              <a:t>Transfer instruction </a:t>
            </a:r>
          </a:p>
          <a:p>
            <a:r>
              <a:rPr lang="en-GB" sz="2400" b="1" i="0" u="none" strike="noStrike" baseline="0" dirty="0">
                <a:solidFill>
                  <a:srgbClr val="000000"/>
                </a:solidFill>
                <a:latin typeface="Times New Roman" panose="02020603050405020304" pitchFamily="18" charset="0"/>
              </a:rPr>
              <a:t>MOV INSTRUCTION </a:t>
            </a:r>
            <a:endParaRPr lang="en-GB" sz="2400"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Purpose: Data transfer between memory cells, registers and the accumulator. </a:t>
            </a:r>
          </a:p>
          <a:p>
            <a:r>
              <a:rPr lang="en-GB" b="0" i="0" u="none" strike="noStrike" baseline="0" dirty="0">
                <a:solidFill>
                  <a:srgbClr val="000000"/>
                </a:solidFill>
                <a:latin typeface="Times New Roman" panose="02020603050405020304" pitchFamily="18" charset="0"/>
              </a:rPr>
              <a:t>Syntax: </a:t>
            </a:r>
            <a:r>
              <a:rPr lang="en-GB" b="1" i="1" u="none" strike="noStrike" baseline="0" dirty="0">
                <a:solidFill>
                  <a:srgbClr val="000000"/>
                </a:solidFill>
                <a:latin typeface="Times New Roman" panose="02020603050405020304" pitchFamily="18" charset="0"/>
              </a:rPr>
              <a:t>MOV Destination, Source</a:t>
            </a:r>
          </a:p>
          <a:p>
            <a:endParaRPr lang="en-GB" dirty="0">
              <a:solidFill>
                <a:srgbClr val="000000"/>
              </a:solidFill>
              <a:latin typeface="Times New Roman" panose="02020603050405020304" pitchFamily="18" charset="0"/>
            </a:endParaRPr>
          </a:p>
          <a:p>
            <a:r>
              <a:rPr lang="en-US" b="1" i="0" u="none" strike="noStrike" baseline="0" dirty="0">
                <a:solidFill>
                  <a:srgbClr val="000000"/>
                </a:solidFill>
                <a:latin typeface="Times New Roman" panose="02020603050405020304" pitchFamily="18" charset="0"/>
              </a:rPr>
              <a:t>ii. </a:t>
            </a:r>
            <a:r>
              <a:rPr lang="en-US" b="0" i="0" u="none" strike="noStrike" baseline="0" dirty="0">
                <a:solidFill>
                  <a:srgbClr val="000000"/>
                </a:solidFill>
                <a:latin typeface="Times New Roman" panose="02020603050405020304" pitchFamily="18" charset="0"/>
              </a:rPr>
              <a:t>Arithmetic instruction e.g. MUL instruction </a:t>
            </a:r>
          </a:p>
          <a:p>
            <a:r>
              <a:rPr lang="en-GB" b="0" i="0" u="none" strike="noStrike" baseline="0" dirty="0">
                <a:solidFill>
                  <a:srgbClr val="000000"/>
                </a:solidFill>
                <a:latin typeface="Times New Roman" panose="02020603050405020304" pitchFamily="18" charset="0"/>
              </a:rPr>
              <a:t>Purpose: multiplication with sign </a:t>
            </a:r>
          </a:p>
          <a:p>
            <a:r>
              <a:rPr lang="en-GB" b="0" i="0" u="none" strike="noStrike" baseline="0" dirty="0">
                <a:solidFill>
                  <a:srgbClr val="000000"/>
                </a:solidFill>
                <a:latin typeface="Times New Roman" panose="02020603050405020304" pitchFamily="18" charset="0"/>
              </a:rPr>
              <a:t>Syntax: MUL source </a:t>
            </a:r>
          </a:p>
          <a:p>
            <a:r>
              <a:rPr lang="en-US" b="1" i="0" u="none" strike="noStrike" baseline="0" dirty="0">
                <a:solidFill>
                  <a:srgbClr val="000000"/>
                </a:solidFill>
                <a:latin typeface="Times New Roman" panose="02020603050405020304" pitchFamily="18" charset="0"/>
              </a:rPr>
              <a:t>iii. </a:t>
            </a:r>
            <a:r>
              <a:rPr lang="en-US" b="0" i="0" u="none" strike="noStrike" baseline="0" dirty="0">
                <a:solidFill>
                  <a:srgbClr val="000000"/>
                </a:solidFill>
                <a:latin typeface="Times New Roman" panose="02020603050405020304" pitchFamily="18" charset="0"/>
              </a:rPr>
              <a:t>INC and DEC instructions </a:t>
            </a:r>
          </a:p>
          <a:p>
            <a:r>
              <a:rPr lang="fr-FR" b="0" i="0" u="none" strike="noStrike" baseline="0" dirty="0" err="1">
                <a:solidFill>
                  <a:srgbClr val="000000"/>
                </a:solidFill>
                <a:latin typeface="Times New Roman" panose="02020603050405020304" pitchFamily="18" charset="0"/>
              </a:rPr>
              <a:t>Syntax</a:t>
            </a:r>
            <a:r>
              <a:rPr lang="fr-FR" b="0" i="0" u="none" strike="noStrike" baseline="0" dirty="0">
                <a:solidFill>
                  <a:srgbClr val="000000"/>
                </a:solidFill>
                <a:latin typeface="Times New Roman" panose="02020603050405020304" pitchFamily="18" charset="0"/>
              </a:rPr>
              <a:t>: </a:t>
            </a:r>
          </a:p>
          <a:p>
            <a:r>
              <a:rPr lang="fr-FR" b="0" i="0" u="none" strike="noStrike" baseline="0" dirty="0">
                <a:solidFill>
                  <a:srgbClr val="000000"/>
                </a:solidFill>
                <a:latin typeface="Times New Roman" panose="02020603050405020304" pitchFamily="18" charset="0"/>
              </a:rPr>
              <a:t>INC destination ; </a:t>
            </a:r>
            <a:r>
              <a:rPr lang="fr-FR" b="0" i="1" u="none" strike="noStrike" baseline="0" dirty="0">
                <a:solidFill>
                  <a:srgbClr val="000000"/>
                </a:solidFill>
                <a:latin typeface="Times New Roman" panose="02020603050405020304" pitchFamily="18" charset="0"/>
              </a:rPr>
              <a:t>destination = destination + 1 </a:t>
            </a:r>
            <a:endParaRPr lang="fr-FR" b="0" i="0" u="none" strike="noStrike" baseline="0" dirty="0">
              <a:solidFill>
                <a:srgbClr val="000000"/>
              </a:solidFill>
              <a:latin typeface="Times New Roman" panose="02020603050405020304" pitchFamily="18" charset="0"/>
            </a:endParaRPr>
          </a:p>
          <a:p>
            <a:r>
              <a:rPr lang="fr-FR" b="0" i="0" u="none" strike="noStrike" baseline="0" dirty="0">
                <a:solidFill>
                  <a:srgbClr val="000000"/>
                </a:solidFill>
                <a:latin typeface="Times New Roman" panose="02020603050405020304" pitchFamily="18" charset="0"/>
              </a:rPr>
              <a:t>DEC destination ; </a:t>
            </a:r>
            <a:r>
              <a:rPr lang="fr-FR" b="0" i="1" u="none" strike="noStrike" baseline="0" dirty="0">
                <a:solidFill>
                  <a:srgbClr val="000000"/>
                </a:solidFill>
                <a:latin typeface="Times New Roman" panose="02020603050405020304" pitchFamily="18" charset="0"/>
              </a:rPr>
              <a:t>destination = destination - 1 </a:t>
            </a:r>
            <a:r>
              <a:rPr lang="en-GB" sz="1600" b="0" i="0" u="none" strike="noStrike" baseline="0" dirty="0">
                <a:solidFill>
                  <a:srgbClr val="000000"/>
                </a:solidFill>
                <a:latin typeface="Times New Roman" panose="02020603050405020304" pitchFamily="18" charset="0"/>
              </a:rPr>
              <a:t> </a:t>
            </a:r>
            <a:endParaRPr lang="en-GB" sz="4000" dirty="0"/>
          </a:p>
        </p:txBody>
      </p:sp>
    </p:spTree>
    <p:extLst>
      <p:ext uri="{BB962C8B-B14F-4D97-AF65-F5344CB8AC3E}">
        <p14:creationId xmlns:p14="http://schemas.microsoft.com/office/powerpoint/2010/main" val="1901291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8156D0-32A0-2C09-99E0-C8667E2E7D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858274B-D417-4975-12EB-64816212A369}"/>
              </a:ext>
            </a:extLst>
          </p:cNvPr>
          <p:cNvSpPr txBox="1"/>
          <p:nvPr/>
        </p:nvSpPr>
        <p:spPr>
          <a:xfrm>
            <a:off x="76200" y="28575"/>
            <a:ext cx="8839200" cy="5940088"/>
          </a:xfrm>
          <a:prstGeom prst="rect">
            <a:avLst/>
          </a:prstGeom>
          <a:noFill/>
        </p:spPr>
        <p:txBody>
          <a:bodyPr wrap="square">
            <a:spAutoFit/>
          </a:bodyPr>
          <a:lstStyle/>
          <a:p>
            <a:r>
              <a:rPr lang="en-US" sz="3600" b="0" i="0" u="none" strike="noStrike" baseline="0" dirty="0">
                <a:solidFill>
                  <a:srgbClr val="000000"/>
                </a:solidFill>
                <a:latin typeface="Times New Roman" panose="02020603050405020304" pitchFamily="18" charset="0"/>
              </a:rPr>
              <a:t>ADD* reg/memory, reg/memory/constant ------- Adds the two operands and stores the result into the first operand. If there is a result with carry, it will be set in CF. </a:t>
            </a:r>
          </a:p>
          <a:p>
            <a:r>
              <a:rPr lang="en-US" sz="3600" b="0" i="0" u="none" strike="noStrike" baseline="0" dirty="0">
                <a:solidFill>
                  <a:srgbClr val="000000"/>
                </a:solidFill>
                <a:latin typeface="Times New Roman" panose="02020603050405020304" pitchFamily="18" charset="0"/>
              </a:rPr>
              <a:t>SUB* reg/memory, reg/memory/constant ----- Subtracts the second operand from the first and stores the result in the first operand.</a:t>
            </a:r>
          </a:p>
          <a:p>
            <a:endParaRPr lang="en-US" sz="2000" dirty="0">
              <a:solidFill>
                <a:srgbClr val="000000"/>
              </a:solidFill>
              <a:latin typeface="Times New Roman" panose="02020603050405020304" pitchFamily="18" charset="0"/>
            </a:endParaRPr>
          </a:p>
          <a:p>
            <a:r>
              <a:rPr lang="en-US" sz="3600" b="0" i="0" u="none" strike="noStrike" baseline="0" dirty="0">
                <a:solidFill>
                  <a:srgbClr val="000000"/>
                </a:solidFill>
                <a:latin typeface="Times New Roman" panose="02020603050405020304" pitchFamily="18" charset="0"/>
              </a:rPr>
              <a:t>MUL reg/memory ----- Multiplies the operand with the Accumulator Register and stores the result in the Accumulator Register. </a:t>
            </a:r>
          </a:p>
        </p:txBody>
      </p:sp>
    </p:spTree>
    <p:extLst>
      <p:ext uri="{BB962C8B-B14F-4D97-AF65-F5344CB8AC3E}">
        <p14:creationId xmlns:p14="http://schemas.microsoft.com/office/powerpoint/2010/main" val="4110210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8156D0-32A0-2C09-99E0-C8667E2E7D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858274B-D417-4975-12EB-64816212A369}"/>
              </a:ext>
            </a:extLst>
          </p:cNvPr>
          <p:cNvSpPr txBox="1"/>
          <p:nvPr/>
        </p:nvSpPr>
        <p:spPr>
          <a:xfrm>
            <a:off x="76200" y="28575"/>
            <a:ext cx="8839200" cy="6247864"/>
          </a:xfrm>
          <a:prstGeom prst="rect">
            <a:avLst/>
          </a:prstGeom>
          <a:noFill/>
        </p:spPr>
        <p:txBody>
          <a:bodyPr wrap="square">
            <a:spAutoFit/>
          </a:bodyPr>
          <a:lstStyle/>
          <a:p>
            <a:r>
              <a:rPr lang="en-US" sz="4000" b="0" i="0" u="none" strike="noStrike" baseline="0" dirty="0">
                <a:solidFill>
                  <a:srgbClr val="000000"/>
                </a:solidFill>
                <a:latin typeface="Times New Roman" panose="02020603050405020304" pitchFamily="18" charset="0"/>
              </a:rPr>
              <a:t>DIV reg/memory ----- Divides the Accumulator Register by the operand and stores the result in the Accumulator Register. </a:t>
            </a:r>
          </a:p>
          <a:p>
            <a:r>
              <a:rPr lang="en-US" sz="4000" b="0" i="0" u="none" strike="noStrike" baseline="0" dirty="0">
                <a:solidFill>
                  <a:srgbClr val="000000"/>
                </a:solidFill>
                <a:latin typeface="Times New Roman" panose="02020603050405020304" pitchFamily="18" charset="0"/>
              </a:rPr>
              <a:t>INC reg/memory ----- Increases the value of the operand by 1 and stores the result in the operand. </a:t>
            </a:r>
          </a:p>
          <a:p>
            <a:r>
              <a:rPr lang="en-US" sz="4000" b="0" i="0" u="none" strike="noStrike" baseline="0" dirty="0">
                <a:solidFill>
                  <a:srgbClr val="000000"/>
                </a:solidFill>
                <a:latin typeface="Times New Roman" panose="02020603050405020304" pitchFamily="18" charset="0"/>
              </a:rPr>
              <a:t>DEC reg/memory ---- Decreases the value of the operand by 1 and stores the result </a:t>
            </a:r>
          </a:p>
          <a:p>
            <a:r>
              <a:rPr lang="en-GB" sz="4000" b="0" i="0" u="none" strike="noStrike" baseline="0" dirty="0">
                <a:solidFill>
                  <a:srgbClr val="000000"/>
                </a:solidFill>
                <a:latin typeface="Times New Roman" panose="02020603050405020304" pitchFamily="18" charset="0"/>
              </a:rPr>
              <a:t>in the operand. </a:t>
            </a:r>
            <a:r>
              <a:rPr lang="en-US" sz="2400" b="0" i="0" u="none" strike="noStrike" baseline="0" dirty="0">
                <a:solidFill>
                  <a:srgbClr val="000000"/>
                </a:solidFill>
                <a:latin typeface="Times New Roman" panose="02020603050405020304" pitchFamily="18" charset="0"/>
              </a:rPr>
              <a:t> </a:t>
            </a:r>
            <a:endParaRPr lang="en-GB" sz="5400" dirty="0"/>
          </a:p>
        </p:txBody>
      </p:sp>
    </p:spTree>
    <p:extLst>
      <p:ext uri="{BB962C8B-B14F-4D97-AF65-F5344CB8AC3E}">
        <p14:creationId xmlns:p14="http://schemas.microsoft.com/office/powerpoint/2010/main" val="16861505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CFDBBE-C356-C339-6BB1-3EFE8CA8A5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93F0DC-4341-0842-3C6A-E601A506621A}"/>
              </a:ext>
            </a:extLst>
          </p:cNvPr>
          <p:cNvSpPr txBox="1"/>
          <p:nvPr/>
        </p:nvSpPr>
        <p:spPr>
          <a:xfrm>
            <a:off x="228600" y="76200"/>
            <a:ext cx="8763000" cy="3785652"/>
          </a:xfrm>
          <a:prstGeom prst="rect">
            <a:avLst/>
          </a:prstGeom>
          <a:noFill/>
        </p:spPr>
        <p:txBody>
          <a:bodyPr wrap="square">
            <a:spAutoFit/>
          </a:bodyPr>
          <a:lstStyle/>
          <a:p>
            <a:r>
              <a:rPr lang="en-GB" sz="3200" b="1" i="0" u="none" strike="noStrike" baseline="0" dirty="0">
                <a:solidFill>
                  <a:srgbClr val="000000"/>
                </a:solidFill>
                <a:latin typeface="Times New Roman" panose="02020603050405020304" pitchFamily="18" charset="0"/>
              </a:rPr>
              <a:t>SAMPLE PROGRAM ON TRANSFER INSTRUCTION </a:t>
            </a:r>
            <a:endParaRPr lang="en-GB" sz="3200" b="0" i="0" u="none" strike="noStrike" baseline="0" dirty="0">
              <a:solidFill>
                <a:srgbClr val="000000"/>
              </a:solidFill>
              <a:latin typeface="Times New Roman" panose="02020603050405020304" pitchFamily="18" charset="0"/>
            </a:endParaRPr>
          </a:p>
          <a:p>
            <a:r>
              <a:rPr lang="en-GB" sz="3200" b="0" i="0" u="none" strike="noStrike" baseline="0" dirty="0">
                <a:solidFill>
                  <a:srgbClr val="000000"/>
                </a:solidFill>
                <a:latin typeface="Times New Roman" panose="02020603050405020304" pitchFamily="18" charset="0"/>
              </a:rPr>
              <a:t>In FORTRAN : </a:t>
            </a:r>
          </a:p>
          <a:p>
            <a:endParaRPr lang="en-GB" sz="3200" b="0" i="0" u="none" strike="noStrike" baseline="0" dirty="0">
              <a:solidFill>
                <a:srgbClr val="000000"/>
              </a:solidFill>
              <a:latin typeface="Times New Roman" panose="02020603050405020304" pitchFamily="18" charset="0"/>
            </a:endParaRPr>
          </a:p>
          <a:p>
            <a:r>
              <a:rPr lang="en-GB" sz="3200" b="0" i="0" u="none" strike="noStrike" baseline="0" dirty="0">
                <a:solidFill>
                  <a:srgbClr val="000000"/>
                </a:solidFill>
                <a:latin typeface="Times New Roman" panose="02020603050405020304" pitchFamily="18" charset="0"/>
              </a:rPr>
              <a:t>A = B + 1 </a:t>
            </a:r>
          </a:p>
          <a:p>
            <a:r>
              <a:rPr lang="en-US" sz="3200" b="0" i="0" u="none" strike="noStrike" baseline="0" dirty="0">
                <a:solidFill>
                  <a:srgbClr val="000000"/>
                </a:solidFill>
                <a:latin typeface="Times New Roman" panose="02020603050405020304" pitchFamily="18" charset="0"/>
              </a:rPr>
              <a:t>C = D – 1 (where A,B,C,D ARE INTEGERS*2) </a:t>
            </a:r>
          </a:p>
          <a:p>
            <a:endParaRPr lang="en-GB" sz="4800" dirty="0"/>
          </a:p>
        </p:txBody>
      </p:sp>
    </p:spTree>
    <p:extLst>
      <p:ext uri="{BB962C8B-B14F-4D97-AF65-F5344CB8AC3E}">
        <p14:creationId xmlns:p14="http://schemas.microsoft.com/office/powerpoint/2010/main" val="20608073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CFDBBE-C356-C339-6BB1-3EFE8CA8A5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93F0DC-4341-0842-3C6A-E601A506621A}"/>
              </a:ext>
            </a:extLst>
          </p:cNvPr>
          <p:cNvSpPr txBox="1"/>
          <p:nvPr/>
        </p:nvSpPr>
        <p:spPr>
          <a:xfrm>
            <a:off x="228600" y="76200"/>
            <a:ext cx="8763000" cy="6494085"/>
          </a:xfrm>
          <a:prstGeom prst="rect">
            <a:avLst/>
          </a:prstGeom>
          <a:noFill/>
        </p:spPr>
        <p:txBody>
          <a:bodyPr wrap="square">
            <a:spAutoFit/>
          </a:bodyPr>
          <a:lstStyle/>
          <a:p>
            <a:r>
              <a:rPr lang="en-GB" sz="3200" b="0" i="0" u="none" strike="noStrike" baseline="0" dirty="0">
                <a:solidFill>
                  <a:srgbClr val="000000"/>
                </a:solidFill>
                <a:latin typeface="Times New Roman" panose="02020603050405020304" pitchFamily="18" charset="0"/>
              </a:rPr>
              <a:t>ASSEMBLY code equivalent: </a:t>
            </a:r>
          </a:p>
          <a:p>
            <a:r>
              <a:rPr lang="en-GB" sz="2400" b="1" i="0" u="none" strike="noStrike" baseline="0" dirty="0">
                <a:solidFill>
                  <a:srgbClr val="000000"/>
                </a:solidFill>
                <a:latin typeface="Times New Roman" panose="02020603050405020304" pitchFamily="18" charset="0"/>
              </a:rPr>
              <a:t>; Version 1 </a:t>
            </a:r>
            <a:endParaRPr lang="en-GB"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(A, B, C and D are all defined as DW ?) </a:t>
            </a:r>
          </a:p>
          <a:p>
            <a:r>
              <a:rPr lang="en-GB" sz="2400" b="0" i="0" u="none" strike="noStrike" baseline="0" dirty="0">
                <a:solidFill>
                  <a:srgbClr val="000000"/>
                </a:solidFill>
                <a:latin typeface="Times New Roman" panose="02020603050405020304" pitchFamily="18" charset="0"/>
              </a:rPr>
              <a:t>MOV AX, B ; A = B </a:t>
            </a:r>
          </a:p>
          <a:p>
            <a:r>
              <a:rPr lang="pt-BR" sz="2400" b="0" i="0" u="none" strike="noStrike" baseline="0" dirty="0">
                <a:solidFill>
                  <a:srgbClr val="000000"/>
                </a:solidFill>
                <a:latin typeface="Times New Roman" panose="02020603050405020304" pitchFamily="18" charset="0"/>
              </a:rPr>
              <a:t>MOV A , AX; C = D </a:t>
            </a:r>
          </a:p>
          <a:p>
            <a:r>
              <a:rPr lang="en-GB" sz="2400" b="0" i="0" u="none" strike="noStrike" baseline="0" dirty="0">
                <a:solidFill>
                  <a:srgbClr val="000000"/>
                </a:solidFill>
                <a:latin typeface="Times New Roman" panose="02020603050405020304" pitchFamily="18" charset="0"/>
              </a:rPr>
              <a:t>MOV AX , D </a:t>
            </a:r>
          </a:p>
          <a:p>
            <a:r>
              <a:rPr lang="en-GB" sz="2400" b="0" i="0" u="none" strike="noStrike" baseline="0" dirty="0">
                <a:solidFill>
                  <a:srgbClr val="000000"/>
                </a:solidFill>
                <a:latin typeface="Times New Roman" panose="02020603050405020304" pitchFamily="18" charset="0"/>
              </a:rPr>
              <a:t>MOV C, AX; C = D </a:t>
            </a:r>
          </a:p>
          <a:p>
            <a:r>
              <a:rPr lang="en-GB" sz="2400" b="0" i="0" u="none" strike="noStrike" baseline="0" dirty="0">
                <a:solidFill>
                  <a:srgbClr val="000000"/>
                </a:solidFill>
                <a:latin typeface="Times New Roman" panose="02020603050405020304" pitchFamily="18" charset="0"/>
              </a:rPr>
              <a:t>ADD A, 1; A = A + 1 </a:t>
            </a:r>
          </a:p>
          <a:p>
            <a:r>
              <a:rPr lang="en-GB" sz="2400" b="0" i="0" u="none" strike="noStrike" baseline="0" dirty="0">
                <a:solidFill>
                  <a:srgbClr val="000000"/>
                </a:solidFill>
                <a:latin typeface="Times New Roman" panose="02020603050405020304" pitchFamily="18" charset="0"/>
              </a:rPr>
              <a:t>SUB C, 1; C = C - 1 </a:t>
            </a:r>
          </a:p>
          <a:p>
            <a:endParaRPr lang="en-GB" sz="2400" b="0" i="0" u="none" strike="noStrike" baseline="0" dirty="0">
              <a:solidFill>
                <a:srgbClr val="000000"/>
              </a:solidFill>
              <a:latin typeface="Times New Roman" panose="02020603050405020304" pitchFamily="18" charset="0"/>
            </a:endParaRPr>
          </a:p>
          <a:p>
            <a:r>
              <a:rPr lang="en-GB" sz="2400" b="1" i="0" u="none" strike="noStrike" baseline="0" dirty="0">
                <a:solidFill>
                  <a:srgbClr val="000000"/>
                </a:solidFill>
                <a:latin typeface="Times New Roman" panose="02020603050405020304" pitchFamily="18" charset="0"/>
              </a:rPr>
              <a:t>; Version 2 </a:t>
            </a:r>
            <a:endParaRPr lang="en-GB" sz="2400" b="0" i="0" u="none" strike="noStrike" baseline="0" dirty="0">
              <a:solidFill>
                <a:srgbClr val="000000"/>
              </a:solidFill>
              <a:latin typeface="Times New Roman" panose="02020603050405020304" pitchFamily="18" charset="0"/>
            </a:endParaRPr>
          </a:p>
          <a:p>
            <a:r>
              <a:rPr lang="en-GB" sz="2400" b="0" i="0" u="none" strike="noStrike" baseline="0" dirty="0">
                <a:solidFill>
                  <a:srgbClr val="000000"/>
                </a:solidFill>
                <a:latin typeface="Times New Roman" panose="02020603050405020304" pitchFamily="18" charset="0"/>
              </a:rPr>
              <a:t>MOV AX, B </a:t>
            </a:r>
          </a:p>
          <a:p>
            <a:r>
              <a:rPr lang="en-GB" sz="2400" b="0" i="0" u="none" strike="noStrike" baseline="0" dirty="0">
                <a:solidFill>
                  <a:srgbClr val="000000"/>
                </a:solidFill>
                <a:latin typeface="Times New Roman" panose="02020603050405020304" pitchFamily="18" charset="0"/>
              </a:rPr>
              <a:t>ADD AX, 1 </a:t>
            </a:r>
          </a:p>
          <a:p>
            <a:r>
              <a:rPr lang="pt-BR" sz="2400" b="0" i="0" u="none" strike="noStrike" baseline="0" dirty="0">
                <a:solidFill>
                  <a:srgbClr val="000000"/>
                </a:solidFill>
                <a:latin typeface="Times New Roman" panose="02020603050405020304" pitchFamily="18" charset="0"/>
              </a:rPr>
              <a:t>MOV A, AX; A = B + 1 </a:t>
            </a:r>
          </a:p>
          <a:p>
            <a:r>
              <a:rPr lang="en-GB" sz="2400" b="0" i="0" u="none" strike="noStrike" baseline="0" dirty="0">
                <a:solidFill>
                  <a:srgbClr val="000000"/>
                </a:solidFill>
                <a:latin typeface="Times New Roman" panose="02020603050405020304" pitchFamily="18" charset="0"/>
              </a:rPr>
              <a:t>MOV AX, D </a:t>
            </a:r>
          </a:p>
          <a:p>
            <a:r>
              <a:rPr lang="en-GB" sz="2400" b="0" i="0" u="none" strike="noStrike" baseline="0" dirty="0">
                <a:solidFill>
                  <a:srgbClr val="000000"/>
                </a:solidFill>
                <a:latin typeface="Times New Roman" panose="02020603050405020304" pitchFamily="18" charset="0"/>
              </a:rPr>
              <a:t>SUB AX, 1 </a:t>
            </a:r>
          </a:p>
          <a:p>
            <a:r>
              <a:rPr lang="en-GB" sz="2400" b="0" i="0" u="none" strike="noStrike" baseline="0" dirty="0">
                <a:solidFill>
                  <a:srgbClr val="000000"/>
                </a:solidFill>
                <a:latin typeface="Times New Roman" panose="02020603050405020304" pitchFamily="18" charset="0"/>
              </a:rPr>
              <a:t>MOV C, AX </a:t>
            </a:r>
            <a:endParaRPr lang="en-GB" sz="5400" dirty="0"/>
          </a:p>
        </p:txBody>
      </p:sp>
    </p:spTree>
    <p:extLst>
      <p:ext uri="{BB962C8B-B14F-4D97-AF65-F5344CB8AC3E}">
        <p14:creationId xmlns:p14="http://schemas.microsoft.com/office/powerpoint/2010/main" val="879026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3D8229-6433-9FF8-F328-F4413B6353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78AE1A-DDBA-8BCC-79A6-EC952D55406A}"/>
              </a:ext>
            </a:extLst>
          </p:cNvPr>
          <p:cNvSpPr txBox="1"/>
          <p:nvPr/>
        </p:nvSpPr>
        <p:spPr>
          <a:xfrm>
            <a:off x="152400" y="76200"/>
            <a:ext cx="8839200" cy="6648358"/>
          </a:xfrm>
          <a:prstGeom prst="rect">
            <a:avLst/>
          </a:prstGeom>
          <a:noFill/>
        </p:spPr>
        <p:txBody>
          <a:bodyPr wrap="square">
            <a:spAutoFit/>
          </a:bodyPr>
          <a:lstStyle/>
          <a:p>
            <a:pPr>
              <a:lnSpc>
                <a:spcPct val="115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Instruction set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 the range of instructions that a CPU can execute. There are many different instructions that we can use in machine code, you have already met three (LDA, ADD, STO), but some processors will be capable of understanding many more. The selection of instructions that a machine can understand is called the instruction set. Below are a list of some other instructions that might be used:</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	add one number to another number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SUB;	subtract one number to another number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INC;	increment a number by 1</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DEC;	decrement a number by 1</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MUL;	multiply numbers together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151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C95E717-535B-8DBE-1490-F9016BC85D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FC3716-EB7F-CBDF-44C1-DBF773FF5353}"/>
              </a:ext>
            </a:extLst>
          </p:cNvPr>
          <p:cNvSpPr txBox="1"/>
          <p:nvPr/>
        </p:nvSpPr>
        <p:spPr>
          <a:xfrm>
            <a:off x="152400" y="76200"/>
            <a:ext cx="8839200" cy="6345199"/>
          </a:xfrm>
          <a:prstGeom prst="rect">
            <a:avLst/>
          </a:prstGeom>
          <a:noFill/>
        </p:spPr>
        <p:txBody>
          <a:bodyPr wrap="square">
            <a:spAutoFit/>
          </a:bodyPr>
          <a:lstStyle/>
          <a:p>
            <a:pPr>
              <a:lnSpc>
                <a:spcPct val="115000"/>
              </a:lnSpc>
              <a:spcAft>
                <a:spcPts val="5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Instruction set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OR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algebra function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algebra function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NOT;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algebra function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XOR;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algebra function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JNZ;	jump to another section of code if a number is not zero (used for loops and ifs)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JZ ;	jump to another section of code if a number is zero (used for loops and ifs)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JMP;	jump to another section of code (used for loops and ifs)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90253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F1D335-091D-1903-9111-649E038457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B4EF31-FAFF-E40A-4B5D-A96176AC7067}"/>
              </a:ext>
            </a:extLst>
          </p:cNvPr>
          <p:cNvSpPr txBox="1"/>
          <p:nvPr/>
        </p:nvSpPr>
        <p:spPr>
          <a:xfrm>
            <a:off x="228600" y="152400"/>
            <a:ext cx="8763000" cy="5721438"/>
          </a:xfrm>
          <a:prstGeom prst="rect">
            <a:avLst/>
          </a:prstGeom>
          <a:noFill/>
        </p:spPr>
        <p:txBody>
          <a:bodyPr wrap="square">
            <a:spAutoFit/>
          </a:bodyPr>
          <a:lstStyle/>
          <a:p>
            <a:pPr>
              <a:lnSpc>
                <a:spcPct val="115000"/>
              </a:lnSpc>
              <a:spcAft>
                <a:spcPts val="5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Let us look at a more complex example of assembly code instructions: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LDA #12	;loads the number 12 into the accumulator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MUL #2  	;multiplies the accumulator by 2 = 24</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SUB #6  	;take 6 away from the accumulator = 18</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4 JNZ 6   		;if the accumulator &lt;&gt; 0 then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US" dirty="0">
                <a:effectLst/>
                <a:latin typeface="Times New Roman" panose="02020603050405020304" pitchFamily="18" charset="0"/>
                <a:ea typeface="Calibri" panose="020F0502020204030204" pitchFamily="34" charset="0"/>
                <a:cs typeface="Times New Roman" panose="02020603050405020304" pitchFamily="18" charset="0"/>
              </a:rPr>
              <a:t> line 6</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5 SUB #5  	;take 5 away from the accumulator (this line isn't executed!)</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6 STO 34  	;saves the accumulator result (18) to the memory address 34</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1151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8248DC8-1D49-5600-44A1-A18594C5F2C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E67FF7-FC38-AB18-48BC-F4F58991FC0A}"/>
              </a:ext>
            </a:extLst>
          </p:cNvPr>
          <p:cNvSpPr txBox="1"/>
          <p:nvPr/>
        </p:nvSpPr>
        <p:spPr>
          <a:xfrm>
            <a:off x="152400" y="76200"/>
            <a:ext cx="8839200" cy="2514086"/>
          </a:xfrm>
          <a:prstGeom prst="rect">
            <a:avLst/>
          </a:prstGeom>
          <a:noFill/>
        </p:spPr>
        <p:txBody>
          <a:bodyPr wrap="square">
            <a:spAutoFit/>
          </a:bodyPr>
          <a:lstStyle/>
          <a:p>
            <a:pPr>
              <a:lnSpc>
                <a:spcPct val="115000"/>
              </a:lnSpc>
              <a:spcAft>
                <a:spcPts val="5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You'll notice that in general instructions have two main parts: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opcode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 instruction name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operand</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 data or address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B7856E3-889C-E213-2E37-D522D4F9295A}"/>
              </a:ext>
            </a:extLst>
          </p:cNvPr>
          <p:cNvGraphicFramePr>
            <a:graphicFrameLocks noGrp="1"/>
          </p:cNvGraphicFramePr>
          <p:nvPr>
            <p:extLst>
              <p:ext uri="{D42A27DB-BD31-4B8C-83A1-F6EECF244321}">
                <p14:modId xmlns:p14="http://schemas.microsoft.com/office/powerpoint/2010/main" val="1733618155"/>
              </p:ext>
            </p:extLst>
          </p:nvPr>
        </p:nvGraphicFramePr>
        <p:xfrm>
          <a:off x="152400" y="2667000"/>
          <a:ext cx="8686800" cy="3258568"/>
        </p:xfrm>
        <a:graphic>
          <a:graphicData uri="http://schemas.openxmlformats.org/drawingml/2006/table">
            <a:tbl>
              <a:tblPr/>
              <a:tblGrid>
                <a:gridCol w="1452751">
                  <a:extLst>
                    <a:ext uri="{9D8B030D-6E8A-4147-A177-3AD203B41FA5}">
                      <a16:colId xmlns:a16="http://schemas.microsoft.com/office/drawing/2014/main" val="4085866804"/>
                    </a:ext>
                  </a:extLst>
                </a:gridCol>
                <a:gridCol w="618231">
                  <a:extLst>
                    <a:ext uri="{9D8B030D-6E8A-4147-A177-3AD203B41FA5}">
                      <a16:colId xmlns:a16="http://schemas.microsoft.com/office/drawing/2014/main" val="1308991192"/>
                    </a:ext>
                  </a:extLst>
                </a:gridCol>
                <a:gridCol w="803886">
                  <a:extLst>
                    <a:ext uri="{9D8B030D-6E8A-4147-A177-3AD203B41FA5}">
                      <a16:colId xmlns:a16="http://schemas.microsoft.com/office/drawing/2014/main" val="3208946002"/>
                    </a:ext>
                  </a:extLst>
                </a:gridCol>
                <a:gridCol w="5811932">
                  <a:extLst>
                    <a:ext uri="{9D8B030D-6E8A-4147-A177-3AD203B41FA5}">
                      <a16:colId xmlns:a16="http://schemas.microsoft.com/office/drawing/2014/main" val="1539973989"/>
                    </a:ext>
                  </a:extLst>
                </a:gridCol>
              </a:tblGrid>
              <a:tr h="381000">
                <a:tc>
                  <a:txBody>
                    <a:bodyPr/>
                    <a:lstStyle/>
                    <a:p>
                      <a:pPr algn="ctr">
                        <a:lnSpc>
                          <a:spcPct val="115000"/>
                        </a:lnSpc>
                        <a:spcBef>
                          <a:spcPts val="500"/>
                        </a:spcBef>
                        <a:spcAft>
                          <a:spcPts val="5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Addressing Mode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Symbol</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Example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1033691922"/>
                  </a:ext>
                </a:extLst>
              </a:tr>
              <a:tr h="381000">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Memory Location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LOAD 15</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15 is treated as an address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42457705"/>
                  </a:ext>
                </a:extLst>
              </a:tr>
              <a:tr h="381000">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Integer</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LOAD #15</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15 is treated as a number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54185740"/>
                  </a:ext>
                </a:extLst>
              </a:tr>
              <a:tr h="381000">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Nothing</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HALT</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Some instruction don't need operands such as halting a program</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3468414145"/>
                  </a:ext>
                </a:extLst>
              </a:tr>
            </a:tbl>
          </a:graphicData>
        </a:graphic>
      </p:graphicFrame>
    </p:spTree>
    <p:extLst>
      <p:ext uri="{BB962C8B-B14F-4D97-AF65-F5344CB8AC3E}">
        <p14:creationId xmlns:p14="http://schemas.microsoft.com/office/powerpoint/2010/main" val="8760339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7228CB2-4EDD-5A45-01AD-0AD6034BAF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E45BFE-C52E-34B8-F486-F3E7D331F790}"/>
              </a:ext>
            </a:extLst>
          </p:cNvPr>
          <p:cNvSpPr txBox="1"/>
          <p:nvPr/>
        </p:nvSpPr>
        <p:spPr>
          <a:xfrm>
            <a:off x="300318" y="152400"/>
            <a:ext cx="8839200" cy="6551217"/>
          </a:xfrm>
          <a:prstGeom prst="rect">
            <a:avLst/>
          </a:prstGeom>
          <a:noFill/>
        </p:spPr>
        <p:txBody>
          <a:bodyPr wrap="square">
            <a:spAutoFit/>
          </a:bodyPr>
          <a:lstStyle/>
          <a:p>
            <a:pPr>
              <a:lnSpc>
                <a:spcPct val="115000"/>
              </a:lnSpc>
              <a:spcBef>
                <a:spcPts val="500"/>
              </a:spcBef>
              <a:spcAft>
                <a:spcPts val="5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Machine code and instruction sets</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500"/>
              </a:spcBef>
              <a:spcAft>
                <a:spcPts val="5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There is no set binary bit pattern for different opcodes in an instruction set. Different processors will use different patterns, but sometimes it might be the case that you are given certain bit patterns that represent different opcodes. You will then be asked to write machine code instructions using them. Below is an example of bit patterns that might represent certain instructions.</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10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848C6D0-0E30-3A1E-202A-D1A1EC8B57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504D5BC-6B31-DD92-F945-F9BA682FD5D4}"/>
              </a:ext>
            </a:extLst>
          </p:cNvPr>
          <p:cNvSpPr txBox="1"/>
          <p:nvPr/>
        </p:nvSpPr>
        <p:spPr>
          <a:xfrm>
            <a:off x="349624" y="228600"/>
            <a:ext cx="8763000" cy="5856668"/>
          </a:xfrm>
          <a:prstGeom prst="rect">
            <a:avLst/>
          </a:prstGeom>
          <a:noFill/>
        </p:spPr>
        <p:txBody>
          <a:bodyPr wrap="square">
            <a:spAutoFit/>
          </a:bodyPr>
          <a:lstStyle/>
          <a:p>
            <a:pPr marL="342900" lvl="0" indent="-342900">
              <a:lnSpc>
                <a:spcPct val="115000"/>
              </a:lnSpc>
              <a:buFont typeface="+mj-lt"/>
              <a:buAutoNum type="arabi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Processor-memory:</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Data may be transferred from processor to memory or from memory to  	processor.</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Processor-I/O:</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Data may be transferred to or from a peripheral device by transferring 	between the processor and an I/O module.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Data processing: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 processor may perform some arithmetic or logic operation on data.</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Control:</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 instruction may specify that the sequence of execution be altered.</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553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2E2C55D-B9A5-7B13-E8B4-12B6FF4FA569}"/>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8F991A-8507-E307-E766-F526FD5A00C0}"/>
              </a:ext>
            </a:extLst>
          </p:cNvPr>
          <p:cNvGraphicFramePr>
            <a:graphicFrameLocks noGrp="1"/>
          </p:cNvGraphicFramePr>
          <p:nvPr>
            <p:extLst>
              <p:ext uri="{D42A27DB-BD31-4B8C-83A1-F6EECF244321}">
                <p14:modId xmlns:p14="http://schemas.microsoft.com/office/powerpoint/2010/main" val="3323802592"/>
              </p:ext>
            </p:extLst>
          </p:nvPr>
        </p:nvGraphicFramePr>
        <p:xfrm>
          <a:off x="228600" y="31376"/>
          <a:ext cx="8382001" cy="6217022"/>
        </p:xfrm>
        <a:graphic>
          <a:graphicData uri="http://schemas.openxmlformats.org/drawingml/2006/table">
            <a:tbl>
              <a:tblPr/>
              <a:tblGrid>
                <a:gridCol w="1795183">
                  <a:extLst>
                    <a:ext uri="{9D8B030D-6E8A-4147-A177-3AD203B41FA5}">
                      <a16:colId xmlns:a16="http://schemas.microsoft.com/office/drawing/2014/main" val="2084019252"/>
                    </a:ext>
                  </a:extLst>
                </a:gridCol>
                <a:gridCol w="1646480">
                  <a:extLst>
                    <a:ext uri="{9D8B030D-6E8A-4147-A177-3AD203B41FA5}">
                      <a16:colId xmlns:a16="http://schemas.microsoft.com/office/drawing/2014/main" val="2308790359"/>
                    </a:ext>
                  </a:extLst>
                </a:gridCol>
                <a:gridCol w="2239501">
                  <a:extLst>
                    <a:ext uri="{9D8B030D-6E8A-4147-A177-3AD203B41FA5}">
                      <a16:colId xmlns:a16="http://schemas.microsoft.com/office/drawing/2014/main" val="2347903576"/>
                    </a:ext>
                  </a:extLst>
                </a:gridCol>
                <a:gridCol w="1646480">
                  <a:extLst>
                    <a:ext uri="{9D8B030D-6E8A-4147-A177-3AD203B41FA5}">
                      <a16:colId xmlns:a16="http://schemas.microsoft.com/office/drawing/2014/main" val="4278448444"/>
                    </a:ext>
                  </a:extLst>
                </a:gridCol>
                <a:gridCol w="1054357">
                  <a:extLst>
                    <a:ext uri="{9D8B030D-6E8A-4147-A177-3AD203B41FA5}">
                      <a16:colId xmlns:a16="http://schemas.microsoft.com/office/drawing/2014/main" val="4135493612"/>
                    </a:ext>
                  </a:extLst>
                </a:gridCol>
              </a:tblGrid>
              <a:tr h="888146">
                <a:tc>
                  <a:txBody>
                    <a:bodyPr/>
                    <a:lstStyle/>
                    <a:p>
                      <a:pPr algn="ctr">
                        <a:lnSpc>
                          <a:spcPct val="115000"/>
                        </a:lnSpc>
                        <a:spcBef>
                          <a:spcPts val="500"/>
                        </a:spcBef>
                        <a:spcAft>
                          <a:spcPts val="5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Machine code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Instruction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Addressing mode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Hexadecimal</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gn="ctr">
                        <a:lnSpc>
                          <a:spcPct val="115000"/>
                        </a:lnSpc>
                        <a:spcBef>
                          <a:spcPts val="500"/>
                        </a:spcBef>
                        <a:spcAft>
                          <a:spcPts val="5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Example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4210008859"/>
                  </a:ext>
                </a:extLst>
              </a:tr>
              <a:tr h="888146">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0000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STORE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Address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STO 12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173960915"/>
                  </a:ext>
                </a:extLst>
              </a:tr>
              <a:tr h="888146">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0001</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LOAD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Number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LDA #12</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959532158"/>
                  </a:ext>
                </a:extLst>
              </a:tr>
              <a:tr h="888146">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0010</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LOAD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Address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LDA 12</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1622363251"/>
                  </a:ext>
                </a:extLst>
              </a:tr>
              <a:tr h="888146">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0100</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ADD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Number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ADD #12</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1089283475"/>
                  </a:ext>
                </a:extLst>
              </a:tr>
              <a:tr h="888146">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1000</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ADD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Address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8</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ADD 12</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3471243507"/>
                  </a:ext>
                </a:extLst>
              </a:tr>
              <a:tr h="888146">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1111</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HALT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None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F</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tc>
                  <a:txBody>
                    <a:bodyPr/>
                    <a:lstStyle/>
                    <a:p>
                      <a:pPr>
                        <a:lnSpc>
                          <a:spcPct val="115000"/>
                        </a:lnSpc>
                        <a:spcBef>
                          <a:spcPts val="500"/>
                        </a:spcBef>
                        <a:spcAft>
                          <a:spcPts val="5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HALT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nchor="ctr">
                    <a:lnL>
                      <a:noFill/>
                    </a:lnL>
                    <a:lnR>
                      <a:noFill/>
                    </a:lnR>
                    <a:lnT>
                      <a:noFill/>
                    </a:lnT>
                    <a:lnB>
                      <a:noFill/>
                    </a:lnB>
                    <a:noFill/>
                  </a:tcPr>
                </a:tc>
                <a:extLst>
                  <a:ext uri="{0D108BD9-81ED-4DB2-BD59-A6C34878D82A}">
                    <a16:rowId xmlns:a16="http://schemas.microsoft.com/office/drawing/2014/main" val="47268852"/>
                  </a:ext>
                </a:extLst>
              </a:tr>
            </a:tbl>
          </a:graphicData>
        </a:graphic>
      </p:graphicFrame>
    </p:spTree>
    <p:extLst>
      <p:ext uri="{BB962C8B-B14F-4D97-AF65-F5344CB8AC3E}">
        <p14:creationId xmlns:p14="http://schemas.microsoft.com/office/powerpoint/2010/main" val="11673189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D47E06-509D-8FC3-58B6-8EBD4E92C9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BA3D41-C265-5209-8FAB-925002F3D95B}"/>
              </a:ext>
            </a:extLst>
          </p:cNvPr>
          <p:cNvSpPr txBox="1"/>
          <p:nvPr/>
        </p:nvSpPr>
        <p:spPr>
          <a:xfrm>
            <a:off x="76200" y="152400"/>
            <a:ext cx="8763000" cy="6159122"/>
          </a:xfrm>
          <a:prstGeom prst="rect">
            <a:avLst/>
          </a:prstGeom>
          <a:noFill/>
        </p:spPr>
        <p:txBody>
          <a:bodyPr wrap="square">
            <a:spAutoFit/>
          </a:bodyPr>
          <a:lstStyle/>
          <a:p>
            <a:pPr>
              <a:lnSpc>
                <a:spcPct val="115000"/>
              </a:lnSpc>
              <a:spcBef>
                <a:spcPts val="500"/>
              </a:spcBef>
              <a:spcAft>
                <a:spcPts val="500"/>
              </a:spcAft>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Exercise: Machine Code </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500"/>
              </a:spcBef>
              <a:spcAft>
                <a:spcPts val="5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Using the table above provide machine code to do the following:</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sz="3200" dirty="0">
                <a:effectLst/>
                <a:latin typeface="Courier New" panose="02070309020205020404" pitchFamily="49" charset="0"/>
                <a:ea typeface="Calibri" panose="020F0502020204030204" pitchFamily="34" charset="0"/>
                <a:cs typeface="Times New Roman" panose="02020603050405020304" pitchFamily="18" charset="0"/>
              </a:rPr>
              <a:t>LOAD 12</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sz="3200" dirty="0">
                <a:effectLst/>
                <a:latin typeface="Courier New" panose="02070309020205020404" pitchFamily="49" charset="0"/>
                <a:ea typeface="Calibri" panose="020F0502020204030204" pitchFamily="34" charset="0"/>
                <a:cs typeface="Times New Roman" panose="02020603050405020304" pitchFamily="18" charset="0"/>
              </a:rPr>
              <a:t>ADD #6</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500"/>
              </a:spcBef>
              <a:spcAft>
                <a:spcPts val="500"/>
              </a:spcAft>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Answer :</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sz="3200" b="1" dirty="0">
                <a:effectLst/>
                <a:latin typeface="Courier New" panose="02070309020205020404" pitchFamily="49" charset="0"/>
                <a:ea typeface="Calibri" panose="020F0502020204030204" pitchFamily="34" charset="0"/>
                <a:cs typeface="Times New Roman" panose="02020603050405020304" pitchFamily="18" charset="0"/>
              </a:rPr>
              <a:t>0010 00001100</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08965" algn="l"/>
                <a:tab pos="1217930" algn="l"/>
                <a:tab pos="1826895" algn="l"/>
                <a:tab pos="2435860" algn="l"/>
                <a:tab pos="3044825" algn="l"/>
                <a:tab pos="3653790" algn="l"/>
                <a:tab pos="4262755" algn="l"/>
                <a:tab pos="4871720" algn="l"/>
                <a:tab pos="5480685" algn="l"/>
              </a:tabLst>
            </a:pPr>
            <a:r>
              <a:rPr lang="en-US" sz="3200" b="1" dirty="0">
                <a:effectLst/>
                <a:latin typeface="Courier New" panose="02070309020205020404" pitchFamily="49" charset="0"/>
                <a:ea typeface="Calibri" panose="020F0502020204030204" pitchFamily="34" charset="0"/>
                <a:cs typeface="Times New Roman" panose="02020603050405020304" pitchFamily="18" charset="0"/>
              </a:rPr>
              <a:t>0100 00000110</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7621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F12854-2453-694F-25B3-803EB839F10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A4FDD35-F43D-0A4D-B57D-50E1A6F8C5E2}"/>
              </a:ext>
            </a:extLst>
          </p:cNvPr>
          <p:cNvSpPr txBox="1"/>
          <p:nvPr/>
        </p:nvSpPr>
        <p:spPr>
          <a:xfrm>
            <a:off x="914400" y="2362200"/>
            <a:ext cx="7162800" cy="76944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4400" b="0" i="0" u="none" strike="noStrike" kern="0" cap="none" spc="0" normalizeH="0" baseline="0" noProof="0" dirty="0">
                <a:ln>
                  <a:noFill/>
                </a:ln>
                <a:solidFill>
                  <a:srgbClr val="000000"/>
                </a:solidFill>
                <a:effectLst/>
                <a:uLnTx/>
                <a:uFillTx/>
                <a:latin typeface="Times New Roman" panose="02020603050405020304" pitchFamily="18" charset="0"/>
                <a:sym typeface="Arial" pitchFamily="34" charset="0"/>
              </a:rPr>
              <a:t>END OF LECTURE THREE: </a:t>
            </a:r>
          </a:p>
        </p:txBody>
      </p:sp>
    </p:spTree>
    <p:extLst>
      <p:ext uri="{BB962C8B-B14F-4D97-AF65-F5344CB8AC3E}">
        <p14:creationId xmlns:p14="http://schemas.microsoft.com/office/powerpoint/2010/main" val="85994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DEBF73-97FA-B496-8941-427D6D7F9D8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9086F-7D90-2475-CCF5-3ADA2AA5B82F}"/>
              </a:ext>
            </a:extLst>
          </p:cNvPr>
          <p:cNvSpPr txBox="1"/>
          <p:nvPr/>
        </p:nvSpPr>
        <p:spPr>
          <a:xfrm>
            <a:off x="228600" y="838200"/>
            <a:ext cx="8763000" cy="5016758"/>
          </a:xfrm>
          <a:prstGeom prst="rect">
            <a:avLst/>
          </a:prstGeom>
          <a:noFill/>
        </p:spPr>
        <p:txBody>
          <a:bodyPr wrap="square">
            <a:spAutoFit/>
          </a:bodyPr>
          <a:lstStyle/>
          <a:p>
            <a:pPr algn="l"/>
            <a:r>
              <a:rPr lang="en-US" sz="4000" b="0" i="0" u="none" strike="noStrike" baseline="0" dirty="0">
                <a:latin typeface="TimesTen-Roman"/>
              </a:rPr>
              <a:t>For example, the processor may fetch an instruction from location 149, which</a:t>
            </a:r>
          </a:p>
          <a:p>
            <a:pPr algn="l"/>
            <a:r>
              <a:rPr lang="en-US" sz="4000" b="0" i="0" u="none" strike="noStrike" baseline="0" dirty="0">
                <a:latin typeface="TimesTen-Roman"/>
              </a:rPr>
              <a:t>specifies that the next instruction will be from location 182. The processor will remember this fact by setting the program counter to 182.Thus, on the next fetch</a:t>
            </a:r>
          </a:p>
          <a:p>
            <a:pPr algn="l"/>
            <a:r>
              <a:rPr lang="en-US" sz="4000" b="0" i="0" u="none" strike="noStrike" baseline="0" dirty="0">
                <a:latin typeface="TimesTen-Roman"/>
              </a:rPr>
              <a:t>cycle, the instruction will be fetched from location 182 rather than 150.</a:t>
            </a:r>
            <a:endParaRPr lang="en-GB" sz="5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2827750"/>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330066"/>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FFFFFF"/>
        </a:dk1>
        <a:lt1>
          <a:srgbClr val="000000"/>
        </a:lt1>
        <a:dk2>
          <a:srgbClr val="4F747B"/>
        </a:dk2>
        <a:lt2>
          <a:srgbClr val="C0C0C0"/>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extraClrScheme>
    <a:extraClrScheme>
      <a:clrScheme name="Default Color Scheme 2">
        <a:dk1>
          <a:srgbClr val="FFFFFF"/>
        </a:dk1>
        <a:lt1>
          <a:srgbClr val="4D0B0B"/>
        </a:lt1>
        <a:dk2>
          <a:srgbClr val="3C0000"/>
        </a:dk2>
        <a:lt2>
          <a:srgbClr val="FFFFFF"/>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extraClrScheme>
    <a:extraClrScheme>
      <a:clrScheme name="Default Color Scheme 3">
        <a:dk1>
          <a:srgbClr val="FFFFFF"/>
        </a:dk1>
        <a:lt1>
          <a:srgbClr val="15192B"/>
        </a:lt1>
        <a:dk2>
          <a:srgbClr val="666699"/>
        </a:dk2>
        <a:lt2>
          <a:srgbClr val="CCCCFF"/>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extraClrScheme>
    <a:extraClrScheme>
      <a:clrScheme name="Default Color Scheme 4">
        <a:dk1>
          <a:srgbClr val="FFFFFF"/>
        </a:dk1>
        <a:lt1>
          <a:srgbClr val="86001A"/>
        </a:lt1>
        <a:dk2>
          <a:srgbClr val="666699"/>
        </a:dk2>
        <a:lt2>
          <a:srgbClr val="CCCC66"/>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extraClrScheme>
    <a:extraClrScheme>
      <a:clrScheme name="Default Color Scheme 5">
        <a:dk1>
          <a:srgbClr val="FFFFFF"/>
        </a:dk1>
        <a:lt1>
          <a:srgbClr val="000054"/>
        </a:lt1>
        <a:dk2>
          <a:srgbClr val="666699"/>
        </a:dk2>
        <a:lt2>
          <a:srgbClr val="FFFFFF"/>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extraClrScheme>
    <a:extraClrScheme>
      <a:clrScheme name="Default Color Scheme 6">
        <a:dk1>
          <a:srgbClr val="FFFFFF"/>
        </a:dk1>
        <a:lt1>
          <a:srgbClr val="30054B"/>
        </a:lt1>
        <a:dk2>
          <a:srgbClr val="808080"/>
        </a:dk2>
        <a:lt2>
          <a:srgbClr val="FFFFFF"/>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extraClrScheme>
    <a:extraClrScheme>
      <a:clrScheme name="Default Color Scheme 7">
        <a:dk1>
          <a:srgbClr val="FFFFCC"/>
        </a:dk1>
        <a:lt1>
          <a:srgbClr val="29527B"/>
        </a:lt1>
        <a:dk2>
          <a:srgbClr val="808080"/>
        </a:dk2>
        <a:lt2>
          <a:srgbClr val="FFFFFF"/>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extraClrScheme>
    <a:extraClrScheme>
      <a:clrScheme name="Default Color Scheme 8">
        <a:dk1>
          <a:srgbClr val="FFFFFF"/>
        </a:dk1>
        <a:lt1>
          <a:srgbClr val="476949"/>
        </a:lt1>
        <a:dk2>
          <a:srgbClr val="666699"/>
        </a:dk2>
        <a:lt2>
          <a:srgbClr val="FFFFFF"/>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extraClrScheme>
    <a:extraClrScheme>
      <a:clrScheme name="Default Color Scheme 9">
        <a:dk1>
          <a:srgbClr val="000000"/>
        </a:dk1>
        <a:lt1>
          <a:srgbClr val="FFFFFF"/>
        </a:lt1>
        <a:dk2>
          <a:srgbClr val="CC9900"/>
        </a:dk2>
        <a:lt2>
          <a:srgbClr val="7C1302"/>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extraClrScheme>
    <a:extraClrScheme>
      <a:clrScheme name="Default Color Scheme 10">
        <a:dk1>
          <a:srgbClr val="000000"/>
        </a:dk1>
        <a:lt1>
          <a:srgbClr val="FFFFFF"/>
        </a:lt1>
        <a:dk2>
          <a:srgbClr val="808080"/>
        </a:dk2>
        <a:lt2>
          <a:srgbClr val="330066"/>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TotalTime>
  <Words>5688</Words>
  <Application>Microsoft Office PowerPoint</Application>
  <PresentationFormat>On-screen Show (4:3)</PresentationFormat>
  <Paragraphs>327</Paragraphs>
  <Slides>82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Calibri</vt:lpstr>
      <vt:lpstr>Courier New</vt:lpstr>
      <vt:lpstr>Symbol</vt:lpstr>
      <vt:lpstr>Times New Roman</vt:lpstr>
      <vt:lpstr>TimesTen-Bold</vt:lpstr>
      <vt:lpstr>TimesTen-Roman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Net-Centric Computing Overview</dc:title>
  <dc:creator>Natawut</dc:creator>
  <cp:lastModifiedBy>Enosegbe Lucky Daniel</cp:lastModifiedBy>
  <cp:revision>173</cp:revision>
  <cp:lastPrinted>2024-10-29T17:32:45Z</cp:lastPrinted>
  <dcterms:created xsi:type="dcterms:W3CDTF">2002-06-13T06:23:22Z</dcterms:created>
  <dcterms:modified xsi:type="dcterms:W3CDTF">2024-11-18T19:36:16Z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15c6b0b6a9964ffe8e15d95583b96e0a</vt:lpwstr>
  </property>
</Properties>
</file>