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3573F0-558E-4D2B-8D87-8AD0EFF60509}">
  <a:tblStyle styleId="{8B3573F0-558E-4D2B-8D87-8AD0EFF60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57d158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57d158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a56cb6c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a56cb6c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57d158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57d158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57d158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57d158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57d158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57d158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a56cb6c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a56cb6c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57d158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57d158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b1dc85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b1dc85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57d158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57d158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57d158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57d158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Chips &amp; Circuits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Daan Moll, Thomas van Kampen, Kamiel Gulpen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Vergelijking van algoritmes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078431"/>
            <a:ext cx="4010677" cy="208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825" y="3158925"/>
            <a:ext cx="3594033" cy="19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6">
            <a:alphaModFix/>
          </a:blip>
          <a:srcRect b="9503" l="5911" r="9392" t="7926"/>
          <a:stretch/>
        </p:blipFill>
        <p:spPr>
          <a:xfrm>
            <a:off x="4671947" y="1069425"/>
            <a:ext cx="3794078" cy="20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8381" l="6223" r="10017" t="8389"/>
          <a:stretch/>
        </p:blipFill>
        <p:spPr>
          <a:xfrm>
            <a:off x="4850750" y="1065886"/>
            <a:ext cx="3782976" cy="21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Vergelijking van algoritmes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29500"/>
            <a:ext cx="3967250" cy="19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6">
            <a:alphaModFix/>
          </a:blip>
          <a:srcRect b="9454" l="4959" r="10114" t="8119"/>
          <a:stretch/>
        </p:blipFill>
        <p:spPr>
          <a:xfrm>
            <a:off x="2736425" y="3029175"/>
            <a:ext cx="3872875" cy="21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Simulated annealing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376200" y="1196600"/>
            <a:ext cx="4195800" cy="3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Methode voor het oplossen van 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optimalisatie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 problemen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3 netlists herleggen per iteratie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Begint met hoge temperatuur = veel energie in het systeem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Temperatuur neemt geleidelijk af waardoor duurdere states niet meer worden geaccepteerd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Verkleint kans op lokaal optimum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b="0" l="0" r="3642" t="0"/>
          <a:stretch/>
        </p:blipFill>
        <p:spPr>
          <a:xfrm>
            <a:off x="4449925" y="1152825"/>
            <a:ext cx="4615650" cy="37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Conclusie</a:t>
            </a:r>
            <a:endParaRPr/>
          </a:p>
        </p:txBody>
      </p:sp>
      <p:sp>
        <p:nvSpPr>
          <p:cNvPr id="193" name="Google Shape;19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</a:rPr>
              <a:t>A* samen met simulated annealing het meest optimaal!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>
                <a:solidFill>
                  <a:srgbClr val="FFFFFF"/>
                </a:solidFill>
              </a:rPr>
              <a:t>Laagste kosten 36119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598100" y="2152350"/>
            <a:ext cx="4252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Bedankt voor het luisteren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/>
              <a:t>Zijn er nog vragen?</a:t>
            </a:r>
            <a:endParaRPr sz="22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30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1358050"/>
            <a:ext cx="58551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nl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case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nl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Process/Algoritmes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nl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Vergelijking van algoritmes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nl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case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9950"/>
            <a:ext cx="5403239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089" y="4427925"/>
            <a:ext cx="18669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398" y="410000"/>
            <a:ext cx="2607976" cy="18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406" y="2425379"/>
            <a:ext cx="2607975" cy="245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</a:t>
            </a:r>
            <a:endParaRPr/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288050" y="15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{8B3573F0-558E-4D2B-8D87-8AD0EFF60509}</a:tableStyleId>
              </a:tblPr>
              <a:tblGrid>
                <a:gridCol w="1514275"/>
                <a:gridCol w="1514275"/>
                <a:gridCol w="1514275"/>
                <a:gridCol w="1514275"/>
                <a:gridCol w="1514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Chip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 space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Lower bound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Upper bound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Laagst behaald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(7 * 7 * 7) ^ 5 = 4.7475615e+12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103243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(17 * 13 * 7) ^ 5 = 8.8603641e+15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475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465647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9415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(17 * 17 * 7) ^ 5 = 3.3882809e+16</a:t>
                      </a:r>
                      <a:endParaRPr b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E9178"/>
                        </a:solidFill>
                        <a:highlight>
                          <a:srgbClr val="1E1E1E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761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608923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36119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09125" y="1047350"/>
            <a:ext cx="765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latin typeface="Courier New"/>
                <a:ea typeface="Courier New"/>
                <a:cs typeface="Courier New"/>
                <a:sym typeface="Courier New"/>
              </a:rPr>
              <a:t>(Lengte * Breedte * Hoogte) ^ aantal mogelijkheden per stap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algoritmes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11700" y="1626350"/>
            <a:ext cx="2384100" cy="813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FFFFFF"/>
                </a:solidFill>
              </a:rPr>
              <a:t>Random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393816" y="1626350"/>
            <a:ext cx="2384100" cy="813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FFFFFF"/>
                </a:solidFill>
              </a:rPr>
              <a:t>Greedy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476944" y="1626350"/>
            <a:ext cx="2300700" cy="813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FFFFFF"/>
                </a:solidFill>
              </a:rPr>
              <a:t>A star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478488" y="1626350"/>
            <a:ext cx="2300700" cy="813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solidFill>
                  <a:srgbClr val="FFFFFF"/>
                </a:solidFill>
              </a:rPr>
              <a:t>Simulated</a:t>
            </a:r>
            <a:r>
              <a:rPr lang="nl" sz="1800">
                <a:solidFill>
                  <a:srgbClr val="FFFFFF"/>
                </a:solidFill>
              </a:rPr>
              <a:t> annealing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 title="Points scored"/>
          <p:cNvPicPr preferRelativeResize="0"/>
          <p:nvPr/>
        </p:nvPicPr>
        <p:blipFill rotWithShape="1">
          <a:blip r:embed="rId4">
            <a:alphaModFix/>
          </a:blip>
          <a:srcRect b="0" l="0" r="0" t="12365"/>
          <a:stretch/>
        </p:blipFill>
        <p:spPr>
          <a:xfrm>
            <a:off x="5390950" y="177225"/>
            <a:ext cx="2963451" cy="16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5">
            <a:alphaModFix/>
          </a:blip>
          <a:srcRect b="11524" l="23626" r="3719" t="7148"/>
          <a:stretch/>
        </p:blipFill>
        <p:spPr>
          <a:xfrm>
            <a:off x="4829275" y="2239825"/>
            <a:ext cx="4391923" cy="25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82500" y="1119400"/>
            <a:ext cx="5027700" cy="3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Per stap een willekeurige directie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Werkt bij de eerste 3 netlists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Scores niet efficiënt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25" y="2740500"/>
            <a:ext cx="4539225" cy="2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Heuristieken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86000" y="1389625"/>
            <a:ext cx="8405100" cy="3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Roboto"/>
                <a:ea typeface="Roboto"/>
                <a:cs typeface="Roboto"/>
                <a:sym typeface="Roboto"/>
              </a:rPr>
              <a:t>Bij de komende twee algoritmes zijn deze drie heuristieken toegepast: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Roboto"/>
                <a:ea typeface="Roboto"/>
                <a:cs typeface="Roboto"/>
                <a:sym typeface="Roboto"/>
              </a:rPr>
              <a:t>&gt; Length vs Populated Netlists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Roboto"/>
                <a:ea typeface="Roboto"/>
                <a:cs typeface="Roboto"/>
                <a:sym typeface="Roboto"/>
              </a:rPr>
              <a:t>&gt; Zone Heuristiek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Roboto"/>
                <a:ea typeface="Roboto"/>
                <a:cs typeface="Roboto"/>
                <a:sym typeface="Roboto"/>
              </a:rPr>
              <a:t>&gt; Vermijd kruisingen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Greedy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 title="Points scored"/>
          <p:cNvPicPr preferRelativeResize="0"/>
          <p:nvPr/>
        </p:nvPicPr>
        <p:blipFill rotWithShape="1">
          <a:blip r:embed="rId4">
            <a:alphaModFix/>
          </a:blip>
          <a:srcRect b="0" l="0" r="0" t="12365"/>
          <a:stretch/>
        </p:blipFill>
        <p:spPr>
          <a:xfrm>
            <a:off x="6180550" y="1094013"/>
            <a:ext cx="2963451" cy="1605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588775" y="1017800"/>
            <a:ext cx="37461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Per directie kijken welke het dichtst bij doel is (Manhatten distance)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Toepassing 3 </a:t>
            </a:r>
            <a:r>
              <a:rPr lang="nl">
                <a:latin typeface="Roboto"/>
                <a:ea typeface="Roboto"/>
                <a:cs typeface="Roboto"/>
                <a:sym typeface="Roboto"/>
              </a:rPr>
              <a:t>heuristieken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Werkt bij de eerste 6 netlists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Scores semi efficiënt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0" title="Points scored"/>
          <p:cNvPicPr preferRelativeResize="0"/>
          <p:nvPr/>
        </p:nvPicPr>
        <p:blipFill rotWithShape="1">
          <a:blip r:embed="rId5">
            <a:alphaModFix/>
          </a:blip>
          <a:srcRect b="0" l="0" r="0" t="11917"/>
          <a:stretch/>
        </p:blipFill>
        <p:spPr>
          <a:xfrm>
            <a:off x="6188100" y="1094025"/>
            <a:ext cx="2948361" cy="16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8100" y="2699824"/>
            <a:ext cx="2644200" cy="23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7">
            <a:alphaModFix/>
          </a:blip>
          <a:srcRect b="7910" l="4253" r="8767" t="7665"/>
          <a:stretch/>
        </p:blipFill>
        <p:spPr>
          <a:xfrm>
            <a:off x="588775" y="2763389"/>
            <a:ext cx="3983227" cy="217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 star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762" y="0"/>
            <a:ext cx="563238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title="Points scored"/>
          <p:cNvPicPr preferRelativeResize="0"/>
          <p:nvPr/>
        </p:nvPicPr>
        <p:blipFill rotWithShape="1">
          <a:blip r:embed="rId4">
            <a:alphaModFix/>
          </a:blip>
          <a:srcRect b="0" l="0" r="0" t="13696"/>
          <a:stretch/>
        </p:blipFill>
        <p:spPr>
          <a:xfrm>
            <a:off x="6180551" y="1096538"/>
            <a:ext cx="2963451" cy="1581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14950" y="1148350"/>
            <a:ext cx="49440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A star gaat beter te werk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Stap voor stap de route af die op dat moment het “best” 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nl">
                <a:latin typeface="Roboto"/>
                <a:ea typeface="Roboto"/>
                <a:cs typeface="Roboto"/>
                <a:sym typeface="Roboto"/>
              </a:rPr>
              <a:t>&gt; Wanneer het doel bereikt is werkt die stap voor stap de </a:t>
            </a:r>
            <a:br>
              <a:rPr lang="nl">
                <a:latin typeface="Roboto"/>
                <a:ea typeface="Roboto"/>
                <a:cs typeface="Roboto"/>
                <a:sym typeface="Roboto"/>
              </a:rPr>
            </a:br>
            <a:r>
              <a:rPr lang="nl">
                <a:latin typeface="Roboto"/>
                <a:ea typeface="Roboto"/>
                <a:cs typeface="Roboto"/>
                <a:sym typeface="Roboto"/>
              </a:rPr>
              <a:t>    goedkoopste   route naar het beginpunt terug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650" y="2627000"/>
            <a:ext cx="3068400" cy="24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6">
            <a:alphaModFix/>
          </a:blip>
          <a:srcRect b="9089" l="5057" r="9068" t="9391"/>
          <a:stretch/>
        </p:blipFill>
        <p:spPr>
          <a:xfrm>
            <a:off x="311700" y="2677975"/>
            <a:ext cx="4343141" cy="231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1913050" y="2710000"/>
            <a:ext cx="17790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