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10" r:id="rId3"/>
    <p:sldId id="276" r:id="rId4"/>
    <p:sldId id="277" r:id="rId5"/>
    <p:sldId id="278" r:id="rId6"/>
    <p:sldId id="325" r:id="rId7"/>
    <p:sldId id="279" r:id="rId8"/>
    <p:sldId id="340" r:id="rId9"/>
    <p:sldId id="290" r:id="rId10"/>
    <p:sldId id="337" r:id="rId11"/>
    <p:sldId id="339" r:id="rId12"/>
    <p:sldId id="338" r:id="rId13"/>
    <p:sldId id="311" r:id="rId14"/>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72" userDrawn="1">
          <p15:clr>
            <a:srgbClr val="A4A3A4"/>
          </p15:clr>
        </p15:guide>
        <p15:guide id="3" orient="horz" pos="949" userDrawn="1">
          <p15:clr>
            <a:srgbClr val="A4A3A4"/>
          </p15:clr>
        </p15:guide>
        <p15:guide id="4" pos="2919" userDrawn="1">
          <p15:clr>
            <a:srgbClr val="A4A3A4"/>
          </p15:clr>
        </p15:guide>
        <p15:guide id="5" pos="1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711"/>
  </p:normalViewPr>
  <p:slideViewPr>
    <p:cSldViewPr showGuides="1">
      <p:cViewPr>
        <p:scale>
          <a:sx n="66" d="100"/>
          <a:sy n="66" d="100"/>
        </p:scale>
        <p:origin x="-1290" y="-354"/>
      </p:cViewPr>
      <p:guideLst>
        <p:guide orient="horz" pos="2160"/>
        <p:guide orient="horz" pos="1072"/>
        <p:guide orient="horz" pos="949"/>
        <p:guide pos="2919"/>
        <p:guide pos="19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362" name="Header Placeholder 15361"/>
          <p:cNvSpPr>
            <a:spLocks noGrp="1"/>
          </p:cNvSpPr>
          <p:nvPr>
            <p:ph type="hdr" sz="quarter"/>
          </p:nvPr>
        </p:nvSpPr>
        <p:spPr>
          <a:xfrm>
            <a:off x="0" y="0"/>
            <a:ext cx="2971800" cy="457200"/>
          </a:xfrm>
          <a:prstGeom prst="rect">
            <a:avLst/>
          </a:prstGeom>
          <a:noFill/>
          <a:ln w="9525">
            <a:noFill/>
          </a:ln>
        </p:spPr>
        <p:txBody>
          <a:bodyPr/>
          <a:p>
            <a:pPr lvl="0"/>
            <a:endParaRPr lang="en-US" sz="1200" dirty="0"/>
          </a:p>
        </p:txBody>
      </p:sp>
      <p:sp>
        <p:nvSpPr>
          <p:cNvPr id="15363" name="Date Placeholder 15362"/>
          <p:cNvSpPr>
            <a:spLocks noGrp="1"/>
          </p:cNvSpPr>
          <p:nvPr>
            <p:ph type="dt" idx="1"/>
          </p:nvPr>
        </p:nvSpPr>
        <p:spPr>
          <a:xfrm>
            <a:off x="3886200" y="0"/>
            <a:ext cx="2971800" cy="457200"/>
          </a:xfrm>
          <a:prstGeom prst="rect">
            <a:avLst/>
          </a:prstGeom>
          <a:noFill/>
          <a:ln w="9525">
            <a:noFill/>
          </a:ln>
        </p:spPr>
        <p:txBody>
          <a:bodyPr/>
          <a:p>
            <a:pPr lvl="0" algn="r"/>
            <a:endParaRPr lang="en-US" sz="1200" dirty="0"/>
          </a:p>
        </p:txBody>
      </p:sp>
      <p:sp>
        <p:nvSpPr>
          <p:cNvPr id="15364" name="Slide Image Placeholder 15363"/>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15365" name="Text Placeholder 15364"/>
          <p:cNvSpPr>
            <a:spLocks noGrp="1"/>
          </p:cNvSpPr>
          <p:nvPr>
            <p:ph type="body" sz="quarter" idx="3"/>
          </p:nvPr>
        </p:nvSpPr>
        <p:spPr>
          <a:xfrm>
            <a:off x="914400" y="4343400"/>
            <a:ext cx="5029200" cy="4114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5366" name="Footer Placeholder 15365"/>
          <p:cNvSpPr>
            <a:spLocks noGrp="1"/>
          </p:cNvSpPr>
          <p:nvPr>
            <p:ph type="ftr" sz="quarter" idx="4"/>
          </p:nvPr>
        </p:nvSpPr>
        <p:spPr>
          <a:xfrm>
            <a:off x="0" y="8686800"/>
            <a:ext cx="2971800" cy="457200"/>
          </a:xfrm>
          <a:prstGeom prst="rect">
            <a:avLst/>
          </a:prstGeom>
          <a:noFill/>
          <a:ln w="9525">
            <a:noFill/>
          </a:ln>
        </p:spPr>
        <p:txBody>
          <a:bodyPr anchor="b" anchorCtr="0"/>
          <a:p>
            <a:pPr lvl="0"/>
            <a:endParaRPr lang="en-US" sz="1200" dirty="0"/>
          </a:p>
        </p:txBody>
      </p:sp>
      <p:sp>
        <p:nvSpPr>
          <p:cNvPr id="15367" name="Slide Number Placeholder 15366"/>
          <p:cNvSpPr>
            <a:spLocks noGrp="1"/>
          </p:cNvSpPr>
          <p:nvPr>
            <p:ph type="sldNum" sz="quarter" idx="5"/>
          </p:nvPr>
        </p:nvSpPr>
        <p:spPr>
          <a:xfrm>
            <a:off x="3886200" y="8686800"/>
            <a:ext cx="2971800" cy="457200"/>
          </a:xfrm>
          <a:prstGeom prst="rect">
            <a:avLst/>
          </a:prstGeom>
          <a:noFill/>
          <a:ln w="9525">
            <a:noFill/>
          </a:ln>
        </p:spPr>
        <p:txBody>
          <a:bodyPr anchor="b" anchorCtr="0"/>
          <a:p>
            <a:pPr lvl="0" algn="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Title Slide">
    <p:bg>
      <p:bgPr>
        <a:solidFill>
          <a:schemeClr val="bg1"/>
        </a:solidFill>
        <a:effectLst/>
      </p:bgPr>
    </p:bg>
    <p:spTree>
      <p:nvGrpSpPr>
        <p:cNvPr id="1" name=""/>
        <p:cNvGrpSpPr/>
        <p:nvPr/>
      </p:nvGrpSpPr>
      <p:grpSpPr/>
      <p:sp>
        <p:nvSpPr>
          <p:cNvPr id="3081" name="Straight Connector 3080"/>
          <p:cNvSpPr/>
          <p:nvPr userDrawn="1"/>
        </p:nvSpPr>
        <p:spPr>
          <a:xfrm flipH="1">
            <a:off x="0" y="3427413"/>
            <a:ext cx="6934200" cy="1587"/>
          </a:xfrm>
          <a:prstGeom prst="line">
            <a:avLst/>
          </a:prstGeom>
          <a:ln w="28575" cap="flat" cmpd="sng">
            <a:solidFill>
              <a:srgbClr val="000099"/>
            </a:solidFill>
            <a:prstDash val="solid"/>
            <a:headEnd type="none" w="med" len="med"/>
            <a:tailEnd type="none" w="med" len="med"/>
          </a:ln>
        </p:spPr>
      </p:sp>
      <p:sp>
        <p:nvSpPr>
          <p:cNvPr id="3082" name="Straight Connector 3081"/>
          <p:cNvSpPr/>
          <p:nvPr userDrawn="1"/>
        </p:nvSpPr>
        <p:spPr>
          <a:xfrm flipH="1">
            <a:off x="5876925" y="1446213"/>
            <a:ext cx="3048000" cy="1587"/>
          </a:xfrm>
          <a:prstGeom prst="line">
            <a:avLst/>
          </a:prstGeom>
          <a:ln w="12700" cap="rnd" cmpd="sng">
            <a:solidFill>
              <a:srgbClr val="000099"/>
            </a:solidFill>
            <a:prstDash val="sysDot"/>
            <a:headEnd type="none" w="med" len="med"/>
            <a:tailEnd type="none" w="med" len="med"/>
          </a:ln>
        </p:spPr>
      </p:sp>
      <p:sp>
        <p:nvSpPr>
          <p:cNvPr id="3083" name="Straight Connector 3082"/>
          <p:cNvSpPr/>
          <p:nvPr userDrawn="1"/>
        </p:nvSpPr>
        <p:spPr>
          <a:xfrm>
            <a:off x="6715125" y="152400"/>
            <a:ext cx="0" cy="1981200"/>
          </a:xfrm>
          <a:prstGeom prst="line">
            <a:avLst/>
          </a:prstGeom>
          <a:ln w="9525" cap="rnd" cmpd="sng">
            <a:solidFill>
              <a:srgbClr val="000099"/>
            </a:solidFill>
            <a:prstDash val="sysDot"/>
            <a:headEnd type="none" w="med" len="med"/>
            <a:tailEnd type="none" w="med" len="med"/>
          </a:ln>
        </p:spPr>
      </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6280"/>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28650" y="1825625"/>
            <a:ext cx="7886700" cy="20986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8650" y="4076700"/>
            <a:ext cx="7886700" cy="21002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6280"/>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vmlDrawing" Target="../drawings/vmlDrawing1.vml"/><Relationship Id="rId14" Type="http://schemas.openxmlformats.org/officeDocument/2006/relationships/image" Target="../media/image1.png"/><Relationship Id="rId13" Type="http://schemas.openxmlformats.org/officeDocument/2006/relationships/oleObject" Target="../embeddings/oleObject1.bin"/><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3" name="Straight Connector 1032"/>
          <p:cNvSpPr/>
          <p:nvPr userDrawn="1"/>
        </p:nvSpPr>
        <p:spPr>
          <a:xfrm flipH="1">
            <a:off x="9525" y="1181100"/>
            <a:ext cx="5629275" cy="1588"/>
          </a:xfrm>
          <a:prstGeom prst="line">
            <a:avLst/>
          </a:prstGeom>
          <a:ln w="28575" cap="flat" cmpd="sng">
            <a:solidFill>
              <a:srgbClr val="000099"/>
            </a:solidFill>
            <a:prstDash val="solid"/>
            <a:headEnd type="none" w="med" len="med"/>
            <a:tailEnd type="none" w="med" len="med"/>
          </a:ln>
        </p:spPr>
      </p:sp>
      <p:sp>
        <p:nvSpPr>
          <p:cNvPr id="1034" name="Straight Connector 1033"/>
          <p:cNvSpPr/>
          <p:nvPr userDrawn="1"/>
        </p:nvSpPr>
        <p:spPr>
          <a:xfrm flipH="1">
            <a:off x="5867400" y="1143000"/>
            <a:ext cx="3048000" cy="1588"/>
          </a:xfrm>
          <a:prstGeom prst="line">
            <a:avLst/>
          </a:prstGeom>
          <a:ln w="12700" cap="rnd" cmpd="sng">
            <a:solidFill>
              <a:srgbClr val="000099"/>
            </a:solidFill>
            <a:prstDash val="sysDot"/>
            <a:headEnd type="none" w="med" len="med"/>
            <a:tailEnd type="none" w="med" len="med"/>
          </a:ln>
        </p:spPr>
      </p:sp>
      <p:sp>
        <p:nvSpPr>
          <p:cNvPr id="1035" name="Straight Connector 1034"/>
          <p:cNvSpPr/>
          <p:nvPr userDrawn="1"/>
        </p:nvSpPr>
        <p:spPr>
          <a:xfrm>
            <a:off x="7162800" y="0"/>
            <a:ext cx="0" cy="1981200"/>
          </a:xfrm>
          <a:prstGeom prst="line">
            <a:avLst/>
          </a:prstGeom>
          <a:ln w="9525" cap="rnd" cmpd="sng">
            <a:solidFill>
              <a:srgbClr val="000099"/>
            </a:solidFill>
            <a:prstDash val="sysDot"/>
            <a:headEnd type="none" w="med" len="med"/>
            <a:tailEnd type="none" w="med" len="med"/>
          </a:ln>
        </p:spPr>
      </p:sp>
      <p:graphicFrame>
        <p:nvGraphicFramePr>
          <p:cNvPr id="1036" name="Object 1035"/>
          <p:cNvGraphicFramePr/>
          <p:nvPr userDrawn="1"/>
        </p:nvGraphicFramePr>
        <p:xfrm>
          <a:off x="0" y="5891213"/>
          <a:ext cx="9144000" cy="973137"/>
        </p:xfrm>
        <a:graphic>
          <a:graphicData uri="http://schemas.openxmlformats.org/presentationml/2006/ole">
            <mc:AlternateContent xmlns:mc="http://schemas.openxmlformats.org/markup-compatibility/2006">
              <mc:Choice xmlns:v="urn:schemas-microsoft-com:vml" Requires="v">
                <p:oleObj spid="_x0000_s3076" name="" r:id="rId13" imgW="7686675" imgH="781050" progId="Paint.Picture">
                  <p:embed/>
                </p:oleObj>
              </mc:Choice>
              <mc:Fallback>
                <p:oleObj name="" r:id="rId13" imgW="7686675" imgH="781050" progId="Paint.Picture">
                  <p:embed/>
                  <p:pic>
                    <p:nvPicPr>
                      <p:cNvPr id="0" name="Picture 3075"/>
                      <p:cNvPicPr/>
                      <p:nvPr/>
                    </p:nvPicPr>
                    <p:blipFill>
                      <a:blip r:embed="rId14"/>
                      <a:stretch>
                        <a:fillRect/>
                      </a:stretch>
                    </p:blipFill>
                    <p:spPr>
                      <a:xfrm>
                        <a:off x="0" y="5891213"/>
                        <a:ext cx="9144000" cy="973137"/>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sz="half" idx="1"/>
          </p:nvPr>
        </p:nvSpPr>
        <p:spPr>
          <a:xfrm>
            <a:off x="789940" y="1358265"/>
            <a:ext cx="7725410" cy="2566035"/>
          </a:xfrm>
        </p:spPr>
        <p:txBody>
          <a:bodyPr/>
          <a:p>
            <a:pPr marL="0" indent="0">
              <a:buNone/>
            </a:pPr>
            <a:r>
              <a:rPr lang="en-US">
                <a:solidFill>
                  <a:srgbClr val="FF0000"/>
                </a:solidFill>
                <a:latin typeface="Arial Black" panose="020B0A04020102020204" charset="0"/>
                <a:cs typeface="Arial Black" panose="020B0A04020102020204" charset="0"/>
              </a:rPr>
              <a:t>     </a:t>
            </a:r>
            <a:r>
              <a:rPr lang="en-US" sz="4000">
                <a:solidFill>
                  <a:srgbClr val="FF0000"/>
                </a:solidFill>
                <a:latin typeface="Arial Black" panose="020B0A04020102020204" charset="0"/>
                <a:cs typeface="Arial Black" panose="020B0A04020102020204" charset="0"/>
              </a:rPr>
              <a:t>   </a:t>
            </a:r>
            <a:r>
              <a:rPr lang="en-US">
                <a:solidFill>
                  <a:srgbClr val="FF0000"/>
                </a:solidFill>
                <a:latin typeface="Arial Black" panose="020B0A04020102020204" charset="0"/>
                <a:cs typeface="Arial Black" panose="020B0A04020102020204" charset="0"/>
              </a:rPr>
              <a:t> </a:t>
            </a:r>
            <a:endParaRPr lang="en-US">
              <a:solidFill>
                <a:srgbClr val="FF0000"/>
              </a:solidFill>
              <a:latin typeface="Arial Black" panose="020B0A04020102020204" charset="0"/>
              <a:cs typeface="Arial Black" panose="020B0A04020102020204" charset="0"/>
            </a:endParaRPr>
          </a:p>
          <a:p>
            <a:pPr marL="0" indent="0">
              <a:buNone/>
            </a:pPr>
            <a:r>
              <a:rPr lang="en-US">
                <a:solidFill>
                  <a:srgbClr val="FF0000"/>
                </a:solidFill>
                <a:latin typeface="Arial Black" panose="020B0A04020102020204" charset="0"/>
                <a:cs typeface="Arial Black" panose="020B0A04020102020204" charset="0"/>
              </a:rPr>
              <a:t>                FIREWALL</a:t>
            </a:r>
            <a:endParaRPr lang="en-US" sz="2800">
              <a:solidFill>
                <a:srgbClr val="FF0000"/>
              </a:solidFill>
              <a:latin typeface="Arial Black" panose="020B0A04020102020204" charset="0"/>
              <a:cs typeface="Arial Black" panose="020B0A04020102020204" charset="0"/>
            </a:endParaRPr>
          </a:p>
          <a:p>
            <a:pPr marL="0" indent="0">
              <a:buNone/>
            </a:pPr>
            <a:r>
              <a:rPr lang="en-US" sz="1600"/>
              <a:t>                                         </a:t>
            </a:r>
            <a:r>
              <a:rPr lang="en-US" sz="1800"/>
              <a:t> Securing Your Network</a:t>
            </a:r>
            <a:endParaRPr lang="en-US" sz="1600"/>
          </a:p>
          <a:p>
            <a:pPr marL="0" indent="0">
              <a:buNone/>
            </a:pPr>
            <a:endParaRPr lang="en-US" sz="2400"/>
          </a:p>
          <a:p>
            <a:pPr marL="0" indent="0">
              <a:buNone/>
            </a:pPr>
            <a:r>
              <a:rPr lang="en-US" sz="2400"/>
              <a:t> </a:t>
            </a:r>
            <a:endParaRPr lang="en-US" sz="2400"/>
          </a:p>
          <a:p>
            <a:pPr marL="0" indent="0">
              <a:buNone/>
            </a:pPr>
            <a:endParaRPr lang="en-US" sz="2400"/>
          </a:p>
          <a:p>
            <a:pPr marL="0" indent="0">
              <a:buNone/>
            </a:pPr>
            <a:r>
              <a:rPr lang="en-US" sz="2400"/>
              <a:t>Presenter:</a:t>
            </a:r>
            <a:r>
              <a:rPr lang="en-US" sz="2400">
                <a:solidFill>
                  <a:srgbClr val="00B0F0"/>
                </a:solidFill>
              </a:rPr>
              <a:t> Purushotham  </a:t>
            </a:r>
            <a:endParaRPr lang="en-US" sz="2400">
              <a:solidFill>
                <a:srgbClr val="00B0F0"/>
              </a:solidFill>
            </a:endParaRPr>
          </a:p>
          <a:p>
            <a:pPr marL="0" indent="0">
              <a:buNone/>
            </a:pPr>
            <a:r>
              <a:rPr lang="en-US" sz="2400">
                <a:solidFill>
                  <a:srgbClr val="00B0F0"/>
                </a:solidFill>
              </a:rPr>
              <a:t>                 Ayesha siddiqa</a:t>
            </a:r>
            <a:endParaRPr lang="en-US" sz="2400">
              <a:solidFill>
                <a:srgbClr val="00B0F0"/>
              </a:solidFill>
            </a:endParaRPr>
          </a:p>
          <a:p>
            <a:pPr marL="0" indent="0">
              <a:buNone/>
            </a:pPr>
            <a:r>
              <a:rPr lang="en-US" sz="2400"/>
              <a:t> Date: August / 10 / 2024</a:t>
            </a:r>
            <a:endParaRPr lang="en-US" sz="2400"/>
          </a:p>
          <a:p>
            <a:endParaRPr lang="en-US" sz="2400"/>
          </a:p>
        </p:txBody>
      </p:sp>
      <p:pic>
        <p:nvPicPr>
          <p:cNvPr id="7" name="Content Placeholder 6" descr="firewall"/>
          <p:cNvPicPr>
            <a:picLocks noChangeAspect="1"/>
          </p:cNvPicPr>
          <p:nvPr>
            <p:ph sz="half" idx="2"/>
          </p:nvPr>
        </p:nvPicPr>
        <p:blipFill>
          <a:blip r:embed="rId1"/>
          <a:stretch>
            <a:fillRect/>
          </a:stretch>
        </p:blipFill>
        <p:spPr>
          <a:xfrm>
            <a:off x="5181600" y="2743200"/>
            <a:ext cx="3256915" cy="30441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SCOPE</a:t>
            </a:r>
            <a:endParaRPr lang="en-US"/>
          </a:p>
        </p:txBody>
      </p:sp>
      <p:sp>
        <p:nvSpPr>
          <p:cNvPr id="3" name="Content Placeholder 2"/>
          <p:cNvSpPr>
            <a:spLocks noGrp="1"/>
          </p:cNvSpPr>
          <p:nvPr>
            <p:ph idx="1"/>
          </p:nvPr>
        </p:nvSpPr>
        <p:spPr/>
        <p:txBody>
          <a:bodyPr/>
          <a:p>
            <a:r>
              <a:rPr lang="en-US" sz="2400"/>
              <a:t>The future scope of a firewall configuration tool is promising, particularly as cybersecurity threats continue to evolve and organizations increasingly rely on complex network infrastructures. </a:t>
            </a:r>
            <a:endParaRPr lang="en-US" sz="2400"/>
          </a:p>
          <a:p>
            <a:r>
              <a:rPr lang="en-US" sz="2400"/>
              <a:t>AUTOMATION &amp; AI INTEGRATION </a:t>
            </a:r>
            <a:endParaRPr lang="en-US" sz="2400"/>
          </a:p>
          <a:p>
            <a:r>
              <a:rPr lang="en-US" sz="2400"/>
              <a:t>ADVANCED THREAT DETECTION</a:t>
            </a:r>
            <a:endParaRPr lang="en-US" sz="2400"/>
          </a:p>
          <a:p>
            <a:r>
              <a:rPr lang="en-US" sz="2400"/>
              <a:t>ZERO TRUST ARCHITECTURE</a:t>
            </a:r>
            <a:endParaRPr lang="en-US" sz="2400"/>
          </a:p>
          <a:p>
            <a:r>
              <a:rPr lang="en-US" sz="2400"/>
              <a:t>IOT SECURITY</a:t>
            </a:r>
            <a:endParaRPr lang="en-US" sz="2400"/>
          </a:p>
          <a:p>
            <a:r>
              <a:rPr lang="en-US" sz="2400"/>
              <a:t>USER FRIENDLY INTERFACES AND VISUALIZATION </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sp>
        <p:nvSpPr>
          <p:cNvPr id="3" name="Content Placeholder 2"/>
          <p:cNvSpPr>
            <a:spLocks noGrp="1"/>
          </p:cNvSpPr>
          <p:nvPr>
            <p:ph idx="1"/>
          </p:nvPr>
        </p:nvSpPr>
        <p:spPr/>
        <p:txBody>
          <a:bodyPr/>
          <a:p>
            <a:r>
              <a:rPr lang="en-US" sz="2000"/>
              <a:t> Results</a:t>
            </a:r>
            <a:endParaRPr lang="en-US" sz="2000"/>
          </a:p>
          <a:p>
            <a:r>
              <a:rPr lang="en-US" sz="2000"/>
              <a:t>- Efficiency:  </a:t>
            </a:r>
            <a:endParaRPr lang="en-US" sz="2000"/>
          </a:p>
          <a:p>
            <a:r>
              <a:rPr lang="en-US" sz="2000"/>
              <a:t>  - Significant reduction in time required to configure firewalls.</a:t>
            </a:r>
            <a:endParaRPr lang="en-US" sz="2000"/>
          </a:p>
          <a:p>
            <a:r>
              <a:rPr lang="en-US" sz="2000"/>
              <a:t>  </a:t>
            </a:r>
            <a:endParaRPr lang="en-US" sz="2000"/>
          </a:p>
          <a:p>
            <a:r>
              <a:rPr lang="en-US" sz="2000"/>
              <a:t>- Error Reduction:  </a:t>
            </a:r>
            <a:endParaRPr lang="en-US" sz="2000"/>
          </a:p>
          <a:p>
            <a:r>
              <a:rPr lang="en-US" sz="2000"/>
              <a:t>  - Minimized human errors in rule configuration.</a:t>
            </a:r>
            <a:endParaRPr lang="en-US" sz="2000"/>
          </a:p>
          <a:p>
            <a:r>
              <a:rPr lang="en-US" sz="2000"/>
              <a:t>  </a:t>
            </a:r>
            <a:endParaRPr lang="en-US" sz="2000"/>
          </a:p>
          <a:p>
            <a:r>
              <a:rPr lang="en-US" sz="2000"/>
              <a:t>- User Feedback:  </a:t>
            </a:r>
            <a:endParaRPr lang="en-US" sz="2000"/>
          </a:p>
          <a:p>
            <a:r>
              <a:rPr lang="en-US" sz="2000"/>
              <a:t>  - Positive responses regarding the tool’s usability and effectiveness.</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     </a:t>
            </a:r>
            <a:endParaRPr lang="en-US"/>
          </a:p>
          <a:p>
            <a:pPr marL="0" indent="0">
              <a:buNone/>
            </a:pPr>
            <a:r>
              <a:rPr lang="en-US"/>
              <a:t>       </a:t>
            </a:r>
            <a:endParaRPr lang="en-US"/>
          </a:p>
          <a:p>
            <a:pPr marL="0" indent="0">
              <a:buNone/>
            </a:pPr>
            <a:r>
              <a:rPr lang="en-US"/>
              <a:t>       </a:t>
            </a:r>
            <a:endParaRPr lang="en-US"/>
          </a:p>
          <a:p>
            <a:pPr marL="0" indent="0">
              <a:buNone/>
            </a:pPr>
            <a:r>
              <a:rPr lang="en-US"/>
              <a:t>                      THANK YOU!</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825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27649"/>
          <p:cNvSpPr/>
          <p:nvPr>
            <p:ph type="title"/>
          </p:nvPr>
        </p:nvSpPr>
        <p:spPr>
          <a:xfrm>
            <a:off x="381000" y="228600"/>
            <a:ext cx="6324600" cy="685800"/>
          </a:xfrm>
          <a:noFill/>
          <a:ln>
            <a:noFill/>
          </a:ln>
        </p:spPr>
        <p:txBody>
          <a:bodyPr vert="horz" wrap="square" lIns="92075" tIns="46038" rIns="92075" bIns="46038" anchor="ctr" anchorCtr="0"/>
          <a:p>
            <a:pPr algn="l"/>
            <a:r>
              <a:rPr sz="3200"/>
              <a:t>Firewalls</a:t>
            </a:r>
            <a:endParaRPr sz="3200"/>
          </a:p>
        </p:txBody>
      </p:sp>
      <p:sp>
        <p:nvSpPr>
          <p:cNvPr id="27651" name="Text Placeholder 27650"/>
          <p:cNvSpPr/>
          <p:nvPr>
            <p:ph type="body" sz="half" idx="1"/>
          </p:nvPr>
        </p:nvSpPr>
        <p:spPr>
          <a:xfrm>
            <a:off x="381000" y="1447800"/>
            <a:ext cx="8382000" cy="1295400"/>
          </a:xfrm>
          <a:noFill/>
          <a:ln>
            <a:noFill/>
          </a:ln>
        </p:spPr>
        <p:txBody>
          <a:bodyPr vert="horz" wrap="square" lIns="92075" tIns="46038" rIns="92075" bIns="46038" anchor="t" anchorCtr="0"/>
          <a:p>
            <a:pPr>
              <a:lnSpc>
                <a:spcPct val="90000"/>
              </a:lnSpc>
              <a:buClrTx/>
              <a:buSzTx/>
              <a:buFontTx/>
            </a:pPr>
            <a:r>
              <a:rPr sz="2800"/>
              <a:t>Firewalls can restrict traffic between the Internet and a private network, between 2 departments, between business partners, etc.</a:t>
            </a:r>
            <a:endParaRPr sz="2800"/>
          </a:p>
        </p:txBody>
      </p:sp>
      <p:grpSp>
        <p:nvGrpSpPr>
          <p:cNvPr id="27774" name="Group 27773"/>
          <p:cNvGrpSpPr/>
          <p:nvPr/>
        </p:nvGrpSpPr>
        <p:grpSpPr>
          <a:xfrm>
            <a:off x="928688" y="3127375"/>
            <a:ext cx="7019925" cy="2921000"/>
            <a:chOff x="585" y="1970"/>
            <a:chExt cx="4422" cy="1840"/>
          </a:xfrm>
        </p:grpSpPr>
        <p:sp>
          <p:nvSpPr>
            <p:cNvPr id="27655" name="Freeform 27654"/>
            <p:cNvSpPr>
              <a:spLocks noEditPoints="1"/>
            </p:cNvSpPr>
            <p:nvPr/>
          </p:nvSpPr>
          <p:spPr>
            <a:xfrm>
              <a:off x="4217" y="1970"/>
              <a:ext cx="175" cy="1840"/>
            </a:xfrm>
            <a:custGeom>
              <a:avLst/>
              <a:gdLst/>
              <a:ahLst/>
              <a:cxnLst/>
              <a:pathLst>
                <a:path w="175" h="1840">
                  <a:moveTo>
                    <a:pt x="163" y="1806"/>
                  </a:moveTo>
                  <a:lnTo>
                    <a:pt x="162" y="1811"/>
                  </a:lnTo>
                  <a:lnTo>
                    <a:pt x="158" y="1816"/>
                  </a:lnTo>
                  <a:lnTo>
                    <a:pt x="150" y="1820"/>
                  </a:lnTo>
                  <a:lnTo>
                    <a:pt x="141" y="1824"/>
                  </a:lnTo>
                  <a:lnTo>
                    <a:pt x="129" y="1827"/>
                  </a:lnTo>
                  <a:lnTo>
                    <a:pt x="116" y="1830"/>
                  </a:lnTo>
                  <a:lnTo>
                    <a:pt x="102" y="1831"/>
                  </a:lnTo>
                  <a:lnTo>
                    <a:pt x="87" y="1832"/>
                  </a:lnTo>
                  <a:lnTo>
                    <a:pt x="72" y="1831"/>
                  </a:lnTo>
                  <a:lnTo>
                    <a:pt x="59" y="1830"/>
                  </a:lnTo>
                  <a:lnTo>
                    <a:pt x="45" y="1827"/>
                  </a:lnTo>
                  <a:lnTo>
                    <a:pt x="34" y="1824"/>
                  </a:lnTo>
                  <a:lnTo>
                    <a:pt x="24" y="1820"/>
                  </a:lnTo>
                  <a:lnTo>
                    <a:pt x="17" y="1816"/>
                  </a:lnTo>
                  <a:lnTo>
                    <a:pt x="13" y="1811"/>
                  </a:lnTo>
                  <a:lnTo>
                    <a:pt x="11" y="1806"/>
                  </a:lnTo>
                  <a:lnTo>
                    <a:pt x="13" y="1800"/>
                  </a:lnTo>
                  <a:lnTo>
                    <a:pt x="17" y="1796"/>
                  </a:lnTo>
                  <a:lnTo>
                    <a:pt x="24" y="1791"/>
                  </a:lnTo>
                  <a:lnTo>
                    <a:pt x="34" y="1788"/>
                  </a:lnTo>
                  <a:lnTo>
                    <a:pt x="45" y="1785"/>
                  </a:lnTo>
                  <a:lnTo>
                    <a:pt x="59" y="1782"/>
                  </a:lnTo>
                  <a:lnTo>
                    <a:pt x="72" y="1780"/>
                  </a:lnTo>
                  <a:lnTo>
                    <a:pt x="87" y="1780"/>
                  </a:lnTo>
                  <a:lnTo>
                    <a:pt x="102" y="1780"/>
                  </a:lnTo>
                  <a:lnTo>
                    <a:pt x="116" y="1782"/>
                  </a:lnTo>
                  <a:lnTo>
                    <a:pt x="129" y="1785"/>
                  </a:lnTo>
                  <a:lnTo>
                    <a:pt x="141" y="1788"/>
                  </a:lnTo>
                  <a:lnTo>
                    <a:pt x="150" y="1791"/>
                  </a:lnTo>
                  <a:lnTo>
                    <a:pt x="158" y="1796"/>
                  </a:lnTo>
                  <a:lnTo>
                    <a:pt x="162" y="1800"/>
                  </a:lnTo>
                  <a:lnTo>
                    <a:pt x="163" y="1806"/>
                  </a:lnTo>
                  <a:close/>
                  <a:moveTo>
                    <a:pt x="0" y="1806"/>
                  </a:moveTo>
                  <a:lnTo>
                    <a:pt x="0" y="35"/>
                  </a:lnTo>
                  <a:lnTo>
                    <a:pt x="1" y="29"/>
                  </a:lnTo>
                  <a:lnTo>
                    <a:pt x="6" y="23"/>
                  </a:lnTo>
                  <a:lnTo>
                    <a:pt x="13" y="17"/>
                  </a:lnTo>
                  <a:lnTo>
                    <a:pt x="23" y="12"/>
                  </a:lnTo>
                  <a:lnTo>
                    <a:pt x="34" y="7"/>
                  </a:lnTo>
                  <a:lnTo>
                    <a:pt x="48" y="4"/>
                  </a:lnTo>
                  <a:lnTo>
                    <a:pt x="63" y="2"/>
                  </a:lnTo>
                  <a:lnTo>
                    <a:pt x="79" y="0"/>
                  </a:lnTo>
                  <a:lnTo>
                    <a:pt x="95" y="0"/>
                  </a:lnTo>
                  <a:lnTo>
                    <a:pt x="111" y="2"/>
                  </a:lnTo>
                  <a:lnTo>
                    <a:pt x="126" y="4"/>
                  </a:lnTo>
                  <a:lnTo>
                    <a:pt x="140" y="7"/>
                  </a:lnTo>
                  <a:lnTo>
                    <a:pt x="151" y="12"/>
                  </a:lnTo>
                  <a:lnTo>
                    <a:pt x="162" y="17"/>
                  </a:lnTo>
                  <a:lnTo>
                    <a:pt x="169" y="23"/>
                  </a:lnTo>
                  <a:lnTo>
                    <a:pt x="173" y="29"/>
                  </a:lnTo>
                  <a:lnTo>
                    <a:pt x="175" y="35"/>
                  </a:lnTo>
                  <a:lnTo>
                    <a:pt x="175" y="1806"/>
                  </a:lnTo>
                  <a:lnTo>
                    <a:pt x="173" y="1812"/>
                  </a:lnTo>
                  <a:lnTo>
                    <a:pt x="169" y="1818"/>
                  </a:lnTo>
                  <a:lnTo>
                    <a:pt x="162" y="1824"/>
                  </a:lnTo>
                  <a:lnTo>
                    <a:pt x="151" y="1829"/>
                  </a:lnTo>
                  <a:lnTo>
                    <a:pt x="140" y="1834"/>
                  </a:lnTo>
                  <a:lnTo>
                    <a:pt x="126" y="1837"/>
                  </a:lnTo>
                  <a:lnTo>
                    <a:pt x="111" y="1839"/>
                  </a:lnTo>
                  <a:lnTo>
                    <a:pt x="95" y="1840"/>
                  </a:lnTo>
                  <a:lnTo>
                    <a:pt x="79" y="1840"/>
                  </a:lnTo>
                  <a:lnTo>
                    <a:pt x="63" y="1839"/>
                  </a:lnTo>
                  <a:lnTo>
                    <a:pt x="48" y="1837"/>
                  </a:lnTo>
                  <a:lnTo>
                    <a:pt x="34" y="1834"/>
                  </a:lnTo>
                  <a:lnTo>
                    <a:pt x="23" y="1829"/>
                  </a:lnTo>
                  <a:lnTo>
                    <a:pt x="13" y="1824"/>
                  </a:lnTo>
                  <a:lnTo>
                    <a:pt x="6" y="1818"/>
                  </a:lnTo>
                  <a:lnTo>
                    <a:pt x="1" y="1812"/>
                  </a:lnTo>
                  <a:lnTo>
                    <a:pt x="0" y="1806"/>
                  </a:lnTo>
                  <a:close/>
                </a:path>
              </a:pathLst>
            </a:custGeom>
            <a:solidFill>
              <a:srgbClr val="C0C0C0"/>
            </a:solidFill>
            <a:ln w="22225" cap="flat" cmpd="sng">
              <a:solidFill>
                <a:srgbClr val="000000"/>
              </a:solidFill>
              <a:prstDash val="solid"/>
              <a:headEnd type="none" w="med" len="med"/>
              <a:tailEnd type="none" w="med" len="med"/>
            </a:ln>
          </p:spPr>
          <p:txBody>
            <a:bodyPr/>
            <a:p>
              <a:endParaRPr lang="en-US"/>
            </a:p>
          </p:txBody>
        </p:sp>
        <p:sp>
          <p:nvSpPr>
            <p:cNvPr id="27656" name="Freeform 27655"/>
            <p:cNvSpPr>
              <a:spLocks noEditPoints="1"/>
            </p:cNvSpPr>
            <p:nvPr/>
          </p:nvSpPr>
          <p:spPr>
            <a:xfrm>
              <a:off x="3491" y="2157"/>
              <a:ext cx="1075" cy="1331"/>
            </a:xfrm>
            <a:custGeom>
              <a:avLst/>
              <a:gdLst/>
              <a:ahLst/>
              <a:cxnLst/>
              <a:pathLst>
                <a:path w="1075" h="1331">
                  <a:moveTo>
                    <a:pt x="813" y="1331"/>
                  </a:moveTo>
                  <a:lnTo>
                    <a:pt x="813" y="733"/>
                  </a:lnTo>
                  <a:moveTo>
                    <a:pt x="1075" y="1040"/>
                  </a:moveTo>
                  <a:lnTo>
                    <a:pt x="813" y="1040"/>
                  </a:lnTo>
                  <a:lnTo>
                    <a:pt x="813" y="733"/>
                  </a:lnTo>
                  <a:moveTo>
                    <a:pt x="1075" y="427"/>
                  </a:moveTo>
                  <a:lnTo>
                    <a:pt x="813" y="427"/>
                  </a:lnTo>
                  <a:lnTo>
                    <a:pt x="813" y="733"/>
                  </a:lnTo>
                  <a:moveTo>
                    <a:pt x="0" y="733"/>
                  </a:moveTo>
                  <a:lnTo>
                    <a:pt x="813" y="733"/>
                  </a:lnTo>
                  <a:moveTo>
                    <a:pt x="813" y="273"/>
                  </a:moveTo>
                  <a:lnTo>
                    <a:pt x="813" y="733"/>
                  </a:lnTo>
                  <a:moveTo>
                    <a:pt x="804" y="0"/>
                  </a:moveTo>
                  <a:lnTo>
                    <a:pt x="813" y="0"/>
                  </a:lnTo>
                  <a:lnTo>
                    <a:pt x="813" y="733"/>
                  </a:lnTo>
                  <a:moveTo>
                    <a:pt x="804" y="1104"/>
                  </a:moveTo>
                  <a:lnTo>
                    <a:pt x="813" y="1104"/>
                  </a:lnTo>
                  <a:lnTo>
                    <a:pt x="813" y="733"/>
                  </a:lnTo>
                  <a:moveTo>
                    <a:pt x="813" y="273"/>
                  </a:moveTo>
                  <a:lnTo>
                    <a:pt x="813" y="733"/>
                  </a:lnTo>
                </a:path>
              </a:pathLst>
            </a:custGeom>
            <a:noFill/>
            <a:ln w="22225" cap="flat" cmpd="sng">
              <a:solidFill>
                <a:srgbClr val="000000"/>
              </a:solidFill>
              <a:prstDash val="solid"/>
              <a:headEnd type="none" w="med" len="med"/>
              <a:tailEnd type="none" w="med" len="med"/>
            </a:ln>
          </p:spPr>
          <p:txBody>
            <a:bodyPr/>
            <a:p>
              <a:endParaRPr lang="en-US"/>
            </a:p>
          </p:txBody>
        </p:sp>
        <p:sp>
          <p:nvSpPr>
            <p:cNvPr id="27657" name="Straight Connector 27656"/>
            <p:cNvSpPr/>
            <p:nvPr/>
          </p:nvSpPr>
          <p:spPr>
            <a:xfrm>
              <a:off x="2242" y="2890"/>
              <a:ext cx="435" cy="1"/>
            </a:xfrm>
            <a:prstGeom prst="line">
              <a:avLst/>
            </a:prstGeom>
            <a:ln w="22225" cap="flat" cmpd="sng">
              <a:solidFill>
                <a:srgbClr val="000000"/>
              </a:solidFill>
              <a:prstDash val="solid"/>
              <a:headEnd type="none" w="med" len="med"/>
              <a:tailEnd type="none" w="med" len="med"/>
            </a:ln>
          </p:spPr>
        </p:sp>
        <p:sp>
          <p:nvSpPr>
            <p:cNvPr id="27658" name="Rectangles 27657"/>
            <p:cNvSpPr/>
            <p:nvPr/>
          </p:nvSpPr>
          <p:spPr>
            <a:xfrm>
              <a:off x="3184" y="2416"/>
              <a:ext cx="378" cy="1210"/>
            </a:xfrm>
            <a:prstGeom prst="rect">
              <a:avLst/>
            </a:prstGeom>
            <a:solidFill>
              <a:srgbClr val="E0E0E0"/>
            </a:solidFill>
            <a:ln w="9525">
              <a:noFill/>
            </a:ln>
          </p:spPr>
          <p:txBody>
            <a:bodyPr/>
            <a:p>
              <a:endParaRPr lang="en-US"/>
            </a:p>
          </p:txBody>
        </p:sp>
        <p:sp>
          <p:nvSpPr>
            <p:cNvPr id="27659" name="Freeform 27658"/>
            <p:cNvSpPr/>
            <p:nvPr/>
          </p:nvSpPr>
          <p:spPr>
            <a:xfrm>
              <a:off x="2570" y="2262"/>
              <a:ext cx="614" cy="1362"/>
            </a:xfrm>
            <a:custGeom>
              <a:avLst/>
              <a:gdLst/>
              <a:ahLst/>
              <a:cxnLst/>
              <a:pathLst>
                <a:path w="614" h="1362">
                  <a:moveTo>
                    <a:pt x="0" y="1036"/>
                  </a:moveTo>
                  <a:lnTo>
                    <a:pt x="614" y="1362"/>
                  </a:lnTo>
                  <a:lnTo>
                    <a:pt x="614" y="164"/>
                  </a:lnTo>
                  <a:lnTo>
                    <a:pt x="517" y="105"/>
                  </a:lnTo>
                  <a:lnTo>
                    <a:pt x="0" y="0"/>
                  </a:lnTo>
                  <a:lnTo>
                    <a:pt x="0" y="1036"/>
                  </a:lnTo>
                  <a:close/>
                </a:path>
              </a:pathLst>
            </a:custGeom>
            <a:solidFill>
              <a:srgbClr val="606060"/>
            </a:solidFill>
            <a:ln w="9525">
              <a:noFill/>
            </a:ln>
          </p:spPr>
          <p:txBody>
            <a:bodyPr/>
            <a:p>
              <a:endParaRPr lang="en-US"/>
            </a:p>
          </p:txBody>
        </p:sp>
        <p:sp>
          <p:nvSpPr>
            <p:cNvPr id="27660" name="Freeform 27659"/>
            <p:cNvSpPr/>
            <p:nvPr/>
          </p:nvSpPr>
          <p:spPr>
            <a:xfrm>
              <a:off x="3178" y="2416"/>
              <a:ext cx="377" cy="137"/>
            </a:xfrm>
            <a:custGeom>
              <a:avLst/>
              <a:gdLst/>
              <a:ahLst/>
              <a:cxnLst/>
              <a:pathLst>
                <a:path w="377" h="137">
                  <a:moveTo>
                    <a:pt x="0" y="0"/>
                  </a:moveTo>
                  <a:lnTo>
                    <a:pt x="377" y="0"/>
                  </a:lnTo>
                  <a:lnTo>
                    <a:pt x="377" y="137"/>
                  </a:lnTo>
                  <a:lnTo>
                    <a:pt x="0" y="65"/>
                  </a:lnTo>
                  <a:lnTo>
                    <a:pt x="0" y="0"/>
                  </a:lnTo>
                  <a:close/>
                </a:path>
              </a:pathLst>
            </a:custGeom>
            <a:solidFill>
              <a:srgbClr val="808080"/>
            </a:solidFill>
            <a:ln w="9525">
              <a:noFill/>
            </a:ln>
          </p:spPr>
          <p:txBody>
            <a:bodyPr/>
            <a:p>
              <a:endParaRPr lang="en-US"/>
            </a:p>
          </p:txBody>
        </p:sp>
        <p:sp>
          <p:nvSpPr>
            <p:cNvPr id="27661" name="Rectangles 27660"/>
            <p:cNvSpPr/>
            <p:nvPr/>
          </p:nvSpPr>
          <p:spPr>
            <a:xfrm>
              <a:off x="3184" y="2594"/>
              <a:ext cx="183" cy="68"/>
            </a:xfrm>
            <a:prstGeom prst="rect">
              <a:avLst/>
            </a:prstGeom>
            <a:solidFill>
              <a:srgbClr val="E00000"/>
            </a:solidFill>
            <a:ln w="9525">
              <a:noFill/>
            </a:ln>
          </p:spPr>
          <p:txBody>
            <a:bodyPr/>
            <a:p>
              <a:endParaRPr lang="en-US"/>
            </a:p>
          </p:txBody>
        </p:sp>
        <p:sp>
          <p:nvSpPr>
            <p:cNvPr id="27662" name="Rectangles 27661"/>
            <p:cNvSpPr/>
            <p:nvPr/>
          </p:nvSpPr>
          <p:spPr>
            <a:xfrm>
              <a:off x="3382" y="2591"/>
              <a:ext cx="189" cy="71"/>
            </a:xfrm>
            <a:prstGeom prst="rect">
              <a:avLst/>
            </a:prstGeom>
            <a:solidFill>
              <a:srgbClr val="E00000"/>
            </a:solidFill>
            <a:ln w="9525">
              <a:noFill/>
            </a:ln>
          </p:spPr>
          <p:txBody>
            <a:bodyPr/>
            <a:p>
              <a:endParaRPr lang="en-US"/>
            </a:p>
          </p:txBody>
        </p:sp>
        <p:sp>
          <p:nvSpPr>
            <p:cNvPr id="27663" name="Rectangles 27662"/>
            <p:cNvSpPr/>
            <p:nvPr/>
          </p:nvSpPr>
          <p:spPr>
            <a:xfrm>
              <a:off x="3281" y="2512"/>
              <a:ext cx="190" cy="68"/>
            </a:xfrm>
            <a:prstGeom prst="rect">
              <a:avLst/>
            </a:prstGeom>
            <a:solidFill>
              <a:srgbClr val="600000"/>
            </a:solidFill>
            <a:ln w="9525">
              <a:noFill/>
            </a:ln>
          </p:spPr>
          <p:txBody>
            <a:bodyPr/>
            <a:p>
              <a:endParaRPr lang="en-US"/>
            </a:p>
          </p:txBody>
        </p:sp>
        <p:sp>
          <p:nvSpPr>
            <p:cNvPr id="27664" name="Rectangles 27663"/>
            <p:cNvSpPr/>
            <p:nvPr/>
          </p:nvSpPr>
          <p:spPr>
            <a:xfrm>
              <a:off x="3479" y="2512"/>
              <a:ext cx="95" cy="68"/>
            </a:xfrm>
            <a:prstGeom prst="rect">
              <a:avLst/>
            </a:prstGeom>
            <a:solidFill>
              <a:srgbClr val="E00000"/>
            </a:solidFill>
            <a:ln w="9525">
              <a:noFill/>
            </a:ln>
          </p:spPr>
          <p:txBody>
            <a:bodyPr/>
            <a:p>
              <a:endParaRPr lang="en-US"/>
            </a:p>
          </p:txBody>
        </p:sp>
        <p:sp>
          <p:nvSpPr>
            <p:cNvPr id="27665" name="Rectangles 27664"/>
            <p:cNvSpPr/>
            <p:nvPr/>
          </p:nvSpPr>
          <p:spPr>
            <a:xfrm>
              <a:off x="3173" y="2512"/>
              <a:ext cx="97" cy="68"/>
            </a:xfrm>
            <a:prstGeom prst="rect">
              <a:avLst/>
            </a:prstGeom>
            <a:solidFill>
              <a:srgbClr val="E00000"/>
            </a:solidFill>
            <a:ln w="9525">
              <a:noFill/>
            </a:ln>
          </p:spPr>
          <p:txBody>
            <a:bodyPr/>
            <a:p>
              <a:endParaRPr lang="en-US"/>
            </a:p>
          </p:txBody>
        </p:sp>
        <p:sp>
          <p:nvSpPr>
            <p:cNvPr id="27666" name="Rectangles 27665"/>
            <p:cNvSpPr/>
            <p:nvPr/>
          </p:nvSpPr>
          <p:spPr>
            <a:xfrm>
              <a:off x="3184" y="2429"/>
              <a:ext cx="187" cy="71"/>
            </a:xfrm>
            <a:prstGeom prst="rect">
              <a:avLst/>
            </a:prstGeom>
            <a:solidFill>
              <a:srgbClr val="E00000"/>
            </a:solidFill>
            <a:ln w="9525">
              <a:noFill/>
            </a:ln>
          </p:spPr>
          <p:txBody>
            <a:bodyPr/>
            <a:p>
              <a:endParaRPr lang="en-US"/>
            </a:p>
          </p:txBody>
        </p:sp>
        <p:sp>
          <p:nvSpPr>
            <p:cNvPr id="27667" name="Rectangles 27666"/>
            <p:cNvSpPr/>
            <p:nvPr/>
          </p:nvSpPr>
          <p:spPr>
            <a:xfrm>
              <a:off x="3386" y="2431"/>
              <a:ext cx="189" cy="70"/>
            </a:xfrm>
            <a:prstGeom prst="rect">
              <a:avLst/>
            </a:prstGeom>
            <a:solidFill>
              <a:srgbClr val="E00000"/>
            </a:solidFill>
            <a:ln w="9525">
              <a:noFill/>
            </a:ln>
          </p:spPr>
          <p:txBody>
            <a:bodyPr/>
            <a:p>
              <a:endParaRPr lang="en-US"/>
            </a:p>
          </p:txBody>
        </p:sp>
        <p:sp>
          <p:nvSpPr>
            <p:cNvPr id="27668" name="Rectangles 27667"/>
            <p:cNvSpPr/>
            <p:nvPr/>
          </p:nvSpPr>
          <p:spPr>
            <a:xfrm>
              <a:off x="3184" y="2754"/>
              <a:ext cx="181" cy="69"/>
            </a:xfrm>
            <a:prstGeom prst="rect">
              <a:avLst/>
            </a:prstGeom>
            <a:solidFill>
              <a:srgbClr val="E00000"/>
            </a:solidFill>
            <a:ln w="9525">
              <a:noFill/>
            </a:ln>
          </p:spPr>
          <p:txBody>
            <a:bodyPr/>
            <a:p>
              <a:endParaRPr lang="en-US"/>
            </a:p>
          </p:txBody>
        </p:sp>
        <p:sp>
          <p:nvSpPr>
            <p:cNvPr id="27669" name="Rectangles 27668"/>
            <p:cNvSpPr/>
            <p:nvPr/>
          </p:nvSpPr>
          <p:spPr>
            <a:xfrm>
              <a:off x="3380" y="2753"/>
              <a:ext cx="190" cy="70"/>
            </a:xfrm>
            <a:prstGeom prst="rect">
              <a:avLst/>
            </a:prstGeom>
            <a:solidFill>
              <a:srgbClr val="E00000"/>
            </a:solidFill>
            <a:ln w="9525">
              <a:noFill/>
            </a:ln>
          </p:spPr>
          <p:txBody>
            <a:bodyPr/>
            <a:p>
              <a:endParaRPr lang="en-US"/>
            </a:p>
          </p:txBody>
        </p:sp>
        <p:sp>
          <p:nvSpPr>
            <p:cNvPr id="27670" name="Rectangles 27669"/>
            <p:cNvSpPr/>
            <p:nvPr/>
          </p:nvSpPr>
          <p:spPr>
            <a:xfrm>
              <a:off x="3278" y="2673"/>
              <a:ext cx="190" cy="68"/>
            </a:xfrm>
            <a:prstGeom prst="rect">
              <a:avLst/>
            </a:prstGeom>
            <a:solidFill>
              <a:srgbClr val="600000"/>
            </a:solidFill>
            <a:ln w="9525">
              <a:noFill/>
            </a:ln>
          </p:spPr>
          <p:txBody>
            <a:bodyPr/>
            <a:p>
              <a:endParaRPr lang="en-US"/>
            </a:p>
          </p:txBody>
        </p:sp>
        <p:sp>
          <p:nvSpPr>
            <p:cNvPr id="27671" name="Rectangles 27670"/>
            <p:cNvSpPr/>
            <p:nvPr/>
          </p:nvSpPr>
          <p:spPr>
            <a:xfrm>
              <a:off x="3476" y="2673"/>
              <a:ext cx="95" cy="68"/>
            </a:xfrm>
            <a:prstGeom prst="rect">
              <a:avLst/>
            </a:prstGeom>
            <a:solidFill>
              <a:srgbClr val="E00000"/>
            </a:solidFill>
            <a:ln w="9525">
              <a:noFill/>
            </a:ln>
          </p:spPr>
          <p:txBody>
            <a:bodyPr/>
            <a:p>
              <a:endParaRPr lang="en-US"/>
            </a:p>
          </p:txBody>
        </p:sp>
        <p:sp>
          <p:nvSpPr>
            <p:cNvPr id="27672" name="Rectangles 27671"/>
            <p:cNvSpPr/>
            <p:nvPr/>
          </p:nvSpPr>
          <p:spPr>
            <a:xfrm>
              <a:off x="3184" y="2673"/>
              <a:ext cx="82" cy="68"/>
            </a:xfrm>
            <a:prstGeom prst="rect">
              <a:avLst/>
            </a:prstGeom>
            <a:solidFill>
              <a:srgbClr val="E00000"/>
            </a:solidFill>
            <a:ln w="9525">
              <a:noFill/>
            </a:ln>
          </p:spPr>
          <p:txBody>
            <a:bodyPr/>
            <a:p>
              <a:endParaRPr lang="en-US"/>
            </a:p>
          </p:txBody>
        </p:sp>
        <p:sp>
          <p:nvSpPr>
            <p:cNvPr id="27673" name="Rectangles 27672"/>
            <p:cNvSpPr/>
            <p:nvPr/>
          </p:nvSpPr>
          <p:spPr>
            <a:xfrm>
              <a:off x="3181" y="2911"/>
              <a:ext cx="184" cy="69"/>
            </a:xfrm>
            <a:prstGeom prst="rect">
              <a:avLst/>
            </a:prstGeom>
            <a:solidFill>
              <a:srgbClr val="E00000"/>
            </a:solidFill>
            <a:ln w="9525">
              <a:noFill/>
            </a:ln>
          </p:spPr>
          <p:txBody>
            <a:bodyPr/>
            <a:p>
              <a:endParaRPr lang="en-US"/>
            </a:p>
          </p:txBody>
        </p:sp>
        <p:sp>
          <p:nvSpPr>
            <p:cNvPr id="27674" name="Rectangles 27673"/>
            <p:cNvSpPr/>
            <p:nvPr/>
          </p:nvSpPr>
          <p:spPr>
            <a:xfrm>
              <a:off x="3380" y="2909"/>
              <a:ext cx="190" cy="72"/>
            </a:xfrm>
            <a:prstGeom prst="rect">
              <a:avLst/>
            </a:prstGeom>
            <a:solidFill>
              <a:srgbClr val="E00000"/>
            </a:solidFill>
            <a:ln w="9525">
              <a:noFill/>
            </a:ln>
          </p:spPr>
          <p:txBody>
            <a:bodyPr/>
            <a:p>
              <a:endParaRPr lang="en-US"/>
            </a:p>
          </p:txBody>
        </p:sp>
        <p:sp>
          <p:nvSpPr>
            <p:cNvPr id="27675" name="Rectangles 27674"/>
            <p:cNvSpPr/>
            <p:nvPr/>
          </p:nvSpPr>
          <p:spPr>
            <a:xfrm>
              <a:off x="3278" y="2831"/>
              <a:ext cx="190" cy="67"/>
            </a:xfrm>
            <a:prstGeom prst="rect">
              <a:avLst/>
            </a:prstGeom>
            <a:solidFill>
              <a:srgbClr val="E00000"/>
            </a:solidFill>
            <a:ln w="9525">
              <a:noFill/>
            </a:ln>
          </p:spPr>
          <p:txBody>
            <a:bodyPr/>
            <a:p>
              <a:endParaRPr lang="en-US"/>
            </a:p>
          </p:txBody>
        </p:sp>
        <p:sp>
          <p:nvSpPr>
            <p:cNvPr id="27676" name="Rectangles 27675"/>
            <p:cNvSpPr/>
            <p:nvPr/>
          </p:nvSpPr>
          <p:spPr>
            <a:xfrm>
              <a:off x="3476" y="2830"/>
              <a:ext cx="95" cy="68"/>
            </a:xfrm>
            <a:prstGeom prst="rect">
              <a:avLst/>
            </a:prstGeom>
            <a:solidFill>
              <a:srgbClr val="600000"/>
            </a:solidFill>
            <a:ln w="9525">
              <a:noFill/>
            </a:ln>
          </p:spPr>
          <p:txBody>
            <a:bodyPr/>
            <a:p>
              <a:endParaRPr lang="en-US"/>
            </a:p>
          </p:txBody>
        </p:sp>
        <p:sp>
          <p:nvSpPr>
            <p:cNvPr id="27677" name="Rectangles 27676"/>
            <p:cNvSpPr/>
            <p:nvPr/>
          </p:nvSpPr>
          <p:spPr>
            <a:xfrm>
              <a:off x="3182" y="2830"/>
              <a:ext cx="84" cy="68"/>
            </a:xfrm>
            <a:prstGeom prst="rect">
              <a:avLst/>
            </a:prstGeom>
            <a:solidFill>
              <a:srgbClr val="E00000"/>
            </a:solidFill>
            <a:ln w="9525">
              <a:noFill/>
            </a:ln>
          </p:spPr>
          <p:txBody>
            <a:bodyPr/>
            <a:p>
              <a:endParaRPr lang="en-US"/>
            </a:p>
          </p:txBody>
        </p:sp>
        <p:sp>
          <p:nvSpPr>
            <p:cNvPr id="27678" name="Rectangles 27677"/>
            <p:cNvSpPr/>
            <p:nvPr/>
          </p:nvSpPr>
          <p:spPr>
            <a:xfrm>
              <a:off x="3184" y="3073"/>
              <a:ext cx="179" cy="68"/>
            </a:xfrm>
            <a:prstGeom prst="rect">
              <a:avLst/>
            </a:prstGeom>
            <a:solidFill>
              <a:srgbClr val="E00000"/>
            </a:solidFill>
            <a:ln w="9525">
              <a:noFill/>
            </a:ln>
          </p:spPr>
          <p:txBody>
            <a:bodyPr/>
            <a:p>
              <a:endParaRPr lang="en-US"/>
            </a:p>
          </p:txBody>
        </p:sp>
        <p:sp>
          <p:nvSpPr>
            <p:cNvPr id="27679" name="Rectangles 27678"/>
            <p:cNvSpPr/>
            <p:nvPr/>
          </p:nvSpPr>
          <p:spPr>
            <a:xfrm>
              <a:off x="3378" y="3071"/>
              <a:ext cx="189" cy="70"/>
            </a:xfrm>
            <a:prstGeom prst="rect">
              <a:avLst/>
            </a:prstGeom>
            <a:solidFill>
              <a:srgbClr val="E00000"/>
            </a:solidFill>
            <a:ln w="9525">
              <a:noFill/>
            </a:ln>
          </p:spPr>
          <p:txBody>
            <a:bodyPr/>
            <a:p>
              <a:endParaRPr lang="en-US"/>
            </a:p>
          </p:txBody>
        </p:sp>
        <p:sp>
          <p:nvSpPr>
            <p:cNvPr id="27680" name="Rectangles 27679"/>
            <p:cNvSpPr/>
            <p:nvPr/>
          </p:nvSpPr>
          <p:spPr>
            <a:xfrm>
              <a:off x="3277" y="2991"/>
              <a:ext cx="189" cy="68"/>
            </a:xfrm>
            <a:prstGeom prst="rect">
              <a:avLst/>
            </a:prstGeom>
            <a:solidFill>
              <a:srgbClr val="600000"/>
            </a:solidFill>
            <a:ln w="9525">
              <a:noFill/>
            </a:ln>
          </p:spPr>
          <p:txBody>
            <a:bodyPr/>
            <a:p>
              <a:endParaRPr lang="en-US"/>
            </a:p>
          </p:txBody>
        </p:sp>
        <p:sp>
          <p:nvSpPr>
            <p:cNvPr id="27681" name="Rectangles 27680"/>
            <p:cNvSpPr/>
            <p:nvPr/>
          </p:nvSpPr>
          <p:spPr>
            <a:xfrm>
              <a:off x="3473" y="2991"/>
              <a:ext cx="97" cy="68"/>
            </a:xfrm>
            <a:prstGeom prst="rect">
              <a:avLst/>
            </a:prstGeom>
            <a:solidFill>
              <a:srgbClr val="E00000"/>
            </a:solidFill>
            <a:ln w="9525">
              <a:noFill/>
            </a:ln>
          </p:spPr>
          <p:txBody>
            <a:bodyPr/>
            <a:p>
              <a:endParaRPr lang="en-US"/>
            </a:p>
          </p:txBody>
        </p:sp>
        <p:sp>
          <p:nvSpPr>
            <p:cNvPr id="27682" name="Rectangles 27681"/>
            <p:cNvSpPr/>
            <p:nvPr/>
          </p:nvSpPr>
          <p:spPr>
            <a:xfrm>
              <a:off x="3184" y="2991"/>
              <a:ext cx="80" cy="68"/>
            </a:xfrm>
            <a:prstGeom prst="rect">
              <a:avLst/>
            </a:prstGeom>
            <a:solidFill>
              <a:srgbClr val="E00000"/>
            </a:solidFill>
            <a:ln w="9525">
              <a:noFill/>
            </a:ln>
          </p:spPr>
          <p:txBody>
            <a:bodyPr/>
            <a:p>
              <a:endParaRPr lang="en-US"/>
            </a:p>
          </p:txBody>
        </p:sp>
        <p:sp>
          <p:nvSpPr>
            <p:cNvPr id="27683" name="Rectangles 27682"/>
            <p:cNvSpPr/>
            <p:nvPr/>
          </p:nvSpPr>
          <p:spPr>
            <a:xfrm>
              <a:off x="3182" y="3232"/>
              <a:ext cx="185" cy="67"/>
            </a:xfrm>
            <a:prstGeom prst="rect">
              <a:avLst/>
            </a:prstGeom>
            <a:solidFill>
              <a:srgbClr val="E00000"/>
            </a:solidFill>
            <a:ln w="9525">
              <a:noFill/>
            </a:ln>
          </p:spPr>
          <p:txBody>
            <a:bodyPr/>
            <a:p>
              <a:endParaRPr lang="en-US"/>
            </a:p>
          </p:txBody>
        </p:sp>
        <p:sp>
          <p:nvSpPr>
            <p:cNvPr id="27684" name="Rectangles 27683"/>
            <p:cNvSpPr/>
            <p:nvPr/>
          </p:nvSpPr>
          <p:spPr>
            <a:xfrm>
              <a:off x="3382" y="3230"/>
              <a:ext cx="189" cy="71"/>
            </a:xfrm>
            <a:prstGeom prst="rect">
              <a:avLst/>
            </a:prstGeom>
            <a:solidFill>
              <a:srgbClr val="E00000"/>
            </a:solidFill>
            <a:ln w="9525">
              <a:noFill/>
            </a:ln>
          </p:spPr>
          <p:txBody>
            <a:bodyPr/>
            <a:p>
              <a:endParaRPr lang="en-US"/>
            </a:p>
          </p:txBody>
        </p:sp>
        <p:sp>
          <p:nvSpPr>
            <p:cNvPr id="27685" name="Rectangles 27684"/>
            <p:cNvSpPr/>
            <p:nvPr/>
          </p:nvSpPr>
          <p:spPr>
            <a:xfrm>
              <a:off x="3281" y="3151"/>
              <a:ext cx="190" cy="68"/>
            </a:xfrm>
            <a:prstGeom prst="rect">
              <a:avLst/>
            </a:prstGeom>
            <a:solidFill>
              <a:srgbClr val="E00000"/>
            </a:solidFill>
            <a:ln w="9525">
              <a:noFill/>
            </a:ln>
          </p:spPr>
          <p:txBody>
            <a:bodyPr/>
            <a:p>
              <a:endParaRPr lang="en-US"/>
            </a:p>
          </p:txBody>
        </p:sp>
        <p:sp>
          <p:nvSpPr>
            <p:cNvPr id="27686" name="Rectangles 27685"/>
            <p:cNvSpPr/>
            <p:nvPr/>
          </p:nvSpPr>
          <p:spPr>
            <a:xfrm>
              <a:off x="3479" y="3150"/>
              <a:ext cx="95" cy="69"/>
            </a:xfrm>
            <a:prstGeom prst="rect">
              <a:avLst/>
            </a:prstGeom>
            <a:solidFill>
              <a:srgbClr val="E00000"/>
            </a:solidFill>
            <a:ln w="9525">
              <a:noFill/>
            </a:ln>
          </p:spPr>
          <p:txBody>
            <a:bodyPr/>
            <a:p>
              <a:endParaRPr lang="en-US"/>
            </a:p>
          </p:txBody>
        </p:sp>
        <p:sp>
          <p:nvSpPr>
            <p:cNvPr id="27687" name="Rectangles 27686"/>
            <p:cNvSpPr/>
            <p:nvPr/>
          </p:nvSpPr>
          <p:spPr>
            <a:xfrm>
              <a:off x="3181" y="3393"/>
              <a:ext cx="184" cy="68"/>
            </a:xfrm>
            <a:prstGeom prst="rect">
              <a:avLst/>
            </a:prstGeom>
            <a:solidFill>
              <a:srgbClr val="600000"/>
            </a:solidFill>
            <a:ln w="9525">
              <a:noFill/>
            </a:ln>
          </p:spPr>
          <p:txBody>
            <a:bodyPr/>
            <a:p>
              <a:endParaRPr lang="en-US"/>
            </a:p>
          </p:txBody>
        </p:sp>
        <p:sp>
          <p:nvSpPr>
            <p:cNvPr id="27688" name="Rectangles 27687"/>
            <p:cNvSpPr/>
            <p:nvPr/>
          </p:nvSpPr>
          <p:spPr>
            <a:xfrm>
              <a:off x="3380" y="3391"/>
              <a:ext cx="190" cy="71"/>
            </a:xfrm>
            <a:prstGeom prst="rect">
              <a:avLst/>
            </a:prstGeom>
            <a:solidFill>
              <a:srgbClr val="E00000"/>
            </a:solidFill>
            <a:ln w="9525">
              <a:noFill/>
            </a:ln>
          </p:spPr>
          <p:txBody>
            <a:bodyPr/>
            <a:p>
              <a:endParaRPr lang="en-US"/>
            </a:p>
          </p:txBody>
        </p:sp>
        <p:sp>
          <p:nvSpPr>
            <p:cNvPr id="27689" name="Rectangles 27688"/>
            <p:cNvSpPr/>
            <p:nvPr/>
          </p:nvSpPr>
          <p:spPr>
            <a:xfrm>
              <a:off x="3278" y="3312"/>
              <a:ext cx="190" cy="67"/>
            </a:xfrm>
            <a:prstGeom prst="rect">
              <a:avLst/>
            </a:prstGeom>
            <a:solidFill>
              <a:srgbClr val="600000"/>
            </a:solidFill>
            <a:ln w="9525">
              <a:noFill/>
            </a:ln>
          </p:spPr>
          <p:txBody>
            <a:bodyPr/>
            <a:p>
              <a:endParaRPr lang="en-US"/>
            </a:p>
          </p:txBody>
        </p:sp>
        <p:sp>
          <p:nvSpPr>
            <p:cNvPr id="27690" name="Rectangles 27689"/>
            <p:cNvSpPr/>
            <p:nvPr/>
          </p:nvSpPr>
          <p:spPr>
            <a:xfrm>
              <a:off x="3476" y="3310"/>
              <a:ext cx="95" cy="69"/>
            </a:xfrm>
            <a:prstGeom prst="rect">
              <a:avLst/>
            </a:prstGeom>
            <a:solidFill>
              <a:srgbClr val="E00000"/>
            </a:solidFill>
            <a:ln w="9525">
              <a:noFill/>
            </a:ln>
          </p:spPr>
          <p:txBody>
            <a:bodyPr/>
            <a:p>
              <a:endParaRPr lang="en-US"/>
            </a:p>
          </p:txBody>
        </p:sp>
        <p:sp>
          <p:nvSpPr>
            <p:cNvPr id="27691" name="Rectangles 27690"/>
            <p:cNvSpPr/>
            <p:nvPr/>
          </p:nvSpPr>
          <p:spPr>
            <a:xfrm>
              <a:off x="3184" y="3310"/>
              <a:ext cx="82" cy="69"/>
            </a:xfrm>
            <a:prstGeom prst="rect">
              <a:avLst/>
            </a:prstGeom>
            <a:solidFill>
              <a:srgbClr val="E00000"/>
            </a:solidFill>
            <a:ln w="9525">
              <a:noFill/>
            </a:ln>
          </p:spPr>
          <p:txBody>
            <a:bodyPr/>
            <a:p>
              <a:endParaRPr lang="en-US"/>
            </a:p>
          </p:txBody>
        </p:sp>
        <p:sp>
          <p:nvSpPr>
            <p:cNvPr id="27692" name="Rectangles 27691"/>
            <p:cNvSpPr/>
            <p:nvPr/>
          </p:nvSpPr>
          <p:spPr>
            <a:xfrm>
              <a:off x="3184" y="3550"/>
              <a:ext cx="181" cy="69"/>
            </a:xfrm>
            <a:prstGeom prst="rect">
              <a:avLst/>
            </a:prstGeom>
            <a:solidFill>
              <a:srgbClr val="E00000"/>
            </a:solidFill>
            <a:ln w="9525">
              <a:noFill/>
            </a:ln>
          </p:spPr>
          <p:txBody>
            <a:bodyPr/>
            <a:p>
              <a:endParaRPr lang="en-US"/>
            </a:p>
          </p:txBody>
        </p:sp>
        <p:sp>
          <p:nvSpPr>
            <p:cNvPr id="27693" name="Rectangles 27692"/>
            <p:cNvSpPr/>
            <p:nvPr/>
          </p:nvSpPr>
          <p:spPr>
            <a:xfrm>
              <a:off x="3380" y="3548"/>
              <a:ext cx="190" cy="71"/>
            </a:xfrm>
            <a:prstGeom prst="rect">
              <a:avLst/>
            </a:prstGeom>
            <a:solidFill>
              <a:srgbClr val="400000"/>
            </a:solidFill>
            <a:ln w="9525">
              <a:noFill/>
            </a:ln>
          </p:spPr>
          <p:txBody>
            <a:bodyPr/>
            <a:p>
              <a:endParaRPr lang="en-US"/>
            </a:p>
          </p:txBody>
        </p:sp>
        <p:sp>
          <p:nvSpPr>
            <p:cNvPr id="27694" name="Rectangles 27693"/>
            <p:cNvSpPr/>
            <p:nvPr/>
          </p:nvSpPr>
          <p:spPr>
            <a:xfrm>
              <a:off x="3278" y="3469"/>
              <a:ext cx="190" cy="68"/>
            </a:xfrm>
            <a:prstGeom prst="rect">
              <a:avLst/>
            </a:prstGeom>
            <a:solidFill>
              <a:srgbClr val="600000"/>
            </a:solidFill>
            <a:ln w="9525">
              <a:noFill/>
            </a:ln>
          </p:spPr>
          <p:txBody>
            <a:bodyPr/>
            <a:p>
              <a:endParaRPr lang="en-US"/>
            </a:p>
          </p:txBody>
        </p:sp>
        <p:sp>
          <p:nvSpPr>
            <p:cNvPr id="27695" name="Rectangles 27694"/>
            <p:cNvSpPr/>
            <p:nvPr/>
          </p:nvSpPr>
          <p:spPr>
            <a:xfrm>
              <a:off x="3476" y="3468"/>
              <a:ext cx="95" cy="69"/>
            </a:xfrm>
            <a:prstGeom prst="rect">
              <a:avLst/>
            </a:prstGeom>
            <a:solidFill>
              <a:srgbClr val="E00000"/>
            </a:solidFill>
            <a:ln w="9525">
              <a:noFill/>
            </a:ln>
          </p:spPr>
          <p:txBody>
            <a:bodyPr/>
            <a:p>
              <a:endParaRPr lang="en-US"/>
            </a:p>
          </p:txBody>
        </p:sp>
        <p:sp>
          <p:nvSpPr>
            <p:cNvPr id="27696" name="Rectangles 27695"/>
            <p:cNvSpPr/>
            <p:nvPr/>
          </p:nvSpPr>
          <p:spPr>
            <a:xfrm>
              <a:off x="3182" y="3468"/>
              <a:ext cx="84" cy="69"/>
            </a:xfrm>
            <a:prstGeom prst="rect">
              <a:avLst/>
            </a:prstGeom>
            <a:solidFill>
              <a:srgbClr val="E00000"/>
            </a:solidFill>
            <a:ln w="9525">
              <a:noFill/>
            </a:ln>
          </p:spPr>
          <p:txBody>
            <a:bodyPr/>
            <a:p>
              <a:endParaRPr lang="en-US"/>
            </a:p>
          </p:txBody>
        </p:sp>
        <p:sp>
          <p:nvSpPr>
            <p:cNvPr id="27697" name="Freeform 27696"/>
            <p:cNvSpPr/>
            <p:nvPr/>
          </p:nvSpPr>
          <p:spPr>
            <a:xfrm>
              <a:off x="3134" y="3527"/>
              <a:ext cx="51" cy="87"/>
            </a:xfrm>
            <a:custGeom>
              <a:avLst/>
              <a:gdLst/>
              <a:ahLst/>
              <a:cxnLst/>
              <a:pathLst>
                <a:path w="51" h="87">
                  <a:moveTo>
                    <a:pt x="51" y="23"/>
                  </a:moveTo>
                  <a:lnTo>
                    <a:pt x="51" y="87"/>
                  </a:lnTo>
                  <a:lnTo>
                    <a:pt x="0" y="63"/>
                  </a:lnTo>
                  <a:lnTo>
                    <a:pt x="0" y="0"/>
                  </a:lnTo>
                  <a:lnTo>
                    <a:pt x="51" y="23"/>
                  </a:lnTo>
                  <a:close/>
                </a:path>
              </a:pathLst>
            </a:custGeom>
            <a:solidFill>
              <a:srgbClr val="800000"/>
            </a:solidFill>
            <a:ln w="9525">
              <a:noFill/>
            </a:ln>
          </p:spPr>
          <p:txBody>
            <a:bodyPr/>
            <a:p>
              <a:endParaRPr lang="en-US"/>
            </a:p>
          </p:txBody>
        </p:sp>
        <p:sp>
          <p:nvSpPr>
            <p:cNvPr id="27698" name="Freeform 27697"/>
            <p:cNvSpPr/>
            <p:nvPr/>
          </p:nvSpPr>
          <p:spPr>
            <a:xfrm>
              <a:off x="2968" y="3437"/>
              <a:ext cx="156" cy="149"/>
            </a:xfrm>
            <a:custGeom>
              <a:avLst/>
              <a:gdLst/>
              <a:ahLst/>
              <a:cxnLst/>
              <a:pathLst>
                <a:path w="156" h="149">
                  <a:moveTo>
                    <a:pt x="156" y="84"/>
                  </a:moveTo>
                  <a:lnTo>
                    <a:pt x="156" y="149"/>
                  </a:lnTo>
                  <a:lnTo>
                    <a:pt x="0" y="64"/>
                  </a:lnTo>
                  <a:lnTo>
                    <a:pt x="0" y="0"/>
                  </a:lnTo>
                  <a:lnTo>
                    <a:pt x="156" y="84"/>
                  </a:lnTo>
                  <a:close/>
                </a:path>
              </a:pathLst>
            </a:custGeom>
            <a:solidFill>
              <a:srgbClr val="400000"/>
            </a:solidFill>
            <a:ln w="9525">
              <a:noFill/>
            </a:ln>
          </p:spPr>
          <p:txBody>
            <a:bodyPr/>
            <a:p>
              <a:endParaRPr lang="en-US"/>
            </a:p>
          </p:txBody>
        </p:sp>
        <p:sp>
          <p:nvSpPr>
            <p:cNvPr id="27699" name="Freeform 27698"/>
            <p:cNvSpPr/>
            <p:nvPr/>
          </p:nvSpPr>
          <p:spPr>
            <a:xfrm>
              <a:off x="2804" y="3354"/>
              <a:ext cx="156" cy="142"/>
            </a:xfrm>
            <a:custGeom>
              <a:avLst/>
              <a:gdLst/>
              <a:ahLst/>
              <a:cxnLst/>
              <a:pathLst>
                <a:path w="156" h="142">
                  <a:moveTo>
                    <a:pt x="156" y="82"/>
                  </a:moveTo>
                  <a:lnTo>
                    <a:pt x="156" y="142"/>
                  </a:lnTo>
                  <a:lnTo>
                    <a:pt x="0" y="60"/>
                  </a:lnTo>
                  <a:lnTo>
                    <a:pt x="0" y="0"/>
                  </a:lnTo>
                  <a:lnTo>
                    <a:pt x="156" y="82"/>
                  </a:lnTo>
                  <a:close/>
                </a:path>
              </a:pathLst>
            </a:custGeom>
            <a:solidFill>
              <a:srgbClr val="800000"/>
            </a:solidFill>
            <a:ln w="9525">
              <a:noFill/>
            </a:ln>
          </p:spPr>
          <p:txBody>
            <a:bodyPr/>
            <a:p>
              <a:endParaRPr lang="en-US"/>
            </a:p>
          </p:txBody>
        </p:sp>
        <p:sp>
          <p:nvSpPr>
            <p:cNvPr id="27700" name="Freeform 27699"/>
            <p:cNvSpPr/>
            <p:nvPr/>
          </p:nvSpPr>
          <p:spPr>
            <a:xfrm>
              <a:off x="2641" y="3269"/>
              <a:ext cx="155" cy="140"/>
            </a:xfrm>
            <a:custGeom>
              <a:avLst/>
              <a:gdLst/>
              <a:ahLst/>
              <a:cxnLst/>
              <a:pathLst>
                <a:path w="155" h="140">
                  <a:moveTo>
                    <a:pt x="155" y="81"/>
                  </a:moveTo>
                  <a:lnTo>
                    <a:pt x="155" y="140"/>
                  </a:lnTo>
                  <a:lnTo>
                    <a:pt x="0" y="59"/>
                  </a:lnTo>
                  <a:lnTo>
                    <a:pt x="0" y="0"/>
                  </a:lnTo>
                  <a:lnTo>
                    <a:pt x="155" y="81"/>
                  </a:lnTo>
                  <a:close/>
                </a:path>
              </a:pathLst>
            </a:custGeom>
            <a:solidFill>
              <a:srgbClr val="600000"/>
            </a:solidFill>
            <a:ln w="9525">
              <a:noFill/>
            </a:ln>
          </p:spPr>
          <p:txBody>
            <a:bodyPr/>
            <a:p>
              <a:endParaRPr lang="en-US"/>
            </a:p>
          </p:txBody>
        </p:sp>
        <p:sp>
          <p:nvSpPr>
            <p:cNvPr id="27701" name="Freeform 27700"/>
            <p:cNvSpPr/>
            <p:nvPr/>
          </p:nvSpPr>
          <p:spPr>
            <a:xfrm>
              <a:off x="2556" y="3224"/>
              <a:ext cx="77" cy="100"/>
            </a:xfrm>
            <a:custGeom>
              <a:avLst/>
              <a:gdLst/>
              <a:ahLst/>
              <a:cxnLst/>
              <a:pathLst>
                <a:path w="77" h="100">
                  <a:moveTo>
                    <a:pt x="77" y="41"/>
                  </a:moveTo>
                  <a:lnTo>
                    <a:pt x="77" y="100"/>
                  </a:lnTo>
                  <a:lnTo>
                    <a:pt x="0" y="57"/>
                  </a:lnTo>
                  <a:lnTo>
                    <a:pt x="0" y="0"/>
                  </a:lnTo>
                  <a:lnTo>
                    <a:pt x="77" y="41"/>
                  </a:lnTo>
                  <a:close/>
                </a:path>
              </a:pathLst>
            </a:custGeom>
            <a:solidFill>
              <a:srgbClr val="800000"/>
            </a:solidFill>
            <a:ln w="9525">
              <a:noFill/>
            </a:ln>
          </p:spPr>
          <p:txBody>
            <a:bodyPr/>
            <a:p>
              <a:endParaRPr lang="en-US"/>
            </a:p>
          </p:txBody>
        </p:sp>
        <p:sp>
          <p:nvSpPr>
            <p:cNvPr id="27702" name="Freeform 27701"/>
            <p:cNvSpPr/>
            <p:nvPr/>
          </p:nvSpPr>
          <p:spPr>
            <a:xfrm>
              <a:off x="3134" y="2420"/>
              <a:ext cx="51" cy="77"/>
            </a:xfrm>
            <a:custGeom>
              <a:avLst/>
              <a:gdLst/>
              <a:ahLst/>
              <a:cxnLst/>
              <a:pathLst>
                <a:path w="51" h="77">
                  <a:moveTo>
                    <a:pt x="51" y="9"/>
                  </a:moveTo>
                  <a:lnTo>
                    <a:pt x="51" y="77"/>
                  </a:lnTo>
                  <a:lnTo>
                    <a:pt x="0" y="63"/>
                  </a:lnTo>
                  <a:lnTo>
                    <a:pt x="0" y="0"/>
                  </a:lnTo>
                  <a:lnTo>
                    <a:pt x="51" y="9"/>
                  </a:lnTo>
                  <a:close/>
                </a:path>
              </a:pathLst>
            </a:custGeom>
            <a:solidFill>
              <a:srgbClr val="800000"/>
            </a:solidFill>
            <a:ln w="9525">
              <a:noFill/>
            </a:ln>
          </p:spPr>
          <p:txBody>
            <a:bodyPr/>
            <a:p>
              <a:endParaRPr lang="en-US"/>
            </a:p>
          </p:txBody>
        </p:sp>
        <p:sp>
          <p:nvSpPr>
            <p:cNvPr id="27703" name="Freeform 27702"/>
            <p:cNvSpPr/>
            <p:nvPr/>
          </p:nvSpPr>
          <p:spPr>
            <a:xfrm>
              <a:off x="2968" y="2376"/>
              <a:ext cx="156" cy="104"/>
            </a:xfrm>
            <a:custGeom>
              <a:avLst/>
              <a:gdLst/>
              <a:ahLst/>
              <a:cxnLst/>
              <a:pathLst>
                <a:path w="156" h="104">
                  <a:moveTo>
                    <a:pt x="156" y="40"/>
                  </a:moveTo>
                  <a:lnTo>
                    <a:pt x="156" y="104"/>
                  </a:lnTo>
                  <a:lnTo>
                    <a:pt x="0" y="63"/>
                  </a:lnTo>
                  <a:lnTo>
                    <a:pt x="0" y="0"/>
                  </a:lnTo>
                  <a:lnTo>
                    <a:pt x="156" y="40"/>
                  </a:lnTo>
                  <a:close/>
                </a:path>
              </a:pathLst>
            </a:custGeom>
            <a:solidFill>
              <a:srgbClr val="600000"/>
            </a:solidFill>
            <a:ln w="9525">
              <a:noFill/>
            </a:ln>
          </p:spPr>
          <p:txBody>
            <a:bodyPr/>
            <a:p>
              <a:endParaRPr lang="en-US"/>
            </a:p>
          </p:txBody>
        </p:sp>
        <p:sp>
          <p:nvSpPr>
            <p:cNvPr id="27704" name="Freeform 27703"/>
            <p:cNvSpPr/>
            <p:nvPr/>
          </p:nvSpPr>
          <p:spPr>
            <a:xfrm>
              <a:off x="2804" y="2333"/>
              <a:ext cx="156" cy="102"/>
            </a:xfrm>
            <a:custGeom>
              <a:avLst/>
              <a:gdLst/>
              <a:ahLst/>
              <a:cxnLst/>
              <a:pathLst>
                <a:path w="156" h="102">
                  <a:moveTo>
                    <a:pt x="156" y="40"/>
                  </a:moveTo>
                  <a:lnTo>
                    <a:pt x="156" y="102"/>
                  </a:lnTo>
                  <a:lnTo>
                    <a:pt x="0" y="61"/>
                  </a:lnTo>
                  <a:lnTo>
                    <a:pt x="0" y="0"/>
                  </a:lnTo>
                  <a:lnTo>
                    <a:pt x="156" y="40"/>
                  </a:lnTo>
                  <a:close/>
                </a:path>
              </a:pathLst>
            </a:custGeom>
            <a:solidFill>
              <a:srgbClr val="800000"/>
            </a:solidFill>
            <a:ln w="9525">
              <a:noFill/>
            </a:ln>
          </p:spPr>
          <p:txBody>
            <a:bodyPr/>
            <a:p>
              <a:endParaRPr lang="en-US"/>
            </a:p>
          </p:txBody>
        </p:sp>
        <p:sp>
          <p:nvSpPr>
            <p:cNvPr id="27705" name="Freeform 27704"/>
            <p:cNvSpPr/>
            <p:nvPr/>
          </p:nvSpPr>
          <p:spPr>
            <a:xfrm>
              <a:off x="2641" y="2291"/>
              <a:ext cx="155" cy="99"/>
            </a:xfrm>
            <a:custGeom>
              <a:avLst/>
              <a:gdLst/>
              <a:ahLst/>
              <a:cxnLst/>
              <a:pathLst>
                <a:path w="155" h="99">
                  <a:moveTo>
                    <a:pt x="155" y="40"/>
                  </a:moveTo>
                  <a:lnTo>
                    <a:pt x="155" y="99"/>
                  </a:lnTo>
                  <a:lnTo>
                    <a:pt x="0" y="60"/>
                  </a:lnTo>
                  <a:lnTo>
                    <a:pt x="0" y="0"/>
                  </a:lnTo>
                  <a:lnTo>
                    <a:pt x="155" y="40"/>
                  </a:lnTo>
                  <a:close/>
                </a:path>
              </a:pathLst>
            </a:custGeom>
            <a:solidFill>
              <a:srgbClr val="800000"/>
            </a:solidFill>
            <a:ln w="9525">
              <a:noFill/>
            </a:ln>
          </p:spPr>
          <p:txBody>
            <a:bodyPr/>
            <a:p>
              <a:endParaRPr lang="en-US"/>
            </a:p>
          </p:txBody>
        </p:sp>
        <p:sp>
          <p:nvSpPr>
            <p:cNvPr id="27706" name="Freeform 27705"/>
            <p:cNvSpPr/>
            <p:nvPr/>
          </p:nvSpPr>
          <p:spPr>
            <a:xfrm>
              <a:off x="2556" y="2270"/>
              <a:ext cx="77" cy="78"/>
            </a:xfrm>
            <a:custGeom>
              <a:avLst/>
              <a:gdLst/>
              <a:ahLst/>
              <a:cxnLst/>
              <a:pathLst>
                <a:path w="77" h="78">
                  <a:moveTo>
                    <a:pt x="77" y="18"/>
                  </a:moveTo>
                  <a:lnTo>
                    <a:pt x="77" y="78"/>
                  </a:lnTo>
                  <a:lnTo>
                    <a:pt x="0" y="58"/>
                  </a:lnTo>
                  <a:lnTo>
                    <a:pt x="0" y="0"/>
                  </a:lnTo>
                  <a:lnTo>
                    <a:pt x="77" y="18"/>
                  </a:lnTo>
                  <a:close/>
                </a:path>
              </a:pathLst>
            </a:custGeom>
            <a:solidFill>
              <a:srgbClr val="400000"/>
            </a:solidFill>
            <a:ln w="9525">
              <a:noFill/>
            </a:ln>
          </p:spPr>
          <p:txBody>
            <a:bodyPr/>
            <a:p>
              <a:endParaRPr lang="en-US"/>
            </a:p>
          </p:txBody>
        </p:sp>
        <p:sp>
          <p:nvSpPr>
            <p:cNvPr id="27707" name="Freeform 27706"/>
            <p:cNvSpPr/>
            <p:nvPr/>
          </p:nvSpPr>
          <p:spPr>
            <a:xfrm>
              <a:off x="2968" y="2527"/>
              <a:ext cx="156" cy="111"/>
            </a:xfrm>
            <a:custGeom>
              <a:avLst/>
              <a:gdLst/>
              <a:ahLst/>
              <a:cxnLst/>
              <a:pathLst>
                <a:path w="156" h="111">
                  <a:moveTo>
                    <a:pt x="156" y="46"/>
                  </a:moveTo>
                  <a:lnTo>
                    <a:pt x="156" y="111"/>
                  </a:lnTo>
                  <a:lnTo>
                    <a:pt x="0" y="62"/>
                  </a:lnTo>
                  <a:lnTo>
                    <a:pt x="0" y="0"/>
                  </a:lnTo>
                  <a:lnTo>
                    <a:pt x="156" y="46"/>
                  </a:lnTo>
                  <a:close/>
                </a:path>
              </a:pathLst>
            </a:custGeom>
            <a:solidFill>
              <a:srgbClr val="800000"/>
            </a:solidFill>
            <a:ln w="9525">
              <a:noFill/>
            </a:ln>
          </p:spPr>
          <p:txBody>
            <a:bodyPr/>
            <a:p>
              <a:endParaRPr lang="en-US"/>
            </a:p>
          </p:txBody>
        </p:sp>
        <p:sp>
          <p:nvSpPr>
            <p:cNvPr id="27708" name="Freeform 27707"/>
            <p:cNvSpPr/>
            <p:nvPr/>
          </p:nvSpPr>
          <p:spPr>
            <a:xfrm>
              <a:off x="2804" y="2480"/>
              <a:ext cx="156" cy="107"/>
            </a:xfrm>
            <a:custGeom>
              <a:avLst/>
              <a:gdLst/>
              <a:ahLst/>
              <a:cxnLst/>
              <a:pathLst>
                <a:path w="156" h="107">
                  <a:moveTo>
                    <a:pt x="156" y="47"/>
                  </a:moveTo>
                  <a:lnTo>
                    <a:pt x="156" y="107"/>
                  </a:lnTo>
                  <a:lnTo>
                    <a:pt x="0" y="60"/>
                  </a:lnTo>
                  <a:lnTo>
                    <a:pt x="0" y="0"/>
                  </a:lnTo>
                  <a:lnTo>
                    <a:pt x="156" y="47"/>
                  </a:lnTo>
                  <a:close/>
                </a:path>
              </a:pathLst>
            </a:custGeom>
            <a:solidFill>
              <a:srgbClr val="600000"/>
            </a:solidFill>
            <a:ln w="9525">
              <a:noFill/>
            </a:ln>
          </p:spPr>
          <p:txBody>
            <a:bodyPr/>
            <a:p>
              <a:endParaRPr lang="en-US"/>
            </a:p>
          </p:txBody>
        </p:sp>
        <p:sp>
          <p:nvSpPr>
            <p:cNvPr id="27709" name="Freeform 27708"/>
            <p:cNvSpPr/>
            <p:nvPr/>
          </p:nvSpPr>
          <p:spPr>
            <a:xfrm>
              <a:off x="2641" y="2431"/>
              <a:ext cx="155" cy="106"/>
            </a:xfrm>
            <a:custGeom>
              <a:avLst/>
              <a:gdLst/>
              <a:ahLst/>
              <a:cxnLst/>
              <a:pathLst>
                <a:path w="155" h="106">
                  <a:moveTo>
                    <a:pt x="155" y="46"/>
                  </a:moveTo>
                  <a:lnTo>
                    <a:pt x="155" y="106"/>
                  </a:lnTo>
                  <a:lnTo>
                    <a:pt x="0" y="59"/>
                  </a:lnTo>
                  <a:lnTo>
                    <a:pt x="0" y="0"/>
                  </a:lnTo>
                  <a:lnTo>
                    <a:pt x="155" y="46"/>
                  </a:lnTo>
                  <a:close/>
                </a:path>
              </a:pathLst>
            </a:custGeom>
            <a:solidFill>
              <a:srgbClr val="400000"/>
            </a:solidFill>
            <a:ln w="9525">
              <a:noFill/>
            </a:ln>
          </p:spPr>
          <p:txBody>
            <a:bodyPr/>
            <a:p>
              <a:endParaRPr lang="en-US"/>
            </a:p>
          </p:txBody>
        </p:sp>
        <p:sp>
          <p:nvSpPr>
            <p:cNvPr id="27710" name="Freeform 27709"/>
            <p:cNvSpPr/>
            <p:nvPr/>
          </p:nvSpPr>
          <p:spPr>
            <a:xfrm>
              <a:off x="2556" y="2407"/>
              <a:ext cx="77" cy="81"/>
            </a:xfrm>
            <a:custGeom>
              <a:avLst/>
              <a:gdLst/>
              <a:ahLst/>
              <a:cxnLst/>
              <a:pathLst>
                <a:path w="77" h="81">
                  <a:moveTo>
                    <a:pt x="77" y="22"/>
                  </a:moveTo>
                  <a:lnTo>
                    <a:pt x="77" y="81"/>
                  </a:lnTo>
                  <a:lnTo>
                    <a:pt x="0" y="58"/>
                  </a:lnTo>
                  <a:lnTo>
                    <a:pt x="0" y="0"/>
                  </a:lnTo>
                  <a:lnTo>
                    <a:pt x="77" y="22"/>
                  </a:lnTo>
                  <a:close/>
                </a:path>
              </a:pathLst>
            </a:custGeom>
            <a:solidFill>
              <a:srgbClr val="800000"/>
            </a:solidFill>
            <a:ln w="9525">
              <a:noFill/>
            </a:ln>
          </p:spPr>
          <p:txBody>
            <a:bodyPr/>
            <a:p>
              <a:endParaRPr lang="en-US"/>
            </a:p>
          </p:txBody>
        </p:sp>
        <p:sp>
          <p:nvSpPr>
            <p:cNvPr id="27711" name="Freeform 27710"/>
            <p:cNvSpPr/>
            <p:nvPr/>
          </p:nvSpPr>
          <p:spPr>
            <a:xfrm>
              <a:off x="3134" y="2737"/>
              <a:ext cx="51" cy="82"/>
            </a:xfrm>
            <a:custGeom>
              <a:avLst/>
              <a:gdLst/>
              <a:ahLst/>
              <a:cxnLst/>
              <a:pathLst>
                <a:path w="51" h="82">
                  <a:moveTo>
                    <a:pt x="51" y="15"/>
                  </a:moveTo>
                  <a:lnTo>
                    <a:pt x="51" y="82"/>
                  </a:lnTo>
                  <a:lnTo>
                    <a:pt x="0" y="64"/>
                  </a:lnTo>
                  <a:lnTo>
                    <a:pt x="0" y="0"/>
                  </a:lnTo>
                  <a:lnTo>
                    <a:pt x="51" y="15"/>
                  </a:lnTo>
                  <a:close/>
                </a:path>
              </a:pathLst>
            </a:custGeom>
            <a:solidFill>
              <a:srgbClr val="800000"/>
            </a:solidFill>
            <a:ln w="9525">
              <a:noFill/>
            </a:ln>
          </p:spPr>
          <p:txBody>
            <a:bodyPr/>
            <a:p>
              <a:endParaRPr lang="en-US"/>
            </a:p>
          </p:txBody>
        </p:sp>
        <p:sp>
          <p:nvSpPr>
            <p:cNvPr id="27712" name="Freeform 27711"/>
            <p:cNvSpPr/>
            <p:nvPr/>
          </p:nvSpPr>
          <p:spPr>
            <a:xfrm>
              <a:off x="2968" y="2679"/>
              <a:ext cx="156" cy="117"/>
            </a:xfrm>
            <a:custGeom>
              <a:avLst/>
              <a:gdLst/>
              <a:ahLst/>
              <a:cxnLst/>
              <a:pathLst>
                <a:path w="156" h="117">
                  <a:moveTo>
                    <a:pt x="156" y="52"/>
                  </a:moveTo>
                  <a:lnTo>
                    <a:pt x="156" y="117"/>
                  </a:lnTo>
                  <a:lnTo>
                    <a:pt x="0" y="63"/>
                  </a:lnTo>
                  <a:lnTo>
                    <a:pt x="0" y="0"/>
                  </a:lnTo>
                  <a:lnTo>
                    <a:pt x="156" y="52"/>
                  </a:lnTo>
                  <a:close/>
                </a:path>
              </a:pathLst>
            </a:custGeom>
            <a:solidFill>
              <a:srgbClr val="600000"/>
            </a:solidFill>
            <a:ln w="9525">
              <a:noFill/>
            </a:ln>
          </p:spPr>
          <p:txBody>
            <a:bodyPr/>
            <a:p>
              <a:endParaRPr lang="en-US"/>
            </a:p>
          </p:txBody>
        </p:sp>
        <p:sp>
          <p:nvSpPr>
            <p:cNvPr id="27713" name="Freeform 27712"/>
            <p:cNvSpPr/>
            <p:nvPr/>
          </p:nvSpPr>
          <p:spPr>
            <a:xfrm>
              <a:off x="2804" y="2623"/>
              <a:ext cx="156" cy="115"/>
            </a:xfrm>
            <a:custGeom>
              <a:avLst/>
              <a:gdLst/>
              <a:ahLst/>
              <a:cxnLst/>
              <a:pathLst>
                <a:path w="156" h="115">
                  <a:moveTo>
                    <a:pt x="156" y="55"/>
                  </a:moveTo>
                  <a:lnTo>
                    <a:pt x="156" y="115"/>
                  </a:lnTo>
                  <a:lnTo>
                    <a:pt x="0" y="61"/>
                  </a:lnTo>
                  <a:lnTo>
                    <a:pt x="0" y="0"/>
                  </a:lnTo>
                  <a:lnTo>
                    <a:pt x="156" y="55"/>
                  </a:lnTo>
                  <a:close/>
                </a:path>
              </a:pathLst>
            </a:custGeom>
            <a:solidFill>
              <a:srgbClr val="800000"/>
            </a:solidFill>
            <a:ln w="9525">
              <a:noFill/>
            </a:ln>
          </p:spPr>
          <p:txBody>
            <a:bodyPr/>
            <a:p>
              <a:endParaRPr lang="en-US"/>
            </a:p>
          </p:txBody>
        </p:sp>
        <p:sp>
          <p:nvSpPr>
            <p:cNvPr id="27714" name="Freeform 27713"/>
            <p:cNvSpPr/>
            <p:nvPr/>
          </p:nvSpPr>
          <p:spPr>
            <a:xfrm>
              <a:off x="2641" y="2570"/>
              <a:ext cx="155" cy="113"/>
            </a:xfrm>
            <a:custGeom>
              <a:avLst/>
              <a:gdLst/>
              <a:ahLst/>
              <a:cxnLst/>
              <a:pathLst>
                <a:path w="155" h="113">
                  <a:moveTo>
                    <a:pt x="155" y="53"/>
                  </a:moveTo>
                  <a:lnTo>
                    <a:pt x="155" y="113"/>
                  </a:lnTo>
                  <a:lnTo>
                    <a:pt x="0" y="60"/>
                  </a:lnTo>
                  <a:lnTo>
                    <a:pt x="0" y="0"/>
                  </a:lnTo>
                  <a:lnTo>
                    <a:pt x="155" y="53"/>
                  </a:lnTo>
                  <a:close/>
                </a:path>
              </a:pathLst>
            </a:custGeom>
            <a:solidFill>
              <a:srgbClr val="600000"/>
            </a:solidFill>
            <a:ln w="9525">
              <a:noFill/>
            </a:ln>
          </p:spPr>
          <p:txBody>
            <a:bodyPr/>
            <a:p>
              <a:endParaRPr lang="en-US"/>
            </a:p>
          </p:txBody>
        </p:sp>
        <p:sp>
          <p:nvSpPr>
            <p:cNvPr id="27715" name="Freeform 27714"/>
            <p:cNvSpPr/>
            <p:nvPr/>
          </p:nvSpPr>
          <p:spPr>
            <a:xfrm>
              <a:off x="2556" y="2543"/>
              <a:ext cx="77" cy="84"/>
            </a:xfrm>
            <a:custGeom>
              <a:avLst/>
              <a:gdLst/>
              <a:ahLst/>
              <a:cxnLst/>
              <a:pathLst>
                <a:path w="77" h="84">
                  <a:moveTo>
                    <a:pt x="77" y="24"/>
                  </a:moveTo>
                  <a:lnTo>
                    <a:pt x="77" y="84"/>
                  </a:lnTo>
                  <a:lnTo>
                    <a:pt x="0" y="57"/>
                  </a:lnTo>
                  <a:lnTo>
                    <a:pt x="0" y="0"/>
                  </a:lnTo>
                  <a:lnTo>
                    <a:pt x="77" y="24"/>
                  </a:lnTo>
                  <a:close/>
                </a:path>
              </a:pathLst>
            </a:custGeom>
            <a:solidFill>
              <a:srgbClr val="800000"/>
            </a:solidFill>
            <a:ln w="9525">
              <a:noFill/>
            </a:ln>
          </p:spPr>
          <p:txBody>
            <a:bodyPr/>
            <a:p>
              <a:endParaRPr lang="en-US"/>
            </a:p>
          </p:txBody>
        </p:sp>
        <p:sp>
          <p:nvSpPr>
            <p:cNvPr id="27716" name="Freeform 27715"/>
            <p:cNvSpPr/>
            <p:nvPr/>
          </p:nvSpPr>
          <p:spPr>
            <a:xfrm>
              <a:off x="3134" y="2891"/>
              <a:ext cx="49" cy="85"/>
            </a:xfrm>
            <a:custGeom>
              <a:avLst/>
              <a:gdLst/>
              <a:ahLst/>
              <a:cxnLst/>
              <a:pathLst>
                <a:path w="49" h="85">
                  <a:moveTo>
                    <a:pt x="49" y="21"/>
                  </a:moveTo>
                  <a:lnTo>
                    <a:pt x="49" y="85"/>
                  </a:lnTo>
                  <a:lnTo>
                    <a:pt x="0" y="67"/>
                  </a:lnTo>
                  <a:lnTo>
                    <a:pt x="0" y="0"/>
                  </a:lnTo>
                  <a:lnTo>
                    <a:pt x="49" y="21"/>
                  </a:lnTo>
                  <a:close/>
                </a:path>
              </a:pathLst>
            </a:custGeom>
            <a:solidFill>
              <a:srgbClr val="800000"/>
            </a:solidFill>
            <a:ln w="9525">
              <a:noFill/>
            </a:ln>
          </p:spPr>
          <p:txBody>
            <a:bodyPr/>
            <a:p>
              <a:endParaRPr lang="en-US"/>
            </a:p>
          </p:txBody>
        </p:sp>
        <p:sp>
          <p:nvSpPr>
            <p:cNvPr id="27717" name="Freeform 27716"/>
            <p:cNvSpPr/>
            <p:nvPr/>
          </p:nvSpPr>
          <p:spPr>
            <a:xfrm>
              <a:off x="2968" y="2831"/>
              <a:ext cx="156" cy="122"/>
            </a:xfrm>
            <a:custGeom>
              <a:avLst/>
              <a:gdLst/>
              <a:ahLst/>
              <a:cxnLst/>
              <a:pathLst>
                <a:path w="156" h="122">
                  <a:moveTo>
                    <a:pt x="156" y="57"/>
                  </a:moveTo>
                  <a:lnTo>
                    <a:pt x="156" y="122"/>
                  </a:lnTo>
                  <a:lnTo>
                    <a:pt x="0" y="62"/>
                  </a:lnTo>
                  <a:lnTo>
                    <a:pt x="0" y="0"/>
                  </a:lnTo>
                  <a:lnTo>
                    <a:pt x="156" y="57"/>
                  </a:lnTo>
                  <a:close/>
                </a:path>
              </a:pathLst>
            </a:custGeom>
            <a:solidFill>
              <a:srgbClr val="800000"/>
            </a:solidFill>
            <a:ln w="9525">
              <a:noFill/>
            </a:ln>
          </p:spPr>
          <p:txBody>
            <a:bodyPr/>
            <a:p>
              <a:endParaRPr lang="en-US"/>
            </a:p>
          </p:txBody>
        </p:sp>
        <p:sp>
          <p:nvSpPr>
            <p:cNvPr id="27718" name="Freeform 27717"/>
            <p:cNvSpPr/>
            <p:nvPr/>
          </p:nvSpPr>
          <p:spPr>
            <a:xfrm>
              <a:off x="2804" y="2771"/>
              <a:ext cx="156" cy="119"/>
            </a:xfrm>
            <a:custGeom>
              <a:avLst/>
              <a:gdLst/>
              <a:ahLst/>
              <a:cxnLst/>
              <a:pathLst>
                <a:path w="156" h="119">
                  <a:moveTo>
                    <a:pt x="156" y="59"/>
                  </a:moveTo>
                  <a:lnTo>
                    <a:pt x="156" y="119"/>
                  </a:lnTo>
                  <a:lnTo>
                    <a:pt x="0" y="60"/>
                  </a:lnTo>
                  <a:lnTo>
                    <a:pt x="0" y="0"/>
                  </a:lnTo>
                  <a:lnTo>
                    <a:pt x="156" y="59"/>
                  </a:lnTo>
                  <a:close/>
                </a:path>
              </a:pathLst>
            </a:custGeom>
            <a:solidFill>
              <a:srgbClr val="800000"/>
            </a:solidFill>
            <a:ln w="9525">
              <a:noFill/>
            </a:ln>
          </p:spPr>
          <p:txBody>
            <a:bodyPr/>
            <a:p>
              <a:endParaRPr lang="en-US"/>
            </a:p>
          </p:txBody>
        </p:sp>
        <p:sp>
          <p:nvSpPr>
            <p:cNvPr id="27719" name="Freeform 27718"/>
            <p:cNvSpPr/>
            <p:nvPr/>
          </p:nvSpPr>
          <p:spPr>
            <a:xfrm>
              <a:off x="2641" y="2708"/>
              <a:ext cx="155" cy="120"/>
            </a:xfrm>
            <a:custGeom>
              <a:avLst/>
              <a:gdLst/>
              <a:ahLst/>
              <a:cxnLst/>
              <a:pathLst>
                <a:path w="155" h="120">
                  <a:moveTo>
                    <a:pt x="155" y="60"/>
                  </a:moveTo>
                  <a:lnTo>
                    <a:pt x="155" y="120"/>
                  </a:lnTo>
                  <a:lnTo>
                    <a:pt x="0" y="61"/>
                  </a:lnTo>
                  <a:lnTo>
                    <a:pt x="0" y="0"/>
                  </a:lnTo>
                  <a:lnTo>
                    <a:pt x="155" y="60"/>
                  </a:lnTo>
                  <a:close/>
                </a:path>
              </a:pathLst>
            </a:custGeom>
            <a:solidFill>
              <a:srgbClr val="800000"/>
            </a:solidFill>
            <a:ln w="9525">
              <a:noFill/>
            </a:ln>
          </p:spPr>
          <p:txBody>
            <a:bodyPr/>
            <a:p>
              <a:endParaRPr lang="en-US"/>
            </a:p>
          </p:txBody>
        </p:sp>
        <p:sp>
          <p:nvSpPr>
            <p:cNvPr id="27720" name="Freeform 27719"/>
            <p:cNvSpPr/>
            <p:nvPr/>
          </p:nvSpPr>
          <p:spPr>
            <a:xfrm>
              <a:off x="2556" y="2679"/>
              <a:ext cx="77" cy="87"/>
            </a:xfrm>
            <a:custGeom>
              <a:avLst/>
              <a:gdLst/>
              <a:ahLst/>
              <a:cxnLst/>
              <a:pathLst>
                <a:path w="77" h="87">
                  <a:moveTo>
                    <a:pt x="77" y="27"/>
                  </a:moveTo>
                  <a:lnTo>
                    <a:pt x="77" y="87"/>
                  </a:lnTo>
                  <a:lnTo>
                    <a:pt x="0" y="55"/>
                  </a:lnTo>
                  <a:lnTo>
                    <a:pt x="0" y="0"/>
                  </a:lnTo>
                  <a:lnTo>
                    <a:pt x="77" y="27"/>
                  </a:lnTo>
                  <a:close/>
                </a:path>
              </a:pathLst>
            </a:custGeom>
            <a:solidFill>
              <a:srgbClr val="400000"/>
            </a:solidFill>
            <a:ln w="9525">
              <a:noFill/>
            </a:ln>
          </p:spPr>
          <p:txBody>
            <a:bodyPr/>
            <a:p>
              <a:endParaRPr lang="en-US"/>
            </a:p>
          </p:txBody>
        </p:sp>
        <p:sp>
          <p:nvSpPr>
            <p:cNvPr id="27721" name="Freeform 27720"/>
            <p:cNvSpPr/>
            <p:nvPr/>
          </p:nvSpPr>
          <p:spPr>
            <a:xfrm>
              <a:off x="3134" y="3051"/>
              <a:ext cx="51" cy="86"/>
            </a:xfrm>
            <a:custGeom>
              <a:avLst/>
              <a:gdLst/>
              <a:ahLst/>
              <a:cxnLst/>
              <a:pathLst>
                <a:path w="51" h="86">
                  <a:moveTo>
                    <a:pt x="51" y="22"/>
                  </a:moveTo>
                  <a:lnTo>
                    <a:pt x="51" y="86"/>
                  </a:lnTo>
                  <a:lnTo>
                    <a:pt x="0" y="64"/>
                  </a:lnTo>
                  <a:lnTo>
                    <a:pt x="0" y="0"/>
                  </a:lnTo>
                  <a:lnTo>
                    <a:pt x="51" y="22"/>
                  </a:lnTo>
                  <a:close/>
                </a:path>
              </a:pathLst>
            </a:custGeom>
            <a:solidFill>
              <a:srgbClr val="800000"/>
            </a:solidFill>
            <a:ln w="9525">
              <a:noFill/>
            </a:ln>
          </p:spPr>
          <p:txBody>
            <a:bodyPr/>
            <a:p>
              <a:endParaRPr lang="en-US"/>
            </a:p>
          </p:txBody>
        </p:sp>
        <p:sp>
          <p:nvSpPr>
            <p:cNvPr id="27722" name="Freeform 27721"/>
            <p:cNvSpPr/>
            <p:nvPr/>
          </p:nvSpPr>
          <p:spPr>
            <a:xfrm>
              <a:off x="2968" y="2982"/>
              <a:ext cx="156" cy="126"/>
            </a:xfrm>
            <a:custGeom>
              <a:avLst/>
              <a:gdLst/>
              <a:ahLst/>
              <a:cxnLst/>
              <a:pathLst>
                <a:path w="156" h="126">
                  <a:moveTo>
                    <a:pt x="156" y="62"/>
                  </a:moveTo>
                  <a:lnTo>
                    <a:pt x="156" y="126"/>
                  </a:lnTo>
                  <a:lnTo>
                    <a:pt x="0" y="64"/>
                  </a:lnTo>
                  <a:lnTo>
                    <a:pt x="0" y="0"/>
                  </a:lnTo>
                  <a:lnTo>
                    <a:pt x="156" y="62"/>
                  </a:lnTo>
                  <a:close/>
                </a:path>
              </a:pathLst>
            </a:custGeom>
            <a:solidFill>
              <a:srgbClr val="800000"/>
            </a:solidFill>
            <a:ln w="9525">
              <a:noFill/>
            </a:ln>
          </p:spPr>
          <p:txBody>
            <a:bodyPr/>
            <a:p>
              <a:endParaRPr lang="en-US"/>
            </a:p>
          </p:txBody>
        </p:sp>
        <p:sp>
          <p:nvSpPr>
            <p:cNvPr id="27723" name="Freeform 27722"/>
            <p:cNvSpPr/>
            <p:nvPr/>
          </p:nvSpPr>
          <p:spPr>
            <a:xfrm>
              <a:off x="2804" y="2916"/>
              <a:ext cx="156" cy="125"/>
            </a:xfrm>
            <a:custGeom>
              <a:avLst/>
              <a:gdLst/>
              <a:ahLst/>
              <a:cxnLst/>
              <a:pathLst>
                <a:path w="156" h="125">
                  <a:moveTo>
                    <a:pt x="156" y="65"/>
                  </a:moveTo>
                  <a:lnTo>
                    <a:pt x="156" y="125"/>
                  </a:lnTo>
                  <a:lnTo>
                    <a:pt x="0" y="60"/>
                  </a:lnTo>
                  <a:lnTo>
                    <a:pt x="0" y="0"/>
                  </a:lnTo>
                  <a:lnTo>
                    <a:pt x="156" y="65"/>
                  </a:lnTo>
                  <a:close/>
                </a:path>
              </a:pathLst>
            </a:custGeom>
            <a:solidFill>
              <a:srgbClr val="800000"/>
            </a:solidFill>
            <a:ln w="9525">
              <a:noFill/>
            </a:ln>
          </p:spPr>
          <p:txBody>
            <a:bodyPr/>
            <a:p>
              <a:endParaRPr lang="en-US"/>
            </a:p>
          </p:txBody>
        </p:sp>
        <p:sp>
          <p:nvSpPr>
            <p:cNvPr id="27724" name="Freeform 27723"/>
            <p:cNvSpPr/>
            <p:nvPr/>
          </p:nvSpPr>
          <p:spPr>
            <a:xfrm>
              <a:off x="2641" y="2849"/>
              <a:ext cx="155" cy="124"/>
            </a:xfrm>
            <a:custGeom>
              <a:avLst/>
              <a:gdLst/>
              <a:ahLst/>
              <a:cxnLst/>
              <a:pathLst>
                <a:path w="155" h="124">
                  <a:moveTo>
                    <a:pt x="155" y="64"/>
                  </a:moveTo>
                  <a:lnTo>
                    <a:pt x="155" y="124"/>
                  </a:lnTo>
                  <a:lnTo>
                    <a:pt x="0" y="60"/>
                  </a:lnTo>
                  <a:lnTo>
                    <a:pt x="0" y="0"/>
                  </a:lnTo>
                  <a:lnTo>
                    <a:pt x="155" y="64"/>
                  </a:lnTo>
                  <a:close/>
                </a:path>
              </a:pathLst>
            </a:custGeom>
            <a:solidFill>
              <a:srgbClr val="800000"/>
            </a:solidFill>
            <a:ln w="9525">
              <a:noFill/>
            </a:ln>
          </p:spPr>
          <p:txBody>
            <a:bodyPr/>
            <a:p>
              <a:endParaRPr lang="en-US"/>
            </a:p>
          </p:txBody>
        </p:sp>
        <p:sp>
          <p:nvSpPr>
            <p:cNvPr id="27725" name="Freeform 27724"/>
            <p:cNvSpPr/>
            <p:nvPr/>
          </p:nvSpPr>
          <p:spPr>
            <a:xfrm>
              <a:off x="2556" y="2816"/>
              <a:ext cx="77" cy="89"/>
            </a:xfrm>
            <a:custGeom>
              <a:avLst/>
              <a:gdLst/>
              <a:ahLst/>
              <a:cxnLst/>
              <a:pathLst>
                <a:path w="77" h="89">
                  <a:moveTo>
                    <a:pt x="77" y="30"/>
                  </a:moveTo>
                  <a:lnTo>
                    <a:pt x="77" y="89"/>
                  </a:lnTo>
                  <a:lnTo>
                    <a:pt x="0" y="56"/>
                  </a:lnTo>
                  <a:lnTo>
                    <a:pt x="0" y="0"/>
                  </a:lnTo>
                  <a:lnTo>
                    <a:pt x="77" y="30"/>
                  </a:lnTo>
                  <a:close/>
                </a:path>
              </a:pathLst>
            </a:custGeom>
            <a:solidFill>
              <a:srgbClr val="600000"/>
            </a:solidFill>
            <a:ln w="9525">
              <a:noFill/>
            </a:ln>
          </p:spPr>
          <p:txBody>
            <a:bodyPr/>
            <a:p>
              <a:endParaRPr lang="en-US"/>
            </a:p>
          </p:txBody>
        </p:sp>
        <p:sp>
          <p:nvSpPr>
            <p:cNvPr id="27726" name="Freeform 27725"/>
            <p:cNvSpPr/>
            <p:nvPr/>
          </p:nvSpPr>
          <p:spPr>
            <a:xfrm>
              <a:off x="3132" y="3212"/>
              <a:ext cx="51" cy="82"/>
            </a:xfrm>
            <a:custGeom>
              <a:avLst/>
              <a:gdLst/>
              <a:ahLst/>
              <a:cxnLst/>
              <a:pathLst>
                <a:path w="51" h="82">
                  <a:moveTo>
                    <a:pt x="51" y="18"/>
                  </a:moveTo>
                  <a:lnTo>
                    <a:pt x="51" y="82"/>
                  </a:lnTo>
                  <a:lnTo>
                    <a:pt x="0" y="57"/>
                  </a:lnTo>
                  <a:lnTo>
                    <a:pt x="0" y="0"/>
                  </a:lnTo>
                  <a:lnTo>
                    <a:pt x="51" y="18"/>
                  </a:lnTo>
                  <a:close/>
                </a:path>
              </a:pathLst>
            </a:custGeom>
            <a:solidFill>
              <a:srgbClr val="800000"/>
            </a:solidFill>
            <a:ln w="9525">
              <a:noFill/>
            </a:ln>
          </p:spPr>
          <p:txBody>
            <a:bodyPr/>
            <a:p>
              <a:endParaRPr lang="en-US"/>
            </a:p>
          </p:txBody>
        </p:sp>
        <p:sp>
          <p:nvSpPr>
            <p:cNvPr id="27727" name="Freeform 27726"/>
            <p:cNvSpPr/>
            <p:nvPr/>
          </p:nvSpPr>
          <p:spPr>
            <a:xfrm>
              <a:off x="2968" y="3134"/>
              <a:ext cx="156" cy="135"/>
            </a:xfrm>
            <a:custGeom>
              <a:avLst/>
              <a:gdLst/>
              <a:ahLst/>
              <a:cxnLst/>
              <a:pathLst>
                <a:path w="156" h="135">
                  <a:moveTo>
                    <a:pt x="156" y="70"/>
                  </a:moveTo>
                  <a:lnTo>
                    <a:pt x="156" y="135"/>
                  </a:lnTo>
                  <a:lnTo>
                    <a:pt x="0" y="63"/>
                  </a:lnTo>
                  <a:lnTo>
                    <a:pt x="0" y="0"/>
                  </a:lnTo>
                  <a:lnTo>
                    <a:pt x="156" y="70"/>
                  </a:lnTo>
                  <a:close/>
                </a:path>
              </a:pathLst>
            </a:custGeom>
            <a:solidFill>
              <a:srgbClr val="800000"/>
            </a:solidFill>
            <a:ln w="9525">
              <a:noFill/>
            </a:ln>
          </p:spPr>
          <p:txBody>
            <a:bodyPr/>
            <a:p>
              <a:endParaRPr lang="en-US"/>
            </a:p>
          </p:txBody>
        </p:sp>
        <p:sp>
          <p:nvSpPr>
            <p:cNvPr id="27728" name="Freeform 27727"/>
            <p:cNvSpPr/>
            <p:nvPr/>
          </p:nvSpPr>
          <p:spPr>
            <a:xfrm>
              <a:off x="2804" y="3061"/>
              <a:ext cx="156" cy="132"/>
            </a:xfrm>
            <a:custGeom>
              <a:avLst/>
              <a:gdLst/>
              <a:ahLst/>
              <a:cxnLst/>
              <a:pathLst>
                <a:path w="156" h="132">
                  <a:moveTo>
                    <a:pt x="156" y="71"/>
                  </a:moveTo>
                  <a:lnTo>
                    <a:pt x="156" y="132"/>
                  </a:lnTo>
                  <a:lnTo>
                    <a:pt x="0" y="60"/>
                  </a:lnTo>
                  <a:lnTo>
                    <a:pt x="0" y="0"/>
                  </a:lnTo>
                  <a:lnTo>
                    <a:pt x="156" y="71"/>
                  </a:lnTo>
                  <a:close/>
                </a:path>
              </a:pathLst>
            </a:custGeom>
            <a:solidFill>
              <a:srgbClr val="800000"/>
            </a:solidFill>
            <a:ln w="9525">
              <a:noFill/>
            </a:ln>
          </p:spPr>
          <p:txBody>
            <a:bodyPr/>
            <a:p>
              <a:endParaRPr lang="en-US"/>
            </a:p>
          </p:txBody>
        </p:sp>
        <p:sp>
          <p:nvSpPr>
            <p:cNvPr id="27729" name="Freeform 27728"/>
            <p:cNvSpPr/>
            <p:nvPr/>
          </p:nvSpPr>
          <p:spPr>
            <a:xfrm>
              <a:off x="2639" y="2986"/>
              <a:ext cx="157" cy="132"/>
            </a:xfrm>
            <a:custGeom>
              <a:avLst/>
              <a:gdLst/>
              <a:ahLst/>
              <a:cxnLst/>
              <a:pathLst>
                <a:path w="157" h="132">
                  <a:moveTo>
                    <a:pt x="157" y="73"/>
                  </a:moveTo>
                  <a:lnTo>
                    <a:pt x="157" y="132"/>
                  </a:lnTo>
                  <a:lnTo>
                    <a:pt x="0" y="61"/>
                  </a:lnTo>
                  <a:lnTo>
                    <a:pt x="0" y="0"/>
                  </a:lnTo>
                  <a:lnTo>
                    <a:pt x="157" y="73"/>
                  </a:lnTo>
                  <a:close/>
                </a:path>
              </a:pathLst>
            </a:custGeom>
            <a:solidFill>
              <a:srgbClr val="800000"/>
            </a:solidFill>
            <a:ln w="9525">
              <a:noFill/>
            </a:ln>
          </p:spPr>
          <p:txBody>
            <a:bodyPr/>
            <a:p>
              <a:endParaRPr lang="en-US"/>
            </a:p>
          </p:txBody>
        </p:sp>
        <p:sp>
          <p:nvSpPr>
            <p:cNvPr id="27730" name="Freeform 27729"/>
            <p:cNvSpPr/>
            <p:nvPr/>
          </p:nvSpPr>
          <p:spPr>
            <a:xfrm>
              <a:off x="2556" y="2952"/>
              <a:ext cx="77" cy="91"/>
            </a:xfrm>
            <a:custGeom>
              <a:avLst/>
              <a:gdLst/>
              <a:ahLst/>
              <a:cxnLst/>
              <a:pathLst>
                <a:path w="77" h="91">
                  <a:moveTo>
                    <a:pt x="77" y="32"/>
                  </a:moveTo>
                  <a:lnTo>
                    <a:pt x="77" y="91"/>
                  </a:lnTo>
                  <a:lnTo>
                    <a:pt x="0" y="55"/>
                  </a:lnTo>
                  <a:lnTo>
                    <a:pt x="0" y="0"/>
                  </a:lnTo>
                  <a:lnTo>
                    <a:pt x="77" y="32"/>
                  </a:lnTo>
                  <a:close/>
                </a:path>
              </a:pathLst>
            </a:custGeom>
            <a:solidFill>
              <a:srgbClr val="800000"/>
            </a:solidFill>
            <a:ln w="9525">
              <a:noFill/>
            </a:ln>
          </p:spPr>
          <p:txBody>
            <a:bodyPr/>
            <a:p>
              <a:endParaRPr lang="en-US"/>
            </a:p>
          </p:txBody>
        </p:sp>
        <p:sp>
          <p:nvSpPr>
            <p:cNvPr id="27731" name="Freeform 27730"/>
            <p:cNvSpPr/>
            <p:nvPr/>
          </p:nvSpPr>
          <p:spPr>
            <a:xfrm>
              <a:off x="3134" y="3366"/>
              <a:ext cx="49" cy="93"/>
            </a:xfrm>
            <a:custGeom>
              <a:avLst/>
              <a:gdLst/>
              <a:ahLst/>
              <a:cxnLst/>
              <a:pathLst>
                <a:path w="49" h="93">
                  <a:moveTo>
                    <a:pt x="49" y="25"/>
                  </a:moveTo>
                  <a:lnTo>
                    <a:pt x="49" y="93"/>
                  </a:lnTo>
                  <a:lnTo>
                    <a:pt x="0" y="66"/>
                  </a:lnTo>
                  <a:lnTo>
                    <a:pt x="0" y="0"/>
                  </a:lnTo>
                  <a:lnTo>
                    <a:pt x="49" y="25"/>
                  </a:lnTo>
                  <a:close/>
                </a:path>
              </a:pathLst>
            </a:custGeom>
            <a:solidFill>
              <a:srgbClr val="800000"/>
            </a:solidFill>
            <a:ln w="9525">
              <a:noFill/>
            </a:ln>
          </p:spPr>
          <p:txBody>
            <a:bodyPr/>
            <a:p>
              <a:endParaRPr lang="en-US"/>
            </a:p>
          </p:txBody>
        </p:sp>
        <p:sp>
          <p:nvSpPr>
            <p:cNvPr id="27732" name="Freeform 27731"/>
            <p:cNvSpPr/>
            <p:nvPr/>
          </p:nvSpPr>
          <p:spPr>
            <a:xfrm>
              <a:off x="2968" y="3286"/>
              <a:ext cx="156" cy="140"/>
            </a:xfrm>
            <a:custGeom>
              <a:avLst/>
              <a:gdLst/>
              <a:ahLst/>
              <a:cxnLst/>
              <a:pathLst>
                <a:path w="156" h="140">
                  <a:moveTo>
                    <a:pt x="156" y="75"/>
                  </a:moveTo>
                  <a:lnTo>
                    <a:pt x="156" y="140"/>
                  </a:lnTo>
                  <a:lnTo>
                    <a:pt x="0" y="63"/>
                  </a:lnTo>
                  <a:lnTo>
                    <a:pt x="0" y="0"/>
                  </a:lnTo>
                  <a:lnTo>
                    <a:pt x="156" y="75"/>
                  </a:lnTo>
                  <a:close/>
                </a:path>
              </a:pathLst>
            </a:custGeom>
            <a:solidFill>
              <a:srgbClr val="800000"/>
            </a:solidFill>
            <a:ln w="9525">
              <a:noFill/>
            </a:ln>
          </p:spPr>
          <p:txBody>
            <a:bodyPr/>
            <a:p>
              <a:endParaRPr lang="en-US"/>
            </a:p>
          </p:txBody>
        </p:sp>
        <p:sp>
          <p:nvSpPr>
            <p:cNvPr id="27733" name="Freeform 27732"/>
            <p:cNvSpPr/>
            <p:nvPr/>
          </p:nvSpPr>
          <p:spPr>
            <a:xfrm>
              <a:off x="2804" y="3208"/>
              <a:ext cx="156" cy="137"/>
            </a:xfrm>
            <a:custGeom>
              <a:avLst/>
              <a:gdLst/>
              <a:ahLst/>
              <a:cxnLst/>
              <a:pathLst>
                <a:path w="156" h="137">
                  <a:moveTo>
                    <a:pt x="156" y="77"/>
                  </a:moveTo>
                  <a:lnTo>
                    <a:pt x="156" y="137"/>
                  </a:lnTo>
                  <a:lnTo>
                    <a:pt x="0" y="61"/>
                  </a:lnTo>
                  <a:lnTo>
                    <a:pt x="0" y="0"/>
                  </a:lnTo>
                  <a:lnTo>
                    <a:pt x="156" y="77"/>
                  </a:lnTo>
                  <a:close/>
                </a:path>
              </a:pathLst>
            </a:custGeom>
            <a:solidFill>
              <a:srgbClr val="800000"/>
            </a:solidFill>
            <a:ln w="9525">
              <a:noFill/>
            </a:ln>
          </p:spPr>
          <p:txBody>
            <a:bodyPr/>
            <a:p>
              <a:endParaRPr lang="en-US"/>
            </a:p>
          </p:txBody>
        </p:sp>
        <p:sp>
          <p:nvSpPr>
            <p:cNvPr id="27734" name="Freeform 27733"/>
            <p:cNvSpPr/>
            <p:nvPr/>
          </p:nvSpPr>
          <p:spPr>
            <a:xfrm>
              <a:off x="2641" y="3130"/>
              <a:ext cx="155" cy="134"/>
            </a:xfrm>
            <a:custGeom>
              <a:avLst/>
              <a:gdLst/>
              <a:ahLst/>
              <a:cxnLst/>
              <a:pathLst>
                <a:path w="155" h="134">
                  <a:moveTo>
                    <a:pt x="155" y="74"/>
                  </a:moveTo>
                  <a:lnTo>
                    <a:pt x="155" y="134"/>
                  </a:lnTo>
                  <a:lnTo>
                    <a:pt x="0" y="60"/>
                  </a:lnTo>
                  <a:lnTo>
                    <a:pt x="0" y="0"/>
                  </a:lnTo>
                  <a:lnTo>
                    <a:pt x="155" y="74"/>
                  </a:lnTo>
                  <a:close/>
                </a:path>
              </a:pathLst>
            </a:custGeom>
            <a:solidFill>
              <a:srgbClr val="200000"/>
            </a:solidFill>
            <a:ln w="9525">
              <a:noFill/>
            </a:ln>
          </p:spPr>
          <p:txBody>
            <a:bodyPr/>
            <a:p>
              <a:endParaRPr lang="en-US"/>
            </a:p>
          </p:txBody>
        </p:sp>
        <p:sp>
          <p:nvSpPr>
            <p:cNvPr id="27735" name="Freeform 27734"/>
            <p:cNvSpPr/>
            <p:nvPr/>
          </p:nvSpPr>
          <p:spPr>
            <a:xfrm>
              <a:off x="2556" y="3092"/>
              <a:ext cx="77" cy="94"/>
            </a:xfrm>
            <a:custGeom>
              <a:avLst/>
              <a:gdLst/>
              <a:ahLst/>
              <a:cxnLst/>
              <a:pathLst>
                <a:path w="77" h="94">
                  <a:moveTo>
                    <a:pt x="77" y="34"/>
                  </a:moveTo>
                  <a:lnTo>
                    <a:pt x="77" y="94"/>
                  </a:lnTo>
                  <a:lnTo>
                    <a:pt x="0" y="52"/>
                  </a:lnTo>
                  <a:lnTo>
                    <a:pt x="0" y="0"/>
                  </a:lnTo>
                  <a:lnTo>
                    <a:pt x="77" y="34"/>
                  </a:lnTo>
                  <a:close/>
                </a:path>
              </a:pathLst>
            </a:custGeom>
            <a:solidFill>
              <a:srgbClr val="800000"/>
            </a:solidFill>
            <a:ln w="9525">
              <a:noFill/>
            </a:ln>
          </p:spPr>
          <p:txBody>
            <a:bodyPr/>
            <a:p>
              <a:endParaRPr lang="en-US"/>
            </a:p>
          </p:txBody>
        </p:sp>
        <p:sp>
          <p:nvSpPr>
            <p:cNvPr id="27736" name="Freeform 27735"/>
            <p:cNvSpPr/>
            <p:nvPr/>
          </p:nvSpPr>
          <p:spPr>
            <a:xfrm>
              <a:off x="2556" y="3159"/>
              <a:ext cx="128" cy="118"/>
            </a:xfrm>
            <a:custGeom>
              <a:avLst/>
              <a:gdLst/>
              <a:ahLst/>
              <a:cxnLst/>
              <a:pathLst>
                <a:path w="128" h="118">
                  <a:moveTo>
                    <a:pt x="128" y="64"/>
                  </a:moveTo>
                  <a:lnTo>
                    <a:pt x="128" y="118"/>
                  </a:lnTo>
                  <a:lnTo>
                    <a:pt x="0" y="58"/>
                  </a:lnTo>
                  <a:lnTo>
                    <a:pt x="0" y="0"/>
                  </a:lnTo>
                  <a:lnTo>
                    <a:pt x="128" y="64"/>
                  </a:lnTo>
                  <a:close/>
                </a:path>
              </a:pathLst>
            </a:custGeom>
            <a:solidFill>
              <a:srgbClr val="800000"/>
            </a:solidFill>
            <a:ln w="9525">
              <a:noFill/>
            </a:ln>
          </p:spPr>
          <p:txBody>
            <a:bodyPr/>
            <a:p>
              <a:endParaRPr lang="en-US"/>
            </a:p>
          </p:txBody>
        </p:sp>
        <p:sp>
          <p:nvSpPr>
            <p:cNvPr id="27737" name="Freeform 27736"/>
            <p:cNvSpPr/>
            <p:nvPr/>
          </p:nvSpPr>
          <p:spPr>
            <a:xfrm>
              <a:off x="3008" y="3380"/>
              <a:ext cx="175" cy="153"/>
            </a:xfrm>
            <a:custGeom>
              <a:avLst/>
              <a:gdLst/>
              <a:ahLst/>
              <a:cxnLst/>
              <a:pathLst>
                <a:path w="175" h="153">
                  <a:moveTo>
                    <a:pt x="175" y="91"/>
                  </a:moveTo>
                  <a:lnTo>
                    <a:pt x="175" y="153"/>
                  </a:lnTo>
                  <a:lnTo>
                    <a:pt x="0" y="65"/>
                  </a:lnTo>
                  <a:lnTo>
                    <a:pt x="0" y="0"/>
                  </a:lnTo>
                  <a:lnTo>
                    <a:pt x="175" y="91"/>
                  </a:lnTo>
                  <a:close/>
                </a:path>
              </a:pathLst>
            </a:custGeom>
            <a:solidFill>
              <a:srgbClr val="800000"/>
            </a:solidFill>
            <a:ln w="9525">
              <a:noFill/>
            </a:ln>
          </p:spPr>
          <p:txBody>
            <a:bodyPr/>
            <a:p>
              <a:endParaRPr lang="en-US"/>
            </a:p>
          </p:txBody>
        </p:sp>
        <p:sp>
          <p:nvSpPr>
            <p:cNvPr id="27738" name="Freeform 27737"/>
            <p:cNvSpPr/>
            <p:nvPr/>
          </p:nvSpPr>
          <p:spPr>
            <a:xfrm>
              <a:off x="2856" y="3305"/>
              <a:ext cx="145" cy="136"/>
            </a:xfrm>
            <a:custGeom>
              <a:avLst/>
              <a:gdLst/>
              <a:ahLst/>
              <a:cxnLst/>
              <a:pathLst>
                <a:path w="145" h="136">
                  <a:moveTo>
                    <a:pt x="145" y="72"/>
                  </a:moveTo>
                  <a:lnTo>
                    <a:pt x="145" y="136"/>
                  </a:lnTo>
                  <a:lnTo>
                    <a:pt x="0" y="63"/>
                  </a:lnTo>
                  <a:lnTo>
                    <a:pt x="0" y="0"/>
                  </a:lnTo>
                  <a:lnTo>
                    <a:pt x="145" y="72"/>
                  </a:lnTo>
                  <a:close/>
                </a:path>
              </a:pathLst>
            </a:custGeom>
            <a:solidFill>
              <a:srgbClr val="800000"/>
            </a:solidFill>
            <a:ln w="9525">
              <a:noFill/>
            </a:ln>
          </p:spPr>
          <p:txBody>
            <a:bodyPr/>
            <a:p>
              <a:endParaRPr lang="en-US"/>
            </a:p>
          </p:txBody>
        </p:sp>
        <p:sp>
          <p:nvSpPr>
            <p:cNvPr id="27739" name="Freeform 27738"/>
            <p:cNvSpPr/>
            <p:nvPr/>
          </p:nvSpPr>
          <p:spPr>
            <a:xfrm>
              <a:off x="2693" y="3227"/>
              <a:ext cx="153" cy="133"/>
            </a:xfrm>
            <a:custGeom>
              <a:avLst/>
              <a:gdLst/>
              <a:ahLst/>
              <a:cxnLst/>
              <a:pathLst>
                <a:path w="153" h="133">
                  <a:moveTo>
                    <a:pt x="153" y="74"/>
                  </a:moveTo>
                  <a:lnTo>
                    <a:pt x="153" y="133"/>
                  </a:lnTo>
                  <a:lnTo>
                    <a:pt x="0" y="55"/>
                  </a:lnTo>
                  <a:lnTo>
                    <a:pt x="0" y="0"/>
                  </a:lnTo>
                  <a:lnTo>
                    <a:pt x="153" y="74"/>
                  </a:lnTo>
                  <a:close/>
                </a:path>
              </a:pathLst>
            </a:custGeom>
            <a:solidFill>
              <a:srgbClr val="800000"/>
            </a:solidFill>
            <a:ln w="9525">
              <a:noFill/>
            </a:ln>
          </p:spPr>
          <p:txBody>
            <a:bodyPr/>
            <a:p>
              <a:endParaRPr lang="en-US"/>
            </a:p>
          </p:txBody>
        </p:sp>
        <p:sp>
          <p:nvSpPr>
            <p:cNvPr id="27740" name="Freeform 27739"/>
            <p:cNvSpPr/>
            <p:nvPr/>
          </p:nvSpPr>
          <p:spPr>
            <a:xfrm>
              <a:off x="2556" y="2338"/>
              <a:ext cx="135" cy="96"/>
            </a:xfrm>
            <a:custGeom>
              <a:avLst/>
              <a:gdLst/>
              <a:ahLst/>
              <a:cxnLst/>
              <a:pathLst>
                <a:path w="135" h="96">
                  <a:moveTo>
                    <a:pt x="135" y="38"/>
                  </a:moveTo>
                  <a:lnTo>
                    <a:pt x="135" y="96"/>
                  </a:lnTo>
                  <a:lnTo>
                    <a:pt x="0" y="58"/>
                  </a:lnTo>
                  <a:lnTo>
                    <a:pt x="0" y="0"/>
                  </a:lnTo>
                  <a:lnTo>
                    <a:pt x="135" y="38"/>
                  </a:lnTo>
                  <a:close/>
                </a:path>
              </a:pathLst>
            </a:custGeom>
            <a:solidFill>
              <a:srgbClr val="800000"/>
            </a:solidFill>
            <a:ln w="9525">
              <a:noFill/>
            </a:ln>
          </p:spPr>
          <p:txBody>
            <a:bodyPr/>
            <a:p>
              <a:endParaRPr lang="en-US"/>
            </a:p>
          </p:txBody>
        </p:sp>
        <p:sp>
          <p:nvSpPr>
            <p:cNvPr id="27741" name="Freeform 27740"/>
            <p:cNvSpPr/>
            <p:nvPr/>
          </p:nvSpPr>
          <p:spPr>
            <a:xfrm>
              <a:off x="2861" y="2421"/>
              <a:ext cx="146" cy="106"/>
            </a:xfrm>
            <a:custGeom>
              <a:avLst/>
              <a:gdLst/>
              <a:ahLst/>
              <a:cxnLst/>
              <a:pathLst>
                <a:path w="146" h="106">
                  <a:moveTo>
                    <a:pt x="146" y="41"/>
                  </a:moveTo>
                  <a:lnTo>
                    <a:pt x="146" y="106"/>
                  </a:lnTo>
                  <a:lnTo>
                    <a:pt x="0" y="63"/>
                  </a:lnTo>
                  <a:lnTo>
                    <a:pt x="0" y="0"/>
                  </a:lnTo>
                  <a:lnTo>
                    <a:pt x="146" y="41"/>
                  </a:lnTo>
                  <a:close/>
                </a:path>
              </a:pathLst>
            </a:custGeom>
            <a:solidFill>
              <a:srgbClr val="800000"/>
            </a:solidFill>
            <a:ln w="9525">
              <a:noFill/>
            </a:ln>
          </p:spPr>
          <p:txBody>
            <a:bodyPr/>
            <a:p>
              <a:endParaRPr lang="en-US"/>
            </a:p>
          </p:txBody>
        </p:sp>
        <p:sp>
          <p:nvSpPr>
            <p:cNvPr id="27742" name="Freeform 27741"/>
            <p:cNvSpPr/>
            <p:nvPr/>
          </p:nvSpPr>
          <p:spPr>
            <a:xfrm>
              <a:off x="2699" y="2377"/>
              <a:ext cx="154" cy="103"/>
            </a:xfrm>
            <a:custGeom>
              <a:avLst/>
              <a:gdLst/>
              <a:ahLst/>
              <a:cxnLst/>
              <a:pathLst>
                <a:path w="154" h="103">
                  <a:moveTo>
                    <a:pt x="154" y="43"/>
                  </a:moveTo>
                  <a:lnTo>
                    <a:pt x="154" y="103"/>
                  </a:lnTo>
                  <a:lnTo>
                    <a:pt x="0" y="60"/>
                  </a:lnTo>
                  <a:lnTo>
                    <a:pt x="0" y="0"/>
                  </a:lnTo>
                  <a:lnTo>
                    <a:pt x="154" y="43"/>
                  </a:lnTo>
                  <a:close/>
                </a:path>
              </a:pathLst>
            </a:custGeom>
            <a:solidFill>
              <a:srgbClr val="800000"/>
            </a:solidFill>
            <a:ln w="9525">
              <a:noFill/>
            </a:ln>
          </p:spPr>
          <p:txBody>
            <a:bodyPr/>
            <a:p>
              <a:endParaRPr lang="en-US"/>
            </a:p>
          </p:txBody>
        </p:sp>
        <p:sp>
          <p:nvSpPr>
            <p:cNvPr id="27743" name="Freeform 27742"/>
            <p:cNvSpPr/>
            <p:nvPr/>
          </p:nvSpPr>
          <p:spPr>
            <a:xfrm>
              <a:off x="2556" y="2474"/>
              <a:ext cx="135" cy="102"/>
            </a:xfrm>
            <a:custGeom>
              <a:avLst/>
              <a:gdLst/>
              <a:ahLst/>
              <a:cxnLst/>
              <a:pathLst>
                <a:path w="135" h="102">
                  <a:moveTo>
                    <a:pt x="135" y="44"/>
                  </a:moveTo>
                  <a:lnTo>
                    <a:pt x="135" y="102"/>
                  </a:lnTo>
                  <a:lnTo>
                    <a:pt x="0" y="57"/>
                  </a:lnTo>
                  <a:lnTo>
                    <a:pt x="0" y="0"/>
                  </a:lnTo>
                  <a:lnTo>
                    <a:pt x="135" y="44"/>
                  </a:lnTo>
                  <a:close/>
                </a:path>
              </a:pathLst>
            </a:custGeom>
            <a:solidFill>
              <a:srgbClr val="800000"/>
            </a:solidFill>
            <a:ln w="9525">
              <a:noFill/>
            </a:ln>
          </p:spPr>
          <p:txBody>
            <a:bodyPr/>
            <a:p>
              <a:endParaRPr lang="en-US"/>
            </a:p>
          </p:txBody>
        </p:sp>
        <p:sp>
          <p:nvSpPr>
            <p:cNvPr id="27744" name="Freeform 27743"/>
            <p:cNvSpPr/>
            <p:nvPr/>
          </p:nvSpPr>
          <p:spPr>
            <a:xfrm>
              <a:off x="3014" y="2619"/>
              <a:ext cx="171" cy="120"/>
            </a:xfrm>
            <a:custGeom>
              <a:avLst/>
              <a:gdLst/>
              <a:ahLst/>
              <a:cxnLst/>
              <a:pathLst>
                <a:path w="171" h="120">
                  <a:moveTo>
                    <a:pt x="171" y="54"/>
                  </a:moveTo>
                  <a:lnTo>
                    <a:pt x="171" y="120"/>
                  </a:lnTo>
                  <a:lnTo>
                    <a:pt x="0" y="64"/>
                  </a:lnTo>
                  <a:lnTo>
                    <a:pt x="0" y="0"/>
                  </a:lnTo>
                  <a:lnTo>
                    <a:pt x="171" y="54"/>
                  </a:lnTo>
                  <a:close/>
                </a:path>
              </a:pathLst>
            </a:custGeom>
            <a:solidFill>
              <a:srgbClr val="800000"/>
            </a:solidFill>
            <a:ln w="9525">
              <a:noFill/>
            </a:ln>
          </p:spPr>
          <p:txBody>
            <a:bodyPr/>
            <a:p>
              <a:endParaRPr lang="en-US"/>
            </a:p>
          </p:txBody>
        </p:sp>
        <p:sp>
          <p:nvSpPr>
            <p:cNvPr id="27745" name="Freeform 27744"/>
            <p:cNvSpPr/>
            <p:nvPr/>
          </p:nvSpPr>
          <p:spPr>
            <a:xfrm>
              <a:off x="2861" y="2570"/>
              <a:ext cx="146" cy="110"/>
            </a:xfrm>
            <a:custGeom>
              <a:avLst/>
              <a:gdLst/>
              <a:ahLst/>
              <a:cxnLst/>
              <a:pathLst>
                <a:path w="146" h="110">
                  <a:moveTo>
                    <a:pt x="146" y="45"/>
                  </a:moveTo>
                  <a:lnTo>
                    <a:pt x="146" y="110"/>
                  </a:lnTo>
                  <a:lnTo>
                    <a:pt x="0" y="63"/>
                  </a:lnTo>
                  <a:lnTo>
                    <a:pt x="0" y="0"/>
                  </a:lnTo>
                  <a:lnTo>
                    <a:pt x="146" y="45"/>
                  </a:lnTo>
                  <a:close/>
                </a:path>
              </a:pathLst>
            </a:custGeom>
            <a:solidFill>
              <a:srgbClr val="800000"/>
            </a:solidFill>
            <a:ln w="9525">
              <a:noFill/>
            </a:ln>
          </p:spPr>
          <p:txBody>
            <a:bodyPr/>
            <a:p>
              <a:endParaRPr lang="en-US"/>
            </a:p>
          </p:txBody>
        </p:sp>
        <p:sp>
          <p:nvSpPr>
            <p:cNvPr id="27746" name="Freeform 27745"/>
            <p:cNvSpPr/>
            <p:nvPr/>
          </p:nvSpPr>
          <p:spPr>
            <a:xfrm>
              <a:off x="2699" y="2520"/>
              <a:ext cx="154" cy="110"/>
            </a:xfrm>
            <a:custGeom>
              <a:avLst/>
              <a:gdLst/>
              <a:ahLst/>
              <a:cxnLst/>
              <a:pathLst>
                <a:path w="154" h="110">
                  <a:moveTo>
                    <a:pt x="154" y="49"/>
                  </a:moveTo>
                  <a:lnTo>
                    <a:pt x="154" y="110"/>
                  </a:lnTo>
                  <a:lnTo>
                    <a:pt x="0" y="58"/>
                  </a:lnTo>
                  <a:lnTo>
                    <a:pt x="0" y="0"/>
                  </a:lnTo>
                  <a:lnTo>
                    <a:pt x="154" y="49"/>
                  </a:lnTo>
                  <a:close/>
                </a:path>
              </a:pathLst>
            </a:custGeom>
            <a:solidFill>
              <a:srgbClr val="800000"/>
            </a:solidFill>
            <a:ln w="9525">
              <a:noFill/>
            </a:ln>
          </p:spPr>
          <p:txBody>
            <a:bodyPr/>
            <a:p>
              <a:endParaRPr lang="en-US"/>
            </a:p>
          </p:txBody>
        </p:sp>
        <p:sp>
          <p:nvSpPr>
            <p:cNvPr id="27747" name="Freeform 27746"/>
            <p:cNvSpPr/>
            <p:nvPr/>
          </p:nvSpPr>
          <p:spPr>
            <a:xfrm>
              <a:off x="2556" y="2611"/>
              <a:ext cx="135" cy="106"/>
            </a:xfrm>
            <a:custGeom>
              <a:avLst/>
              <a:gdLst/>
              <a:ahLst/>
              <a:cxnLst/>
              <a:pathLst>
                <a:path w="135" h="106">
                  <a:moveTo>
                    <a:pt x="135" y="49"/>
                  </a:moveTo>
                  <a:lnTo>
                    <a:pt x="135" y="106"/>
                  </a:lnTo>
                  <a:lnTo>
                    <a:pt x="0" y="57"/>
                  </a:lnTo>
                  <a:lnTo>
                    <a:pt x="0" y="0"/>
                  </a:lnTo>
                  <a:lnTo>
                    <a:pt x="135" y="49"/>
                  </a:lnTo>
                  <a:close/>
                </a:path>
              </a:pathLst>
            </a:custGeom>
            <a:solidFill>
              <a:srgbClr val="800000"/>
            </a:solidFill>
            <a:ln w="9525">
              <a:noFill/>
            </a:ln>
          </p:spPr>
          <p:txBody>
            <a:bodyPr/>
            <a:p>
              <a:endParaRPr lang="en-US"/>
            </a:p>
          </p:txBody>
        </p:sp>
        <p:sp>
          <p:nvSpPr>
            <p:cNvPr id="27748" name="Freeform 27747"/>
            <p:cNvSpPr/>
            <p:nvPr/>
          </p:nvSpPr>
          <p:spPr>
            <a:xfrm>
              <a:off x="2861" y="2718"/>
              <a:ext cx="146" cy="115"/>
            </a:xfrm>
            <a:custGeom>
              <a:avLst/>
              <a:gdLst/>
              <a:ahLst/>
              <a:cxnLst/>
              <a:pathLst>
                <a:path w="146" h="115">
                  <a:moveTo>
                    <a:pt x="146" y="49"/>
                  </a:moveTo>
                  <a:lnTo>
                    <a:pt x="146" y="115"/>
                  </a:lnTo>
                  <a:lnTo>
                    <a:pt x="0" y="63"/>
                  </a:lnTo>
                  <a:lnTo>
                    <a:pt x="0" y="0"/>
                  </a:lnTo>
                  <a:lnTo>
                    <a:pt x="146" y="49"/>
                  </a:lnTo>
                  <a:close/>
                </a:path>
              </a:pathLst>
            </a:custGeom>
            <a:solidFill>
              <a:srgbClr val="800000"/>
            </a:solidFill>
            <a:ln w="9525">
              <a:noFill/>
            </a:ln>
          </p:spPr>
          <p:txBody>
            <a:bodyPr/>
            <a:p>
              <a:endParaRPr lang="en-US"/>
            </a:p>
          </p:txBody>
        </p:sp>
        <p:sp>
          <p:nvSpPr>
            <p:cNvPr id="27749" name="Freeform 27748"/>
            <p:cNvSpPr/>
            <p:nvPr/>
          </p:nvSpPr>
          <p:spPr>
            <a:xfrm>
              <a:off x="2699" y="2662"/>
              <a:ext cx="154" cy="114"/>
            </a:xfrm>
            <a:custGeom>
              <a:avLst/>
              <a:gdLst/>
              <a:ahLst/>
              <a:cxnLst/>
              <a:pathLst>
                <a:path w="154" h="114">
                  <a:moveTo>
                    <a:pt x="154" y="54"/>
                  </a:moveTo>
                  <a:lnTo>
                    <a:pt x="154" y="114"/>
                  </a:lnTo>
                  <a:lnTo>
                    <a:pt x="0" y="59"/>
                  </a:lnTo>
                  <a:lnTo>
                    <a:pt x="0" y="0"/>
                  </a:lnTo>
                  <a:lnTo>
                    <a:pt x="154" y="54"/>
                  </a:lnTo>
                  <a:close/>
                </a:path>
              </a:pathLst>
            </a:custGeom>
            <a:solidFill>
              <a:srgbClr val="800000"/>
            </a:solidFill>
            <a:ln w="9525">
              <a:noFill/>
            </a:ln>
          </p:spPr>
          <p:txBody>
            <a:bodyPr/>
            <a:p>
              <a:endParaRPr lang="en-US"/>
            </a:p>
          </p:txBody>
        </p:sp>
        <p:sp>
          <p:nvSpPr>
            <p:cNvPr id="27750" name="Freeform 27749"/>
            <p:cNvSpPr/>
            <p:nvPr/>
          </p:nvSpPr>
          <p:spPr>
            <a:xfrm>
              <a:off x="2556" y="2748"/>
              <a:ext cx="128" cy="107"/>
            </a:xfrm>
            <a:custGeom>
              <a:avLst/>
              <a:gdLst/>
              <a:ahLst/>
              <a:cxnLst/>
              <a:pathLst>
                <a:path w="128" h="107">
                  <a:moveTo>
                    <a:pt x="128" y="50"/>
                  </a:moveTo>
                  <a:lnTo>
                    <a:pt x="128" y="107"/>
                  </a:lnTo>
                  <a:lnTo>
                    <a:pt x="0" y="57"/>
                  </a:lnTo>
                  <a:lnTo>
                    <a:pt x="0" y="0"/>
                  </a:lnTo>
                  <a:lnTo>
                    <a:pt x="128" y="50"/>
                  </a:lnTo>
                  <a:close/>
                </a:path>
              </a:pathLst>
            </a:custGeom>
            <a:solidFill>
              <a:srgbClr val="800000"/>
            </a:solidFill>
            <a:ln w="9525">
              <a:noFill/>
            </a:ln>
          </p:spPr>
          <p:txBody>
            <a:bodyPr/>
            <a:p>
              <a:endParaRPr lang="en-US"/>
            </a:p>
          </p:txBody>
        </p:sp>
        <p:sp>
          <p:nvSpPr>
            <p:cNvPr id="27751" name="Freeform 27750"/>
            <p:cNvSpPr/>
            <p:nvPr/>
          </p:nvSpPr>
          <p:spPr>
            <a:xfrm>
              <a:off x="3008" y="2921"/>
              <a:ext cx="177" cy="135"/>
            </a:xfrm>
            <a:custGeom>
              <a:avLst/>
              <a:gdLst/>
              <a:ahLst/>
              <a:cxnLst/>
              <a:pathLst>
                <a:path w="177" h="135">
                  <a:moveTo>
                    <a:pt x="177" y="68"/>
                  </a:moveTo>
                  <a:lnTo>
                    <a:pt x="177" y="135"/>
                  </a:lnTo>
                  <a:lnTo>
                    <a:pt x="0" y="67"/>
                  </a:lnTo>
                  <a:lnTo>
                    <a:pt x="0" y="0"/>
                  </a:lnTo>
                  <a:lnTo>
                    <a:pt x="177" y="68"/>
                  </a:lnTo>
                  <a:close/>
                </a:path>
              </a:pathLst>
            </a:custGeom>
            <a:solidFill>
              <a:srgbClr val="400000"/>
            </a:solidFill>
            <a:ln w="9525">
              <a:noFill/>
            </a:ln>
          </p:spPr>
          <p:txBody>
            <a:bodyPr/>
            <a:p>
              <a:endParaRPr lang="en-US"/>
            </a:p>
          </p:txBody>
        </p:sp>
        <p:sp>
          <p:nvSpPr>
            <p:cNvPr id="27752" name="Freeform 27751"/>
            <p:cNvSpPr/>
            <p:nvPr/>
          </p:nvSpPr>
          <p:spPr>
            <a:xfrm>
              <a:off x="2856" y="2863"/>
              <a:ext cx="145" cy="122"/>
            </a:xfrm>
            <a:custGeom>
              <a:avLst/>
              <a:gdLst/>
              <a:ahLst/>
              <a:cxnLst/>
              <a:pathLst>
                <a:path w="145" h="122">
                  <a:moveTo>
                    <a:pt x="145" y="55"/>
                  </a:moveTo>
                  <a:lnTo>
                    <a:pt x="145" y="122"/>
                  </a:lnTo>
                  <a:lnTo>
                    <a:pt x="0" y="62"/>
                  </a:lnTo>
                  <a:lnTo>
                    <a:pt x="0" y="0"/>
                  </a:lnTo>
                  <a:lnTo>
                    <a:pt x="145" y="55"/>
                  </a:lnTo>
                  <a:close/>
                </a:path>
              </a:pathLst>
            </a:custGeom>
            <a:solidFill>
              <a:srgbClr val="800000"/>
            </a:solidFill>
            <a:ln w="9525">
              <a:noFill/>
            </a:ln>
          </p:spPr>
          <p:txBody>
            <a:bodyPr/>
            <a:p>
              <a:endParaRPr lang="en-US"/>
            </a:p>
          </p:txBody>
        </p:sp>
        <p:sp>
          <p:nvSpPr>
            <p:cNvPr id="27753" name="Freeform 27752"/>
            <p:cNvSpPr/>
            <p:nvPr/>
          </p:nvSpPr>
          <p:spPr>
            <a:xfrm>
              <a:off x="2693" y="2801"/>
              <a:ext cx="153" cy="119"/>
            </a:xfrm>
            <a:custGeom>
              <a:avLst/>
              <a:gdLst/>
              <a:ahLst/>
              <a:cxnLst/>
              <a:pathLst>
                <a:path w="153" h="119">
                  <a:moveTo>
                    <a:pt x="153" y="59"/>
                  </a:moveTo>
                  <a:lnTo>
                    <a:pt x="153" y="119"/>
                  </a:lnTo>
                  <a:lnTo>
                    <a:pt x="0" y="61"/>
                  </a:lnTo>
                  <a:lnTo>
                    <a:pt x="0" y="0"/>
                  </a:lnTo>
                  <a:lnTo>
                    <a:pt x="153" y="59"/>
                  </a:lnTo>
                  <a:close/>
                </a:path>
              </a:pathLst>
            </a:custGeom>
            <a:solidFill>
              <a:srgbClr val="600000"/>
            </a:solidFill>
            <a:ln w="9525">
              <a:noFill/>
            </a:ln>
          </p:spPr>
          <p:txBody>
            <a:bodyPr/>
            <a:p>
              <a:endParaRPr lang="en-US"/>
            </a:p>
          </p:txBody>
        </p:sp>
        <p:sp>
          <p:nvSpPr>
            <p:cNvPr id="27754" name="Freeform 27753"/>
            <p:cNvSpPr/>
            <p:nvPr/>
          </p:nvSpPr>
          <p:spPr>
            <a:xfrm>
              <a:off x="2556" y="2884"/>
              <a:ext cx="128" cy="111"/>
            </a:xfrm>
            <a:custGeom>
              <a:avLst/>
              <a:gdLst/>
              <a:ahLst/>
              <a:cxnLst/>
              <a:pathLst>
                <a:path w="128" h="111">
                  <a:moveTo>
                    <a:pt x="128" y="53"/>
                  </a:moveTo>
                  <a:lnTo>
                    <a:pt x="128" y="111"/>
                  </a:lnTo>
                  <a:lnTo>
                    <a:pt x="0" y="57"/>
                  </a:lnTo>
                  <a:lnTo>
                    <a:pt x="0" y="0"/>
                  </a:lnTo>
                  <a:lnTo>
                    <a:pt x="128" y="53"/>
                  </a:lnTo>
                  <a:close/>
                </a:path>
              </a:pathLst>
            </a:custGeom>
            <a:solidFill>
              <a:srgbClr val="800000"/>
            </a:solidFill>
            <a:ln w="9525">
              <a:noFill/>
            </a:ln>
          </p:spPr>
          <p:txBody>
            <a:bodyPr/>
            <a:p>
              <a:endParaRPr lang="en-US"/>
            </a:p>
          </p:txBody>
        </p:sp>
        <p:sp>
          <p:nvSpPr>
            <p:cNvPr id="27755" name="Freeform 27754"/>
            <p:cNvSpPr/>
            <p:nvPr/>
          </p:nvSpPr>
          <p:spPr>
            <a:xfrm>
              <a:off x="3008" y="3074"/>
              <a:ext cx="177" cy="139"/>
            </a:xfrm>
            <a:custGeom>
              <a:avLst/>
              <a:gdLst/>
              <a:ahLst/>
              <a:cxnLst/>
              <a:pathLst>
                <a:path w="177" h="139">
                  <a:moveTo>
                    <a:pt x="177" y="77"/>
                  </a:moveTo>
                  <a:lnTo>
                    <a:pt x="177" y="139"/>
                  </a:lnTo>
                  <a:lnTo>
                    <a:pt x="0" y="65"/>
                  </a:lnTo>
                  <a:lnTo>
                    <a:pt x="0" y="0"/>
                  </a:lnTo>
                  <a:lnTo>
                    <a:pt x="177" y="77"/>
                  </a:lnTo>
                  <a:close/>
                </a:path>
              </a:pathLst>
            </a:custGeom>
            <a:solidFill>
              <a:srgbClr val="800000"/>
            </a:solidFill>
            <a:ln w="9525">
              <a:noFill/>
            </a:ln>
          </p:spPr>
          <p:txBody>
            <a:bodyPr/>
            <a:p>
              <a:endParaRPr lang="en-US"/>
            </a:p>
          </p:txBody>
        </p:sp>
        <p:sp>
          <p:nvSpPr>
            <p:cNvPr id="27756" name="Freeform 27755"/>
            <p:cNvSpPr/>
            <p:nvPr/>
          </p:nvSpPr>
          <p:spPr>
            <a:xfrm>
              <a:off x="2856" y="3009"/>
              <a:ext cx="145" cy="128"/>
            </a:xfrm>
            <a:custGeom>
              <a:avLst/>
              <a:gdLst/>
              <a:ahLst/>
              <a:cxnLst/>
              <a:pathLst>
                <a:path w="145" h="128">
                  <a:moveTo>
                    <a:pt x="145" y="62"/>
                  </a:moveTo>
                  <a:lnTo>
                    <a:pt x="145" y="128"/>
                  </a:lnTo>
                  <a:lnTo>
                    <a:pt x="0" y="63"/>
                  </a:lnTo>
                  <a:lnTo>
                    <a:pt x="0" y="0"/>
                  </a:lnTo>
                  <a:lnTo>
                    <a:pt x="145" y="62"/>
                  </a:lnTo>
                  <a:close/>
                </a:path>
              </a:pathLst>
            </a:custGeom>
            <a:solidFill>
              <a:srgbClr val="600000"/>
            </a:solidFill>
            <a:ln w="9525">
              <a:noFill/>
            </a:ln>
          </p:spPr>
          <p:txBody>
            <a:bodyPr/>
            <a:p>
              <a:endParaRPr lang="en-US"/>
            </a:p>
          </p:txBody>
        </p:sp>
        <p:sp>
          <p:nvSpPr>
            <p:cNvPr id="27757" name="Freeform 27756"/>
            <p:cNvSpPr/>
            <p:nvPr/>
          </p:nvSpPr>
          <p:spPr>
            <a:xfrm>
              <a:off x="2693" y="2941"/>
              <a:ext cx="153" cy="127"/>
            </a:xfrm>
            <a:custGeom>
              <a:avLst/>
              <a:gdLst/>
              <a:ahLst/>
              <a:cxnLst/>
              <a:pathLst>
                <a:path w="153" h="127">
                  <a:moveTo>
                    <a:pt x="153" y="66"/>
                  </a:moveTo>
                  <a:lnTo>
                    <a:pt x="153" y="127"/>
                  </a:lnTo>
                  <a:lnTo>
                    <a:pt x="0" y="61"/>
                  </a:lnTo>
                  <a:lnTo>
                    <a:pt x="0" y="0"/>
                  </a:lnTo>
                  <a:lnTo>
                    <a:pt x="153" y="66"/>
                  </a:lnTo>
                  <a:close/>
                </a:path>
              </a:pathLst>
            </a:custGeom>
            <a:solidFill>
              <a:srgbClr val="800000"/>
            </a:solidFill>
            <a:ln w="9525">
              <a:noFill/>
            </a:ln>
          </p:spPr>
          <p:txBody>
            <a:bodyPr/>
            <a:p>
              <a:endParaRPr lang="en-US"/>
            </a:p>
          </p:txBody>
        </p:sp>
        <p:sp>
          <p:nvSpPr>
            <p:cNvPr id="27758" name="Freeform 27757"/>
            <p:cNvSpPr/>
            <p:nvPr/>
          </p:nvSpPr>
          <p:spPr>
            <a:xfrm>
              <a:off x="2556" y="3019"/>
              <a:ext cx="128" cy="122"/>
            </a:xfrm>
            <a:custGeom>
              <a:avLst/>
              <a:gdLst/>
              <a:ahLst/>
              <a:cxnLst/>
              <a:pathLst>
                <a:path w="128" h="122">
                  <a:moveTo>
                    <a:pt x="128" y="65"/>
                  </a:moveTo>
                  <a:lnTo>
                    <a:pt x="128" y="122"/>
                  </a:lnTo>
                  <a:lnTo>
                    <a:pt x="0" y="62"/>
                  </a:lnTo>
                  <a:lnTo>
                    <a:pt x="0" y="0"/>
                  </a:lnTo>
                  <a:lnTo>
                    <a:pt x="128" y="65"/>
                  </a:lnTo>
                  <a:close/>
                </a:path>
              </a:pathLst>
            </a:custGeom>
            <a:solidFill>
              <a:srgbClr val="800000"/>
            </a:solidFill>
            <a:ln w="9525">
              <a:noFill/>
            </a:ln>
          </p:spPr>
          <p:txBody>
            <a:bodyPr/>
            <a:p>
              <a:endParaRPr lang="en-US"/>
            </a:p>
          </p:txBody>
        </p:sp>
        <p:sp>
          <p:nvSpPr>
            <p:cNvPr id="27759" name="Freeform 27758"/>
            <p:cNvSpPr/>
            <p:nvPr/>
          </p:nvSpPr>
          <p:spPr>
            <a:xfrm>
              <a:off x="3008" y="3227"/>
              <a:ext cx="177" cy="149"/>
            </a:xfrm>
            <a:custGeom>
              <a:avLst/>
              <a:gdLst/>
              <a:ahLst/>
              <a:cxnLst/>
              <a:pathLst>
                <a:path w="177" h="149">
                  <a:moveTo>
                    <a:pt x="177" y="83"/>
                  </a:moveTo>
                  <a:lnTo>
                    <a:pt x="177" y="149"/>
                  </a:lnTo>
                  <a:lnTo>
                    <a:pt x="0" y="67"/>
                  </a:lnTo>
                  <a:lnTo>
                    <a:pt x="0" y="0"/>
                  </a:lnTo>
                  <a:lnTo>
                    <a:pt x="177" y="83"/>
                  </a:lnTo>
                  <a:close/>
                </a:path>
              </a:pathLst>
            </a:custGeom>
            <a:solidFill>
              <a:srgbClr val="800000"/>
            </a:solidFill>
            <a:ln w="9525">
              <a:noFill/>
            </a:ln>
          </p:spPr>
          <p:txBody>
            <a:bodyPr/>
            <a:p>
              <a:endParaRPr lang="en-US"/>
            </a:p>
          </p:txBody>
        </p:sp>
        <p:sp>
          <p:nvSpPr>
            <p:cNvPr id="27760" name="Freeform 27759"/>
            <p:cNvSpPr/>
            <p:nvPr/>
          </p:nvSpPr>
          <p:spPr>
            <a:xfrm>
              <a:off x="2856" y="3159"/>
              <a:ext cx="145" cy="132"/>
            </a:xfrm>
            <a:custGeom>
              <a:avLst/>
              <a:gdLst/>
              <a:ahLst/>
              <a:cxnLst/>
              <a:pathLst>
                <a:path w="145" h="132">
                  <a:moveTo>
                    <a:pt x="145" y="66"/>
                  </a:moveTo>
                  <a:lnTo>
                    <a:pt x="145" y="132"/>
                  </a:lnTo>
                  <a:lnTo>
                    <a:pt x="0" y="63"/>
                  </a:lnTo>
                  <a:lnTo>
                    <a:pt x="0" y="0"/>
                  </a:lnTo>
                  <a:lnTo>
                    <a:pt x="145" y="66"/>
                  </a:lnTo>
                  <a:close/>
                </a:path>
              </a:pathLst>
            </a:custGeom>
            <a:solidFill>
              <a:srgbClr val="600000"/>
            </a:solidFill>
            <a:ln w="9525">
              <a:noFill/>
            </a:ln>
          </p:spPr>
          <p:txBody>
            <a:bodyPr/>
            <a:p>
              <a:endParaRPr lang="en-US"/>
            </a:p>
          </p:txBody>
        </p:sp>
        <p:sp>
          <p:nvSpPr>
            <p:cNvPr id="27761" name="Freeform 27760"/>
            <p:cNvSpPr/>
            <p:nvPr/>
          </p:nvSpPr>
          <p:spPr>
            <a:xfrm>
              <a:off x="2693" y="3086"/>
              <a:ext cx="153" cy="132"/>
            </a:xfrm>
            <a:custGeom>
              <a:avLst/>
              <a:gdLst/>
              <a:ahLst/>
              <a:cxnLst/>
              <a:pathLst>
                <a:path w="153" h="132">
                  <a:moveTo>
                    <a:pt x="153" y="72"/>
                  </a:moveTo>
                  <a:lnTo>
                    <a:pt x="153" y="132"/>
                  </a:lnTo>
                  <a:lnTo>
                    <a:pt x="0" y="60"/>
                  </a:lnTo>
                  <a:lnTo>
                    <a:pt x="0" y="0"/>
                  </a:lnTo>
                  <a:lnTo>
                    <a:pt x="153" y="72"/>
                  </a:lnTo>
                  <a:close/>
                </a:path>
              </a:pathLst>
            </a:custGeom>
            <a:solidFill>
              <a:srgbClr val="800000"/>
            </a:solidFill>
            <a:ln w="9525">
              <a:noFill/>
            </a:ln>
          </p:spPr>
          <p:txBody>
            <a:bodyPr/>
            <a:p>
              <a:endParaRPr lang="en-US"/>
            </a:p>
          </p:txBody>
        </p:sp>
        <p:sp>
          <p:nvSpPr>
            <p:cNvPr id="27762" name="Freeform 27761"/>
            <p:cNvSpPr/>
            <p:nvPr/>
          </p:nvSpPr>
          <p:spPr>
            <a:xfrm>
              <a:off x="3014" y="2464"/>
              <a:ext cx="169" cy="114"/>
            </a:xfrm>
            <a:custGeom>
              <a:avLst/>
              <a:gdLst/>
              <a:ahLst/>
              <a:cxnLst/>
              <a:pathLst>
                <a:path w="169" h="114">
                  <a:moveTo>
                    <a:pt x="169" y="46"/>
                  </a:moveTo>
                  <a:lnTo>
                    <a:pt x="169" y="114"/>
                  </a:lnTo>
                  <a:lnTo>
                    <a:pt x="0" y="65"/>
                  </a:lnTo>
                  <a:lnTo>
                    <a:pt x="0" y="0"/>
                  </a:lnTo>
                  <a:lnTo>
                    <a:pt x="169" y="46"/>
                  </a:lnTo>
                  <a:close/>
                </a:path>
              </a:pathLst>
            </a:custGeom>
            <a:solidFill>
              <a:srgbClr val="800000"/>
            </a:solidFill>
            <a:ln w="9525">
              <a:noFill/>
            </a:ln>
          </p:spPr>
          <p:txBody>
            <a:bodyPr/>
            <a:p>
              <a:endParaRPr lang="en-US"/>
            </a:p>
          </p:txBody>
        </p:sp>
        <p:sp>
          <p:nvSpPr>
            <p:cNvPr id="27763" name="Freeform 27762"/>
            <p:cNvSpPr/>
            <p:nvPr/>
          </p:nvSpPr>
          <p:spPr>
            <a:xfrm>
              <a:off x="3132" y="2576"/>
              <a:ext cx="53" cy="82"/>
            </a:xfrm>
            <a:custGeom>
              <a:avLst/>
              <a:gdLst/>
              <a:ahLst/>
              <a:cxnLst/>
              <a:pathLst>
                <a:path w="53" h="82">
                  <a:moveTo>
                    <a:pt x="53" y="18"/>
                  </a:moveTo>
                  <a:lnTo>
                    <a:pt x="53" y="82"/>
                  </a:lnTo>
                  <a:lnTo>
                    <a:pt x="0" y="64"/>
                  </a:lnTo>
                  <a:lnTo>
                    <a:pt x="0" y="0"/>
                  </a:lnTo>
                  <a:lnTo>
                    <a:pt x="53" y="18"/>
                  </a:lnTo>
                  <a:close/>
                </a:path>
              </a:pathLst>
            </a:custGeom>
            <a:solidFill>
              <a:srgbClr val="800000"/>
            </a:solidFill>
            <a:ln w="9525">
              <a:noFill/>
            </a:ln>
          </p:spPr>
          <p:txBody>
            <a:bodyPr/>
            <a:p>
              <a:endParaRPr lang="en-US"/>
            </a:p>
          </p:txBody>
        </p:sp>
        <p:sp>
          <p:nvSpPr>
            <p:cNvPr id="27764" name="Freeform 27763"/>
            <p:cNvSpPr/>
            <p:nvPr/>
          </p:nvSpPr>
          <p:spPr>
            <a:xfrm>
              <a:off x="3014" y="2770"/>
              <a:ext cx="169" cy="126"/>
            </a:xfrm>
            <a:custGeom>
              <a:avLst/>
              <a:gdLst/>
              <a:ahLst/>
              <a:cxnLst/>
              <a:pathLst>
                <a:path w="169" h="126">
                  <a:moveTo>
                    <a:pt x="169" y="59"/>
                  </a:moveTo>
                  <a:lnTo>
                    <a:pt x="169" y="126"/>
                  </a:lnTo>
                  <a:lnTo>
                    <a:pt x="0" y="66"/>
                  </a:lnTo>
                  <a:lnTo>
                    <a:pt x="0" y="0"/>
                  </a:lnTo>
                  <a:lnTo>
                    <a:pt x="169" y="59"/>
                  </a:lnTo>
                  <a:close/>
                </a:path>
              </a:pathLst>
            </a:custGeom>
            <a:solidFill>
              <a:srgbClr val="800000"/>
            </a:solidFill>
            <a:ln w="9525">
              <a:noFill/>
            </a:ln>
          </p:spPr>
          <p:txBody>
            <a:bodyPr/>
            <a:p>
              <a:endParaRPr lang="en-US"/>
            </a:p>
          </p:txBody>
        </p:sp>
        <p:sp>
          <p:nvSpPr>
            <p:cNvPr id="27765" name="Rectangles 27764"/>
            <p:cNvSpPr/>
            <p:nvPr/>
          </p:nvSpPr>
          <p:spPr>
            <a:xfrm>
              <a:off x="3182" y="3150"/>
              <a:ext cx="84" cy="69"/>
            </a:xfrm>
            <a:prstGeom prst="rect">
              <a:avLst/>
            </a:prstGeom>
            <a:solidFill>
              <a:srgbClr val="600000"/>
            </a:solidFill>
            <a:ln w="9525">
              <a:noFill/>
            </a:ln>
          </p:spPr>
          <p:txBody>
            <a:bodyPr/>
            <a:p>
              <a:endParaRPr lang="en-US"/>
            </a:p>
          </p:txBody>
        </p:sp>
        <p:sp>
          <p:nvSpPr>
            <p:cNvPr id="27766" name="Freeform 27765"/>
            <p:cNvSpPr/>
            <p:nvPr/>
          </p:nvSpPr>
          <p:spPr>
            <a:xfrm>
              <a:off x="2445" y="2155"/>
              <a:ext cx="1242" cy="165"/>
            </a:xfrm>
            <a:custGeom>
              <a:avLst/>
              <a:gdLst/>
              <a:ahLst/>
              <a:cxnLst/>
              <a:pathLst>
                <a:path w="1242" h="165">
                  <a:moveTo>
                    <a:pt x="0" y="0"/>
                  </a:moveTo>
                  <a:lnTo>
                    <a:pt x="534" y="12"/>
                  </a:lnTo>
                  <a:lnTo>
                    <a:pt x="1242" y="159"/>
                  </a:lnTo>
                  <a:lnTo>
                    <a:pt x="750" y="165"/>
                  </a:lnTo>
                  <a:lnTo>
                    <a:pt x="0" y="0"/>
                  </a:lnTo>
                  <a:close/>
                </a:path>
              </a:pathLst>
            </a:custGeom>
            <a:solidFill>
              <a:srgbClr val="C0C0C0"/>
            </a:solidFill>
            <a:ln w="9525">
              <a:noFill/>
            </a:ln>
          </p:spPr>
          <p:txBody>
            <a:bodyPr/>
            <a:p>
              <a:endParaRPr lang="en-US"/>
            </a:p>
          </p:txBody>
        </p:sp>
        <p:sp>
          <p:nvSpPr>
            <p:cNvPr id="27767" name="Freeform 27766"/>
            <p:cNvSpPr/>
            <p:nvPr/>
          </p:nvSpPr>
          <p:spPr>
            <a:xfrm>
              <a:off x="3202" y="2310"/>
              <a:ext cx="482" cy="125"/>
            </a:xfrm>
            <a:custGeom>
              <a:avLst/>
              <a:gdLst/>
              <a:ahLst/>
              <a:cxnLst/>
              <a:pathLst>
                <a:path w="482" h="125">
                  <a:moveTo>
                    <a:pt x="5" y="1"/>
                  </a:moveTo>
                  <a:lnTo>
                    <a:pt x="482" y="0"/>
                  </a:lnTo>
                  <a:lnTo>
                    <a:pt x="482" y="125"/>
                  </a:lnTo>
                  <a:lnTo>
                    <a:pt x="0" y="125"/>
                  </a:lnTo>
                  <a:lnTo>
                    <a:pt x="5" y="1"/>
                  </a:lnTo>
                  <a:close/>
                </a:path>
              </a:pathLst>
            </a:custGeom>
            <a:solidFill>
              <a:srgbClr val="E0E0E0"/>
            </a:solidFill>
            <a:ln w="9525">
              <a:noFill/>
            </a:ln>
          </p:spPr>
          <p:txBody>
            <a:bodyPr/>
            <a:p>
              <a:endParaRPr lang="en-US"/>
            </a:p>
          </p:txBody>
        </p:sp>
        <p:sp>
          <p:nvSpPr>
            <p:cNvPr id="27768" name="Freeform 27767"/>
            <p:cNvSpPr/>
            <p:nvPr/>
          </p:nvSpPr>
          <p:spPr>
            <a:xfrm>
              <a:off x="2451" y="2155"/>
              <a:ext cx="767" cy="280"/>
            </a:xfrm>
            <a:custGeom>
              <a:avLst/>
              <a:gdLst/>
              <a:ahLst/>
              <a:cxnLst/>
              <a:pathLst>
                <a:path w="767" h="280">
                  <a:moveTo>
                    <a:pt x="0" y="0"/>
                  </a:moveTo>
                  <a:lnTo>
                    <a:pt x="0" y="94"/>
                  </a:lnTo>
                  <a:lnTo>
                    <a:pt x="767" y="280"/>
                  </a:lnTo>
                  <a:lnTo>
                    <a:pt x="767" y="155"/>
                  </a:lnTo>
                  <a:lnTo>
                    <a:pt x="0" y="0"/>
                  </a:lnTo>
                  <a:close/>
                </a:path>
              </a:pathLst>
            </a:custGeom>
            <a:solidFill>
              <a:srgbClr val="A0A0A0"/>
            </a:solidFill>
            <a:ln w="9525">
              <a:noFill/>
            </a:ln>
          </p:spPr>
          <p:txBody>
            <a:bodyPr/>
            <a:p>
              <a:endParaRPr lang="en-US"/>
            </a:p>
          </p:txBody>
        </p:sp>
        <p:sp>
          <p:nvSpPr>
            <p:cNvPr id="27769" name="Freeform 27768"/>
            <p:cNvSpPr/>
            <p:nvPr/>
          </p:nvSpPr>
          <p:spPr>
            <a:xfrm>
              <a:off x="585" y="2454"/>
              <a:ext cx="1657" cy="873"/>
            </a:xfrm>
            <a:custGeom>
              <a:avLst/>
              <a:gdLst/>
              <a:ahLst/>
              <a:cxnLst/>
              <a:pathLst>
                <a:path w="1657" h="873">
                  <a:moveTo>
                    <a:pt x="244" y="648"/>
                  </a:moveTo>
                  <a:lnTo>
                    <a:pt x="258" y="675"/>
                  </a:lnTo>
                  <a:lnTo>
                    <a:pt x="275" y="701"/>
                  </a:lnTo>
                  <a:lnTo>
                    <a:pt x="292" y="725"/>
                  </a:lnTo>
                  <a:lnTo>
                    <a:pt x="312" y="749"/>
                  </a:lnTo>
                  <a:lnTo>
                    <a:pt x="333" y="770"/>
                  </a:lnTo>
                  <a:lnTo>
                    <a:pt x="355" y="790"/>
                  </a:lnTo>
                  <a:lnTo>
                    <a:pt x="378" y="807"/>
                  </a:lnTo>
                  <a:lnTo>
                    <a:pt x="403" y="823"/>
                  </a:lnTo>
                  <a:lnTo>
                    <a:pt x="429" y="837"/>
                  </a:lnTo>
                  <a:lnTo>
                    <a:pt x="455" y="849"/>
                  </a:lnTo>
                  <a:lnTo>
                    <a:pt x="481" y="858"/>
                  </a:lnTo>
                  <a:lnTo>
                    <a:pt x="509" y="865"/>
                  </a:lnTo>
                  <a:lnTo>
                    <a:pt x="537" y="870"/>
                  </a:lnTo>
                  <a:lnTo>
                    <a:pt x="565" y="873"/>
                  </a:lnTo>
                  <a:lnTo>
                    <a:pt x="594" y="873"/>
                  </a:lnTo>
                  <a:lnTo>
                    <a:pt x="622" y="871"/>
                  </a:lnTo>
                  <a:lnTo>
                    <a:pt x="650" y="868"/>
                  </a:lnTo>
                  <a:lnTo>
                    <a:pt x="677" y="861"/>
                  </a:lnTo>
                  <a:lnTo>
                    <a:pt x="705" y="852"/>
                  </a:lnTo>
                  <a:lnTo>
                    <a:pt x="731" y="841"/>
                  </a:lnTo>
                  <a:lnTo>
                    <a:pt x="757" y="828"/>
                  </a:lnTo>
                  <a:lnTo>
                    <a:pt x="782" y="814"/>
                  </a:lnTo>
                  <a:lnTo>
                    <a:pt x="805" y="796"/>
                  </a:lnTo>
                  <a:lnTo>
                    <a:pt x="829" y="777"/>
                  </a:lnTo>
                  <a:lnTo>
                    <a:pt x="851" y="796"/>
                  </a:lnTo>
                  <a:lnTo>
                    <a:pt x="875" y="814"/>
                  </a:lnTo>
                  <a:lnTo>
                    <a:pt x="900" y="828"/>
                  </a:lnTo>
                  <a:lnTo>
                    <a:pt x="925" y="841"/>
                  </a:lnTo>
                  <a:lnTo>
                    <a:pt x="952" y="852"/>
                  </a:lnTo>
                  <a:lnTo>
                    <a:pt x="980" y="861"/>
                  </a:lnTo>
                  <a:lnTo>
                    <a:pt x="1007" y="868"/>
                  </a:lnTo>
                  <a:lnTo>
                    <a:pt x="1035" y="871"/>
                  </a:lnTo>
                  <a:lnTo>
                    <a:pt x="1063" y="873"/>
                  </a:lnTo>
                  <a:lnTo>
                    <a:pt x="1091" y="873"/>
                  </a:lnTo>
                  <a:lnTo>
                    <a:pt x="1120" y="870"/>
                  </a:lnTo>
                  <a:lnTo>
                    <a:pt x="1148" y="865"/>
                  </a:lnTo>
                  <a:lnTo>
                    <a:pt x="1175" y="858"/>
                  </a:lnTo>
                  <a:lnTo>
                    <a:pt x="1202" y="849"/>
                  </a:lnTo>
                  <a:lnTo>
                    <a:pt x="1228" y="837"/>
                  </a:lnTo>
                  <a:lnTo>
                    <a:pt x="1254" y="823"/>
                  </a:lnTo>
                  <a:lnTo>
                    <a:pt x="1278" y="807"/>
                  </a:lnTo>
                  <a:lnTo>
                    <a:pt x="1302" y="790"/>
                  </a:lnTo>
                  <a:lnTo>
                    <a:pt x="1324" y="770"/>
                  </a:lnTo>
                  <a:lnTo>
                    <a:pt x="1345" y="749"/>
                  </a:lnTo>
                  <a:lnTo>
                    <a:pt x="1364" y="725"/>
                  </a:lnTo>
                  <a:lnTo>
                    <a:pt x="1382" y="701"/>
                  </a:lnTo>
                  <a:lnTo>
                    <a:pt x="1398" y="675"/>
                  </a:lnTo>
                  <a:lnTo>
                    <a:pt x="1413" y="648"/>
                  </a:lnTo>
                  <a:lnTo>
                    <a:pt x="1432" y="652"/>
                  </a:lnTo>
                  <a:lnTo>
                    <a:pt x="1451" y="655"/>
                  </a:lnTo>
                  <a:lnTo>
                    <a:pt x="1472" y="655"/>
                  </a:lnTo>
                  <a:lnTo>
                    <a:pt x="1491" y="652"/>
                  </a:lnTo>
                  <a:lnTo>
                    <a:pt x="1510" y="648"/>
                  </a:lnTo>
                  <a:lnTo>
                    <a:pt x="1529" y="641"/>
                  </a:lnTo>
                  <a:lnTo>
                    <a:pt x="1548" y="633"/>
                  </a:lnTo>
                  <a:lnTo>
                    <a:pt x="1565" y="622"/>
                  </a:lnTo>
                  <a:lnTo>
                    <a:pt x="1581" y="609"/>
                  </a:lnTo>
                  <a:lnTo>
                    <a:pt x="1596" y="595"/>
                  </a:lnTo>
                  <a:lnTo>
                    <a:pt x="1610" y="579"/>
                  </a:lnTo>
                  <a:lnTo>
                    <a:pt x="1621" y="561"/>
                  </a:lnTo>
                  <a:lnTo>
                    <a:pt x="1632" y="543"/>
                  </a:lnTo>
                  <a:lnTo>
                    <a:pt x="1640" y="522"/>
                  </a:lnTo>
                  <a:lnTo>
                    <a:pt x="1647" y="502"/>
                  </a:lnTo>
                  <a:lnTo>
                    <a:pt x="1652" y="481"/>
                  </a:lnTo>
                  <a:lnTo>
                    <a:pt x="1655" y="458"/>
                  </a:lnTo>
                  <a:lnTo>
                    <a:pt x="1657" y="436"/>
                  </a:lnTo>
                  <a:lnTo>
                    <a:pt x="1655" y="414"/>
                  </a:lnTo>
                  <a:lnTo>
                    <a:pt x="1652" y="392"/>
                  </a:lnTo>
                  <a:lnTo>
                    <a:pt x="1647" y="371"/>
                  </a:lnTo>
                  <a:lnTo>
                    <a:pt x="1640" y="351"/>
                  </a:lnTo>
                  <a:lnTo>
                    <a:pt x="1632" y="330"/>
                  </a:lnTo>
                  <a:lnTo>
                    <a:pt x="1621" y="312"/>
                  </a:lnTo>
                  <a:lnTo>
                    <a:pt x="1610" y="294"/>
                  </a:lnTo>
                  <a:lnTo>
                    <a:pt x="1596" y="278"/>
                  </a:lnTo>
                  <a:lnTo>
                    <a:pt x="1581" y="263"/>
                  </a:lnTo>
                  <a:lnTo>
                    <a:pt x="1565" y="251"/>
                  </a:lnTo>
                  <a:lnTo>
                    <a:pt x="1548" y="240"/>
                  </a:lnTo>
                  <a:lnTo>
                    <a:pt x="1529" y="232"/>
                  </a:lnTo>
                  <a:lnTo>
                    <a:pt x="1510" y="225"/>
                  </a:lnTo>
                  <a:lnTo>
                    <a:pt x="1491" y="221"/>
                  </a:lnTo>
                  <a:lnTo>
                    <a:pt x="1472" y="218"/>
                  </a:lnTo>
                  <a:lnTo>
                    <a:pt x="1451" y="218"/>
                  </a:lnTo>
                  <a:lnTo>
                    <a:pt x="1432" y="221"/>
                  </a:lnTo>
                  <a:lnTo>
                    <a:pt x="1413" y="225"/>
                  </a:lnTo>
                  <a:lnTo>
                    <a:pt x="1398" y="198"/>
                  </a:lnTo>
                  <a:lnTo>
                    <a:pt x="1382" y="172"/>
                  </a:lnTo>
                  <a:lnTo>
                    <a:pt x="1364" y="148"/>
                  </a:lnTo>
                  <a:lnTo>
                    <a:pt x="1345" y="124"/>
                  </a:lnTo>
                  <a:lnTo>
                    <a:pt x="1324" y="103"/>
                  </a:lnTo>
                  <a:lnTo>
                    <a:pt x="1302" y="83"/>
                  </a:lnTo>
                  <a:lnTo>
                    <a:pt x="1278" y="65"/>
                  </a:lnTo>
                  <a:lnTo>
                    <a:pt x="1254" y="50"/>
                  </a:lnTo>
                  <a:lnTo>
                    <a:pt x="1228" y="36"/>
                  </a:lnTo>
                  <a:lnTo>
                    <a:pt x="1202" y="24"/>
                  </a:lnTo>
                  <a:lnTo>
                    <a:pt x="1175" y="15"/>
                  </a:lnTo>
                  <a:lnTo>
                    <a:pt x="1148" y="8"/>
                  </a:lnTo>
                  <a:lnTo>
                    <a:pt x="1120" y="3"/>
                  </a:lnTo>
                  <a:lnTo>
                    <a:pt x="1091" y="0"/>
                  </a:lnTo>
                  <a:lnTo>
                    <a:pt x="1063" y="0"/>
                  </a:lnTo>
                  <a:lnTo>
                    <a:pt x="1035" y="2"/>
                  </a:lnTo>
                  <a:lnTo>
                    <a:pt x="1007" y="5"/>
                  </a:lnTo>
                  <a:lnTo>
                    <a:pt x="980" y="12"/>
                  </a:lnTo>
                  <a:lnTo>
                    <a:pt x="952" y="21"/>
                  </a:lnTo>
                  <a:lnTo>
                    <a:pt x="925" y="32"/>
                  </a:lnTo>
                  <a:lnTo>
                    <a:pt x="900" y="45"/>
                  </a:lnTo>
                  <a:lnTo>
                    <a:pt x="875" y="59"/>
                  </a:lnTo>
                  <a:lnTo>
                    <a:pt x="851" y="76"/>
                  </a:lnTo>
                  <a:lnTo>
                    <a:pt x="829" y="95"/>
                  </a:lnTo>
                  <a:lnTo>
                    <a:pt x="805" y="76"/>
                  </a:lnTo>
                  <a:lnTo>
                    <a:pt x="782" y="59"/>
                  </a:lnTo>
                  <a:lnTo>
                    <a:pt x="757" y="45"/>
                  </a:lnTo>
                  <a:lnTo>
                    <a:pt x="731" y="32"/>
                  </a:lnTo>
                  <a:lnTo>
                    <a:pt x="705" y="21"/>
                  </a:lnTo>
                  <a:lnTo>
                    <a:pt x="677" y="12"/>
                  </a:lnTo>
                  <a:lnTo>
                    <a:pt x="650" y="5"/>
                  </a:lnTo>
                  <a:lnTo>
                    <a:pt x="622" y="2"/>
                  </a:lnTo>
                  <a:lnTo>
                    <a:pt x="594" y="0"/>
                  </a:lnTo>
                  <a:lnTo>
                    <a:pt x="565" y="0"/>
                  </a:lnTo>
                  <a:lnTo>
                    <a:pt x="537" y="3"/>
                  </a:lnTo>
                  <a:lnTo>
                    <a:pt x="509" y="8"/>
                  </a:lnTo>
                  <a:lnTo>
                    <a:pt x="481" y="15"/>
                  </a:lnTo>
                  <a:lnTo>
                    <a:pt x="455" y="24"/>
                  </a:lnTo>
                  <a:lnTo>
                    <a:pt x="429" y="36"/>
                  </a:lnTo>
                  <a:lnTo>
                    <a:pt x="403" y="50"/>
                  </a:lnTo>
                  <a:lnTo>
                    <a:pt x="378" y="65"/>
                  </a:lnTo>
                  <a:lnTo>
                    <a:pt x="355" y="83"/>
                  </a:lnTo>
                  <a:lnTo>
                    <a:pt x="333" y="103"/>
                  </a:lnTo>
                  <a:lnTo>
                    <a:pt x="312" y="124"/>
                  </a:lnTo>
                  <a:lnTo>
                    <a:pt x="292" y="148"/>
                  </a:lnTo>
                  <a:lnTo>
                    <a:pt x="275" y="172"/>
                  </a:lnTo>
                  <a:lnTo>
                    <a:pt x="258" y="198"/>
                  </a:lnTo>
                  <a:lnTo>
                    <a:pt x="244" y="225"/>
                  </a:lnTo>
                  <a:lnTo>
                    <a:pt x="224" y="221"/>
                  </a:lnTo>
                  <a:lnTo>
                    <a:pt x="205" y="218"/>
                  </a:lnTo>
                  <a:lnTo>
                    <a:pt x="185" y="218"/>
                  </a:lnTo>
                  <a:lnTo>
                    <a:pt x="165" y="221"/>
                  </a:lnTo>
                  <a:lnTo>
                    <a:pt x="146" y="225"/>
                  </a:lnTo>
                  <a:lnTo>
                    <a:pt x="127" y="232"/>
                  </a:lnTo>
                  <a:lnTo>
                    <a:pt x="110" y="240"/>
                  </a:lnTo>
                  <a:lnTo>
                    <a:pt x="92" y="251"/>
                  </a:lnTo>
                  <a:lnTo>
                    <a:pt x="75" y="263"/>
                  </a:lnTo>
                  <a:lnTo>
                    <a:pt x="61" y="278"/>
                  </a:lnTo>
                  <a:lnTo>
                    <a:pt x="48" y="294"/>
                  </a:lnTo>
                  <a:lnTo>
                    <a:pt x="35" y="312"/>
                  </a:lnTo>
                  <a:lnTo>
                    <a:pt x="25" y="330"/>
                  </a:lnTo>
                  <a:lnTo>
                    <a:pt x="16" y="351"/>
                  </a:lnTo>
                  <a:lnTo>
                    <a:pt x="10" y="371"/>
                  </a:lnTo>
                  <a:lnTo>
                    <a:pt x="4" y="392"/>
                  </a:lnTo>
                  <a:lnTo>
                    <a:pt x="1" y="414"/>
                  </a:lnTo>
                  <a:lnTo>
                    <a:pt x="0" y="436"/>
                  </a:lnTo>
                  <a:lnTo>
                    <a:pt x="1" y="458"/>
                  </a:lnTo>
                  <a:lnTo>
                    <a:pt x="4" y="481"/>
                  </a:lnTo>
                  <a:lnTo>
                    <a:pt x="10" y="502"/>
                  </a:lnTo>
                  <a:lnTo>
                    <a:pt x="16" y="522"/>
                  </a:lnTo>
                  <a:lnTo>
                    <a:pt x="25" y="543"/>
                  </a:lnTo>
                  <a:lnTo>
                    <a:pt x="35" y="561"/>
                  </a:lnTo>
                  <a:lnTo>
                    <a:pt x="48" y="579"/>
                  </a:lnTo>
                  <a:lnTo>
                    <a:pt x="61" y="595"/>
                  </a:lnTo>
                  <a:lnTo>
                    <a:pt x="75" y="609"/>
                  </a:lnTo>
                  <a:lnTo>
                    <a:pt x="92" y="622"/>
                  </a:lnTo>
                  <a:lnTo>
                    <a:pt x="110" y="633"/>
                  </a:lnTo>
                  <a:lnTo>
                    <a:pt x="127" y="641"/>
                  </a:lnTo>
                  <a:lnTo>
                    <a:pt x="146" y="648"/>
                  </a:lnTo>
                  <a:lnTo>
                    <a:pt x="165" y="652"/>
                  </a:lnTo>
                  <a:lnTo>
                    <a:pt x="185" y="655"/>
                  </a:lnTo>
                  <a:lnTo>
                    <a:pt x="205" y="655"/>
                  </a:lnTo>
                  <a:lnTo>
                    <a:pt x="224" y="652"/>
                  </a:lnTo>
                  <a:lnTo>
                    <a:pt x="244" y="648"/>
                  </a:lnTo>
                  <a:close/>
                </a:path>
              </a:pathLst>
            </a:custGeom>
            <a:solidFill>
              <a:srgbClr val="FFFFFF"/>
            </a:solidFill>
            <a:ln w="7938" cap="flat" cmpd="sng">
              <a:solidFill>
                <a:srgbClr val="000000"/>
              </a:solidFill>
              <a:prstDash val="solid"/>
              <a:headEnd type="none" w="med" len="med"/>
              <a:tailEnd type="none" w="med" len="med"/>
            </a:ln>
          </p:spPr>
          <p:txBody>
            <a:bodyPr/>
            <a:p>
              <a:endParaRPr lang="en-US"/>
            </a:p>
          </p:txBody>
        </p:sp>
        <p:sp>
          <p:nvSpPr>
            <p:cNvPr id="27770" name="Rectangles 27769"/>
            <p:cNvSpPr/>
            <p:nvPr/>
          </p:nvSpPr>
          <p:spPr>
            <a:xfrm>
              <a:off x="824" y="2707"/>
              <a:ext cx="855" cy="144"/>
            </a:xfrm>
            <a:prstGeom prst="rect">
              <a:avLst/>
            </a:prstGeom>
            <a:noFill/>
            <a:ln w="9525">
              <a:noFill/>
            </a:ln>
          </p:spPr>
          <p:txBody>
            <a:bodyPr wrap="none" lIns="0" tIns="0" rIns="0" bIns="0">
              <a:spAutoFit/>
            </a:bodyPr>
            <a:p>
              <a:r>
                <a:rPr sz="1500">
                  <a:solidFill>
                    <a:srgbClr val="000000"/>
                  </a:solidFill>
                </a:rPr>
                <a:t>External Network</a:t>
              </a:r>
              <a:endParaRPr sz="1500">
                <a:solidFill>
                  <a:srgbClr val="000000"/>
                </a:solidFill>
              </a:endParaRPr>
            </a:p>
          </p:txBody>
        </p:sp>
        <p:sp>
          <p:nvSpPr>
            <p:cNvPr id="27771" name="Rectangles 27770"/>
            <p:cNvSpPr/>
            <p:nvPr/>
          </p:nvSpPr>
          <p:spPr>
            <a:xfrm>
              <a:off x="852" y="2853"/>
              <a:ext cx="855" cy="115"/>
            </a:xfrm>
            <a:prstGeom prst="rect">
              <a:avLst/>
            </a:prstGeom>
            <a:noFill/>
            <a:ln w="9525">
              <a:noFill/>
            </a:ln>
          </p:spPr>
          <p:txBody>
            <a:bodyPr wrap="none" lIns="0" tIns="0" rIns="0" bIns="0">
              <a:spAutoFit/>
            </a:bodyPr>
            <a:p>
              <a:r>
                <a:rPr sz="1200">
                  <a:solidFill>
                    <a:srgbClr val="000000"/>
                  </a:solidFill>
                </a:rPr>
                <a:t>(Internet, Corp. Dept.,</a:t>
              </a:r>
              <a:endParaRPr sz="1200">
                <a:solidFill>
                  <a:srgbClr val="000000"/>
                </a:solidFill>
              </a:endParaRPr>
            </a:p>
          </p:txBody>
        </p:sp>
        <p:sp>
          <p:nvSpPr>
            <p:cNvPr id="27772" name="Rectangles 27771"/>
            <p:cNvSpPr/>
            <p:nvPr/>
          </p:nvSpPr>
          <p:spPr>
            <a:xfrm>
              <a:off x="826" y="2964"/>
              <a:ext cx="860" cy="115"/>
            </a:xfrm>
            <a:prstGeom prst="rect">
              <a:avLst/>
            </a:prstGeom>
            <a:noFill/>
            <a:ln w="9525">
              <a:noFill/>
            </a:ln>
          </p:spPr>
          <p:txBody>
            <a:bodyPr wrap="none" lIns="0" tIns="0" rIns="0" bIns="0">
              <a:spAutoFit/>
            </a:bodyPr>
            <a:p>
              <a:r>
                <a:rPr sz="1200">
                  <a:solidFill>
                    <a:srgbClr val="000000"/>
                  </a:solidFill>
                </a:rPr>
                <a:t>Business Partner, etc.)</a:t>
              </a:r>
              <a:endParaRPr sz="1200">
                <a:solidFill>
                  <a:srgbClr val="000000"/>
                </a:solidFill>
              </a:endParaRPr>
            </a:p>
          </p:txBody>
        </p:sp>
        <p:sp>
          <p:nvSpPr>
            <p:cNvPr id="27773" name="Rectangles 27772"/>
            <p:cNvSpPr/>
            <p:nvPr/>
          </p:nvSpPr>
          <p:spPr>
            <a:xfrm>
              <a:off x="2320" y="3460"/>
              <a:ext cx="425" cy="144"/>
            </a:xfrm>
            <a:prstGeom prst="rect">
              <a:avLst/>
            </a:prstGeom>
            <a:noFill/>
            <a:ln w="9525">
              <a:noFill/>
            </a:ln>
          </p:spPr>
          <p:txBody>
            <a:bodyPr wrap="none" lIns="0" tIns="0" rIns="0" bIns="0">
              <a:spAutoFit/>
            </a:bodyPr>
            <a:p>
              <a:r>
                <a:rPr sz="1500" b="1">
                  <a:solidFill>
                    <a:srgbClr val="000000"/>
                  </a:solidFill>
                </a:rPr>
                <a:t>Firewall</a:t>
              </a:r>
              <a:endParaRPr sz="1500" b="1">
                <a:solidFill>
                  <a:srgbClr val="000000"/>
                </a:solidFill>
              </a:endParaRPr>
            </a:p>
          </p:txBody>
        </p:sp>
        <p:pic>
          <p:nvPicPr>
            <p:cNvPr id="27653" name="Picture 27652"/>
            <p:cNvPicPr/>
            <p:nvPr/>
          </p:nvPicPr>
          <p:blipFill>
            <a:blip r:embed="rId1"/>
            <a:stretch>
              <a:fillRect/>
            </a:stretch>
          </p:blipFill>
          <p:spPr>
            <a:xfrm>
              <a:off x="2760" y="2600"/>
              <a:ext cx="638" cy="623"/>
            </a:xfrm>
            <a:prstGeom prst="rect">
              <a:avLst/>
            </a:prstGeom>
            <a:noFill/>
            <a:ln w="9525">
              <a:noFill/>
            </a:ln>
          </p:spPr>
        </p:pic>
        <p:sp>
          <p:nvSpPr>
            <p:cNvPr id="27654" name="Text Box 27653"/>
            <p:cNvSpPr txBox="1"/>
            <p:nvPr/>
          </p:nvSpPr>
          <p:spPr>
            <a:xfrm>
              <a:off x="4356" y="2689"/>
              <a:ext cx="651" cy="366"/>
            </a:xfrm>
            <a:prstGeom prst="rect">
              <a:avLst/>
            </a:prstGeom>
            <a:noFill/>
            <a:ln w="12700">
              <a:noFill/>
            </a:ln>
          </p:spPr>
          <p:txBody>
            <a:bodyPr>
              <a:spAutoFit/>
            </a:bodyPr>
            <a:p>
              <a:pPr algn="ctr" eaLnBrk="0" hangingPunct="0">
                <a:spcBef>
                  <a:spcPct val="50000"/>
                </a:spcBef>
              </a:pPr>
              <a:r>
                <a:rPr sz="1600" b="1"/>
                <a:t>Internal Network</a:t>
              </a:r>
              <a:endParaRPr sz="1600" b="1"/>
            </a:p>
          </p:txBody>
        </p:sp>
      </p:gr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28673"/>
          <p:cNvSpPr/>
          <p:nvPr>
            <p:ph type="title"/>
          </p:nvPr>
        </p:nvSpPr>
        <p:spPr>
          <a:xfrm>
            <a:off x="381000" y="228600"/>
            <a:ext cx="6324600" cy="685800"/>
          </a:xfrm>
          <a:noFill/>
          <a:ln>
            <a:noFill/>
          </a:ln>
        </p:spPr>
        <p:txBody>
          <a:bodyPr vert="horz" wrap="square" lIns="92075" tIns="46038" rIns="92075" bIns="46038" anchor="ctr" anchorCtr="0"/>
          <a:p>
            <a:pPr algn="l"/>
            <a:r>
              <a:rPr sz="3200"/>
              <a:t>What does a Firewall do?</a:t>
            </a:r>
            <a:endParaRPr sz="3200"/>
          </a:p>
        </p:txBody>
      </p:sp>
      <p:sp>
        <p:nvSpPr>
          <p:cNvPr id="28675" name="Text Placeholder 28674"/>
          <p:cNvSpPr/>
          <p:nvPr>
            <p:ph type="body" idx="1"/>
          </p:nvPr>
        </p:nvSpPr>
        <p:spPr>
          <a:xfrm>
            <a:off x="381000" y="1447800"/>
            <a:ext cx="8534400" cy="4267200"/>
          </a:xfrm>
          <a:noFill/>
          <a:ln>
            <a:noFill/>
          </a:ln>
        </p:spPr>
        <p:txBody>
          <a:bodyPr vert="horz" wrap="square" lIns="92075" tIns="46038" rIns="92075" bIns="46038" anchor="t" anchorCtr="0"/>
          <a:p>
            <a:r>
              <a:rPr sz="2800"/>
              <a:t>Firewalls examine each data packet “passing through” the firewall</a:t>
            </a:r>
            <a:endParaRPr sz="2800"/>
          </a:p>
          <a:p>
            <a:r>
              <a:rPr sz="2800"/>
              <a:t>Firewalls can control access based on a number of parameters, depending on the type of firewall --</a:t>
            </a:r>
            <a:endParaRPr sz="2800"/>
          </a:p>
          <a:p>
            <a:pPr lvl="1"/>
            <a:r>
              <a:rPr sz="2400"/>
              <a:t>Source address</a:t>
            </a:r>
            <a:endParaRPr sz="2400"/>
          </a:p>
          <a:p>
            <a:pPr lvl="1"/>
            <a:r>
              <a:rPr sz="2400"/>
              <a:t>Destination address</a:t>
            </a:r>
            <a:endParaRPr sz="2400"/>
          </a:p>
          <a:p>
            <a:pPr lvl="1"/>
            <a:r>
              <a:rPr sz="2400"/>
              <a:t>Protocol</a:t>
            </a:r>
            <a:endParaRPr sz="2400"/>
          </a:p>
          <a:p>
            <a:pPr lvl="1"/>
            <a:r>
              <a:rPr sz="2400"/>
              <a:t>Port Number</a:t>
            </a:r>
            <a:endParaRPr sz="2400"/>
          </a:p>
          <a:p>
            <a:pPr lvl="1"/>
            <a:r>
              <a:rPr sz="2400"/>
              <a:t>Application</a:t>
            </a:r>
            <a:endParaRPr sz="2400"/>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29697"/>
          <p:cNvSpPr/>
          <p:nvPr>
            <p:ph type="title"/>
          </p:nvPr>
        </p:nvSpPr>
        <p:spPr>
          <a:xfrm>
            <a:off x="381000" y="228600"/>
            <a:ext cx="6324600" cy="685800"/>
          </a:xfrm>
          <a:noFill/>
          <a:ln>
            <a:noFill/>
          </a:ln>
        </p:spPr>
        <p:txBody>
          <a:bodyPr vert="horz" wrap="square" lIns="92075" tIns="46038" rIns="92075" bIns="46038" anchor="ctr" anchorCtr="0"/>
          <a:p>
            <a:pPr algn="l"/>
            <a:r>
              <a:rPr sz="3200"/>
              <a:t>What does a Firewall do?</a:t>
            </a:r>
            <a:endParaRPr sz="3200"/>
          </a:p>
        </p:txBody>
      </p:sp>
      <p:sp>
        <p:nvSpPr>
          <p:cNvPr id="29699" name="Text Placeholder 29698"/>
          <p:cNvSpPr/>
          <p:nvPr>
            <p:ph type="body" idx="1"/>
          </p:nvPr>
        </p:nvSpPr>
        <p:spPr>
          <a:xfrm>
            <a:off x="304800" y="1447800"/>
            <a:ext cx="8382000" cy="4343400"/>
          </a:xfrm>
          <a:noFill/>
          <a:ln>
            <a:noFill/>
          </a:ln>
        </p:spPr>
        <p:txBody>
          <a:bodyPr vert="horz" wrap="square" lIns="92075" tIns="46038" rIns="92075" bIns="46038" anchor="t" anchorCtr="0"/>
          <a:p>
            <a:r>
              <a:rPr sz="2800"/>
              <a:t>Depending on the type of firewall, they can</a:t>
            </a:r>
            <a:endParaRPr sz="2800"/>
          </a:p>
          <a:p>
            <a:pPr lvl="1"/>
            <a:r>
              <a:rPr sz="2400"/>
              <a:t>block packets</a:t>
            </a:r>
            <a:endParaRPr sz="2400"/>
          </a:p>
          <a:p>
            <a:pPr lvl="1"/>
            <a:r>
              <a:rPr sz="2400"/>
              <a:t>allow packets</a:t>
            </a:r>
            <a:endParaRPr sz="2400"/>
          </a:p>
          <a:p>
            <a:pPr lvl="1"/>
            <a:r>
              <a:rPr sz="2400"/>
              <a:t>restrict packets</a:t>
            </a:r>
            <a:endParaRPr sz="2400"/>
          </a:p>
          <a:p>
            <a:r>
              <a:rPr sz="2800"/>
              <a:t>“DMZ”</a:t>
            </a:r>
            <a:endParaRPr sz="2800"/>
          </a:p>
          <a:p>
            <a:pPr lvl="1"/>
            <a:r>
              <a:t>You may want your Web Server in a “DMZ”</a:t>
            </a:r>
          </a:p>
          <a:p>
            <a:pPr lvl="2"/>
            <a:r>
              <a:t>Allows Internet users to access your Web Server</a:t>
            </a:r>
          </a:p>
          <a:p>
            <a:pPr lvl="2"/>
            <a:r>
              <a:t>Keeps Internet users off your Internal LAN</a:t>
            </a: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H="1">
            <a:off x="8622030" y="635"/>
            <a:ext cx="76200" cy="1417320"/>
          </a:xfrm>
        </p:spPr>
        <p:txBody>
          <a:bodyPr/>
          <a:p>
            <a:endParaRPr lang="en-US"/>
          </a:p>
        </p:txBody>
      </p:sp>
      <p:sp>
        <p:nvSpPr>
          <p:cNvPr id="3" name="Text Box 2"/>
          <p:cNvSpPr txBox="1"/>
          <p:nvPr/>
        </p:nvSpPr>
        <p:spPr>
          <a:xfrm>
            <a:off x="838200" y="2195830"/>
            <a:ext cx="5262880" cy="2204085"/>
          </a:xfrm>
          <a:prstGeom prst="rect">
            <a:avLst/>
          </a:prstGeom>
          <a:noFill/>
        </p:spPr>
        <p:txBody>
          <a:bodyPr wrap="square" rtlCol="0" anchor="t">
            <a:noAutofit/>
          </a:bodyPr>
          <a:p>
            <a:r>
              <a:rPr lang="en-US"/>
              <a:t>In computer security, a DMZ or demilitarized zone is a physical or logical subnetwork that contains and exposes an organization's external-facing services to an untrusted, usually larger, network such as the Internet.</a:t>
            </a:r>
            <a:endParaRPr lang="en-US"/>
          </a:p>
        </p:txBody>
      </p:sp>
      <p:sp>
        <p:nvSpPr>
          <p:cNvPr id="4" name="Text Box 3"/>
          <p:cNvSpPr txBox="1"/>
          <p:nvPr/>
        </p:nvSpPr>
        <p:spPr>
          <a:xfrm>
            <a:off x="582295" y="304800"/>
            <a:ext cx="8116570" cy="1113790"/>
          </a:xfrm>
          <a:prstGeom prst="rect">
            <a:avLst/>
          </a:prstGeom>
          <a:noFill/>
        </p:spPr>
        <p:txBody>
          <a:bodyPr wrap="square" rtlCol="0">
            <a:noAutofit/>
          </a:bodyPr>
          <a:p>
            <a:r>
              <a:rPr sz="4000">
                <a:sym typeface="+mn-ea"/>
              </a:rPr>
              <a:t>What is a “DMZ”?</a:t>
            </a:r>
            <a:endParaRPr sz="4000"/>
          </a:p>
          <a:p>
            <a:endParaRPr lang="en-US"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0722" name="Object 30721"/>
          <p:cNvGraphicFramePr/>
          <p:nvPr/>
        </p:nvGraphicFramePr>
        <p:xfrm>
          <a:off x="4473575" y="1741488"/>
          <a:ext cx="1244600" cy="1176337"/>
        </p:xfrm>
        <a:graphic>
          <a:graphicData uri="http://schemas.openxmlformats.org/presentationml/2006/ole">
            <mc:AlternateContent xmlns:mc="http://schemas.openxmlformats.org/markup-compatibility/2006">
              <mc:Choice xmlns:v="urn:schemas-microsoft-com:vml" Requires="v">
                <p:oleObj spid="_x0000_s3077" name="" r:id="rId1" imgW="2446020" imgH="3657600" progId="MS_ClipArt_Gallery.5">
                  <p:embed/>
                </p:oleObj>
              </mc:Choice>
              <mc:Fallback>
                <p:oleObj name="" r:id="rId1" imgW="2446020" imgH="3657600" progId="MS_ClipArt_Gallery.5">
                  <p:embed/>
                  <p:pic>
                    <p:nvPicPr>
                      <p:cNvPr id="0" name="Picture 3076"/>
                      <p:cNvPicPr/>
                      <p:nvPr/>
                    </p:nvPicPr>
                    <p:blipFill>
                      <a:blip r:embed="rId2"/>
                      <a:stretch>
                        <a:fillRect/>
                      </a:stretch>
                    </p:blipFill>
                    <p:spPr>
                      <a:xfrm>
                        <a:off x="4473575" y="1741488"/>
                        <a:ext cx="1244600" cy="1176337"/>
                      </a:xfrm>
                      <a:prstGeom prst="rect">
                        <a:avLst/>
                      </a:prstGeom>
                      <a:noFill/>
                      <a:ln w="38100">
                        <a:noFill/>
                        <a:miter/>
                      </a:ln>
                    </p:spPr>
                  </p:pic>
                </p:oleObj>
              </mc:Fallback>
            </mc:AlternateContent>
          </a:graphicData>
        </a:graphic>
      </p:graphicFrame>
      <p:sp>
        <p:nvSpPr>
          <p:cNvPr id="30725" name="Freeform 30724"/>
          <p:cNvSpPr>
            <a:spLocks noEditPoints="1"/>
          </p:cNvSpPr>
          <p:nvPr/>
        </p:nvSpPr>
        <p:spPr>
          <a:xfrm>
            <a:off x="1692275" y="3959225"/>
            <a:ext cx="3779838" cy="284163"/>
          </a:xfrm>
          <a:custGeom>
            <a:avLst/>
            <a:gdLst/>
            <a:ahLst/>
            <a:cxnLst/>
            <a:pathLst>
              <a:path w="2381" h="179">
                <a:moveTo>
                  <a:pt x="49" y="167"/>
                </a:moveTo>
                <a:lnTo>
                  <a:pt x="42" y="166"/>
                </a:lnTo>
                <a:lnTo>
                  <a:pt x="35" y="162"/>
                </a:lnTo>
                <a:lnTo>
                  <a:pt x="29" y="154"/>
                </a:lnTo>
                <a:lnTo>
                  <a:pt x="23" y="144"/>
                </a:lnTo>
                <a:lnTo>
                  <a:pt x="18" y="132"/>
                </a:lnTo>
                <a:lnTo>
                  <a:pt x="15" y="119"/>
                </a:lnTo>
                <a:lnTo>
                  <a:pt x="13" y="104"/>
                </a:lnTo>
                <a:lnTo>
                  <a:pt x="12" y="89"/>
                </a:lnTo>
                <a:lnTo>
                  <a:pt x="13" y="74"/>
                </a:lnTo>
                <a:lnTo>
                  <a:pt x="15" y="60"/>
                </a:lnTo>
                <a:lnTo>
                  <a:pt x="18" y="46"/>
                </a:lnTo>
                <a:lnTo>
                  <a:pt x="23" y="35"/>
                </a:lnTo>
                <a:lnTo>
                  <a:pt x="29" y="25"/>
                </a:lnTo>
                <a:lnTo>
                  <a:pt x="35" y="17"/>
                </a:lnTo>
                <a:lnTo>
                  <a:pt x="42" y="13"/>
                </a:lnTo>
                <a:lnTo>
                  <a:pt x="49" y="11"/>
                </a:lnTo>
                <a:lnTo>
                  <a:pt x="57" y="13"/>
                </a:lnTo>
                <a:lnTo>
                  <a:pt x="63" y="17"/>
                </a:lnTo>
                <a:lnTo>
                  <a:pt x="70" y="25"/>
                </a:lnTo>
                <a:lnTo>
                  <a:pt x="76" y="35"/>
                </a:lnTo>
                <a:lnTo>
                  <a:pt x="80" y="46"/>
                </a:lnTo>
                <a:lnTo>
                  <a:pt x="84" y="60"/>
                </a:lnTo>
                <a:lnTo>
                  <a:pt x="86" y="74"/>
                </a:lnTo>
                <a:lnTo>
                  <a:pt x="86" y="89"/>
                </a:lnTo>
                <a:lnTo>
                  <a:pt x="86" y="104"/>
                </a:lnTo>
                <a:lnTo>
                  <a:pt x="84" y="119"/>
                </a:lnTo>
                <a:lnTo>
                  <a:pt x="80" y="132"/>
                </a:lnTo>
                <a:lnTo>
                  <a:pt x="76" y="144"/>
                </a:lnTo>
                <a:lnTo>
                  <a:pt x="70" y="154"/>
                </a:lnTo>
                <a:lnTo>
                  <a:pt x="63" y="162"/>
                </a:lnTo>
                <a:lnTo>
                  <a:pt x="57" y="166"/>
                </a:lnTo>
                <a:lnTo>
                  <a:pt x="49" y="167"/>
                </a:lnTo>
                <a:close/>
                <a:moveTo>
                  <a:pt x="49" y="0"/>
                </a:moveTo>
                <a:lnTo>
                  <a:pt x="2332" y="0"/>
                </a:lnTo>
                <a:lnTo>
                  <a:pt x="2341" y="1"/>
                </a:lnTo>
                <a:lnTo>
                  <a:pt x="2350" y="6"/>
                </a:lnTo>
                <a:lnTo>
                  <a:pt x="2358" y="13"/>
                </a:lnTo>
                <a:lnTo>
                  <a:pt x="2366" y="23"/>
                </a:lnTo>
                <a:lnTo>
                  <a:pt x="2372" y="35"/>
                </a:lnTo>
                <a:lnTo>
                  <a:pt x="2376" y="50"/>
                </a:lnTo>
                <a:lnTo>
                  <a:pt x="2380" y="65"/>
                </a:lnTo>
                <a:lnTo>
                  <a:pt x="2381" y="81"/>
                </a:lnTo>
                <a:lnTo>
                  <a:pt x="2381" y="97"/>
                </a:lnTo>
                <a:lnTo>
                  <a:pt x="2380" y="114"/>
                </a:lnTo>
                <a:lnTo>
                  <a:pt x="2376" y="129"/>
                </a:lnTo>
                <a:lnTo>
                  <a:pt x="2372" y="143"/>
                </a:lnTo>
                <a:lnTo>
                  <a:pt x="2366" y="155"/>
                </a:lnTo>
                <a:lnTo>
                  <a:pt x="2358" y="166"/>
                </a:lnTo>
                <a:lnTo>
                  <a:pt x="2350" y="173"/>
                </a:lnTo>
                <a:lnTo>
                  <a:pt x="2341" y="177"/>
                </a:lnTo>
                <a:lnTo>
                  <a:pt x="2332" y="179"/>
                </a:lnTo>
                <a:lnTo>
                  <a:pt x="49" y="179"/>
                </a:lnTo>
                <a:lnTo>
                  <a:pt x="40" y="177"/>
                </a:lnTo>
                <a:lnTo>
                  <a:pt x="31" y="173"/>
                </a:lnTo>
                <a:lnTo>
                  <a:pt x="24" y="166"/>
                </a:lnTo>
                <a:lnTo>
                  <a:pt x="16" y="155"/>
                </a:lnTo>
                <a:lnTo>
                  <a:pt x="9" y="143"/>
                </a:lnTo>
                <a:lnTo>
                  <a:pt x="5" y="129"/>
                </a:lnTo>
                <a:lnTo>
                  <a:pt x="1" y="114"/>
                </a:lnTo>
                <a:lnTo>
                  <a:pt x="0" y="97"/>
                </a:lnTo>
                <a:lnTo>
                  <a:pt x="0" y="81"/>
                </a:lnTo>
                <a:lnTo>
                  <a:pt x="1" y="65"/>
                </a:lnTo>
                <a:lnTo>
                  <a:pt x="5" y="50"/>
                </a:lnTo>
                <a:lnTo>
                  <a:pt x="9" y="35"/>
                </a:lnTo>
                <a:lnTo>
                  <a:pt x="16" y="23"/>
                </a:lnTo>
                <a:lnTo>
                  <a:pt x="24" y="13"/>
                </a:lnTo>
                <a:lnTo>
                  <a:pt x="31" y="6"/>
                </a:lnTo>
                <a:lnTo>
                  <a:pt x="40" y="1"/>
                </a:lnTo>
                <a:lnTo>
                  <a:pt x="49" y="0"/>
                </a:lnTo>
                <a:close/>
              </a:path>
            </a:pathLst>
          </a:custGeom>
          <a:solidFill>
            <a:srgbClr val="C0C0C0"/>
          </a:solidFill>
          <a:ln w="3175" cap="flat" cmpd="sng">
            <a:solidFill>
              <a:srgbClr val="000000"/>
            </a:solidFill>
            <a:prstDash val="solid"/>
            <a:headEnd type="none" w="med" len="med"/>
            <a:tailEnd type="none" w="med" len="med"/>
          </a:ln>
        </p:spPr>
        <p:txBody>
          <a:bodyPr/>
          <a:p>
            <a:endParaRPr lang="en-US"/>
          </a:p>
        </p:txBody>
      </p:sp>
      <p:sp>
        <p:nvSpPr>
          <p:cNvPr id="30726" name="Freeform 30725"/>
          <p:cNvSpPr>
            <a:spLocks noEditPoints="1"/>
          </p:cNvSpPr>
          <p:nvPr/>
        </p:nvSpPr>
        <p:spPr>
          <a:xfrm>
            <a:off x="2322513" y="2744788"/>
            <a:ext cx="2730500" cy="2017712"/>
          </a:xfrm>
          <a:custGeom>
            <a:avLst/>
            <a:gdLst/>
            <a:ahLst/>
            <a:cxnLst/>
            <a:pathLst>
              <a:path w="1720" h="1271">
                <a:moveTo>
                  <a:pt x="0" y="914"/>
                </a:moveTo>
                <a:lnTo>
                  <a:pt x="0" y="854"/>
                </a:lnTo>
                <a:lnTo>
                  <a:pt x="794" y="854"/>
                </a:lnTo>
                <a:moveTo>
                  <a:pt x="397" y="1271"/>
                </a:moveTo>
                <a:lnTo>
                  <a:pt x="397" y="854"/>
                </a:lnTo>
                <a:lnTo>
                  <a:pt x="794" y="854"/>
                </a:lnTo>
                <a:moveTo>
                  <a:pt x="1455" y="1152"/>
                </a:moveTo>
                <a:lnTo>
                  <a:pt x="1455" y="854"/>
                </a:lnTo>
                <a:lnTo>
                  <a:pt x="794" y="854"/>
                </a:lnTo>
                <a:moveTo>
                  <a:pt x="1720" y="0"/>
                </a:moveTo>
                <a:lnTo>
                  <a:pt x="1720" y="854"/>
                </a:lnTo>
                <a:lnTo>
                  <a:pt x="794" y="854"/>
                </a:lnTo>
                <a:moveTo>
                  <a:pt x="595" y="854"/>
                </a:moveTo>
                <a:lnTo>
                  <a:pt x="794" y="854"/>
                </a:lnTo>
                <a:moveTo>
                  <a:pt x="992" y="854"/>
                </a:moveTo>
                <a:lnTo>
                  <a:pt x="794" y="854"/>
                </a:lnTo>
              </a:path>
            </a:pathLst>
          </a:custGeom>
          <a:noFill/>
          <a:ln w="3175" cap="flat" cmpd="sng">
            <a:solidFill>
              <a:srgbClr val="000000"/>
            </a:solidFill>
            <a:prstDash val="solid"/>
            <a:headEnd type="none" w="med" len="med"/>
            <a:tailEnd type="none" w="med" len="med"/>
          </a:ln>
        </p:spPr>
        <p:txBody>
          <a:bodyPr/>
          <a:p>
            <a:endParaRPr lang="en-US"/>
          </a:p>
        </p:txBody>
      </p:sp>
      <p:sp>
        <p:nvSpPr>
          <p:cNvPr id="30727" name="Rectangles 30726"/>
          <p:cNvSpPr/>
          <p:nvPr/>
        </p:nvSpPr>
        <p:spPr>
          <a:xfrm>
            <a:off x="3198813" y="4037013"/>
            <a:ext cx="766762" cy="128587"/>
          </a:xfrm>
          <a:prstGeom prst="rect">
            <a:avLst/>
          </a:prstGeom>
          <a:solidFill>
            <a:srgbClr val="C0C0C0"/>
          </a:solidFill>
          <a:ln w="9525">
            <a:noFill/>
          </a:ln>
        </p:spPr>
        <p:txBody>
          <a:bodyPr/>
          <a:p>
            <a:endParaRPr lang="en-US"/>
          </a:p>
        </p:txBody>
      </p:sp>
      <p:sp>
        <p:nvSpPr>
          <p:cNvPr id="30728" name="Rectangles 30727"/>
          <p:cNvSpPr/>
          <p:nvPr/>
        </p:nvSpPr>
        <p:spPr>
          <a:xfrm>
            <a:off x="3206750" y="4013200"/>
            <a:ext cx="1068388" cy="182563"/>
          </a:xfrm>
          <a:prstGeom prst="rect">
            <a:avLst/>
          </a:prstGeom>
          <a:noFill/>
          <a:ln w="9525">
            <a:noFill/>
          </a:ln>
        </p:spPr>
        <p:txBody>
          <a:bodyPr lIns="0" tIns="0" rIns="0" bIns="0">
            <a:spAutoFit/>
          </a:bodyPr>
          <a:p>
            <a:r>
              <a:rPr sz="1200" b="1">
                <a:solidFill>
                  <a:srgbClr val="000000"/>
                </a:solidFill>
              </a:rPr>
              <a:t>"DMZ" Sub-net</a:t>
            </a:r>
            <a:endParaRPr sz="1200"/>
          </a:p>
        </p:txBody>
      </p:sp>
      <p:sp>
        <p:nvSpPr>
          <p:cNvPr id="30729" name="Freeform 30728"/>
          <p:cNvSpPr>
            <a:spLocks noEditPoints="1"/>
          </p:cNvSpPr>
          <p:nvPr/>
        </p:nvSpPr>
        <p:spPr>
          <a:xfrm>
            <a:off x="6786563" y="1452563"/>
            <a:ext cx="314325" cy="5106987"/>
          </a:xfrm>
          <a:custGeom>
            <a:avLst/>
            <a:gdLst/>
            <a:ahLst/>
            <a:cxnLst/>
            <a:pathLst>
              <a:path w="198" h="3217">
                <a:moveTo>
                  <a:pt x="185" y="3173"/>
                </a:moveTo>
                <a:lnTo>
                  <a:pt x="183" y="3179"/>
                </a:lnTo>
                <a:lnTo>
                  <a:pt x="179" y="3185"/>
                </a:lnTo>
                <a:lnTo>
                  <a:pt x="170" y="3191"/>
                </a:lnTo>
                <a:lnTo>
                  <a:pt x="160" y="3197"/>
                </a:lnTo>
                <a:lnTo>
                  <a:pt x="146" y="3201"/>
                </a:lnTo>
                <a:lnTo>
                  <a:pt x="131" y="3204"/>
                </a:lnTo>
                <a:lnTo>
                  <a:pt x="115" y="3205"/>
                </a:lnTo>
                <a:lnTo>
                  <a:pt x="99" y="3206"/>
                </a:lnTo>
                <a:lnTo>
                  <a:pt x="82" y="3205"/>
                </a:lnTo>
                <a:lnTo>
                  <a:pt x="66" y="3204"/>
                </a:lnTo>
                <a:lnTo>
                  <a:pt x="51" y="3201"/>
                </a:lnTo>
                <a:lnTo>
                  <a:pt x="38" y="3197"/>
                </a:lnTo>
                <a:lnTo>
                  <a:pt x="27" y="3191"/>
                </a:lnTo>
                <a:lnTo>
                  <a:pt x="18" y="3185"/>
                </a:lnTo>
                <a:lnTo>
                  <a:pt x="14" y="3179"/>
                </a:lnTo>
                <a:lnTo>
                  <a:pt x="12" y="3173"/>
                </a:lnTo>
                <a:lnTo>
                  <a:pt x="14" y="3166"/>
                </a:lnTo>
                <a:lnTo>
                  <a:pt x="18" y="3160"/>
                </a:lnTo>
                <a:lnTo>
                  <a:pt x="27" y="3154"/>
                </a:lnTo>
                <a:lnTo>
                  <a:pt x="38" y="3149"/>
                </a:lnTo>
                <a:lnTo>
                  <a:pt x="51" y="3145"/>
                </a:lnTo>
                <a:lnTo>
                  <a:pt x="66" y="3142"/>
                </a:lnTo>
                <a:lnTo>
                  <a:pt x="82" y="3139"/>
                </a:lnTo>
                <a:lnTo>
                  <a:pt x="99" y="3139"/>
                </a:lnTo>
                <a:lnTo>
                  <a:pt x="115" y="3139"/>
                </a:lnTo>
                <a:lnTo>
                  <a:pt x="131" y="3142"/>
                </a:lnTo>
                <a:lnTo>
                  <a:pt x="146" y="3145"/>
                </a:lnTo>
                <a:lnTo>
                  <a:pt x="160" y="3149"/>
                </a:lnTo>
                <a:lnTo>
                  <a:pt x="170" y="3154"/>
                </a:lnTo>
                <a:lnTo>
                  <a:pt x="179" y="3160"/>
                </a:lnTo>
                <a:lnTo>
                  <a:pt x="183" y="3166"/>
                </a:lnTo>
                <a:lnTo>
                  <a:pt x="185" y="3173"/>
                </a:lnTo>
                <a:close/>
                <a:moveTo>
                  <a:pt x="0" y="3173"/>
                </a:moveTo>
                <a:lnTo>
                  <a:pt x="0" y="45"/>
                </a:lnTo>
                <a:lnTo>
                  <a:pt x="1" y="37"/>
                </a:lnTo>
                <a:lnTo>
                  <a:pt x="6" y="29"/>
                </a:lnTo>
                <a:lnTo>
                  <a:pt x="14" y="22"/>
                </a:lnTo>
                <a:lnTo>
                  <a:pt x="26" y="15"/>
                </a:lnTo>
                <a:lnTo>
                  <a:pt x="39" y="9"/>
                </a:lnTo>
                <a:lnTo>
                  <a:pt x="55" y="5"/>
                </a:lnTo>
                <a:lnTo>
                  <a:pt x="71" y="2"/>
                </a:lnTo>
                <a:lnTo>
                  <a:pt x="90" y="0"/>
                </a:lnTo>
                <a:lnTo>
                  <a:pt x="108" y="0"/>
                </a:lnTo>
                <a:lnTo>
                  <a:pt x="126" y="2"/>
                </a:lnTo>
                <a:lnTo>
                  <a:pt x="143" y="5"/>
                </a:lnTo>
                <a:lnTo>
                  <a:pt x="159" y="9"/>
                </a:lnTo>
                <a:lnTo>
                  <a:pt x="172" y="15"/>
                </a:lnTo>
                <a:lnTo>
                  <a:pt x="183" y="22"/>
                </a:lnTo>
                <a:lnTo>
                  <a:pt x="191" y="29"/>
                </a:lnTo>
                <a:lnTo>
                  <a:pt x="197" y="37"/>
                </a:lnTo>
                <a:lnTo>
                  <a:pt x="198" y="45"/>
                </a:lnTo>
                <a:lnTo>
                  <a:pt x="198" y="3173"/>
                </a:lnTo>
                <a:lnTo>
                  <a:pt x="197" y="3181"/>
                </a:lnTo>
                <a:lnTo>
                  <a:pt x="191" y="3189"/>
                </a:lnTo>
                <a:lnTo>
                  <a:pt x="183" y="3196"/>
                </a:lnTo>
                <a:lnTo>
                  <a:pt x="172" y="3203"/>
                </a:lnTo>
                <a:lnTo>
                  <a:pt x="159" y="3209"/>
                </a:lnTo>
                <a:lnTo>
                  <a:pt x="143" y="3213"/>
                </a:lnTo>
                <a:lnTo>
                  <a:pt x="126" y="3216"/>
                </a:lnTo>
                <a:lnTo>
                  <a:pt x="108" y="3217"/>
                </a:lnTo>
                <a:lnTo>
                  <a:pt x="90" y="3217"/>
                </a:lnTo>
                <a:lnTo>
                  <a:pt x="71" y="3216"/>
                </a:lnTo>
                <a:lnTo>
                  <a:pt x="55" y="3213"/>
                </a:lnTo>
                <a:lnTo>
                  <a:pt x="39" y="3209"/>
                </a:lnTo>
                <a:lnTo>
                  <a:pt x="26" y="3203"/>
                </a:lnTo>
                <a:lnTo>
                  <a:pt x="14" y="3196"/>
                </a:lnTo>
                <a:lnTo>
                  <a:pt x="6" y="3189"/>
                </a:lnTo>
                <a:lnTo>
                  <a:pt x="1" y="3181"/>
                </a:lnTo>
                <a:lnTo>
                  <a:pt x="0" y="3173"/>
                </a:lnTo>
                <a:close/>
              </a:path>
            </a:pathLst>
          </a:custGeom>
          <a:solidFill>
            <a:srgbClr val="C0C0C0"/>
          </a:solidFill>
          <a:ln w="3175" cap="flat" cmpd="sng">
            <a:solidFill>
              <a:srgbClr val="000000"/>
            </a:solidFill>
            <a:prstDash val="solid"/>
            <a:headEnd type="none" w="med" len="med"/>
            <a:tailEnd type="none" w="med" len="med"/>
          </a:ln>
        </p:spPr>
        <p:txBody>
          <a:bodyPr/>
          <a:p>
            <a:endParaRPr lang="en-US"/>
          </a:p>
        </p:txBody>
      </p:sp>
      <p:sp>
        <p:nvSpPr>
          <p:cNvPr id="30730" name="Freeform 30729"/>
          <p:cNvSpPr>
            <a:spLocks noEditPoints="1"/>
          </p:cNvSpPr>
          <p:nvPr/>
        </p:nvSpPr>
        <p:spPr>
          <a:xfrm>
            <a:off x="5472113" y="2020888"/>
            <a:ext cx="1997075" cy="3971925"/>
          </a:xfrm>
          <a:custGeom>
            <a:avLst/>
            <a:gdLst/>
            <a:ahLst/>
            <a:cxnLst/>
            <a:pathLst>
              <a:path w="1258" h="2502">
                <a:moveTo>
                  <a:pt x="927" y="1870"/>
                </a:moveTo>
                <a:lnTo>
                  <a:pt x="927" y="1251"/>
                </a:lnTo>
                <a:moveTo>
                  <a:pt x="1258" y="1668"/>
                </a:moveTo>
                <a:lnTo>
                  <a:pt x="927" y="1668"/>
                </a:lnTo>
                <a:lnTo>
                  <a:pt x="927" y="1251"/>
                </a:lnTo>
                <a:moveTo>
                  <a:pt x="1258" y="0"/>
                </a:moveTo>
                <a:lnTo>
                  <a:pt x="927" y="0"/>
                </a:lnTo>
                <a:lnTo>
                  <a:pt x="927" y="1251"/>
                </a:lnTo>
                <a:moveTo>
                  <a:pt x="0" y="218"/>
                </a:moveTo>
                <a:lnTo>
                  <a:pt x="927" y="218"/>
                </a:lnTo>
                <a:lnTo>
                  <a:pt x="927" y="1251"/>
                </a:lnTo>
                <a:moveTo>
                  <a:pt x="1225" y="2502"/>
                </a:moveTo>
                <a:lnTo>
                  <a:pt x="927" y="2502"/>
                </a:lnTo>
                <a:lnTo>
                  <a:pt x="927" y="1251"/>
                </a:lnTo>
                <a:moveTo>
                  <a:pt x="1258" y="715"/>
                </a:moveTo>
                <a:lnTo>
                  <a:pt x="927" y="715"/>
                </a:lnTo>
                <a:lnTo>
                  <a:pt x="927" y="1251"/>
                </a:lnTo>
              </a:path>
            </a:pathLst>
          </a:custGeom>
          <a:noFill/>
          <a:ln w="3175" cap="flat" cmpd="sng">
            <a:solidFill>
              <a:srgbClr val="000000"/>
            </a:solidFill>
            <a:prstDash val="solid"/>
            <a:headEnd type="none" w="med" len="med"/>
            <a:tailEnd type="none" w="med" len="med"/>
          </a:ln>
        </p:spPr>
        <p:txBody>
          <a:bodyPr/>
          <a:p>
            <a:endParaRPr lang="en-US"/>
          </a:p>
        </p:txBody>
      </p:sp>
      <p:sp>
        <p:nvSpPr>
          <p:cNvPr id="30731" name="Rectangles 30730"/>
          <p:cNvSpPr/>
          <p:nvPr/>
        </p:nvSpPr>
        <p:spPr>
          <a:xfrm>
            <a:off x="6872288" y="3824288"/>
            <a:ext cx="142875" cy="363537"/>
          </a:xfrm>
          <a:prstGeom prst="rect">
            <a:avLst/>
          </a:prstGeom>
          <a:solidFill>
            <a:srgbClr val="C0C0C0"/>
          </a:solidFill>
          <a:ln w="9525">
            <a:noFill/>
          </a:ln>
        </p:spPr>
        <p:txBody>
          <a:bodyPr/>
          <a:p>
            <a:endParaRPr lang="en-US"/>
          </a:p>
        </p:txBody>
      </p:sp>
      <p:sp>
        <p:nvSpPr>
          <p:cNvPr id="30732" name="Rectangles 30731"/>
          <p:cNvSpPr/>
          <p:nvPr/>
        </p:nvSpPr>
        <p:spPr>
          <a:xfrm rot="16200000">
            <a:off x="6686550" y="3789363"/>
            <a:ext cx="552450" cy="212725"/>
          </a:xfrm>
          <a:prstGeom prst="rect">
            <a:avLst/>
          </a:prstGeom>
          <a:noFill/>
          <a:ln w="9525">
            <a:noFill/>
          </a:ln>
        </p:spPr>
        <p:txBody>
          <a:bodyPr lIns="0" tIns="0" rIns="0" bIns="0">
            <a:spAutoFit/>
          </a:bodyPr>
          <a:p>
            <a:r>
              <a:rPr sz="1400">
                <a:solidFill>
                  <a:srgbClr val="000000"/>
                </a:solidFill>
              </a:rPr>
              <a:t>Intranet</a:t>
            </a:r>
            <a:endParaRPr sz="1400"/>
          </a:p>
        </p:txBody>
      </p:sp>
      <p:sp>
        <p:nvSpPr>
          <p:cNvPr id="30733" name="Freeform 30732"/>
          <p:cNvSpPr/>
          <p:nvPr/>
        </p:nvSpPr>
        <p:spPr>
          <a:xfrm>
            <a:off x="431800" y="1862138"/>
            <a:ext cx="1679575" cy="1009650"/>
          </a:xfrm>
          <a:custGeom>
            <a:avLst/>
            <a:gdLst/>
            <a:ahLst/>
            <a:cxnLst/>
            <a:pathLst>
              <a:path w="1058" h="636">
                <a:moveTo>
                  <a:pt x="155" y="472"/>
                </a:moveTo>
                <a:lnTo>
                  <a:pt x="168" y="498"/>
                </a:lnTo>
                <a:lnTo>
                  <a:pt x="182" y="522"/>
                </a:lnTo>
                <a:lnTo>
                  <a:pt x="199" y="545"/>
                </a:lnTo>
                <a:lnTo>
                  <a:pt x="217" y="565"/>
                </a:lnTo>
                <a:lnTo>
                  <a:pt x="236" y="583"/>
                </a:lnTo>
                <a:lnTo>
                  <a:pt x="257" y="599"/>
                </a:lnTo>
                <a:lnTo>
                  <a:pt x="279" y="612"/>
                </a:lnTo>
                <a:lnTo>
                  <a:pt x="301" y="622"/>
                </a:lnTo>
                <a:lnTo>
                  <a:pt x="325" y="629"/>
                </a:lnTo>
                <a:lnTo>
                  <a:pt x="349" y="634"/>
                </a:lnTo>
                <a:lnTo>
                  <a:pt x="373" y="636"/>
                </a:lnTo>
                <a:lnTo>
                  <a:pt x="397" y="634"/>
                </a:lnTo>
                <a:lnTo>
                  <a:pt x="421" y="630"/>
                </a:lnTo>
                <a:lnTo>
                  <a:pt x="444" y="622"/>
                </a:lnTo>
                <a:lnTo>
                  <a:pt x="467" y="613"/>
                </a:lnTo>
                <a:lnTo>
                  <a:pt x="488" y="599"/>
                </a:lnTo>
                <a:lnTo>
                  <a:pt x="510" y="584"/>
                </a:lnTo>
                <a:lnTo>
                  <a:pt x="529" y="566"/>
                </a:lnTo>
                <a:lnTo>
                  <a:pt x="548" y="584"/>
                </a:lnTo>
                <a:lnTo>
                  <a:pt x="570" y="599"/>
                </a:lnTo>
                <a:lnTo>
                  <a:pt x="591" y="613"/>
                </a:lnTo>
                <a:lnTo>
                  <a:pt x="614" y="622"/>
                </a:lnTo>
                <a:lnTo>
                  <a:pt x="638" y="630"/>
                </a:lnTo>
                <a:lnTo>
                  <a:pt x="661" y="634"/>
                </a:lnTo>
                <a:lnTo>
                  <a:pt x="685" y="636"/>
                </a:lnTo>
                <a:lnTo>
                  <a:pt x="709" y="634"/>
                </a:lnTo>
                <a:lnTo>
                  <a:pt x="733" y="629"/>
                </a:lnTo>
                <a:lnTo>
                  <a:pt x="757" y="622"/>
                </a:lnTo>
                <a:lnTo>
                  <a:pt x="779" y="612"/>
                </a:lnTo>
                <a:lnTo>
                  <a:pt x="801" y="599"/>
                </a:lnTo>
                <a:lnTo>
                  <a:pt x="822" y="583"/>
                </a:lnTo>
                <a:lnTo>
                  <a:pt x="841" y="565"/>
                </a:lnTo>
                <a:lnTo>
                  <a:pt x="859" y="545"/>
                </a:lnTo>
                <a:lnTo>
                  <a:pt x="876" y="522"/>
                </a:lnTo>
                <a:lnTo>
                  <a:pt x="890" y="498"/>
                </a:lnTo>
                <a:lnTo>
                  <a:pt x="903" y="472"/>
                </a:lnTo>
                <a:lnTo>
                  <a:pt x="920" y="476"/>
                </a:lnTo>
                <a:lnTo>
                  <a:pt x="937" y="477"/>
                </a:lnTo>
                <a:lnTo>
                  <a:pt x="954" y="475"/>
                </a:lnTo>
                <a:lnTo>
                  <a:pt x="972" y="470"/>
                </a:lnTo>
                <a:lnTo>
                  <a:pt x="988" y="461"/>
                </a:lnTo>
                <a:lnTo>
                  <a:pt x="1003" y="450"/>
                </a:lnTo>
                <a:lnTo>
                  <a:pt x="1017" y="436"/>
                </a:lnTo>
                <a:lnTo>
                  <a:pt x="1029" y="421"/>
                </a:lnTo>
                <a:lnTo>
                  <a:pt x="1039" y="402"/>
                </a:lnTo>
                <a:lnTo>
                  <a:pt x="1048" y="383"/>
                </a:lnTo>
                <a:lnTo>
                  <a:pt x="1053" y="362"/>
                </a:lnTo>
                <a:lnTo>
                  <a:pt x="1057" y="340"/>
                </a:lnTo>
                <a:lnTo>
                  <a:pt x="1058" y="318"/>
                </a:lnTo>
                <a:lnTo>
                  <a:pt x="1057" y="296"/>
                </a:lnTo>
                <a:lnTo>
                  <a:pt x="1053" y="274"/>
                </a:lnTo>
                <a:lnTo>
                  <a:pt x="1048" y="253"/>
                </a:lnTo>
                <a:lnTo>
                  <a:pt x="1039" y="234"/>
                </a:lnTo>
                <a:lnTo>
                  <a:pt x="1029" y="216"/>
                </a:lnTo>
                <a:lnTo>
                  <a:pt x="1017" y="200"/>
                </a:lnTo>
                <a:lnTo>
                  <a:pt x="1003" y="186"/>
                </a:lnTo>
                <a:lnTo>
                  <a:pt x="988" y="175"/>
                </a:lnTo>
                <a:lnTo>
                  <a:pt x="972" y="166"/>
                </a:lnTo>
                <a:lnTo>
                  <a:pt x="954" y="162"/>
                </a:lnTo>
                <a:lnTo>
                  <a:pt x="937" y="159"/>
                </a:lnTo>
                <a:lnTo>
                  <a:pt x="920" y="160"/>
                </a:lnTo>
                <a:lnTo>
                  <a:pt x="903" y="164"/>
                </a:lnTo>
                <a:lnTo>
                  <a:pt x="890" y="138"/>
                </a:lnTo>
                <a:lnTo>
                  <a:pt x="876" y="114"/>
                </a:lnTo>
                <a:lnTo>
                  <a:pt x="859" y="91"/>
                </a:lnTo>
                <a:lnTo>
                  <a:pt x="841" y="71"/>
                </a:lnTo>
                <a:lnTo>
                  <a:pt x="822" y="53"/>
                </a:lnTo>
                <a:lnTo>
                  <a:pt x="801" y="37"/>
                </a:lnTo>
                <a:lnTo>
                  <a:pt x="779" y="24"/>
                </a:lnTo>
                <a:lnTo>
                  <a:pt x="757" y="14"/>
                </a:lnTo>
                <a:lnTo>
                  <a:pt x="733" y="7"/>
                </a:lnTo>
                <a:lnTo>
                  <a:pt x="709" y="2"/>
                </a:lnTo>
                <a:lnTo>
                  <a:pt x="685" y="0"/>
                </a:lnTo>
                <a:lnTo>
                  <a:pt x="661" y="2"/>
                </a:lnTo>
                <a:lnTo>
                  <a:pt x="638" y="6"/>
                </a:lnTo>
                <a:lnTo>
                  <a:pt x="614" y="14"/>
                </a:lnTo>
                <a:lnTo>
                  <a:pt x="591" y="23"/>
                </a:lnTo>
                <a:lnTo>
                  <a:pt x="570" y="37"/>
                </a:lnTo>
                <a:lnTo>
                  <a:pt x="548" y="52"/>
                </a:lnTo>
                <a:lnTo>
                  <a:pt x="529" y="70"/>
                </a:lnTo>
                <a:lnTo>
                  <a:pt x="510" y="52"/>
                </a:lnTo>
                <a:lnTo>
                  <a:pt x="488" y="37"/>
                </a:lnTo>
                <a:lnTo>
                  <a:pt x="467" y="23"/>
                </a:lnTo>
                <a:lnTo>
                  <a:pt x="444" y="14"/>
                </a:lnTo>
                <a:lnTo>
                  <a:pt x="421" y="6"/>
                </a:lnTo>
                <a:lnTo>
                  <a:pt x="397" y="2"/>
                </a:lnTo>
                <a:lnTo>
                  <a:pt x="373" y="0"/>
                </a:lnTo>
                <a:lnTo>
                  <a:pt x="349" y="2"/>
                </a:lnTo>
                <a:lnTo>
                  <a:pt x="325" y="7"/>
                </a:lnTo>
                <a:lnTo>
                  <a:pt x="301" y="14"/>
                </a:lnTo>
                <a:lnTo>
                  <a:pt x="279" y="24"/>
                </a:lnTo>
                <a:lnTo>
                  <a:pt x="257" y="37"/>
                </a:lnTo>
                <a:lnTo>
                  <a:pt x="236" y="53"/>
                </a:lnTo>
                <a:lnTo>
                  <a:pt x="217" y="71"/>
                </a:lnTo>
                <a:lnTo>
                  <a:pt x="199" y="91"/>
                </a:lnTo>
                <a:lnTo>
                  <a:pt x="182" y="114"/>
                </a:lnTo>
                <a:lnTo>
                  <a:pt x="168" y="138"/>
                </a:lnTo>
                <a:lnTo>
                  <a:pt x="155" y="164"/>
                </a:lnTo>
                <a:lnTo>
                  <a:pt x="138" y="160"/>
                </a:lnTo>
                <a:lnTo>
                  <a:pt x="121" y="159"/>
                </a:lnTo>
                <a:lnTo>
                  <a:pt x="104" y="162"/>
                </a:lnTo>
                <a:lnTo>
                  <a:pt x="86" y="166"/>
                </a:lnTo>
                <a:lnTo>
                  <a:pt x="70" y="175"/>
                </a:lnTo>
                <a:lnTo>
                  <a:pt x="55" y="186"/>
                </a:lnTo>
                <a:lnTo>
                  <a:pt x="41" y="200"/>
                </a:lnTo>
                <a:lnTo>
                  <a:pt x="29" y="216"/>
                </a:lnTo>
                <a:lnTo>
                  <a:pt x="19" y="234"/>
                </a:lnTo>
                <a:lnTo>
                  <a:pt x="10" y="253"/>
                </a:lnTo>
                <a:lnTo>
                  <a:pt x="5" y="274"/>
                </a:lnTo>
                <a:lnTo>
                  <a:pt x="1" y="296"/>
                </a:lnTo>
                <a:lnTo>
                  <a:pt x="0" y="318"/>
                </a:lnTo>
                <a:lnTo>
                  <a:pt x="1" y="340"/>
                </a:lnTo>
                <a:lnTo>
                  <a:pt x="5" y="362"/>
                </a:lnTo>
                <a:lnTo>
                  <a:pt x="10" y="383"/>
                </a:lnTo>
                <a:lnTo>
                  <a:pt x="19" y="402"/>
                </a:lnTo>
                <a:lnTo>
                  <a:pt x="29" y="421"/>
                </a:lnTo>
                <a:lnTo>
                  <a:pt x="41" y="436"/>
                </a:lnTo>
                <a:lnTo>
                  <a:pt x="55" y="450"/>
                </a:lnTo>
                <a:lnTo>
                  <a:pt x="70" y="461"/>
                </a:lnTo>
                <a:lnTo>
                  <a:pt x="86" y="470"/>
                </a:lnTo>
                <a:lnTo>
                  <a:pt x="104" y="475"/>
                </a:lnTo>
                <a:lnTo>
                  <a:pt x="121" y="477"/>
                </a:lnTo>
                <a:lnTo>
                  <a:pt x="138" y="476"/>
                </a:lnTo>
                <a:lnTo>
                  <a:pt x="155" y="472"/>
                </a:lnTo>
                <a:close/>
              </a:path>
            </a:pathLst>
          </a:custGeom>
          <a:solidFill>
            <a:srgbClr val="FFFFFF"/>
          </a:solidFill>
          <a:ln w="25400" cap="flat" cmpd="sng">
            <a:solidFill>
              <a:srgbClr val="000000"/>
            </a:solidFill>
            <a:prstDash val="solid"/>
            <a:headEnd type="none" w="med" len="med"/>
            <a:tailEnd type="none" w="med" len="med"/>
          </a:ln>
        </p:spPr>
        <p:txBody>
          <a:bodyPr/>
          <a:p>
            <a:endParaRPr lang="en-US"/>
          </a:p>
        </p:txBody>
      </p:sp>
      <p:sp>
        <p:nvSpPr>
          <p:cNvPr id="30734" name="Rectangles 30733"/>
          <p:cNvSpPr/>
          <p:nvPr/>
        </p:nvSpPr>
        <p:spPr>
          <a:xfrm>
            <a:off x="1066800" y="2209800"/>
            <a:ext cx="552450" cy="212725"/>
          </a:xfrm>
          <a:prstGeom prst="rect">
            <a:avLst/>
          </a:prstGeom>
          <a:noFill/>
          <a:ln w="9525">
            <a:noFill/>
          </a:ln>
        </p:spPr>
        <p:txBody>
          <a:bodyPr wrap="none" lIns="0" tIns="0" rIns="0" bIns="0">
            <a:spAutoFit/>
          </a:bodyPr>
          <a:p>
            <a:r>
              <a:rPr sz="1400">
                <a:solidFill>
                  <a:srgbClr val="000000"/>
                </a:solidFill>
              </a:rPr>
              <a:t>Internet</a:t>
            </a:r>
            <a:endParaRPr sz="1400"/>
          </a:p>
        </p:txBody>
      </p:sp>
      <p:sp>
        <p:nvSpPr>
          <p:cNvPr id="30735" name="Rectangles 30734"/>
          <p:cNvSpPr/>
          <p:nvPr/>
        </p:nvSpPr>
        <p:spPr>
          <a:xfrm>
            <a:off x="2952750" y="2225675"/>
            <a:ext cx="523875" cy="284163"/>
          </a:xfrm>
          <a:prstGeom prst="rect">
            <a:avLst/>
          </a:prstGeom>
          <a:solidFill>
            <a:srgbClr val="FFFFFF"/>
          </a:solidFill>
          <a:ln w="7938" cap="flat" cmpd="sng">
            <a:solidFill>
              <a:srgbClr val="000000"/>
            </a:solidFill>
            <a:prstDash val="solid"/>
            <a:miter/>
            <a:headEnd type="none" w="med" len="med"/>
            <a:tailEnd type="none" w="med" len="med"/>
          </a:ln>
        </p:spPr>
        <p:txBody>
          <a:bodyPr/>
          <a:p>
            <a:endParaRPr lang="en-US"/>
          </a:p>
        </p:txBody>
      </p:sp>
      <p:sp>
        <p:nvSpPr>
          <p:cNvPr id="30736" name="Rectangles 30735"/>
          <p:cNvSpPr/>
          <p:nvPr/>
        </p:nvSpPr>
        <p:spPr>
          <a:xfrm>
            <a:off x="3476625" y="2225675"/>
            <a:ext cx="315913" cy="284163"/>
          </a:xfrm>
          <a:prstGeom prst="rect">
            <a:avLst/>
          </a:prstGeom>
          <a:solidFill>
            <a:srgbClr val="FFFFFF"/>
          </a:solidFill>
          <a:ln w="7938" cap="flat" cmpd="sng">
            <a:solidFill>
              <a:srgbClr val="000000"/>
            </a:solidFill>
            <a:prstDash val="solid"/>
            <a:miter/>
            <a:headEnd type="none" w="med" len="med"/>
            <a:tailEnd type="none" w="med" len="med"/>
          </a:ln>
        </p:spPr>
        <p:txBody>
          <a:bodyPr/>
          <a:p>
            <a:endParaRPr lang="en-US"/>
          </a:p>
        </p:txBody>
      </p:sp>
      <p:sp>
        <p:nvSpPr>
          <p:cNvPr id="30737" name="Freeform 30736"/>
          <p:cNvSpPr>
            <a:spLocks noEditPoints="1"/>
          </p:cNvSpPr>
          <p:nvPr/>
        </p:nvSpPr>
        <p:spPr>
          <a:xfrm>
            <a:off x="2952750" y="2273300"/>
            <a:ext cx="839788" cy="188913"/>
          </a:xfrm>
          <a:custGeom>
            <a:avLst/>
            <a:gdLst/>
            <a:ahLst/>
            <a:cxnLst/>
            <a:pathLst>
              <a:path w="529" h="119">
                <a:moveTo>
                  <a:pt x="0" y="119"/>
                </a:moveTo>
                <a:lnTo>
                  <a:pt x="314" y="119"/>
                </a:lnTo>
                <a:lnTo>
                  <a:pt x="314" y="0"/>
                </a:lnTo>
                <a:lnTo>
                  <a:pt x="0" y="0"/>
                </a:lnTo>
                <a:lnTo>
                  <a:pt x="0" y="119"/>
                </a:lnTo>
                <a:close/>
                <a:moveTo>
                  <a:pt x="349" y="119"/>
                </a:moveTo>
                <a:lnTo>
                  <a:pt x="529" y="119"/>
                </a:lnTo>
                <a:lnTo>
                  <a:pt x="529" y="0"/>
                </a:lnTo>
                <a:lnTo>
                  <a:pt x="349" y="0"/>
                </a:lnTo>
                <a:lnTo>
                  <a:pt x="349" y="119"/>
                </a:lnTo>
                <a:close/>
              </a:path>
            </a:pathLst>
          </a:custGeom>
          <a:solidFill>
            <a:srgbClr val="000000"/>
          </a:solidFill>
          <a:ln w="3175" cap="flat" cmpd="sng">
            <a:solidFill>
              <a:srgbClr val="000000"/>
            </a:solidFill>
            <a:prstDash val="solid"/>
            <a:headEnd type="none" w="med" len="med"/>
            <a:tailEnd type="none" w="med" len="med"/>
          </a:ln>
        </p:spPr>
        <p:txBody>
          <a:bodyPr/>
          <a:p>
            <a:endParaRPr lang="en-US"/>
          </a:p>
        </p:txBody>
      </p:sp>
      <p:sp>
        <p:nvSpPr>
          <p:cNvPr id="30738" name="Freeform 30737"/>
          <p:cNvSpPr>
            <a:spLocks noEditPoints="1"/>
          </p:cNvSpPr>
          <p:nvPr/>
        </p:nvSpPr>
        <p:spPr>
          <a:xfrm>
            <a:off x="2978150" y="2236788"/>
            <a:ext cx="801688" cy="23812"/>
          </a:xfrm>
          <a:custGeom>
            <a:avLst/>
            <a:gdLst/>
            <a:ahLst/>
            <a:cxnLst/>
            <a:pathLst>
              <a:path w="505" h="15">
                <a:moveTo>
                  <a:pt x="488" y="15"/>
                </a:moveTo>
                <a:lnTo>
                  <a:pt x="505" y="15"/>
                </a:lnTo>
                <a:lnTo>
                  <a:pt x="505" y="0"/>
                </a:lnTo>
                <a:lnTo>
                  <a:pt x="488" y="0"/>
                </a:lnTo>
                <a:lnTo>
                  <a:pt x="488" y="15"/>
                </a:lnTo>
                <a:close/>
                <a:moveTo>
                  <a:pt x="50" y="11"/>
                </a:moveTo>
                <a:lnTo>
                  <a:pt x="67" y="11"/>
                </a:lnTo>
                <a:lnTo>
                  <a:pt x="67" y="4"/>
                </a:lnTo>
                <a:lnTo>
                  <a:pt x="50" y="4"/>
                </a:lnTo>
                <a:lnTo>
                  <a:pt x="50" y="11"/>
                </a:lnTo>
                <a:close/>
                <a:moveTo>
                  <a:pt x="25" y="11"/>
                </a:moveTo>
                <a:lnTo>
                  <a:pt x="42" y="11"/>
                </a:lnTo>
                <a:lnTo>
                  <a:pt x="42" y="4"/>
                </a:lnTo>
                <a:lnTo>
                  <a:pt x="25" y="4"/>
                </a:lnTo>
                <a:lnTo>
                  <a:pt x="25" y="11"/>
                </a:lnTo>
                <a:close/>
                <a:moveTo>
                  <a:pt x="0" y="11"/>
                </a:moveTo>
                <a:lnTo>
                  <a:pt x="17" y="11"/>
                </a:lnTo>
                <a:lnTo>
                  <a:pt x="17" y="4"/>
                </a:lnTo>
                <a:lnTo>
                  <a:pt x="0" y="4"/>
                </a:lnTo>
                <a:lnTo>
                  <a:pt x="0" y="11"/>
                </a:lnTo>
                <a:close/>
              </a:path>
            </a:pathLst>
          </a:custGeom>
          <a:solidFill>
            <a:srgbClr val="FFFFFF"/>
          </a:solidFill>
          <a:ln w="3175" cap="flat" cmpd="sng">
            <a:solidFill>
              <a:srgbClr val="000000"/>
            </a:solidFill>
            <a:prstDash val="solid"/>
            <a:headEnd type="none" w="med" len="med"/>
            <a:tailEnd type="none" w="med" len="med"/>
          </a:ln>
        </p:spPr>
        <p:txBody>
          <a:bodyPr/>
          <a:p>
            <a:endParaRPr lang="en-US"/>
          </a:p>
        </p:txBody>
      </p:sp>
      <p:sp>
        <p:nvSpPr>
          <p:cNvPr id="30739" name="Freeform 30738"/>
          <p:cNvSpPr>
            <a:spLocks noEditPoints="1"/>
          </p:cNvSpPr>
          <p:nvPr/>
        </p:nvSpPr>
        <p:spPr>
          <a:xfrm>
            <a:off x="3451225" y="2225675"/>
            <a:ext cx="52388" cy="284163"/>
          </a:xfrm>
          <a:custGeom>
            <a:avLst/>
            <a:gdLst/>
            <a:ahLst/>
            <a:cxnLst/>
            <a:pathLst>
              <a:path w="33" h="179">
                <a:moveTo>
                  <a:pt x="0" y="0"/>
                </a:moveTo>
                <a:lnTo>
                  <a:pt x="0" y="179"/>
                </a:lnTo>
                <a:moveTo>
                  <a:pt x="33" y="179"/>
                </a:moveTo>
                <a:lnTo>
                  <a:pt x="33" y="0"/>
                </a:lnTo>
              </a:path>
            </a:pathLst>
          </a:custGeom>
          <a:noFill/>
          <a:ln w="3175" cap="flat" cmpd="sng">
            <a:solidFill>
              <a:srgbClr val="000000"/>
            </a:solidFill>
            <a:prstDash val="solid"/>
            <a:headEnd type="none" w="med" len="med"/>
            <a:tailEnd type="none" w="med" len="med"/>
          </a:ln>
        </p:spPr>
        <p:txBody>
          <a:bodyPr/>
          <a:p>
            <a:endParaRPr lang="en-US"/>
          </a:p>
        </p:txBody>
      </p:sp>
      <p:sp>
        <p:nvSpPr>
          <p:cNvPr id="30740" name="Rectangles 30739"/>
          <p:cNvSpPr/>
          <p:nvPr/>
        </p:nvSpPr>
        <p:spPr>
          <a:xfrm>
            <a:off x="3203575" y="2546350"/>
            <a:ext cx="457200" cy="182563"/>
          </a:xfrm>
          <a:prstGeom prst="rect">
            <a:avLst/>
          </a:prstGeom>
          <a:noFill/>
          <a:ln w="9525">
            <a:noFill/>
          </a:ln>
        </p:spPr>
        <p:txBody>
          <a:bodyPr wrap="none" lIns="0" tIns="0" rIns="0" bIns="0">
            <a:spAutoFit/>
          </a:bodyPr>
          <a:p>
            <a:r>
              <a:rPr sz="1200" b="1">
                <a:solidFill>
                  <a:srgbClr val="000000"/>
                </a:solidFill>
              </a:rPr>
              <a:t>Router</a:t>
            </a:r>
            <a:endParaRPr sz="1200" b="1"/>
          </a:p>
        </p:txBody>
      </p:sp>
      <p:sp>
        <p:nvSpPr>
          <p:cNvPr id="30741" name="Freeform 30740"/>
          <p:cNvSpPr/>
          <p:nvPr/>
        </p:nvSpPr>
        <p:spPr>
          <a:xfrm>
            <a:off x="2111375" y="2366963"/>
            <a:ext cx="841375" cy="1587"/>
          </a:xfrm>
          <a:custGeom>
            <a:avLst/>
            <a:gdLst/>
            <a:ahLst/>
            <a:cxnLst/>
            <a:pathLst>
              <a:path w="530">
                <a:moveTo>
                  <a:pt x="530" y="0"/>
                </a:moveTo>
                <a:lnTo>
                  <a:pt x="265" y="0"/>
                </a:lnTo>
                <a:lnTo>
                  <a:pt x="0" y="0"/>
                </a:lnTo>
              </a:path>
            </a:pathLst>
          </a:custGeom>
          <a:noFill/>
          <a:ln w="3175" cap="flat" cmpd="sng">
            <a:solidFill>
              <a:srgbClr val="000000"/>
            </a:solidFill>
            <a:prstDash val="solid"/>
            <a:headEnd type="none" w="med" len="med"/>
            <a:tailEnd type="none" w="med" len="med"/>
          </a:ln>
        </p:spPr>
        <p:txBody>
          <a:bodyPr/>
          <a:p>
            <a:endParaRPr lang="en-US"/>
          </a:p>
        </p:txBody>
      </p:sp>
      <p:sp>
        <p:nvSpPr>
          <p:cNvPr id="30742" name="Freeform 30741"/>
          <p:cNvSpPr/>
          <p:nvPr/>
        </p:nvSpPr>
        <p:spPr>
          <a:xfrm>
            <a:off x="4632325" y="1990725"/>
            <a:ext cx="839788" cy="755650"/>
          </a:xfrm>
          <a:custGeom>
            <a:avLst/>
            <a:gdLst/>
            <a:ahLst/>
            <a:cxnLst/>
            <a:pathLst>
              <a:path w="529" h="476">
                <a:moveTo>
                  <a:pt x="0" y="357"/>
                </a:moveTo>
                <a:lnTo>
                  <a:pt x="100" y="357"/>
                </a:lnTo>
                <a:lnTo>
                  <a:pt x="182" y="371"/>
                </a:lnTo>
                <a:lnTo>
                  <a:pt x="182" y="386"/>
                </a:lnTo>
                <a:lnTo>
                  <a:pt x="100" y="386"/>
                </a:lnTo>
                <a:lnTo>
                  <a:pt x="100" y="402"/>
                </a:lnTo>
                <a:lnTo>
                  <a:pt x="34" y="402"/>
                </a:lnTo>
                <a:lnTo>
                  <a:pt x="34" y="476"/>
                </a:lnTo>
                <a:lnTo>
                  <a:pt x="497" y="476"/>
                </a:lnTo>
                <a:lnTo>
                  <a:pt x="497" y="402"/>
                </a:lnTo>
                <a:lnTo>
                  <a:pt x="431" y="402"/>
                </a:lnTo>
                <a:lnTo>
                  <a:pt x="431" y="386"/>
                </a:lnTo>
                <a:lnTo>
                  <a:pt x="348" y="386"/>
                </a:lnTo>
                <a:lnTo>
                  <a:pt x="348" y="371"/>
                </a:lnTo>
                <a:lnTo>
                  <a:pt x="431" y="357"/>
                </a:lnTo>
                <a:lnTo>
                  <a:pt x="529" y="357"/>
                </a:lnTo>
                <a:lnTo>
                  <a:pt x="529" y="0"/>
                </a:lnTo>
                <a:lnTo>
                  <a:pt x="0" y="0"/>
                </a:lnTo>
                <a:lnTo>
                  <a:pt x="0" y="357"/>
                </a:lnTo>
                <a:close/>
              </a:path>
            </a:pathLst>
          </a:custGeom>
          <a:solidFill>
            <a:srgbClr val="FFFFFF"/>
          </a:solidFill>
          <a:ln w="7938" cap="flat" cmpd="sng">
            <a:solidFill>
              <a:srgbClr val="000000"/>
            </a:solidFill>
            <a:prstDash val="solid"/>
            <a:headEnd type="none" w="med" len="med"/>
            <a:tailEnd type="none" w="med" len="med"/>
          </a:ln>
        </p:spPr>
        <p:txBody>
          <a:bodyPr/>
          <a:p>
            <a:endParaRPr lang="en-US"/>
          </a:p>
        </p:txBody>
      </p:sp>
      <p:sp>
        <p:nvSpPr>
          <p:cNvPr id="30743" name="Freeform 30742"/>
          <p:cNvSpPr>
            <a:spLocks noEditPoints="1"/>
          </p:cNvSpPr>
          <p:nvPr/>
        </p:nvSpPr>
        <p:spPr>
          <a:xfrm>
            <a:off x="4791075" y="2557463"/>
            <a:ext cx="525463" cy="71437"/>
          </a:xfrm>
          <a:custGeom>
            <a:avLst/>
            <a:gdLst/>
            <a:ahLst/>
            <a:cxnLst/>
            <a:pathLst>
              <a:path w="331" h="45">
                <a:moveTo>
                  <a:pt x="0" y="45"/>
                </a:moveTo>
                <a:lnTo>
                  <a:pt x="331" y="45"/>
                </a:lnTo>
                <a:moveTo>
                  <a:pt x="82" y="29"/>
                </a:moveTo>
                <a:lnTo>
                  <a:pt x="248" y="29"/>
                </a:lnTo>
                <a:moveTo>
                  <a:pt x="82" y="14"/>
                </a:moveTo>
                <a:lnTo>
                  <a:pt x="248" y="14"/>
                </a:lnTo>
                <a:moveTo>
                  <a:pt x="0" y="0"/>
                </a:moveTo>
                <a:lnTo>
                  <a:pt x="331" y="0"/>
                </a:lnTo>
              </a:path>
            </a:pathLst>
          </a:custGeom>
          <a:noFill/>
          <a:ln w="7938" cap="flat" cmpd="sng">
            <a:solidFill>
              <a:srgbClr val="000000"/>
            </a:solidFill>
            <a:prstDash val="solid"/>
            <a:headEnd type="none" w="med" len="med"/>
            <a:tailEnd type="none" w="med" len="med"/>
          </a:ln>
        </p:spPr>
        <p:txBody>
          <a:bodyPr/>
          <a:p>
            <a:endParaRPr lang="en-US"/>
          </a:p>
        </p:txBody>
      </p:sp>
      <p:sp>
        <p:nvSpPr>
          <p:cNvPr id="30744" name="Freeform 30743"/>
          <p:cNvSpPr>
            <a:spLocks noEditPoints="1"/>
          </p:cNvSpPr>
          <p:nvPr/>
        </p:nvSpPr>
        <p:spPr>
          <a:xfrm>
            <a:off x="4699000" y="2060575"/>
            <a:ext cx="695325" cy="673100"/>
          </a:xfrm>
          <a:custGeom>
            <a:avLst/>
            <a:gdLst/>
            <a:ahLst/>
            <a:cxnLst/>
            <a:pathLst>
              <a:path w="438" h="424">
                <a:moveTo>
                  <a:pt x="41" y="384"/>
                </a:moveTo>
                <a:lnTo>
                  <a:pt x="124" y="384"/>
                </a:lnTo>
                <a:lnTo>
                  <a:pt x="124" y="373"/>
                </a:lnTo>
                <a:lnTo>
                  <a:pt x="41" y="373"/>
                </a:lnTo>
                <a:lnTo>
                  <a:pt x="41" y="384"/>
                </a:lnTo>
                <a:close/>
                <a:moveTo>
                  <a:pt x="16" y="424"/>
                </a:moveTo>
                <a:lnTo>
                  <a:pt x="32" y="410"/>
                </a:lnTo>
                <a:lnTo>
                  <a:pt x="16" y="395"/>
                </a:lnTo>
                <a:lnTo>
                  <a:pt x="0" y="410"/>
                </a:lnTo>
                <a:lnTo>
                  <a:pt x="16" y="424"/>
                </a:lnTo>
                <a:close/>
                <a:moveTo>
                  <a:pt x="41" y="238"/>
                </a:moveTo>
                <a:lnTo>
                  <a:pt x="41" y="29"/>
                </a:lnTo>
                <a:lnTo>
                  <a:pt x="405" y="29"/>
                </a:lnTo>
                <a:lnTo>
                  <a:pt x="405" y="238"/>
                </a:lnTo>
                <a:lnTo>
                  <a:pt x="41" y="238"/>
                </a:lnTo>
                <a:close/>
                <a:moveTo>
                  <a:pt x="24" y="261"/>
                </a:moveTo>
                <a:lnTo>
                  <a:pt x="429" y="261"/>
                </a:lnTo>
                <a:lnTo>
                  <a:pt x="429" y="15"/>
                </a:lnTo>
                <a:lnTo>
                  <a:pt x="438" y="15"/>
                </a:lnTo>
                <a:lnTo>
                  <a:pt x="438" y="0"/>
                </a:lnTo>
                <a:lnTo>
                  <a:pt x="8" y="0"/>
                </a:lnTo>
                <a:lnTo>
                  <a:pt x="8" y="268"/>
                </a:lnTo>
                <a:lnTo>
                  <a:pt x="24" y="268"/>
                </a:lnTo>
                <a:lnTo>
                  <a:pt x="24" y="261"/>
                </a:lnTo>
                <a:close/>
                <a:moveTo>
                  <a:pt x="413" y="298"/>
                </a:moveTo>
                <a:lnTo>
                  <a:pt x="438" y="298"/>
                </a:lnTo>
                <a:lnTo>
                  <a:pt x="438" y="291"/>
                </a:lnTo>
                <a:lnTo>
                  <a:pt x="413" y="291"/>
                </a:lnTo>
                <a:lnTo>
                  <a:pt x="413" y="298"/>
                </a:lnTo>
                <a:close/>
              </a:path>
            </a:pathLst>
          </a:custGeom>
          <a:solidFill>
            <a:srgbClr val="000000"/>
          </a:solidFill>
          <a:ln w="3175" cap="flat" cmpd="sng">
            <a:solidFill>
              <a:srgbClr val="000000"/>
            </a:solidFill>
            <a:prstDash val="solid"/>
            <a:headEnd type="none" w="med" len="med"/>
            <a:tailEnd type="none" w="med" len="med"/>
          </a:ln>
        </p:spPr>
        <p:txBody>
          <a:bodyPr/>
          <a:p>
            <a:endParaRPr lang="en-US"/>
          </a:p>
        </p:txBody>
      </p:sp>
      <p:sp>
        <p:nvSpPr>
          <p:cNvPr id="30745" name="Rectangles 30744"/>
          <p:cNvSpPr/>
          <p:nvPr/>
        </p:nvSpPr>
        <p:spPr>
          <a:xfrm>
            <a:off x="4776788" y="2711450"/>
            <a:ext cx="104775" cy="17463"/>
          </a:xfrm>
          <a:prstGeom prst="rect">
            <a:avLst/>
          </a:prstGeom>
          <a:solidFill>
            <a:srgbClr val="FFFFFF"/>
          </a:solidFill>
          <a:ln w="3175" cap="flat" cmpd="sng">
            <a:solidFill>
              <a:srgbClr val="000000"/>
            </a:solidFill>
            <a:prstDash val="solid"/>
            <a:miter/>
            <a:headEnd type="none" w="med" len="med"/>
            <a:tailEnd type="none" w="med" len="med"/>
          </a:ln>
        </p:spPr>
        <p:txBody>
          <a:bodyPr/>
          <a:p>
            <a:endParaRPr lang="en-US"/>
          </a:p>
        </p:txBody>
      </p:sp>
      <p:sp>
        <p:nvSpPr>
          <p:cNvPr id="30746" name="Freeform 30745"/>
          <p:cNvSpPr>
            <a:spLocks noEditPoints="1"/>
          </p:cNvSpPr>
          <p:nvPr/>
        </p:nvSpPr>
        <p:spPr>
          <a:xfrm>
            <a:off x="4686300" y="2652713"/>
            <a:ext cx="735013" cy="80962"/>
          </a:xfrm>
          <a:custGeom>
            <a:avLst/>
            <a:gdLst/>
            <a:ahLst/>
            <a:cxnLst/>
            <a:pathLst>
              <a:path w="463" h="51">
                <a:moveTo>
                  <a:pt x="0" y="0"/>
                </a:moveTo>
                <a:lnTo>
                  <a:pt x="463" y="0"/>
                </a:lnTo>
                <a:moveTo>
                  <a:pt x="0" y="11"/>
                </a:moveTo>
                <a:lnTo>
                  <a:pt x="463" y="11"/>
                </a:lnTo>
                <a:moveTo>
                  <a:pt x="66" y="18"/>
                </a:moveTo>
                <a:lnTo>
                  <a:pt x="57" y="23"/>
                </a:lnTo>
                <a:lnTo>
                  <a:pt x="66" y="29"/>
                </a:lnTo>
                <a:moveTo>
                  <a:pt x="115" y="18"/>
                </a:moveTo>
                <a:lnTo>
                  <a:pt x="106" y="23"/>
                </a:lnTo>
                <a:lnTo>
                  <a:pt x="115" y="29"/>
                </a:lnTo>
                <a:moveTo>
                  <a:pt x="140" y="40"/>
                </a:moveTo>
                <a:lnTo>
                  <a:pt x="132" y="46"/>
                </a:lnTo>
                <a:lnTo>
                  <a:pt x="140" y="51"/>
                </a:lnTo>
                <a:moveTo>
                  <a:pt x="165" y="18"/>
                </a:moveTo>
                <a:lnTo>
                  <a:pt x="157" y="23"/>
                </a:lnTo>
                <a:lnTo>
                  <a:pt x="165" y="29"/>
                </a:lnTo>
                <a:moveTo>
                  <a:pt x="189" y="40"/>
                </a:moveTo>
                <a:lnTo>
                  <a:pt x="181" y="46"/>
                </a:lnTo>
                <a:lnTo>
                  <a:pt x="189" y="51"/>
                </a:lnTo>
                <a:moveTo>
                  <a:pt x="214" y="18"/>
                </a:moveTo>
                <a:lnTo>
                  <a:pt x="206" y="23"/>
                </a:lnTo>
                <a:lnTo>
                  <a:pt x="214" y="29"/>
                </a:lnTo>
                <a:moveTo>
                  <a:pt x="239" y="40"/>
                </a:moveTo>
                <a:lnTo>
                  <a:pt x="231" y="46"/>
                </a:lnTo>
                <a:lnTo>
                  <a:pt x="239" y="51"/>
                </a:lnTo>
                <a:moveTo>
                  <a:pt x="264" y="18"/>
                </a:moveTo>
                <a:lnTo>
                  <a:pt x="256" y="23"/>
                </a:lnTo>
                <a:lnTo>
                  <a:pt x="264" y="29"/>
                </a:lnTo>
                <a:moveTo>
                  <a:pt x="289" y="40"/>
                </a:moveTo>
                <a:lnTo>
                  <a:pt x="280" y="46"/>
                </a:lnTo>
                <a:lnTo>
                  <a:pt x="289" y="51"/>
                </a:lnTo>
                <a:moveTo>
                  <a:pt x="314" y="18"/>
                </a:moveTo>
                <a:lnTo>
                  <a:pt x="305" y="23"/>
                </a:lnTo>
                <a:lnTo>
                  <a:pt x="314" y="29"/>
                </a:lnTo>
                <a:moveTo>
                  <a:pt x="338" y="40"/>
                </a:moveTo>
                <a:lnTo>
                  <a:pt x="331" y="46"/>
                </a:lnTo>
                <a:lnTo>
                  <a:pt x="338" y="51"/>
                </a:lnTo>
                <a:moveTo>
                  <a:pt x="363" y="18"/>
                </a:moveTo>
                <a:lnTo>
                  <a:pt x="355" y="23"/>
                </a:lnTo>
                <a:lnTo>
                  <a:pt x="363" y="29"/>
                </a:lnTo>
                <a:moveTo>
                  <a:pt x="388" y="40"/>
                </a:moveTo>
                <a:lnTo>
                  <a:pt x="380" y="46"/>
                </a:lnTo>
                <a:lnTo>
                  <a:pt x="388" y="51"/>
                </a:lnTo>
                <a:moveTo>
                  <a:pt x="413" y="18"/>
                </a:moveTo>
                <a:lnTo>
                  <a:pt x="405" y="23"/>
                </a:lnTo>
                <a:lnTo>
                  <a:pt x="413" y="29"/>
                </a:lnTo>
                <a:moveTo>
                  <a:pt x="437" y="40"/>
                </a:moveTo>
                <a:lnTo>
                  <a:pt x="429" y="46"/>
                </a:lnTo>
                <a:lnTo>
                  <a:pt x="437" y="51"/>
                </a:lnTo>
              </a:path>
            </a:pathLst>
          </a:custGeom>
          <a:noFill/>
          <a:ln w="3175" cap="flat" cmpd="sng">
            <a:solidFill>
              <a:srgbClr val="000000"/>
            </a:solidFill>
            <a:prstDash val="solid"/>
            <a:headEnd type="none" w="med" len="med"/>
            <a:tailEnd type="none" w="med" len="med"/>
          </a:ln>
        </p:spPr>
        <p:txBody>
          <a:bodyPr/>
          <a:p>
            <a:endParaRPr lang="en-US"/>
          </a:p>
        </p:txBody>
      </p:sp>
      <p:sp>
        <p:nvSpPr>
          <p:cNvPr id="30747" name="Rectangles 30746"/>
          <p:cNvSpPr/>
          <p:nvPr/>
        </p:nvSpPr>
        <p:spPr>
          <a:xfrm>
            <a:off x="4854575" y="2784475"/>
            <a:ext cx="360363" cy="122238"/>
          </a:xfrm>
          <a:prstGeom prst="rect">
            <a:avLst/>
          </a:prstGeom>
          <a:noFill/>
          <a:ln w="9525">
            <a:noFill/>
          </a:ln>
        </p:spPr>
        <p:txBody>
          <a:bodyPr wrap="none" lIns="0" tIns="0" rIns="0" bIns="0">
            <a:spAutoFit/>
          </a:bodyPr>
          <a:p>
            <a:r>
              <a:rPr sz="800" b="1">
                <a:solidFill>
                  <a:srgbClr val="000000"/>
                </a:solidFill>
              </a:rPr>
              <a:t>Firewall</a:t>
            </a:r>
            <a:endParaRPr sz="800" b="1">
              <a:solidFill>
                <a:srgbClr val="000000"/>
              </a:solidFill>
            </a:endParaRPr>
          </a:p>
        </p:txBody>
      </p:sp>
      <p:sp>
        <p:nvSpPr>
          <p:cNvPr id="30748" name="Freeform 30747"/>
          <p:cNvSpPr/>
          <p:nvPr/>
        </p:nvSpPr>
        <p:spPr>
          <a:xfrm>
            <a:off x="3792538" y="2366963"/>
            <a:ext cx="839787" cy="1587"/>
          </a:xfrm>
          <a:custGeom>
            <a:avLst/>
            <a:gdLst/>
            <a:ahLst/>
            <a:cxnLst/>
            <a:pathLst>
              <a:path w="529">
                <a:moveTo>
                  <a:pt x="529" y="0"/>
                </a:moveTo>
                <a:lnTo>
                  <a:pt x="265" y="0"/>
                </a:lnTo>
                <a:lnTo>
                  <a:pt x="0" y="0"/>
                </a:lnTo>
              </a:path>
            </a:pathLst>
          </a:custGeom>
          <a:noFill/>
          <a:ln w="3175" cap="flat" cmpd="sng">
            <a:solidFill>
              <a:srgbClr val="000000"/>
            </a:solidFill>
            <a:prstDash val="solid"/>
            <a:headEnd type="none" w="med" len="med"/>
            <a:tailEnd type="none" w="med" len="med"/>
          </a:ln>
        </p:spPr>
        <p:txBody>
          <a:bodyPr/>
          <a:p>
            <a:endParaRPr lang="en-US"/>
          </a:p>
        </p:txBody>
      </p:sp>
      <p:sp>
        <p:nvSpPr>
          <p:cNvPr id="30749" name="Freeform 30748"/>
          <p:cNvSpPr/>
          <p:nvPr/>
        </p:nvSpPr>
        <p:spPr>
          <a:xfrm>
            <a:off x="2532063" y="4575175"/>
            <a:ext cx="839787" cy="757238"/>
          </a:xfrm>
          <a:custGeom>
            <a:avLst/>
            <a:gdLst/>
            <a:ahLst/>
            <a:cxnLst/>
            <a:pathLst>
              <a:path w="529" h="477">
                <a:moveTo>
                  <a:pt x="0" y="357"/>
                </a:moveTo>
                <a:lnTo>
                  <a:pt x="100" y="357"/>
                </a:lnTo>
                <a:lnTo>
                  <a:pt x="182" y="372"/>
                </a:lnTo>
                <a:lnTo>
                  <a:pt x="182" y="387"/>
                </a:lnTo>
                <a:lnTo>
                  <a:pt x="100" y="387"/>
                </a:lnTo>
                <a:lnTo>
                  <a:pt x="100" y="402"/>
                </a:lnTo>
                <a:lnTo>
                  <a:pt x="34" y="402"/>
                </a:lnTo>
                <a:lnTo>
                  <a:pt x="34" y="477"/>
                </a:lnTo>
                <a:lnTo>
                  <a:pt x="497" y="477"/>
                </a:lnTo>
                <a:lnTo>
                  <a:pt x="497" y="402"/>
                </a:lnTo>
                <a:lnTo>
                  <a:pt x="430" y="402"/>
                </a:lnTo>
                <a:lnTo>
                  <a:pt x="430" y="387"/>
                </a:lnTo>
                <a:lnTo>
                  <a:pt x="348" y="387"/>
                </a:lnTo>
                <a:lnTo>
                  <a:pt x="348" y="372"/>
                </a:lnTo>
                <a:lnTo>
                  <a:pt x="430" y="357"/>
                </a:lnTo>
                <a:lnTo>
                  <a:pt x="529" y="357"/>
                </a:lnTo>
                <a:lnTo>
                  <a:pt x="529" y="0"/>
                </a:lnTo>
                <a:lnTo>
                  <a:pt x="0" y="0"/>
                </a:lnTo>
                <a:lnTo>
                  <a:pt x="0" y="357"/>
                </a:lnTo>
                <a:close/>
              </a:path>
            </a:pathLst>
          </a:custGeom>
          <a:solidFill>
            <a:srgbClr val="FFFFFF"/>
          </a:solidFill>
          <a:ln w="7938" cap="flat" cmpd="sng">
            <a:solidFill>
              <a:srgbClr val="000000"/>
            </a:solidFill>
            <a:prstDash val="solid"/>
            <a:headEnd type="none" w="med" len="med"/>
            <a:tailEnd type="none" w="med" len="med"/>
          </a:ln>
        </p:spPr>
        <p:txBody>
          <a:bodyPr/>
          <a:p>
            <a:endParaRPr lang="en-US"/>
          </a:p>
        </p:txBody>
      </p:sp>
      <p:sp>
        <p:nvSpPr>
          <p:cNvPr id="30750" name="Freeform 30749"/>
          <p:cNvSpPr>
            <a:spLocks noEditPoints="1"/>
          </p:cNvSpPr>
          <p:nvPr/>
        </p:nvSpPr>
        <p:spPr>
          <a:xfrm>
            <a:off x="2690813" y="5141913"/>
            <a:ext cx="523875" cy="71437"/>
          </a:xfrm>
          <a:custGeom>
            <a:avLst/>
            <a:gdLst/>
            <a:ahLst/>
            <a:cxnLst/>
            <a:pathLst>
              <a:path w="330" h="45">
                <a:moveTo>
                  <a:pt x="0" y="45"/>
                </a:moveTo>
                <a:lnTo>
                  <a:pt x="330" y="45"/>
                </a:lnTo>
                <a:moveTo>
                  <a:pt x="82" y="30"/>
                </a:moveTo>
                <a:lnTo>
                  <a:pt x="248" y="30"/>
                </a:lnTo>
                <a:moveTo>
                  <a:pt x="82" y="15"/>
                </a:moveTo>
                <a:lnTo>
                  <a:pt x="248" y="15"/>
                </a:lnTo>
                <a:moveTo>
                  <a:pt x="0" y="0"/>
                </a:moveTo>
                <a:lnTo>
                  <a:pt x="330" y="0"/>
                </a:lnTo>
              </a:path>
            </a:pathLst>
          </a:custGeom>
          <a:noFill/>
          <a:ln w="7938" cap="flat" cmpd="sng">
            <a:solidFill>
              <a:srgbClr val="000000"/>
            </a:solidFill>
            <a:prstDash val="solid"/>
            <a:headEnd type="none" w="med" len="med"/>
            <a:tailEnd type="none" w="med" len="med"/>
          </a:ln>
        </p:spPr>
        <p:txBody>
          <a:bodyPr/>
          <a:p>
            <a:endParaRPr lang="en-US"/>
          </a:p>
        </p:txBody>
      </p:sp>
      <p:sp>
        <p:nvSpPr>
          <p:cNvPr id="30751" name="Freeform 30750"/>
          <p:cNvSpPr>
            <a:spLocks noEditPoints="1"/>
          </p:cNvSpPr>
          <p:nvPr/>
        </p:nvSpPr>
        <p:spPr>
          <a:xfrm>
            <a:off x="2597150" y="4645025"/>
            <a:ext cx="696913" cy="674688"/>
          </a:xfrm>
          <a:custGeom>
            <a:avLst/>
            <a:gdLst/>
            <a:ahLst/>
            <a:cxnLst/>
            <a:pathLst>
              <a:path w="439" h="425">
                <a:moveTo>
                  <a:pt x="42" y="384"/>
                </a:moveTo>
                <a:lnTo>
                  <a:pt x="125" y="384"/>
                </a:lnTo>
                <a:lnTo>
                  <a:pt x="125" y="373"/>
                </a:lnTo>
                <a:lnTo>
                  <a:pt x="42" y="373"/>
                </a:lnTo>
                <a:lnTo>
                  <a:pt x="42" y="384"/>
                </a:lnTo>
                <a:close/>
                <a:moveTo>
                  <a:pt x="17" y="425"/>
                </a:moveTo>
                <a:lnTo>
                  <a:pt x="33" y="410"/>
                </a:lnTo>
                <a:lnTo>
                  <a:pt x="17" y="395"/>
                </a:lnTo>
                <a:lnTo>
                  <a:pt x="0" y="410"/>
                </a:lnTo>
                <a:lnTo>
                  <a:pt x="17" y="425"/>
                </a:lnTo>
                <a:close/>
                <a:moveTo>
                  <a:pt x="42" y="239"/>
                </a:moveTo>
                <a:lnTo>
                  <a:pt x="42" y="30"/>
                </a:lnTo>
                <a:lnTo>
                  <a:pt x="405" y="30"/>
                </a:lnTo>
                <a:lnTo>
                  <a:pt x="405" y="239"/>
                </a:lnTo>
                <a:lnTo>
                  <a:pt x="42" y="239"/>
                </a:lnTo>
                <a:close/>
                <a:moveTo>
                  <a:pt x="25" y="261"/>
                </a:moveTo>
                <a:lnTo>
                  <a:pt x="430" y="261"/>
                </a:lnTo>
                <a:lnTo>
                  <a:pt x="430" y="16"/>
                </a:lnTo>
                <a:lnTo>
                  <a:pt x="439" y="16"/>
                </a:lnTo>
                <a:lnTo>
                  <a:pt x="439" y="0"/>
                </a:lnTo>
                <a:lnTo>
                  <a:pt x="8" y="0"/>
                </a:lnTo>
                <a:lnTo>
                  <a:pt x="8" y="268"/>
                </a:lnTo>
                <a:lnTo>
                  <a:pt x="25" y="268"/>
                </a:lnTo>
                <a:lnTo>
                  <a:pt x="25" y="261"/>
                </a:lnTo>
                <a:close/>
                <a:moveTo>
                  <a:pt x="414" y="298"/>
                </a:moveTo>
                <a:lnTo>
                  <a:pt x="439" y="298"/>
                </a:lnTo>
                <a:lnTo>
                  <a:pt x="439" y="291"/>
                </a:lnTo>
                <a:lnTo>
                  <a:pt x="414" y="291"/>
                </a:lnTo>
                <a:lnTo>
                  <a:pt x="414" y="298"/>
                </a:lnTo>
                <a:close/>
              </a:path>
            </a:pathLst>
          </a:custGeom>
          <a:solidFill>
            <a:srgbClr val="000000"/>
          </a:solidFill>
          <a:ln w="3175" cap="flat" cmpd="sng">
            <a:solidFill>
              <a:srgbClr val="000000"/>
            </a:solidFill>
            <a:prstDash val="solid"/>
            <a:headEnd type="none" w="med" len="med"/>
            <a:tailEnd type="none" w="med" len="med"/>
          </a:ln>
        </p:spPr>
        <p:txBody>
          <a:bodyPr/>
          <a:p>
            <a:endParaRPr lang="en-US"/>
          </a:p>
        </p:txBody>
      </p:sp>
      <p:sp>
        <p:nvSpPr>
          <p:cNvPr id="30752" name="Rectangles 30751"/>
          <p:cNvSpPr/>
          <p:nvPr/>
        </p:nvSpPr>
        <p:spPr>
          <a:xfrm>
            <a:off x="2676525" y="5295900"/>
            <a:ext cx="104775" cy="17463"/>
          </a:xfrm>
          <a:prstGeom prst="rect">
            <a:avLst/>
          </a:prstGeom>
          <a:solidFill>
            <a:srgbClr val="FFFFFF"/>
          </a:solidFill>
          <a:ln w="3175" cap="flat" cmpd="sng">
            <a:solidFill>
              <a:srgbClr val="000000"/>
            </a:solidFill>
            <a:prstDash val="solid"/>
            <a:miter/>
            <a:headEnd type="none" w="med" len="med"/>
            <a:tailEnd type="none" w="med" len="med"/>
          </a:ln>
        </p:spPr>
        <p:txBody>
          <a:bodyPr/>
          <a:p>
            <a:endParaRPr lang="en-US"/>
          </a:p>
        </p:txBody>
      </p:sp>
      <p:sp>
        <p:nvSpPr>
          <p:cNvPr id="30753" name="Freeform 30752"/>
          <p:cNvSpPr>
            <a:spLocks noEditPoints="1"/>
          </p:cNvSpPr>
          <p:nvPr/>
        </p:nvSpPr>
        <p:spPr>
          <a:xfrm>
            <a:off x="2586038" y="5237163"/>
            <a:ext cx="735012" cy="82550"/>
          </a:xfrm>
          <a:custGeom>
            <a:avLst/>
            <a:gdLst/>
            <a:ahLst/>
            <a:cxnLst/>
            <a:pathLst>
              <a:path w="463" h="52">
                <a:moveTo>
                  <a:pt x="0" y="0"/>
                </a:moveTo>
                <a:lnTo>
                  <a:pt x="463" y="0"/>
                </a:lnTo>
                <a:moveTo>
                  <a:pt x="0" y="11"/>
                </a:moveTo>
                <a:lnTo>
                  <a:pt x="463" y="11"/>
                </a:lnTo>
                <a:moveTo>
                  <a:pt x="66" y="18"/>
                </a:moveTo>
                <a:lnTo>
                  <a:pt x="57" y="24"/>
                </a:lnTo>
                <a:lnTo>
                  <a:pt x="66" y="29"/>
                </a:lnTo>
                <a:moveTo>
                  <a:pt x="115" y="18"/>
                </a:moveTo>
                <a:lnTo>
                  <a:pt x="106" y="24"/>
                </a:lnTo>
                <a:lnTo>
                  <a:pt x="115" y="29"/>
                </a:lnTo>
                <a:moveTo>
                  <a:pt x="140" y="41"/>
                </a:moveTo>
                <a:lnTo>
                  <a:pt x="132" y="46"/>
                </a:lnTo>
                <a:lnTo>
                  <a:pt x="140" y="52"/>
                </a:lnTo>
                <a:moveTo>
                  <a:pt x="164" y="18"/>
                </a:moveTo>
                <a:lnTo>
                  <a:pt x="157" y="24"/>
                </a:lnTo>
                <a:lnTo>
                  <a:pt x="164" y="29"/>
                </a:lnTo>
                <a:moveTo>
                  <a:pt x="189" y="41"/>
                </a:moveTo>
                <a:lnTo>
                  <a:pt x="181" y="46"/>
                </a:lnTo>
                <a:lnTo>
                  <a:pt x="189" y="52"/>
                </a:lnTo>
                <a:moveTo>
                  <a:pt x="214" y="18"/>
                </a:moveTo>
                <a:lnTo>
                  <a:pt x="206" y="24"/>
                </a:lnTo>
                <a:lnTo>
                  <a:pt x="214" y="29"/>
                </a:lnTo>
                <a:moveTo>
                  <a:pt x="239" y="41"/>
                </a:moveTo>
                <a:lnTo>
                  <a:pt x="231" y="46"/>
                </a:lnTo>
                <a:lnTo>
                  <a:pt x="239" y="52"/>
                </a:lnTo>
                <a:moveTo>
                  <a:pt x="264" y="18"/>
                </a:moveTo>
                <a:lnTo>
                  <a:pt x="255" y="24"/>
                </a:lnTo>
                <a:lnTo>
                  <a:pt x="264" y="29"/>
                </a:lnTo>
                <a:moveTo>
                  <a:pt x="289" y="41"/>
                </a:moveTo>
                <a:lnTo>
                  <a:pt x="280" y="46"/>
                </a:lnTo>
                <a:lnTo>
                  <a:pt x="289" y="52"/>
                </a:lnTo>
                <a:moveTo>
                  <a:pt x="314" y="18"/>
                </a:moveTo>
                <a:lnTo>
                  <a:pt x="305" y="24"/>
                </a:lnTo>
                <a:lnTo>
                  <a:pt x="314" y="29"/>
                </a:lnTo>
                <a:moveTo>
                  <a:pt x="338" y="41"/>
                </a:moveTo>
                <a:lnTo>
                  <a:pt x="330" y="46"/>
                </a:lnTo>
                <a:lnTo>
                  <a:pt x="338" y="52"/>
                </a:lnTo>
                <a:moveTo>
                  <a:pt x="363" y="18"/>
                </a:moveTo>
                <a:lnTo>
                  <a:pt x="355" y="24"/>
                </a:lnTo>
                <a:lnTo>
                  <a:pt x="363" y="29"/>
                </a:lnTo>
                <a:moveTo>
                  <a:pt x="388" y="41"/>
                </a:moveTo>
                <a:lnTo>
                  <a:pt x="380" y="46"/>
                </a:lnTo>
                <a:lnTo>
                  <a:pt x="388" y="52"/>
                </a:lnTo>
                <a:moveTo>
                  <a:pt x="412" y="18"/>
                </a:moveTo>
                <a:lnTo>
                  <a:pt x="404" y="24"/>
                </a:lnTo>
                <a:lnTo>
                  <a:pt x="412" y="29"/>
                </a:lnTo>
                <a:moveTo>
                  <a:pt x="437" y="41"/>
                </a:moveTo>
                <a:lnTo>
                  <a:pt x="429" y="46"/>
                </a:lnTo>
                <a:lnTo>
                  <a:pt x="437" y="52"/>
                </a:lnTo>
              </a:path>
            </a:pathLst>
          </a:custGeom>
          <a:noFill/>
          <a:ln w="3175" cap="flat" cmpd="sng">
            <a:solidFill>
              <a:srgbClr val="000000"/>
            </a:solidFill>
            <a:prstDash val="solid"/>
            <a:headEnd type="none" w="med" len="med"/>
            <a:tailEnd type="none" w="med" len="med"/>
          </a:ln>
        </p:spPr>
        <p:txBody>
          <a:bodyPr/>
          <a:p>
            <a:endParaRPr lang="en-US"/>
          </a:p>
        </p:txBody>
      </p:sp>
      <p:sp>
        <p:nvSpPr>
          <p:cNvPr id="30754" name="Rectangles 30753"/>
          <p:cNvSpPr/>
          <p:nvPr/>
        </p:nvSpPr>
        <p:spPr>
          <a:xfrm>
            <a:off x="2662238" y="5368925"/>
            <a:ext cx="725487" cy="182563"/>
          </a:xfrm>
          <a:prstGeom prst="rect">
            <a:avLst/>
          </a:prstGeom>
          <a:noFill/>
          <a:ln w="9525">
            <a:noFill/>
          </a:ln>
        </p:spPr>
        <p:txBody>
          <a:bodyPr wrap="none" lIns="0" tIns="0" rIns="0" bIns="0">
            <a:spAutoFit/>
          </a:bodyPr>
          <a:p>
            <a:r>
              <a:rPr sz="1200">
                <a:solidFill>
                  <a:srgbClr val="000000"/>
                </a:solidFill>
              </a:rPr>
              <a:t>Web Server</a:t>
            </a:r>
            <a:endParaRPr sz="1200"/>
          </a:p>
        </p:txBody>
      </p:sp>
      <p:sp>
        <p:nvSpPr>
          <p:cNvPr id="30755" name="Freeform 30754"/>
          <p:cNvSpPr>
            <a:spLocks noEditPoints="1"/>
          </p:cNvSpPr>
          <p:nvPr/>
        </p:nvSpPr>
        <p:spPr>
          <a:xfrm>
            <a:off x="7362825" y="1641475"/>
            <a:ext cx="1050925" cy="757238"/>
          </a:xfrm>
          <a:custGeom>
            <a:avLst/>
            <a:gdLst/>
            <a:ahLst/>
            <a:cxnLst/>
            <a:pathLst>
              <a:path w="662" h="477">
                <a:moveTo>
                  <a:pt x="0" y="477"/>
                </a:moveTo>
                <a:lnTo>
                  <a:pt x="0" y="467"/>
                </a:lnTo>
                <a:lnTo>
                  <a:pt x="67" y="437"/>
                </a:lnTo>
                <a:lnTo>
                  <a:pt x="67" y="0"/>
                </a:lnTo>
                <a:lnTo>
                  <a:pt x="243" y="0"/>
                </a:lnTo>
                <a:lnTo>
                  <a:pt x="243" y="437"/>
                </a:lnTo>
                <a:lnTo>
                  <a:pt x="314" y="467"/>
                </a:lnTo>
                <a:lnTo>
                  <a:pt x="314" y="477"/>
                </a:lnTo>
                <a:lnTo>
                  <a:pt x="0" y="477"/>
                </a:lnTo>
                <a:close/>
                <a:moveTo>
                  <a:pt x="265" y="410"/>
                </a:moveTo>
                <a:lnTo>
                  <a:pt x="327" y="410"/>
                </a:lnTo>
                <a:lnTo>
                  <a:pt x="396" y="427"/>
                </a:lnTo>
                <a:lnTo>
                  <a:pt x="396" y="460"/>
                </a:lnTo>
                <a:lnTo>
                  <a:pt x="327" y="460"/>
                </a:lnTo>
                <a:lnTo>
                  <a:pt x="327" y="477"/>
                </a:lnTo>
                <a:lnTo>
                  <a:pt x="600" y="477"/>
                </a:lnTo>
                <a:lnTo>
                  <a:pt x="600" y="460"/>
                </a:lnTo>
                <a:lnTo>
                  <a:pt x="531" y="460"/>
                </a:lnTo>
                <a:lnTo>
                  <a:pt x="531" y="427"/>
                </a:lnTo>
                <a:lnTo>
                  <a:pt x="600" y="410"/>
                </a:lnTo>
                <a:lnTo>
                  <a:pt x="662" y="410"/>
                </a:lnTo>
                <a:lnTo>
                  <a:pt x="662" y="120"/>
                </a:lnTo>
                <a:lnTo>
                  <a:pt x="265" y="120"/>
                </a:lnTo>
                <a:lnTo>
                  <a:pt x="265" y="410"/>
                </a:lnTo>
                <a:close/>
              </a:path>
            </a:pathLst>
          </a:custGeom>
          <a:solidFill>
            <a:srgbClr val="FFFFFF"/>
          </a:solidFill>
          <a:ln w="7938" cap="flat" cmpd="sng">
            <a:solidFill>
              <a:srgbClr val="000000"/>
            </a:solidFill>
            <a:prstDash val="solid"/>
            <a:headEnd type="none" w="med" len="med"/>
            <a:tailEnd type="none" w="med" len="med"/>
          </a:ln>
        </p:spPr>
        <p:txBody>
          <a:bodyPr/>
          <a:p>
            <a:endParaRPr lang="en-US"/>
          </a:p>
        </p:txBody>
      </p:sp>
      <p:sp>
        <p:nvSpPr>
          <p:cNvPr id="30756" name="Freeform 30755"/>
          <p:cNvSpPr>
            <a:spLocks noEditPoints="1"/>
          </p:cNvSpPr>
          <p:nvPr/>
        </p:nvSpPr>
        <p:spPr>
          <a:xfrm>
            <a:off x="7469188" y="1673225"/>
            <a:ext cx="846137" cy="725488"/>
          </a:xfrm>
          <a:custGeom>
            <a:avLst/>
            <a:gdLst/>
            <a:ahLst/>
            <a:cxnLst/>
            <a:pathLst>
              <a:path w="533" h="457">
                <a:moveTo>
                  <a:pt x="0" y="417"/>
                </a:moveTo>
                <a:lnTo>
                  <a:pt x="0" y="457"/>
                </a:lnTo>
                <a:moveTo>
                  <a:pt x="176" y="417"/>
                </a:moveTo>
                <a:lnTo>
                  <a:pt x="176" y="457"/>
                </a:lnTo>
                <a:moveTo>
                  <a:pt x="55" y="130"/>
                </a:moveTo>
                <a:lnTo>
                  <a:pt x="121" y="130"/>
                </a:lnTo>
                <a:moveTo>
                  <a:pt x="44" y="80"/>
                </a:moveTo>
                <a:lnTo>
                  <a:pt x="132" y="80"/>
                </a:lnTo>
                <a:moveTo>
                  <a:pt x="22" y="0"/>
                </a:moveTo>
                <a:lnTo>
                  <a:pt x="154" y="0"/>
                </a:lnTo>
                <a:lnTo>
                  <a:pt x="154" y="278"/>
                </a:lnTo>
                <a:lnTo>
                  <a:pt x="22" y="278"/>
                </a:lnTo>
                <a:lnTo>
                  <a:pt x="22" y="0"/>
                </a:lnTo>
                <a:moveTo>
                  <a:pt x="329" y="440"/>
                </a:moveTo>
                <a:lnTo>
                  <a:pt x="464" y="440"/>
                </a:lnTo>
                <a:moveTo>
                  <a:pt x="329" y="407"/>
                </a:moveTo>
                <a:lnTo>
                  <a:pt x="464" y="407"/>
                </a:lnTo>
                <a:moveTo>
                  <a:pt x="260" y="390"/>
                </a:moveTo>
                <a:lnTo>
                  <a:pt x="533" y="390"/>
                </a:lnTo>
              </a:path>
            </a:pathLst>
          </a:custGeom>
          <a:noFill/>
          <a:ln w="7938" cap="flat" cmpd="sng">
            <a:solidFill>
              <a:srgbClr val="000000"/>
            </a:solidFill>
            <a:prstDash val="solid"/>
            <a:headEnd type="none" w="med" len="med"/>
            <a:tailEnd type="none" w="med" len="med"/>
          </a:ln>
        </p:spPr>
        <p:txBody>
          <a:bodyPr/>
          <a:p>
            <a:endParaRPr lang="en-US"/>
          </a:p>
        </p:txBody>
      </p:sp>
      <p:sp>
        <p:nvSpPr>
          <p:cNvPr id="30757" name="Freeform 30756"/>
          <p:cNvSpPr>
            <a:spLocks noEditPoints="1"/>
          </p:cNvSpPr>
          <p:nvPr/>
        </p:nvSpPr>
        <p:spPr>
          <a:xfrm>
            <a:off x="7494588" y="2146300"/>
            <a:ext cx="227012" cy="206375"/>
          </a:xfrm>
          <a:custGeom>
            <a:avLst/>
            <a:gdLst/>
            <a:ahLst/>
            <a:cxnLst/>
            <a:pathLst>
              <a:path w="143" h="130">
                <a:moveTo>
                  <a:pt x="0" y="80"/>
                </a:moveTo>
                <a:lnTo>
                  <a:pt x="11" y="80"/>
                </a:lnTo>
                <a:lnTo>
                  <a:pt x="11" y="0"/>
                </a:lnTo>
                <a:lnTo>
                  <a:pt x="0" y="0"/>
                </a:lnTo>
                <a:lnTo>
                  <a:pt x="0" y="80"/>
                </a:lnTo>
                <a:close/>
                <a:moveTo>
                  <a:pt x="22" y="80"/>
                </a:moveTo>
                <a:lnTo>
                  <a:pt x="33" y="80"/>
                </a:lnTo>
                <a:lnTo>
                  <a:pt x="33" y="0"/>
                </a:lnTo>
                <a:lnTo>
                  <a:pt x="22" y="0"/>
                </a:lnTo>
                <a:lnTo>
                  <a:pt x="22" y="80"/>
                </a:lnTo>
                <a:close/>
                <a:moveTo>
                  <a:pt x="44" y="80"/>
                </a:moveTo>
                <a:lnTo>
                  <a:pt x="55" y="80"/>
                </a:lnTo>
                <a:lnTo>
                  <a:pt x="55" y="0"/>
                </a:lnTo>
                <a:lnTo>
                  <a:pt x="44" y="0"/>
                </a:lnTo>
                <a:lnTo>
                  <a:pt x="44" y="80"/>
                </a:lnTo>
                <a:close/>
                <a:moveTo>
                  <a:pt x="66" y="80"/>
                </a:moveTo>
                <a:lnTo>
                  <a:pt x="77" y="80"/>
                </a:lnTo>
                <a:lnTo>
                  <a:pt x="77" y="0"/>
                </a:lnTo>
                <a:lnTo>
                  <a:pt x="66" y="0"/>
                </a:lnTo>
                <a:lnTo>
                  <a:pt x="66" y="80"/>
                </a:lnTo>
                <a:close/>
                <a:moveTo>
                  <a:pt x="88" y="80"/>
                </a:moveTo>
                <a:lnTo>
                  <a:pt x="99" y="80"/>
                </a:lnTo>
                <a:lnTo>
                  <a:pt x="99" y="0"/>
                </a:lnTo>
                <a:lnTo>
                  <a:pt x="88" y="0"/>
                </a:lnTo>
                <a:lnTo>
                  <a:pt x="88" y="80"/>
                </a:lnTo>
                <a:close/>
                <a:moveTo>
                  <a:pt x="111" y="80"/>
                </a:moveTo>
                <a:lnTo>
                  <a:pt x="121" y="80"/>
                </a:lnTo>
                <a:lnTo>
                  <a:pt x="121" y="0"/>
                </a:lnTo>
                <a:lnTo>
                  <a:pt x="111" y="0"/>
                </a:lnTo>
                <a:lnTo>
                  <a:pt x="111" y="80"/>
                </a:lnTo>
                <a:close/>
                <a:moveTo>
                  <a:pt x="133" y="80"/>
                </a:moveTo>
                <a:lnTo>
                  <a:pt x="143" y="80"/>
                </a:lnTo>
                <a:lnTo>
                  <a:pt x="143" y="0"/>
                </a:lnTo>
                <a:lnTo>
                  <a:pt x="133" y="0"/>
                </a:lnTo>
                <a:lnTo>
                  <a:pt x="133" y="80"/>
                </a:lnTo>
                <a:close/>
                <a:moveTo>
                  <a:pt x="133" y="130"/>
                </a:moveTo>
                <a:lnTo>
                  <a:pt x="143" y="130"/>
                </a:lnTo>
                <a:lnTo>
                  <a:pt x="143" y="90"/>
                </a:lnTo>
                <a:lnTo>
                  <a:pt x="133" y="90"/>
                </a:lnTo>
                <a:lnTo>
                  <a:pt x="133" y="130"/>
                </a:lnTo>
                <a:close/>
                <a:moveTo>
                  <a:pt x="111" y="130"/>
                </a:moveTo>
                <a:lnTo>
                  <a:pt x="121" y="130"/>
                </a:lnTo>
                <a:lnTo>
                  <a:pt x="121" y="90"/>
                </a:lnTo>
                <a:lnTo>
                  <a:pt x="111" y="90"/>
                </a:lnTo>
                <a:lnTo>
                  <a:pt x="111" y="130"/>
                </a:lnTo>
                <a:close/>
                <a:moveTo>
                  <a:pt x="88" y="130"/>
                </a:moveTo>
                <a:lnTo>
                  <a:pt x="99" y="130"/>
                </a:lnTo>
                <a:lnTo>
                  <a:pt x="99" y="90"/>
                </a:lnTo>
                <a:lnTo>
                  <a:pt x="88" y="90"/>
                </a:lnTo>
                <a:lnTo>
                  <a:pt x="88" y="130"/>
                </a:lnTo>
                <a:close/>
                <a:moveTo>
                  <a:pt x="66" y="130"/>
                </a:moveTo>
                <a:lnTo>
                  <a:pt x="77" y="130"/>
                </a:lnTo>
                <a:lnTo>
                  <a:pt x="77" y="90"/>
                </a:lnTo>
                <a:lnTo>
                  <a:pt x="66" y="90"/>
                </a:lnTo>
                <a:lnTo>
                  <a:pt x="66" y="130"/>
                </a:lnTo>
                <a:close/>
                <a:moveTo>
                  <a:pt x="44" y="130"/>
                </a:moveTo>
                <a:lnTo>
                  <a:pt x="55" y="130"/>
                </a:lnTo>
                <a:lnTo>
                  <a:pt x="55" y="90"/>
                </a:lnTo>
                <a:lnTo>
                  <a:pt x="44" y="90"/>
                </a:lnTo>
                <a:lnTo>
                  <a:pt x="44" y="130"/>
                </a:lnTo>
                <a:close/>
                <a:moveTo>
                  <a:pt x="22" y="130"/>
                </a:moveTo>
                <a:lnTo>
                  <a:pt x="33" y="130"/>
                </a:lnTo>
                <a:lnTo>
                  <a:pt x="33" y="90"/>
                </a:lnTo>
                <a:lnTo>
                  <a:pt x="22" y="90"/>
                </a:lnTo>
                <a:lnTo>
                  <a:pt x="22" y="130"/>
                </a:lnTo>
                <a:close/>
                <a:moveTo>
                  <a:pt x="0" y="130"/>
                </a:moveTo>
                <a:lnTo>
                  <a:pt x="11" y="130"/>
                </a:lnTo>
                <a:lnTo>
                  <a:pt x="11" y="90"/>
                </a:lnTo>
                <a:lnTo>
                  <a:pt x="0" y="90"/>
                </a:lnTo>
                <a:lnTo>
                  <a:pt x="0" y="130"/>
                </a:lnTo>
                <a:close/>
              </a:path>
            </a:pathLst>
          </a:custGeom>
          <a:solidFill>
            <a:srgbClr val="FFFFFF"/>
          </a:solidFill>
          <a:ln w="3175" cap="flat" cmpd="sng">
            <a:solidFill>
              <a:srgbClr val="000000"/>
            </a:solidFill>
            <a:prstDash val="solid"/>
            <a:headEnd type="none" w="med" len="med"/>
            <a:tailEnd type="none" w="med" len="med"/>
          </a:ln>
        </p:spPr>
        <p:txBody>
          <a:bodyPr/>
          <a:p>
            <a:endParaRPr lang="en-US"/>
          </a:p>
        </p:txBody>
      </p:sp>
      <p:sp>
        <p:nvSpPr>
          <p:cNvPr id="30758" name="Freeform 30757"/>
          <p:cNvSpPr>
            <a:spLocks noEditPoints="1"/>
          </p:cNvSpPr>
          <p:nvPr/>
        </p:nvSpPr>
        <p:spPr>
          <a:xfrm>
            <a:off x="7521575" y="1690688"/>
            <a:ext cx="174625" cy="377825"/>
          </a:xfrm>
          <a:custGeom>
            <a:avLst/>
            <a:gdLst/>
            <a:ahLst/>
            <a:cxnLst/>
            <a:pathLst>
              <a:path w="110" h="238">
                <a:moveTo>
                  <a:pt x="0" y="0"/>
                </a:moveTo>
                <a:lnTo>
                  <a:pt x="0" y="39"/>
                </a:lnTo>
                <a:lnTo>
                  <a:pt x="110" y="39"/>
                </a:lnTo>
                <a:lnTo>
                  <a:pt x="110" y="0"/>
                </a:lnTo>
                <a:lnTo>
                  <a:pt x="0" y="0"/>
                </a:lnTo>
                <a:moveTo>
                  <a:pt x="0" y="0"/>
                </a:moveTo>
                <a:lnTo>
                  <a:pt x="11" y="9"/>
                </a:lnTo>
                <a:lnTo>
                  <a:pt x="99" y="9"/>
                </a:lnTo>
                <a:lnTo>
                  <a:pt x="110" y="0"/>
                </a:lnTo>
                <a:moveTo>
                  <a:pt x="0" y="89"/>
                </a:moveTo>
                <a:lnTo>
                  <a:pt x="110" y="89"/>
                </a:lnTo>
                <a:lnTo>
                  <a:pt x="110" y="49"/>
                </a:lnTo>
                <a:lnTo>
                  <a:pt x="0" y="49"/>
                </a:lnTo>
                <a:lnTo>
                  <a:pt x="0" y="89"/>
                </a:lnTo>
                <a:moveTo>
                  <a:pt x="0" y="139"/>
                </a:moveTo>
                <a:lnTo>
                  <a:pt x="110" y="139"/>
                </a:lnTo>
                <a:lnTo>
                  <a:pt x="110" y="99"/>
                </a:lnTo>
                <a:lnTo>
                  <a:pt x="0" y="99"/>
                </a:lnTo>
                <a:lnTo>
                  <a:pt x="0" y="139"/>
                </a:lnTo>
                <a:moveTo>
                  <a:pt x="0" y="188"/>
                </a:moveTo>
                <a:lnTo>
                  <a:pt x="110" y="188"/>
                </a:lnTo>
                <a:lnTo>
                  <a:pt x="110" y="148"/>
                </a:lnTo>
                <a:lnTo>
                  <a:pt x="0" y="148"/>
                </a:lnTo>
                <a:lnTo>
                  <a:pt x="0" y="188"/>
                </a:lnTo>
                <a:moveTo>
                  <a:pt x="0" y="238"/>
                </a:moveTo>
                <a:lnTo>
                  <a:pt x="110" y="238"/>
                </a:lnTo>
                <a:lnTo>
                  <a:pt x="110" y="198"/>
                </a:lnTo>
                <a:lnTo>
                  <a:pt x="0" y="198"/>
                </a:lnTo>
                <a:lnTo>
                  <a:pt x="0" y="238"/>
                </a:lnTo>
                <a:moveTo>
                  <a:pt x="0" y="39"/>
                </a:moveTo>
                <a:lnTo>
                  <a:pt x="11" y="9"/>
                </a:lnTo>
                <a:moveTo>
                  <a:pt x="99" y="9"/>
                </a:moveTo>
                <a:lnTo>
                  <a:pt x="110" y="39"/>
                </a:lnTo>
                <a:moveTo>
                  <a:pt x="5" y="183"/>
                </a:moveTo>
                <a:lnTo>
                  <a:pt x="77" y="183"/>
                </a:lnTo>
                <a:moveTo>
                  <a:pt x="5" y="175"/>
                </a:moveTo>
                <a:lnTo>
                  <a:pt x="77" y="175"/>
                </a:lnTo>
                <a:moveTo>
                  <a:pt x="5" y="168"/>
                </a:moveTo>
                <a:lnTo>
                  <a:pt x="77" y="168"/>
                </a:lnTo>
                <a:moveTo>
                  <a:pt x="5" y="161"/>
                </a:moveTo>
                <a:lnTo>
                  <a:pt x="77" y="161"/>
                </a:lnTo>
                <a:moveTo>
                  <a:pt x="5" y="153"/>
                </a:moveTo>
                <a:lnTo>
                  <a:pt x="77" y="153"/>
                </a:lnTo>
                <a:moveTo>
                  <a:pt x="55" y="79"/>
                </a:moveTo>
                <a:lnTo>
                  <a:pt x="88" y="79"/>
                </a:lnTo>
                <a:lnTo>
                  <a:pt x="88" y="59"/>
                </a:lnTo>
                <a:lnTo>
                  <a:pt x="55" y="59"/>
                </a:lnTo>
                <a:lnTo>
                  <a:pt x="55" y="79"/>
                </a:lnTo>
                <a:moveTo>
                  <a:pt x="85" y="131"/>
                </a:moveTo>
                <a:lnTo>
                  <a:pt x="101" y="131"/>
                </a:lnTo>
                <a:lnTo>
                  <a:pt x="101" y="126"/>
                </a:lnTo>
                <a:lnTo>
                  <a:pt x="85" y="126"/>
                </a:lnTo>
                <a:lnTo>
                  <a:pt x="85" y="131"/>
                </a:lnTo>
                <a:moveTo>
                  <a:pt x="85" y="158"/>
                </a:moveTo>
                <a:lnTo>
                  <a:pt x="101" y="158"/>
                </a:lnTo>
                <a:lnTo>
                  <a:pt x="101" y="153"/>
                </a:lnTo>
                <a:lnTo>
                  <a:pt x="85" y="153"/>
                </a:lnTo>
                <a:lnTo>
                  <a:pt x="85" y="158"/>
                </a:lnTo>
                <a:moveTo>
                  <a:pt x="85" y="168"/>
                </a:moveTo>
                <a:lnTo>
                  <a:pt x="101" y="168"/>
                </a:lnTo>
                <a:lnTo>
                  <a:pt x="101" y="163"/>
                </a:lnTo>
                <a:lnTo>
                  <a:pt x="85" y="163"/>
                </a:lnTo>
                <a:lnTo>
                  <a:pt x="85" y="168"/>
                </a:lnTo>
              </a:path>
            </a:pathLst>
          </a:custGeom>
          <a:noFill/>
          <a:ln w="3175" cap="flat" cmpd="sng">
            <a:solidFill>
              <a:srgbClr val="000000"/>
            </a:solidFill>
            <a:prstDash val="solid"/>
            <a:headEnd type="none" w="med" len="med"/>
            <a:tailEnd type="none" w="med" len="med"/>
          </a:ln>
        </p:spPr>
        <p:txBody>
          <a:bodyPr/>
          <a:p>
            <a:endParaRPr lang="en-US"/>
          </a:p>
        </p:txBody>
      </p:sp>
      <p:sp>
        <p:nvSpPr>
          <p:cNvPr id="30759" name="Freeform 30758"/>
          <p:cNvSpPr>
            <a:spLocks noEditPoints="1"/>
          </p:cNvSpPr>
          <p:nvPr/>
        </p:nvSpPr>
        <p:spPr>
          <a:xfrm>
            <a:off x="7581900" y="1870075"/>
            <a:ext cx="812800" cy="404813"/>
          </a:xfrm>
          <a:custGeom>
            <a:avLst/>
            <a:gdLst/>
            <a:ahLst/>
            <a:cxnLst/>
            <a:pathLst>
              <a:path w="512" h="255">
                <a:moveTo>
                  <a:pt x="0" y="10"/>
                </a:moveTo>
                <a:lnTo>
                  <a:pt x="33" y="10"/>
                </a:lnTo>
                <a:lnTo>
                  <a:pt x="33" y="0"/>
                </a:lnTo>
                <a:lnTo>
                  <a:pt x="0" y="0"/>
                </a:lnTo>
                <a:lnTo>
                  <a:pt x="0" y="10"/>
                </a:lnTo>
                <a:close/>
                <a:moveTo>
                  <a:pt x="493" y="255"/>
                </a:moveTo>
                <a:lnTo>
                  <a:pt x="512" y="255"/>
                </a:lnTo>
                <a:lnTo>
                  <a:pt x="512" y="250"/>
                </a:lnTo>
                <a:lnTo>
                  <a:pt x="493" y="250"/>
                </a:lnTo>
                <a:lnTo>
                  <a:pt x="493" y="255"/>
                </a:lnTo>
                <a:close/>
                <a:moveTo>
                  <a:pt x="189" y="199"/>
                </a:moveTo>
                <a:lnTo>
                  <a:pt x="189" y="31"/>
                </a:lnTo>
                <a:lnTo>
                  <a:pt x="462" y="31"/>
                </a:lnTo>
                <a:lnTo>
                  <a:pt x="462" y="199"/>
                </a:lnTo>
                <a:lnTo>
                  <a:pt x="189" y="199"/>
                </a:lnTo>
                <a:close/>
                <a:moveTo>
                  <a:pt x="176" y="210"/>
                </a:moveTo>
                <a:lnTo>
                  <a:pt x="475" y="210"/>
                </a:lnTo>
                <a:lnTo>
                  <a:pt x="475" y="20"/>
                </a:lnTo>
                <a:lnTo>
                  <a:pt x="487" y="20"/>
                </a:lnTo>
                <a:lnTo>
                  <a:pt x="487" y="9"/>
                </a:lnTo>
                <a:lnTo>
                  <a:pt x="164" y="9"/>
                </a:lnTo>
                <a:lnTo>
                  <a:pt x="164" y="18"/>
                </a:lnTo>
                <a:lnTo>
                  <a:pt x="164" y="221"/>
                </a:lnTo>
                <a:lnTo>
                  <a:pt x="176" y="221"/>
                </a:lnTo>
                <a:lnTo>
                  <a:pt x="176" y="210"/>
                </a:lnTo>
                <a:close/>
              </a:path>
            </a:pathLst>
          </a:custGeom>
          <a:solidFill>
            <a:srgbClr val="000000"/>
          </a:solidFill>
          <a:ln w="3175" cap="flat" cmpd="sng">
            <a:solidFill>
              <a:srgbClr val="000000"/>
            </a:solidFill>
            <a:prstDash val="solid"/>
            <a:headEnd type="none" w="med" len="med"/>
            <a:tailEnd type="none" w="med" len="med"/>
          </a:ln>
        </p:spPr>
        <p:txBody>
          <a:bodyPr/>
          <a:p>
            <a:endParaRPr lang="en-US"/>
          </a:p>
        </p:txBody>
      </p:sp>
      <p:sp>
        <p:nvSpPr>
          <p:cNvPr id="30760" name="Freeform 30759"/>
          <p:cNvSpPr>
            <a:spLocks noEditPoints="1"/>
          </p:cNvSpPr>
          <p:nvPr/>
        </p:nvSpPr>
        <p:spPr>
          <a:xfrm>
            <a:off x="7783513" y="2266950"/>
            <a:ext cx="314325" cy="25400"/>
          </a:xfrm>
          <a:custGeom>
            <a:avLst/>
            <a:gdLst/>
            <a:ahLst/>
            <a:cxnLst/>
            <a:pathLst>
              <a:path w="198" h="16">
                <a:moveTo>
                  <a:pt x="0" y="0"/>
                </a:moveTo>
                <a:lnTo>
                  <a:pt x="198" y="0"/>
                </a:lnTo>
                <a:lnTo>
                  <a:pt x="198" y="16"/>
                </a:lnTo>
                <a:moveTo>
                  <a:pt x="100" y="16"/>
                </a:moveTo>
                <a:lnTo>
                  <a:pt x="100" y="0"/>
                </a:lnTo>
              </a:path>
            </a:pathLst>
          </a:custGeom>
          <a:noFill/>
          <a:ln w="3175" cap="flat" cmpd="sng">
            <a:solidFill>
              <a:srgbClr val="000000"/>
            </a:solidFill>
            <a:prstDash val="solid"/>
            <a:headEnd type="none" w="med" len="med"/>
            <a:tailEnd type="none" w="med" len="med"/>
          </a:ln>
        </p:spPr>
        <p:txBody>
          <a:bodyPr/>
          <a:p>
            <a:endParaRPr lang="en-US"/>
          </a:p>
        </p:txBody>
      </p:sp>
      <p:sp>
        <p:nvSpPr>
          <p:cNvPr id="30761" name="Freeform 30760"/>
          <p:cNvSpPr>
            <a:spLocks noEditPoints="1"/>
          </p:cNvSpPr>
          <p:nvPr/>
        </p:nvSpPr>
        <p:spPr>
          <a:xfrm>
            <a:off x="7362825" y="2776538"/>
            <a:ext cx="1050925" cy="757237"/>
          </a:xfrm>
          <a:custGeom>
            <a:avLst/>
            <a:gdLst/>
            <a:ahLst/>
            <a:cxnLst/>
            <a:pathLst>
              <a:path w="662" h="477">
                <a:moveTo>
                  <a:pt x="0" y="477"/>
                </a:moveTo>
                <a:lnTo>
                  <a:pt x="0" y="467"/>
                </a:lnTo>
                <a:lnTo>
                  <a:pt x="67" y="437"/>
                </a:lnTo>
                <a:lnTo>
                  <a:pt x="67" y="0"/>
                </a:lnTo>
                <a:lnTo>
                  <a:pt x="243" y="0"/>
                </a:lnTo>
                <a:lnTo>
                  <a:pt x="243" y="437"/>
                </a:lnTo>
                <a:lnTo>
                  <a:pt x="314" y="467"/>
                </a:lnTo>
                <a:lnTo>
                  <a:pt x="314" y="477"/>
                </a:lnTo>
                <a:lnTo>
                  <a:pt x="0" y="477"/>
                </a:lnTo>
                <a:close/>
                <a:moveTo>
                  <a:pt x="265" y="410"/>
                </a:moveTo>
                <a:lnTo>
                  <a:pt x="327" y="410"/>
                </a:lnTo>
                <a:lnTo>
                  <a:pt x="396" y="427"/>
                </a:lnTo>
                <a:lnTo>
                  <a:pt x="396" y="460"/>
                </a:lnTo>
                <a:lnTo>
                  <a:pt x="327" y="460"/>
                </a:lnTo>
                <a:lnTo>
                  <a:pt x="327" y="477"/>
                </a:lnTo>
                <a:lnTo>
                  <a:pt x="600" y="477"/>
                </a:lnTo>
                <a:lnTo>
                  <a:pt x="600" y="460"/>
                </a:lnTo>
                <a:lnTo>
                  <a:pt x="531" y="460"/>
                </a:lnTo>
                <a:lnTo>
                  <a:pt x="531" y="427"/>
                </a:lnTo>
                <a:lnTo>
                  <a:pt x="600" y="410"/>
                </a:lnTo>
                <a:lnTo>
                  <a:pt x="662" y="410"/>
                </a:lnTo>
                <a:lnTo>
                  <a:pt x="662" y="119"/>
                </a:lnTo>
                <a:lnTo>
                  <a:pt x="265" y="119"/>
                </a:lnTo>
                <a:lnTo>
                  <a:pt x="265" y="410"/>
                </a:lnTo>
                <a:close/>
              </a:path>
            </a:pathLst>
          </a:custGeom>
          <a:solidFill>
            <a:srgbClr val="FFFFFF"/>
          </a:solidFill>
          <a:ln w="7938" cap="flat" cmpd="sng">
            <a:solidFill>
              <a:srgbClr val="000000"/>
            </a:solidFill>
            <a:prstDash val="solid"/>
            <a:headEnd type="none" w="med" len="med"/>
            <a:tailEnd type="none" w="med" len="med"/>
          </a:ln>
        </p:spPr>
        <p:txBody>
          <a:bodyPr/>
          <a:p>
            <a:endParaRPr lang="en-US"/>
          </a:p>
        </p:txBody>
      </p:sp>
      <p:sp>
        <p:nvSpPr>
          <p:cNvPr id="30762" name="Freeform 30761"/>
          <p:cNvSpPr>
            <a:spLocks noEditPoints="1"/>
          </p:cNvSpPr>
          <p:nvPr/>
        </p:nvSpPr>
        <p:spPr>
          <a:xfrm>
            <a:off x="7469188" y="2808288"/>
            <a:ext cx="846137" cy="725487"/>
          </a:xfrm>
          <a:custGeom>
            <a:avLst/>
            <a:gdLst/>
            <a:ahLst/>
            <a:cxnLst/>
            <a:pathLst>
              <a:path w="533" h="457">
                <a:moveTo>
                  <a:pt x="0" y="417"/>
                </a:moveTo>
                <a:lnTo>
                  <a:pt x="0" y="457"/>
                </a:lnTo>
                <a:moveTo>
                  <a:pt x="176" y="417"/>
                </a:moveTo>
                <a:lnTo>
                  <a:pt x="176" y="457"/>
                </a:lnTo>
                <a:moveTo>
                  <a:pt x="55" y="130"/>
                </a:moveTo>
                <a:lnTo>
                  <a:pt x="121" y="130"/>
                </a:lnTo>
                <a:moveTo>
                  <a:pt x="44" y="80"/>
                </a:moveTo>
                <a:lnTo>
                  <a:pt x="132" y="80"/>
                </a:lnTo>
                <a:moveTo>
                  <a:pt x="22" y="0"/>
                </a:moveTo>
                <a:lnTo>
                  <a:pt x="154" y="0"/>
                </a:lnTo>
                <a:lnTo>
                  <a:pt x="154" y="278"/>
                </a:lnTo>
                <a:lnTo>
                  <a:pt x="22" y="278"/>
                </a:lnTo>
                <a:lnTo>
                  <a:pt x="22" y="0"/>
                </a:lnTo>
                <a:moveTo>
                  <a:pt x="329" y="440"/>
                </a:moveTo>
                <a:lnTo>
                  <a:pt x="464" y="440"/>
                </a:lnTo>
                <a:moveTo>
                  <a:pt x="329" y="407"/>
                </a:moveTo>
                <a:lnTo>
                  <a:pt x="464" y="407"/>
                </a:lnTo>
                <a:moveTo>
                  <a:pt x="260" y="390"/>
                </a:moveTo>
                <a:lnTo>
                  <a:pt x="533" y="390"/>
                </a:lnTo>
              </a:path>
            </a:pathLst>
          </a:custGeom>
          <a:noFill/>
          <a:ln w="7938" cap="flat" cmpd="sng">
            <a:solidFill>
              <a:srgbClr val="000000"/>
            </a:solidFill>
            <a:prstDash val="solid"/>
            <a:headEnd type="none" w="med" len="med"/>
            <a:tailEnd type="none" w="med" len="med"/>
          </a:ln>
        </p:spPr>
        <p:txBody>
          <a:bodyPr/>
          <a:p>
            <a:endParaRPr lang="en-US"/>
          </a:p>
        </p:txBody>
      </p:sp>
      <p:sp>
        <p:nvSpPr>
          <p:cNvPr id="30763" name="Freeform 30762"/>
          <p:cNvSpPr>
            <a:spLocks noEditPoints="1"/>
          </p:cNvSpPr>
          <p:nvPr/>
        </p:nvSpPr>
        <p:spPr>
          <a:xfrm>
            <a:off x="7494588" y="3281363"/>
            <a:ext cx="227012" cy="204787"/>
          </a:xfrm>
          <a:custGeom>
            <a:avLst/>
            <a:gdLst/>
            <a:ahLst/>
            <a:cxnLst/>
            <a:pathLst>
              <a:path w="143" h="129">
                <a:moveTo>
                  <a:pt x="0" y="79"/>
                </a:moveTo>
                <a:lnTo>
                  <a:pt x="11" y="79"/>
                </a:lnTo>
                <a:lnTo>
                  <a:pt x="11" y="0"/>
                </a:lnTo>
                <a:lnTo>
                  <a:pt x="0" y="0"/>
                </a:lnTo>
                <a:lnTo>
                  <a:pt x="0" y="79"/>
                </a:lnTo>
                <a:close/>
                <a:moveTo>
                  <a:pt x="22" y="79"/>
                </a:moveTo>
                <a:lnTo>
                  <a:pt x="33" y="79"/>
                </a:lnTo>
                <a:lnTo>
                  <a:pt x="33" y="0"/>
                </a:lnTo>
                <a:lnTo>
                  <a:pt x="22" y="0"/>
                </a:lnTo>
                <a:lnTo>
                  <a:pt x="22" y="79"/>
                </a:lnTo>
                <a:close/>
                <a:moveTo>
                  <a:pt x="44" y="79"/>
                </a:moveTo>
                <a:lnTo>
                  <a:pt x="55" y="79"/>
                </a:lnTo>
                <a:lnTo>
                  <a:pt x="55" y="0"/>
                </a:lnTo>
                <a:lnTo>
                  <a:pt x="44" y="0"/>
                </a:lnTo>
                <a:lnTo>
                  <a:pt x="44" y="79"/>
                </a:lnTo>
                <a:close/>
                <a:moveTo>
                  <a:pt x="66" y="79"/>
                </a:moveTo>
                <a:lnTo>
                  <a:pt x="77" y="79"/>
                </a:lnTo>
                <a:lnTo>
                  <a:pt x="77" y="0"/>
                </a:lnTo>
                <a:lnTo>
                  <a:pt x="66" y="0"/>
                </a:lnTo>
                <a:lnTo>
                  <a:pt x="66" y="79"/>
                </a:lnTo>
                <a:close/>
                <a:moveTo>
                  <a:pt x="88" y="79"/>
                </a:moveTo>
                <a:lnTo>
                  <a:pt x="99" y="79"/>
                </a:lnTo>
                <a:lnTo>
                  <a:pt x="99" y="0"/>
                </a:lnTo>
                <a:lnTo>
                  <a:pt x="88" y="0"/>
                </a:lnTo>
                <a:lnTo>
                  <a:pt x="88" y="79"/>
                </a:lnTo>
                <a:close/>
                <a:moveTo>
                  <a:pt x="111" y="79"/>
                </a:moveTo>
                <a:lnTo>
                  <a:pt x="121" y="79"/>
                </a:lnTo>
                <a:lnTo>
                  <a:pt x="121" y="0"/>
                </a:lnTo>
                <a:lnTo>
                  <a:pt x="111" y="0"/>
                </a:lnTo>
                <a:lnTo>
                  <a:pt x="111" y="79"/>
                </a:lnTo>
                <a:close/>
                <a:moveTo>
                  <a:pt x="133" y="79"/>
                </a:moveTo>
                <a:lnTo>
                  <a:pt x="143" y="79"/>
                </a:lnTo>
                <a:lnTo>
                  <a:pt x="143" y="0"/>
                </a:lnTo>
                <a:lnTo>
                  <a:pt x="133" y="0"/>
                </a:lnTo>
                <a:lnTo>
                  <a:pt x="133" y="79"/>
                </a:lnTo>
                <a:close/>
                <a:moveTo>
                  <a:pt x="133" y="129"/>
                </a:moveTo>
                <a:lnTo>
                  <a:pt x="143" y="129"/>
                </a:lnTo>
                <a:lnTo>
                  <a:pt x="143" y="90"/>
                </a:lnTo>
                <a:lnTo>
                  <a:pt x="133" y="90"/>
                </a:lnTo>
                <a:lnTo>
                  <a:pt x="133" y="129"/>
                </a:lnTo>
                <a:close/>
                <a:moveTo>
                  <a:pt x="111" y="129"/>
                </a:moveTo>
                <a:lnTo>
                  <a:pt x="121" y="129"/>
                </a:lnTo>
                <a:lnTo>
                  <a:pt x="121" y="90"/>
                </a:lnTo>
                <a:lnTo>
                  <a:pt x="111" y="90"/>
                </a:lnTo>
                <a:lnTo>
                  <a:pt x="111" y="129"/>
                </a:lnTo>
                <a:close/>
                <a:moveTo>
                  <a:pt x="88" y="129"/>
                </a:moveTo>
                <a:lnTo>
                  <a:pt x="99" y="129"/>
                </a:lnTo>
                <a:lnTo>
                  <a:pt x="99" y="90"/>
                </a:lnTo>
                <a:lnTo>
                  <a:pt x="88" y="90"/>
                </a:lnTo>
                <a:lnTo>
                  <a:pt x="88" y="129"/>
                </a:lnTo>
                <a:close/>
                <a:moveTo>
                  <a:pt x="66" y="129"/>
                </a:moveTo>
                <a:lnTo>
                  <a:pt x="77" y="129"/>
                </a:lnTo>
                <a:lnTo>
                  <a:pt x="77" y="90"/>
                </a:lnTo>
                <a:lnTo>
                  <a:pt x="66" y="90"/>
                </a:lnTo>
                <a:lnTo>
                  <a:pt x="66" y="129"/>
                </a:lnTo>
                <a:close/>
                <a:moveTo>
                  <a:pt x="44" y="129"/>
                </a:moveTo>
                <a:lnTo>
                  <a:pt x="55" y="129"/>
                </a:lnTo>
                <a:lnTo>
                  <a:pt x="55" y="90"/>
                </a:lnTo>
                <a:lnTo>
                  <a:pt x="44" y="90"/>
                </a:lnTo>
                <a:lnTo>
                  <a:pt x="44" y="129"/>
                </a:lnTo>
                <a:close/>
                <a:moveTo>
                  <a:pt x="22" y="129"/>
                </a:moveTo>
                <a:lnTo>
                  <a:pt x="33" y="129"/>
                </a:lnTo>
                <a:lnTo>
                  <a:pt x="33" y="90"/>
                </a:lnTo>
                <a:lnTo>
                  <a:pt x="22" y="90"/>
                </a:lnTo>
                <a:lnTo>
                  <a:pt x="22" y="129"/>
                </a:lnTo>
                <a:close/>
                <a:moveTo>
                  <a:pt x="0" y="129"/>
                </a:moveTo>
                <a:lnTo>
                  <a:pt x="11" y="129"/>
                </a:lnTo>
                <a:lnTo>
                  <a:pt x="11" y="90"/>
                </a:lnTo>
                <a:lnTo>
                  <a:pt x="0" y="90"/>
                </a:lnTo>
                <a:lnTo>
                  <a:pt x="0" y="129"/>
                </a:lnTo>
                <a:close/>
              </a:path>
            </a:pathLst>
          </a:custGeom>
          <a:solidFill>
            <a:srgbClr val="FFFFFF"/>
          </a:solidFill>
          <a:ln w="3175" cap="flat" cmpd="sng">
            <a:solidFill>
              <a:srgbClr val="000000"/>
            </a:solidFill>
            <a:prstDash val="solid"/>
            <a:headEnd type="none" w="med" len="med"/>
            <a:tailEnd type="none" w="med" len="med"/>
          </a:ln>
        </p:spPr>
        <p:txBody>
          <a:bodyPr/>
          <a:p>
            <a:endParaRPr lang="en-US"/>
          </a:p>
        </p:txBody>
      </p:sp>
      <p:sp>
        <p:nvSpPr>
          <p:cNvPr id="30764" name="Freeform 30763"/>
          <p:cNvSpPr>
            <a:spLocks noEditPoints="1"/>
          </p:cNvSpPr>
          <p:nvPr/>
        </p:nvSpPr>
        <p:spPr>
          <a:xfrm>
            <a:off x="7521575" y="2824163"/>
            <a:ext cx="174625" cy="379412"/>
          </a:xfrm>
          <a:custGeom>
            <a:avLst/>
            <a:gdLst/>
            <a:ahLst/>
            <a:cxnLst/>
            <a:pathLst>
              <a:path w="110" h="239">
                <a:moveTo>
                  <a:pt x="0" y="0"/>
                </a:moveTo>
                <a:lnTo>
                  <a:pt x="0" y="40"/>
                </a:lnTo>
                <a:lnTo>
                  <a:pt x="110" y="40"/>
                </a:lnTo>
                <a:lnTo>
                  <a:pt x="110" y="0"/>
                </a:lnTo>
                <a:lnTo>
                  <a:pt x="0" y="0"/>
                </a:lnTo>
                <a:moveTo>
                  <a:pt x="0" y="0"/>
                </a:moveTo>
                <a:lnTo>
                  <a:pt x="11" y="10"/>
                </a:lnTo>
                <a:lnTo>
                  <a:pt x="99" y="10"/>
                </a:lnTo>
                <a:lnTo>
                  <a:pt x="110" y="0"/>
                </a:lnTo>
                <a:moveTo>
                  <a:pt x="0" y="89"/>
                </a:moveTo>
                <a:lnTo>
                  <a:pt x="110" y="89"/>
                </a:lnTo>
                <a:lnTo>
                  <a:pt x="110" y="50"/>
                </a:lnTo>
                <a:lnTo>
                  <a:pt x="0" y="50"/>
                </a:lnTo>
                <a:lnTo>
                  <a:pt x="0" y="89"/>
                </a:lnTo>
                <a:moveTo>
                  <a:pt x="0" y="139"/>
                </a:moveTo>
                <a:lnTo>
                  <a:pt x="110" y="139"/>
                </a:lnTo>
                <a:lnTo>
                  <a:pt x="110" y="100"/>
                </a:lnTo>
                <a:lnTo>
                  <a:pt x="0" y="100"/>
                </a:lnTo>
                <a:lnTo>
                  <a:pt x="0" y="139"/>
                </a:lnTo>
                <a:moveTo>
                  <a:pt x="0" y="189"/>
                </a:moveTo>
                <a:lnTo>
                  <a:pt x="110" y="189"/>
                </a:lnTo>
                <a:lnTo>
                  <a:pt x="110" y="149"/>
                </a:lnTo>
                <a:lnTo>
                  <a:pt x="0" y="149"/>
                </a:lnTo>
                <a:lnTo>
                  <a:pt x="0" y="189"/>
                </a:lnTo>
                <a:moveTo>
                  <a:pt x="0" y="239"/>
                </a:moveTo>
                <a:lnTo>
                  <a:pt x="110" y="239"/>
                </a:lnTo>
                <a:lnTo>
                  <a:pt x="110" y="199"/>
                </a:lnTo>
                <a:lnTo>
                  <a:pt x="0" y="199"/>
                </a:lnTo>
                <a:lnTo>
                  <a:pt x="0" y="239"/>
                </a:lnTo>
                <a:moveTo>
                  <a:pt x="0" y="40"/>
                </a:moveTo>
                <a:lnTo>
                  <a:pt x="11" y="10"/>
                </a:lnTo>
                <a:moveTo>
                  <a:pt x="99" y="10"/>
                </a:moveTo>
                <a:lnTo>
                  <a:pt x="110" y="40"/>
                </a:lnTo>
                <a:moveTo>
                  <a:pt x="5" y="184"/>
                </a:moveTo>
                <a:lnTo>
                  <a:pt x="77" y="184"/>
                </a:lnTo>
                <a:moveTo>
                  <a:pt x="5" y="176"/>
                </a:moveTo>
                <a:lnTo>
                  <a:pt x="77" y="176"/>
                </a:lnTo>
                <a:moveTo>
                  <a:pt x="5" y="169"/>
                </a:moveTo>
                <a:lnTo>
                  <a:pt x="77" y="169"/>
                </a:lnTo>
                <a:moveTo>
                  <a:pt x="5" y="162"/>
                </a:moveTo>
                <a:lnTo>
                  <a:pt x="77" y="162"/>
                </a:lnTo>
                <a:moveTo>
                  <a:pt x="5" y="154"/>
                </a:moveTo>
                <a:lnTo>
                  <a:pt x="77" y="154"/>
                </a:lnTo>
                <a:moveTo>
                  <a:pt x="55" y="80"/>
                </a:moveTo>
                <a:lnTo>
                  <a:pt x="88" y="80"/>
                </a:lnTo>
                <a:lnTo>
                  <a:pt x="88" y="60"/>
                </a:lnTo>
                <a:lnTo>
                  <a:pt x="55" y="60"/>
                </a:lnTo>
                <a:lnTo>
                  <a:pt x="55" y="80"/>
                </a:lnTo>
                <a:moveTo>
                  <a:pt x="85" y="132"/>
                </a:moveTo>
                <a:lnTo>
                  <a:pt x="101" y="132"/>
                </a:lnTo>
                <a:lnTo>
                  <a:pt x="101" y="127"/>
                </a:lnTo>
                <a:lnTo>
                  <a:pt x="85" y="127"/>
                </a:lnTo>
                <a:lnTo>
                  <a:pt x="85" y="132"/>
                </a:lnTo>
                <a:moveTo>
                  <a:pt x="85" y="159"/>
                </a:moveTo>
                <a:lnTo>
                  <a:pt x="101" y="159"/>
                </a:lnTo>
                <a:lnTo>
                  <a:pt x="101" y="154"/>
                </a:lnTo>
                <a:lnTo>
                  <a:pt x="85" y="154"/>
                </a:lnTo>
                <a:lnTo>
                  <a:pt x="85" y="159"/>
                </a:lnTo>
                <a:moveTo>
                  <a:pt x="85" y="169"/>
                </a:moveTo>
                <a:lnTo>
                  <a:pt x="101" y="169"/>
                </a:lnTo>
                <a:lnTo>
                  <a:pt x="101" y="164"/>
                </a:lnTo>
                <a:lnTo>
                  <a:pt x="85" y="164"/>
                </a:lnTo>
                <a:lnTo>
                  <a:pt x="85" y="169"/>
                </a:lnTo>
              </a:path>
            </a:pathLst>
          </a:custGeom>
          <a:noFill/>
          <a:ln w="3175" cap="flat" cmpd="sng">
            <a:solidFill>
              <a:srgbClr val="000000"/>
            </a:solidFill>
            <a:prstDash val="solid"/>
            <a:headEnd type="none" w="med" len="med"/>
            <a:tailEnd type="none" w="med" len="med"/>
          </a:ln>
        </p:spPr>
        <p:txBody>
          <a:bodyPr/>
          <a:p>
            <a:endParaRPr lang="en-US"/>
          </a:p>
        </p:txBody>
      </p:sp>
      <p:sp>
        <p:nvSpPr>
          <p:cNvPr id="30765" name="Freeform 30764"/>
          <p:cNvSpPr>
            <a:spLocks noEditPoints="1"/>
          </p:cNvSpPr>
          <p:nvPr/>
        </p:nvSpPr>
        <p:spPr>
          <a:xfrm>
            <a:off x="7581900" y="3005138"/>
            <a:ext cx="812800" cy="404812"/>
          </a:xfrm>
          <a:custGeom>
            <a:avLst/>
            <a:gdLst/>
            <a:ahLst/>
            <a:cxnLst/>
            <a:pathLst>
              <a:path w="512" h="255">
                <a:moveTo>
                  <a:pt x="0" y="10"/>
                </a:moveTo>
                <a:lnTo>
                  <a:pt x="33" y="10"/>
                </a:lnTo>
                <a:lnTo>
                  <a:pt x="33" y="0"/>
                </a:lnTo>
                <a:lnTo>
                  <a:pt x="0" y="0"/>
                </a:lnTo>
                <a:lnTo>
                  <a:pt x="0" y="10"/>
                </a:lnTo>
                <a:close/>
                <a:moveTo>
                  <a:pt x="493" y="255"/>
                </a:moveTo>
                <a:lnTo>
                  <a:pt x="512" y="255"/>
                </a:lnTo>
                <a:lnTo>
                  <a:pt x="512" y="249"/>
                </a:lnTo>
                <a:lnTo>
                  <a:pt x="493" y="249"/>
                </a:lnTo>
                <a:lnTo>
                  <a:pt x="493" y="255"/>
                </a:lnTo>
                <a:close/>
                <a:moveTo>
                  <a:pt x="189" y="199"/>
                </a:moveTo>
                <a:lnTo>
                  <a:pt x="189" y="31"/>
                </a:lnTo>
                <a:lnTo>
                  <a:pt x="462" y="31"/>
                </a:lnTo>
                <a:lnTo>
                  <a:pt x="462" y="199"/>
                </a:lnTo>
                <a:lnTo>
                  <a:pt x="189" y="199"/>
                </a:lnTo>
                <a:close/>
                <a:moveTo>
                  <a:pt x="176" y="210"/>
                </a:moveTo>
                <a:lnTo>
                  <a:pt x="475" y="210"/>
                </a:lnTo>
                <a:lnTo>
                  <a:pt x="475" y="20"/>
                </a:lnTo>
                <a:lnTo>
                  <a:pt x="487" y="20"/>
                </a:lnTo>
                <a:lnTo>
                  <a:pt x="487" y="9"/>
                </a:lnTo>
                <a:lnTo>
                  <a:pt x="164" y="9"/>
                </a:lnTo>
                <a:lnTo>
                  <a:pt x="164" y="18"/>
                </a:lnTo>
                <a:lnTo>
                  <a:pt x="164" y="221"/>
                </a:lnTo>
                <a:lnTo>
                  <a:pt x="176" y="221"/>
                </a:lnTo>
                <a:lnTo>
                  <a:pt x="176" y="210"/>
                </a:lnTo>
                <a:close/>
              </a:path>
            </a:pathLst>
          </a:custGeom>
          <a:solidFill>
            <a:srgbClr val="000000"/>
          </a:solidFill>
          <a:ln w="3175" cap="flat" cmpd="sng">
            <a:solidFill>
              <a:srgbClr val="000000"/>
            </a:solidFill>
            <a:prstDash val="solid"/>
            <a:headEnd type="none" w="med" len="med"/>
            <a:tailEnd type="none" w="med" len="med"/>
          </a:ln>
        </p:spPr>
        <p:txBody>
          <a:bodyPr/>
          <a:p>
            <a:endParaRPr lang="en-US"/>
          </a:p>
        </p:txBody>
      </p:sp>
      <p:sp>
        <p:nvSpPr>
          <p:cNvPr id="30766" name="Freeform 30765"/>
          <p:cNvSpPr>
            <a:spLocks noEditPoints="1"/>
          </p:cNvSpPr>
          <p:nvPr/>
        </p:nvSpPr>
        <p:spPr>
          <a:xfrm>
            <a:off x="7783513" y="3400425"/>
            <a:ext cx="314325" cy="26988"/>
          </a:xfrm>
          <a:custGeom>
            <a:avLst/>
            <a:gdLst/>
            <a:ahLst/>
            <a:cxnLst/>
            <a:pathLst>
              <a:path w="198" h="17">
                <a:moveTo>
                  <a:pt x="0" y="0"/>
                </a:moveTo>
                <a:lnTo>
                  <a:pt x="198" y="0"/>
                </a:lnTo>
                <a:lnTo>
                  <a:pt x="198" y="17"/>
                </a:lnTo>
                <a:moveTo>
                  <a:pt x="100" y="17"/>
                </a:moveTo>
                <a:lnTo>
                  <a:pt x="100" y="0"/>
                </a:lnTo>
              </a:path>
            </a:pathLst>
          </a:custGeom>
          <a:noFill/>
          <a:ln w="3175" cap="flat" cmpd="sng">
            <a:solidFill>
              <a:srgbClr val="000000"/>
            </a:solidFill>
            <a:prstDash val="solid"/>
            <a:headEnd type="none" w="med" len="med"/>
            <a:tailEnd type="none" w="med" len="med"/>
          </a:ln>
        </p:spPr>
        <p:txBody>
          <a:bodyPr/>
          <a:p>
            <a:endParaRPr lang="en-US"/>
          </a:p>
        </p:txBody>
      </p:sp>
      <p:sp>
        <p:nvSpPr>
          <p:cNvPr id="30767" name="Freeform 30766"/>
          <p:cNvSpPr/>
          <p:nvPr/>
        </p:nvSpPr>
        <p:spPr>
          <a:xfrm>
            <a:off x="7469188" y="4100513"/>
            <a:ext cx="839787" cy="757237"/>
          </a:xfrm>
          <a:custGeom>
            <a:avLst/>
            <a:gdLst/>
            <a:ahLst/>
            <a:cxnLst/>
            <a:pathLst>
              <a:path w="529" h="477">
                <a:moveTo>
                  <a:pt x="115" y="313"/>
                </a:moveTo>
                <a:lnTo>
                  <a:pt x="0" y="313"/>
                </a:lnTo>
                <a:lnTo>
                  <a:pt x="0" y="477"/>
                </a:lnTo>
                <a:lnTo>
                  <a:pt x="529" y="477"/>
                </a:lnTo>
                <a:lnTo>
                  <a:pt x="529" y="313"/>
                </a:lnTo>
                <a:lnTo>
                  <a:pt x="413" y="313"/>
                </a:lnTo>
                <a:lnTo>
                  <a:pt x="413" y="291"/>
                </a:lnTo>
                <a:lnTo>
                  <a:pt x="463" y="291"/>
                </a:lnTo>
                <a:lnTo>
                  <a:pt x="463" y="0"/>
                </a:lnTo>
                <a:lnTo>
                  <a:pt x="66" y="0"/>
                </a:lnTo>
                <a:lnTo>
                  <a:pt x="66" y="291"/>
                </a:lnTo>
                <a:lnTo>
                  <a:pt x="115" y="291"/>
                </a:lnTo>
                <a:lnTo>
                  <a:pt x="115" y="313"/>
                </a:lnTo>
                <a:close/>
              </a:path>
            </a:pathLst>
          </a:custGeom>
          <a:solidFill>
            <a:srgbClr val="FFFFFF"/>
          </a:solidFill>
          <a:ln w="7938" cap="flat" cmpd="sng">
            <a:solidFill>
              <a:srgbClr val="000000"/>
            </a:solidFill>
            <a:prstDash val="solid"/>
            <a:headEnd type="none" w="med" len="med"/>
            <a:tailEnd type="none" w="med" len="med"/>
          </a:ln>
        </p:spPr>
        <p:txBody>
          <a:bodyPr/>
          <a:p>
            <a:endParaRPr lang="en-US"/>
          </a:p>
        </p:txBody>
      </p:sp>
      <p:sp>
        <p:nvSpPr>
          <p:cNvPr id="30768" name="Freeform 30767"/>
          <p:cNvSpPr>
            <a:spLocks noEditPoints="1"/>
          </p:cNvSpPr>
          <p:nvPr/>
        </p:nvSpPr>
        <p:spPr>
          <a:xfrm>
            <a:off x="7651750" y="4562475"/>
            <a:ext cx="473075" cy="34925"/>
          </a:xfrm>
          <a:custGeom>
            <a:avLst/>
            <a:gdLst/>
            <a:ahLst/>
            <a:cxnLst/>
            <a:pathLst>
              <a:path w="298" h="22">
                <a:moveTo>
                  <a:pt x="0" y="22"/>
                </a:moveTo>
                <a:lnTo>
                  <a:pt x="298" y="22"/>
                </a:lnTo>
                <a:moveTo>
                  <a:pt x="0" y="0"/>
                </a:moveTo>
                <a:lnTo>
                  <a:pt x="298" y="0"/>
                </a:lnTo>
              </a:path>
            </a:pathLst>
          </a:custGeom>
          <a:noFill/>
          <a:ln w="7938" cap="flat" cmpd="sng">
            <a:solidFill>
              <a:srgbClr val="000000"/>
            </a:solidFill>
            <a:prstDash val="solid"/>
            <a:headEnd type="none" w="med" len="med"/>
            <a:tailEnd type="none" w="med" len="med"/>
          </a:ln>
        </p:spPr>
        <p:txBody>
          <a:bodyPr/>
          <a:p>
            <a:endParaRPr lang="en-US"/>
          </a:p>
        </p:txBody>
      </p:sp>
      <p:sp>
        <p:nvSpPr>
          <p:cNvPr id="30769" name="Freeform 30768"/>
          <p:cNvSpPr>
            <a:spLocks noEditPoints="1"/>
          </p:cNvSpPr>
          <p:nvPr/>
        </p:nvSpPr>
        <p:spPr>
          <a:xfrm>
            <a:off x="7900988" y="4621213"/>
            <a:ext cx="341312" cy="212725"/>
          </a:xfrm>
          <a:custGeom>
            <a:avLst/>
            <a:gdLst/>
            <a:ahLst/>
            <a:cxnLst/>
            <a:pathLst>
              <a:path w="215" h="134">
                <a:moveTo>
                  <a:pt x="0" y="134"/>
                </a:moveTo>
                <a:lnTo>
                  <a:pt x="174" y="134"/>
                </a:lnTo>
                <a:lnTo>
                  <a:pt x="174" y="0"/>
                </a:lnTo>
                <a:lnTo>
                  <a:pt x="0" y="0"/>
                </a:lnTo>
                <a:lnTo>
                  <a:pt x="0" y="134"/>
                </a:lnTo>
                <a:close/>
                <a:moveTo>
                  <a:pt x="191" y="23"/>
                </a:moveTo>
                <a:lnTo>
                  <a:pt x="215" y="23"/>
                </a:lnTo>
                <a:lnTo>
                  <a:pt x="215" y="0"/>
                </a:lnTo>
                <a:lnTo>
                  <a:pt x="191" y="0"/>
                </a:lnTo>
                <a:lnTo>
                  <a:pt x="191" y="23"/>
                </a:lnTo>
                <a:close/>
              </a:path>
            </a:pathLst>
          </a:custGeom>
          <a:solidFill>
            <a:srgbClr val="FFFFFF"/>
          </a:solidFill>
          <a:ln w="3175" cap="flat" cmpd="sng">
            <a:solidFill>
              <a:srgbClr val="000000"/>
            </a:solidFill>
            <a:prstDash val="solid"/>
            <a:headEnd type="none" w="med" len="med"/>
            <a:tailEnd type="none" w="med" len="med"/>
          </a:ln>
        </p:spPr>
        <p:txBody>
          <a:bodyPr/>
          <a:p>
            <a:endParaRPr lang="en-US"/>
          </a:p>
        </p:txBody>
      </p:sp>
      <p:sp>
        <p:nvSpPr>
          <p:cNvPr id="30770" name="Freeform 30769"/>
          <p:cNvSpPr>
            <a:spLocks noEditPoints="1"/>
          </p:cNvSpPr>
          <p:nvPr/>
        </p:nvSpPr>
        <p:spPr>
          <a:xfrm>
            <a:off x="7900988" y="4692650"/>
            <a:ext cx="276225" cy="69850"/>
          </a:xfrm>
          <a:custGeom>
            <a:avLst/>
            <a:gdLst/>
            <a:ahLst/>
            <a:cxnLst/>
            <a:pathLst>
              <a:path w="174" h="44">
                <a:moveTo>
                  <a:pt x="0" y="0"/>
                </a:moveTo>
                <a:lnTo>
                  <a:pt x="174" y="0"/>
                </a:lnTo>
                <a:moveTo>
                  <a:pt x="0" y="44"/>
                </a:moveTo>
                <a:lnTo>
                  <a:pt x="174" y="44"/>
                </a:lnTo>
                <a:moveTo>
                  <a:pt x="9" y="22"/>
                </a:moveTo>
                <a:lnTo>
                  <a:pt x="166" y="22"/>
                </a:lnTo>
                <a:moveTo>
                  <a:pt x="100" y="37"/>
                </a:moveTo>
                <a:lnTo>
                  <a:pt x="149" y="37"/>
                </a:lnTo>
                <a:lnTo>
                  <a:pt x="149" y="7"/>
                </a:lnTo>
                <a:lnTo>
                  <a:pt x="100" y="7"/>
                </a:lnTo>
                <a:lnTo>
                  <a:pt x="100" y="37"/>
                </a:lnTo>
              </a:path>
            </a:pathLst>
          </a:custGeom>
          <a:noFill/>
          <a:ln w="3175" cap="flat" cmpd="sng">
            <a:solidFill>
              <a:srgbClr val="000000"/>
            </a:solidFill>
            <a:prstDash val="solid"/>
            <a:headEnd type="none" w="med" len="med"/>
            <a:tailEnd type="none" w="med" len="med"/>
          </a:ln>
        </p:spPr>
        <p:txBody>
          <a:bodyPr/>
          <a:p>
            <a:endParaRPr lang="en-US"/>
          </a:p>
        </p:txBody>
      </p:sp>
      <p:sp>
        <p:nvSpPr>
          <p:cNvPr id="30771" name="Freeform 30770"/>
          <p:cNvSpPr>
            <a:spLocks noEditPoints="1"/>
          </p:cNvSpPr>
          <p:nvPr/>
        </p:nvSpPr>
        <p:spPr>
          <a:xfrm>
            <a:off x="7494588" y="4154488"/>
            <a:ext cx="787400" cy="508000"/>
          </a:xfrm>
          <a:custGeom>
            <a:avLst/>
            <a:gdLst/>
            <a:ahLst/>
            <a:cxnLst/>
            <a:pathLst>
              <a:path w="496" h="320">
                <a:moveTo>
                  <a:pt x="416" y="228"/>
                </a:moveTo>
                <a:lnTo>
                  <a:pt x="434" y="228"/>
                </a:lnTo>
                <a:lnTo>
                  <a:pt x="434" y="223"/>
                </a:lnTo>
                <a:lnTo>
                  <a:pt x="416" y="223"/>
                </a:lnTo>
                <a:lnTo>
                  <a:pt x="416" y="228"/>
                </a:lnTo>
                <a:close/>
                <a:moveTo>
                  <a:pt x="111" y="190"/>
                </a:moveTo>
                <a:lnTo>
                  <a:pt x="111" y="22"/>
                </a:lnTo>
                <a:lnTo>
                  <a:pt x="385" y="22"/>
                </a:lnTo>
                <a:lnTo>
                  <a:pt x="385" y="190"/>
                </a:lnTo>
                <a:lnTo>
                  <a:pt x="111" y="190"/>
                </a:lnTo>
                <a:close/>
                <a:moveTo>
                  <a:pt x="99" y="201"/>
                </a:moveTo>
                <a:lnTo>
                  <a:pt x="397" y="201"/>
                </a:lnTo>
                <a:lnTo>
                  <a:pt x="397" y="11"/>
                </a:lnTo>
                <a:lnTo>
                  <a:pt x="410" y="11"/>
                </a:lnTo>
                <a:lnTo>
                  <a:pt x="410" y="0"/>
                </a:lnTo>
                <a:lnTo>
                  <a:pt x="87" y="0"/>
                </a:lnTo>
                <a:lnTo>
                  <a:pt x="87" y="212"/>
                </a:lnTo>
                <a:lnTo>
                  <a:pt x="99" y="212"/>
                </a:lnTo>
                <a:lnTo>
                  <a:pt x="99" y="201"/>
                </a:lnTo>
                <a:close/>
                <a:moveTo>
                  <a:pt x="0" y="309"/>
                </a:moveTo>
                <a:lnTo>
                  <a:pt x="50" y="309"/>
                </a:lnTo>
                <a:lnTo>
                  <a:pt x="50" y="294"/>
                </a:lnTo>
                <a:lnTo>
                  <a:pt x="0" y="294"/>
                </a:lnTo>
                <a:lnTo>
                  <a:pt x="0" y="309"/>
                </a:lnTo>
                <a:close/>
                <a:moveTo>
                  <a:pt x="290" y="320"/>
                </a:moveTo>
                <a:lnTo>
                  <a:pt x="397" y="320"/>
                </a:lnTo>
                <a:lnTo>
                  <a:pt x="397" y="313"/>
                </a:lnTo>
                <a:lnTo>
                  <a:pt x="290" y="313"/>
                </a:lnTo>
                <a:lnTo>
                  <a:pt x="290" y="320"/>
                </a:lnTo>
                <a:close/>
                <a:moveTo>
                  <a:pt x="480" y="302"/>
                </a:moveTo>
                <a:lnTo>
                  <a:pt x="496" y="302"/>
                </a:lnTo>
                <a:lnTo>
                  <a:pt x="496" y="294"/>
                </a:lnTo>
                <a:lnTo>
                  <a:pt x="480" y="294"/>
                </a:lnTo>
                <a:lnTo>
                  <a:pt x="480" y="302"/>
                </a:lnTo>
                <a:close/>
                <a:moveTo>
                  <a:pt x="480" y="317"/>
                </a:moveTo>
                <a:lnTo>
                  <a:pt x="496" y="317"/>
                </a:lnTo>
                <a:lnTo>
                  <a:pt x="496" y="309"/>
                </a:lnTo>
                <a:lnTo>
                  <a:pt x="480" y="309"/>
                </a:lnTo>
                <a:lnTo>
                  <a:pt x="480" y="317"/>
                </a:lnTo>
                <a:close/>
              </a:path>
            </a:pathLst>
          </a:custGeom>
          <a:solidFill>
            <a:srgbClr val="000000"/>
          </a:solidFill>
          <a:ln w="3175" cap="flat" cmpd="sng">
            <a:solidFill>
              <a:srgbClr val="000000"/>
            </a:solidFill>
            <a:prstDash val="solid"/>
            <a:headEnd type="none" w="med" len="med"/>
            <a:tailEnd type="none" w="med" len="med"/>
          </a:ln>
        </p:spPr>
        <p:txBody>
          <a:bodyPr/>
          <a:p>
            <a:endParaRPr lang="en-US"/>
          </a:p>
        </p:txBody>
      </p:sp>
      <p:sp>
        <p:nvSpPr>
          <p:cNvPr id="30772" name="Freeform 30771"/>
          <p:cNvSpPr>
            <a:spLocks noEditPoints="1"/>
          </p:cNvSpPr>
          <p:nvPr/>
        </p:nvSpPr>
        <p:spPr>
          <a:xfrm>
            <a:off x="7573963" y="4535488"/>
            <a:ext cx="630237" cy="26987"/>
          </a:xfrm>
          <a:custGeom>
            <a:avLst/>
            <a:gdLst/>
            <a:ahLst/>
            <a:cxnLst/>
            <a:pathLst>
              <a:path w="397" h="17">
                <a:moveTo>
                  <a:pt x="0" y="0"/>
                </a:moveTo>
                <a:lnTo>
                  <a:pt x="397" y="0"/>
                </a:lnTo>
                <a:moveTo>
                  <a:pt x="99" y="17"/>
                </a:moveTo>
                <a:lnTo>
                  <a:pt x="99" y="0"/>
                </a:lnTo>
                <a:moveTo>
                  <a:pt x="198" y="17"/>
                </a:moveTo>
                <a:lnTo>
                  <a:pt x="198" y="0"/>
                </a:lnTo>
              </a:path>
            </a:pathLst>
          </a:custGeom>
          <a:noFill/>
          <a:ln w="3175" cap="flat" cmpd="sng">
            <a:solidFill>
              <a:srgbClr val="000000"/>
            </a:solidFill>
            <a:prstDash val="solid"/>
            <a:headEnd type="none" w="med" len="med"/>
            <a:tailEnd type="none" w="med" len="med"/>
          </a:ln>
        </p:spPr>
        <p:txBody>
          <a:bodyPr/>
          <a:p>
            <a:endParaRPr lang="en-US"/>
          </a:p>
        </p:txBody>
      </p:sp>
      <p:sp>
        <p:nvSpPr>
          <p:cNvPr id="30773" name="Freeform 30772"/>
          <p:cNvSpPr/>
          <p:nvPr/>
        </p:nvSpPr>
        <p:spPr>
          <a:xfrm>
            <a:off x="4213225" y="4575175"/>
            <a:ext cx="839788" cy="757238"/>
          </a:xfrm>
          <a:custGeom>
            <a:avLst/>
            <a:gdLst/>
            <a:ahLst/>
            <a:cxnLst/>
            <a:pathLst>
              <a:path w="529" h="477">
                <a:moveTo>
                  <a:pt x="0" y="357"/>
                </a:moveTo>
                <a:lnTo>
                  <a:pt x="99" y="357"/>
                </a:lnTo>
                <a:lnTo>
                  <a:pt x="181" y="372"/>
                </a:lnTo>
                <a:lnTo>
                  <a:pt x="181" y="387"/>
                </a:lnTo>
                <a:lnTo>
                  <a:pt x="99" y="387"/>
                </a:lnTo>
                <a:lnTo>
                  <a:pt x="99" y="402"/>
                </a:lnTo>
                <a:lnTo>
                  <a:pt x="33" y="402"/>
                </a:lnTo>
                <a:lnTo>
                  <a:pt x="33" y="477"/>
                </a:lnTo>
                <a:lnTo>
                  <a:pt x="496" y="477"/>
                </a:lnTo>
                <a:lnTo>
                  <a:pt x="496" y="402"/>
                </a:lnTo>
                <a:lnTo>
                  <a:pt x="430" y="402"/>
                </a:lnTo>
                <a:lnTo>
                  <a:pt x="430" y="387"/>
                </a:lnTo>
                <a:lnTo>
                  <a:pt x="347" y="387"/>
                </a:lnTo>
                <a:lnTo>
                  <a:pt x="347" y="372"/>
                </a:lnTo>
                <a:lnTo>
                  <a:pt x="430" y="357"/>
                </a:lnTo>
                <a:lnTo>
                  <a:pt x="529" y="357"/>
                </a:lnTo>
                <a:lnTo>
                  <a:pt x="529" y="0"/>
                </a:lnTo>
                <a:lnTo>
                  <a:pt x="0" y="0"/>
                </a:lnTo>
                <a:lnTo>
                  <a:pt x="0" y="357"/>
                </a:lnTo>
                <a:close/>
              </a:path>
            </a:pathLst>
          </a:custGeom>
          <a:solidFill>
            <a:srgbClr val="FFFFFF"/>
          </a:solidFill>
          <a:ln w="7938" cap="flat" cmpd="sng">
            <a:solidFill>
              <a:srgbClr val="000000"/>
            </a:solidFill>
            <a:prstDash val="solid"/>
            <a:headEnd type="none" w="med" len="med"/>
            <a:tailEnd type="none" w="med" len="med"/>
          </a:ln>
        </p:spPr>
        <p:txBody>
          <a:bodyPr/>
          <a:p>
            <a:endParaRPr lang="en-US"/>
          </a:p>
        </p:txBody>
      </p:sp>
      <p:sp>
        <p:nvSpPr>
          <p:cNvPr id="30774" name="Freeform 30773"/>
          <p:cNvSpPr>
            <a:spLocks noEditPoints="1"/>
          </p:cNvSpPr>
          <p:nvPr/>
        </p:nvSpPr>
        <p:spPr>
          <a:xfrm>
            <a:off x="4370388" y="5141913"/>
            <a:ext cx="525462" cy="71437"/>
          </a:xfrm>
          <a:custGeom>
            <a:avLst/>
            <a:gdLst/>
            <a:ahLst/>
            <a:cxnLst/>
            <a:pathLst>
              <a:path w="331" h="45">
                <a:moveTo>
                  <a:pt x="0" y="45"/>
                </a:moveTo>
                <a:lnTo>
                  <a:pt x="331" y="45"/>
                </a:lnTo>
                <a:moveTo>
                  <a:pt x="82" y="30"/>
                </a:moveTo>
                <a:lnTo>
                  <a:pt x="248" y="30"/>
                </a:lnTo>
                <a:moveTo>
                  <a:pt x="82" y="15"/>
                </a:moveTo>
                <a:lnTo>
                  <a:pt x="248" y="15"/>
                </a:lnTo>
                <a:moveTo>
                  <a:pt x="0" y="0"/>
                </a:moveTo>
                <a:lnTo>
                  <a:pt x="331" y="0"/>
                </a:lnTo>
              </a:path>
            </a:pathLst>
          </a:custGeom>
          <a:noFill/>
          <a:ln w="7938" cap="flat" cmpd="sng">
            <a:solidFill>
              <a:srgbClr val="000000"/>
            </a:solidFill>
            <a:prstDash val="solid"/>
            <a:headEnd type="none" w="med" len="med"/>
            <a:tailEnd type="none" w="med" len="med"/>
          </a:ln>
        </p:spPr>
        <p:txBody>
          <a:bodyPr/>
          <a:p>
            <a:endParaRPr lang="en-US"/>
          </a:p>
        </p:txBody>
      </p:sp>
      <p:sp>
        <p:nvSpPr>
          <p:cNvPr id="30775" name="Freeform 30774"/>
          <p:cNvSpPr>
            <a:spLocks noEditPoints="1"/>
          </p:cNvSpPr>
          <p:nvPr/>
        </p:nvSpPr>
        <p:spPr>
          <a:xfrm>
            <a:off x="4278313" y="4645025"/>
            <a:ext cx="695325" cy="674688"/>
          </a:xfrm>
          <a:custGeom>
            <a:avLst/>
            <a:gdLst/>
            <a:ahLst/>
            <a:cxnLst/>
            <a:pathLst>
              <a:path w="438" h="425">
                <a:moveTo>
                  <a:pt x="41" y="384"/>
                </a:moveTo>
                <a:lnTo>
                  <a:pt x="124" y="384"/>
                </a:lnTo>
                <a:lnTo>
                  <a:pt x="124" y="373"/>
                </a:lnTo>
                <a:lnTo>
                  <a:pt x="41" y="373"/>
                </a:lnTo>
                <a:lnTo>
                  <a:pt x="41" y="384"/>
                </a:lnTo>
                <a:close/>
                <a:moveTo>
                  <a:pt x="17" y="425"/>
                </a:moveTo>
                <a:lnTo>
                  <a:pt x="33" y="410"/>
                </a:lnTo>
                <a:lnTo>
                  <a:pt x="17" y="395"/>
                </a:lnTo>
                <a:lnTo>
                  <a:pt x="0" y="410"/>
                </a:lnTo>
                <a:lnTo>
                  <a:pt x="17" y="425"/>
                </a:lnTo>
                <a:close/>
                <a:moveTo>
                  <a:pt x="41" y="239"/>
                </a:moveTo>
                <a:lnTo>
                  <a:pt x="41" y="30"/>
                </a:lnTo>
                <a:lnTo>
                  <a:pt x="405" y="30"/>
                </a:lnTo>
                <a:lnTo>
                  <a:pt x="405" y="239"/>
                </a:lnTo>
                <a:lnTo>
                  <a:pt x="41" y="239"/>
                </a:lnTo>
                <a:close/>
                <a:moveTo>
                  <a:pt x="25" y="261"/>
                </a:moveTo>
                <a:lnTo>
                  <a:pt x="430" y="261"/>
                </a:lnTo>
                <a:lnTo>
                  <a:pt x="430" y="16"/>
                </a:lnTo>
                <a:lnTo>
                  <a:pt x="438" y="16"/>
                </a:lnTo>
                <a:lnTo>
                  <a:pt x="438" y="0"/>
                </a:lnTo>
                <a:lnTo>
                  <a:pt x="8" y="0"/>
                </a:lnTo>
                <a:lnTo>
                  <a:pt x="8" y="268"/>
                </a:lnTo>
                <a:lnTo>
                  <a:pt x="25" y="268"/>
                </a:lnTo>
                <a:lnTo>
                  <a:pt x="25" y="261"/>
                </a:lnTo>
                <a:close/>
                <a:moveTo>
                  <a:pt x="414" y="298"/>
                </a:moveTo>
                <a:lnTo>
                  <a:pt x="438" y="298"/>
                </a:lnTo>
                <a:lnTo>
                  <a:pt x="438" y="291"/>
                </a:lnTo>
                <a:lnTo>
                  <a:pt x="414" y="291"/>
                </a:lnTo>
                <a:lnTo>
                  <a:pt x="414" y="298"/>
                </a:lnTo>
                <a:close/>
              </a:path>
            </a:pathLst>
          </a:custGeom>
          <a:solidFill>
            <a:srgbClr val="000000"/>
          </a:solidFill>
          <a:ln w="3175" cap="flat" cmpd="sng">
            <a:solidFill>
              <a:srgbClr val="000000"/>
            </a:solidFill>
            <a:prstDash val="solid"/>
            <a:headEnd type="none" w="med" len="med"/>
            <a:tailEnd type="none" w="med" len="med"/>
          </a:ln>
        </p:spPr>
        <p:txBody>
          <a:bodyPr/>
          <a:p>
            <a:endParaRPr lang="en-US"/>
          </a:p>
        </p:txBody>
      </p:sp>
      <p:sp>
        <p:nvSpPr>
          <p:cNvPr id="30776" name="Rectangles 30775"/>
          <p:cNvSpPr/>
          <p:nvPr/>
        </p:nvSpPr>
        <p:spPr>
          <a:xfrm>
            <a:off x="4356100" y="5295900"/>
            <a:ext cx="106363" cy="17463"/>
          </a:xfrm>
          <a:prstGeom prst="rect">
            <a:avLst/>
          </a:prstGeom>
          <a:solidFill>
            <a:srgbClr val="FFFFFF"/>
          </a:solidFill>
          <a:ln w="3175" cap="flat" cmpd="sng">
            <a:solidFill>
              <a:srgbClr val="000000"/>
            </a:solidFill>
            <a:prstDash val="solid"/>
            <a:miter/>
            <a:headEnd type="none" w="med" len="med"/>
            <a:tailEnd type="none" w="med" len="med"/>
          </a:ln>
        </p:spPr>
        <p:txBody>
          <a:bodyPr/>
          <a:p>
            <a:endParaRPr lang="en-US"/>
          </a:p>
        </p:txBody>
      </p:sp>
      <p:sp>
        <p:nvSpPr>
          <p:cNvPr id="30777" name="Freeform 30776"/>
          <p:cNvSpPr>
            <a:spLocks noEditPoints="1"/>
          </p:cNvSpPr>
          <p:nvPr/>
        </p:nvSpPr>
        <p:spPr>
          <a:xfrm>
            <a:off x="4265613" y="5237163"/>
            <a:ext cx="735012" cy="82550"/>
          </a:xfrm>
          <a:custGeom>
            <a:avLst/>
            <a:gdLst/>
            <a:ahLst/>
            <a:cxnLst/>
            <a:pathLst>
              <a:path w="463" h="52">
                <a:moveTo>
                  <a:pt x="0" y="0"/>
                </a:moveTo>
                <a:lnTo>
                  <a:pt x="463" y="0"/>
                </a:lnTo>
                <a:moveTo>
                  <a:pt x="0" y="11"/>
                </a:moveTo>
                <a:lnTo>
                  <a:pt x="463" y="11"/>
                </a:lnTo>
                <a:moveTo>
                  <a:pt x="66" y="18"/>
                </a:moveTo>
                <a:lnTo>
                  <a:pt x="57" y="24"/>
                </a:lnTo>
                <a:lnTo>
                  <a:pt x="66" y="29"/>
                </a:lnTo>
                <a:moveTo>
                  <a:pt x="116" y="18"/>
                </a:moveTo>
                <a:lnTo>
                  <a:pt x="107" y="24"/>
                </a:lnTo>
                <a:lnTo>
                  <a:pt x="116" y="29"/>
                </a:lnTo>
                <a:moveTo>
                  <a:pt x="140" y="41"/>
                </a:moveTo>
                <a:lnTo>
                  <a:pt x="132" y="46"/>
                </a:lnTo>
                <a:lnTo>
                  <a:pt x="140" y="52"/>
                </a:lnTo>
                <a:moveTo>
                  <a:pt x="165" y="18"/>
                </a:moveTo>
                <a:lnTo>
                  <a:pt x="157" y="24"/>
                </a:lnTo>
                <a:lnTo>
                  <a:pt x="165" y="29"/>
                </a:lnTo>
                <a:moveTo>
                  <a:pt x="190" y="41"/>
                </a:moveTo>
                <a:lnTo>
                  <a:pt x="182" y="46"/>
                </a:lnTo>
                <a:lnTo>
                  <a:pt x="190" y="52"/>
                </a:lnTo>
                <a:moveTo>
                  <a:pt x="214" y="18"/>
                </a:moveTo>
                <a:lnTo>
                  <a:pt x="206" y="24"/>
                </a:lnTo>
                <a:lnTo>
                  <a:pt x="214" y="29"/>
                </a:lnTo>
                <a:moveTo>
                  <a:pt x="239" y="41"/>
                </a:moveTo>
                <a:lnTo>
                  <a:pt x="231" y="46"/>
                </a:lnTo>
                <a:lnTo>
                  <a:pt x="239" y="52"/>
                </a:lnTo>
                <a:moveTo>
                  <a:pt x="265" y="18"/>
                </a:moveTo>
                <a:lnTo>
                  <a:pt x="256" y="24"/>
                </a:lnTo>
                <a:lnTo>
                  <a:pt x="265" y="29"/>
                </a:lnTo>
                <a:moveTo>
                  <a:pt x="289" y="41"/>
                </a:moveTo>
                <a:lnTo>
                  <a:pt x="281" y="46"/>
                </a:lnTo>
                <a:lnTo>
                  <a:pt x="289" y="52"/>
                </a:lnTo>
                <a:moveTo>
                  <a:pt x="314" y="18"/>
                </a:moveTo>
                <a:lnTo>
                  <a:pt x="305" y="24"/>
                </a:lnTo>
                <a:lnTo>
                  <a:pt x="314" y="29"/>
                </a:lnTo>
                <a:moveTo>
                  <a:pt x="339" y="41"/>
                </a:moveTo>
                <a:lnTo>
                  <a:pt x="331" y="46"/>
                </a:lnTo>
                <a:lnTo>
                  <a:pt x="339" y="52"/>
                </a:lnTo>
                <a:moveTo>
                  <a:pt x="364" y="18"/>
                </a:moveTo>
                <a:lnTo>
                  <a:pt x="356" y="24"/>
                </a:lnTo>
                <a:lnTo>
                  <a:pt x="364" y="29"/>
                </a:lnTo>
                <a:moveTo>
                  <a:pt x="388" y="41"/>
                </a:moveTo>
                <a:lnTo>
                  <a:pt x="380" y="46"/>
                </a:lnTo>
                <a:lnTo>
                  <a:pt x="388" y="52"/>
                </a:lnTo>
                <a:moveTo>
                  <a:pt x="413" y="18"/>
                </a:moveTo>
                <a:lnTo>
                  <a:pt x="405" y="24"/>
                </a:lnTo>
                <a:lnTo>
                  <a:pt x="413" y="29"/>
                </a:lnTo>
                <a:moveTo>
                  <a:pt x="438" y="41"/>
                </a:moveTo>
                <a:lnTo>
                  <a:pt x="430" y="46"/>
                </a:lnTo>
                <a:lnTo>
                  <a:pt x="438" y="52"/>
                </a:lnTo>
              </a:path>
            </a:pathLst>
          </a:custGeom>
          <a:noFill/>
          <a:ln w="3175" cap="flat" cmpd="sng">
            <a:solidFill>
              <a:srgbClr val="000000"/>
            </a:solidFill>
            <a:prstDash val="solid"/>
            <a:headEnd type="none" w="med" len="med"/>
            <a:tailEnd type="none" w="med" len="med"/>
          </a:ln>
        </p:spPr>
        <p:txBody>
          <a:bodyPr/>
          <a:p>
            <a:endParaRPr lang="en-US"/>
          </a:p>
        </p:txBody>
      </p:sp>
      <p:sp>
        <p:nvSpPr>
          <p:cNvPr id="30778" name="Rectangles 30777"/>
          <p:cNvSpPr/>
          <p:nvPr/>
        </p:nvSpPr>
        <p:spPr>
          <a:xfrm>
            <a:off x="4329113" y="5368925"/>
            <a:ext cx="765175" cy="182563"/>
          </a:xfrm>
          <a:prstGeom prst="rect">
            <a:avLst/>
          </a:prstGeom>
          <a:noFill/>
          <a:ln w="9525">
            <a:noFill/>
          </a:ln>
        </p:spPr>
        <p:txBody>
          <a:bodyPr wrap="none" lIns="0" tIns="0" rIns="0" bIns="0">
            <a:spAutoFit/>
          </a:bodyPr>
          <a:p>
            <a:r>
              <a:rPr sz="800" b="1">
                <a:solidFill>
                  <a:srgbClr val="000000"/>
                </a:solidFill>
              </a:rPr>
              <a:t> </a:t>
            </a:r>
            <a:r>
              <a:rPr sz="1200">
                <a:solidFill>
                  <a:srgbClr val="000000"/>
                </a:solidFill>
              </a:rPr>
              <a:t>DNS Server</a:t>
            </a:r>
            <a:endParaRPr sz="1200"/>
          </a:p>
        </p:txBody>
      </p:sp>
      <p:sp>
        <p:nvSpPr>
          <p:cNvPr id="30779" name="Straight Connector 30778"/>
          <p:cNvSpPr/>
          <p:nvPr/>
        </p:nvSpPr>
        <p:spPr>
          <a:xfrm flipH="1">
            <a:off x="1955800" y="2025650"/>
            <a:ext cx="2111375" cy="1588"/>
          </a:xfrm>
          <a:prstGeom prst="line">
            <a:avLst/>
          </a:prstGeom>
          <a:ln w="25400" cap="flat" cmpd="sng">
            <a:solidFill>
              <a:srgbClr val="FF0000"/>
            </a:solidFill>
            <a:prstDash val="solid"/>
            <a:headEnd type="none" w="med" len="med"/>
            <a:tailEnd type="none" w="med" len="med"/>
          </a:ln>
        </p:spPr>
      </p:sp>
      <p:sp>
        <p:nvSpPr>
          <p:cNvPr id="30780" name="Freeform 30779"/>
          <p:cNvSpPr/>
          <p:nvPr/>
        </p:nvSpPr>
        <p:spPr>
          <a:xfrm>
            <a:off x="4052888" y="1976438"/>
            <a:ext cx="109537" cy="98425"/>
          </a:xfrm>
          <a:custGeom>
            <a:avLst/>
            <a:gdLst/>
            <a:ahLst/>
            <a:cxnLst/>
            <a:pathLst>
              <a:path w="69" h="62">
                <a:moveTo>
                  <a:pt x="0" y="0"/>
                </a:moveTo>
                <a:lnTo>
                  <a:pt x="69" y="31"/>
                </a:lnTo>
                <a:lnTo>
                  <a:pt x="0" y="62"/>
                </a:lnTo>
                <a:lnTo>
                  <a:pt x="0" y="0"/>
                </a:lnTo>
                <a:close/>
              </a:path>
            </a:pathLst>
          </a:custGeom>
          <a:solidFill>
            <a:srgbClr val="FF0000"/>
          </a:solidFill>
          <a:ln w="9525">
            <a:noFill/>
          </a:ln>
        </p:spPr>
        <p:txBody>
          <a:bodyPr/>
          <a:p>
            <a:endParaRPr lang="en-US"/>
          </a:p>
        </p:txBody>
      </p:sp>
      <p:sp>
        <p:nvSpPr>
          <p:cNvPr id="30781" name="Rectangles 30780"/>
          <p:cNvSpPr/>
          <p:nvPr/>
        </p:nvSpPr>
        <p:spPr>
          <a:xfrm>
            <a:off x="2128838" y="1828800"/>
            <a:ext cx="1016000" cy="106363"/>
          </a:xfrm>
          <a:prstGeom prst="rect">
            <a:avLst/>
          </a:prstGeom>
          <a:noFill/>
          <a:ln w="9525">
            <a:noFill/>
          </a:ln>
        </p:spPr>
        <p:txBody>
          <a:bodyPr wrap="none" lIns="0" tIns="0" rIns="0" bIns="0">
            <a:spAutoFit/>
          </a:bodyPr>
          <a:p>
            <a:r>
              <a:rPr sz="700">
                <a:solidFill>
                  <a:srgbClr val="000000"/>
                </a:solidFill>
              </a:rPr>
              <a:t>Return Access from Intranet</a:t>
            </a:r>
            <a:endParaRPr sz="700">
              <a:solidFill>
                <a:srgbClr val="000000"/>
              </a:solidFill>
            </a:endParaRPr>
          </a:p>
        </p:txBody>
      </p:sp>
      <p:sp>
        <p:nvSpPr>
          <p:cNvPr id="30782" name="Rectangles 30781"/>
          <p:cNvSpPr/>
          <p:nvPr/>
        </p:nvSpPr>
        <p:spPr>
          <a:xfrm>
            <a:off x="2317750" y="1930400"/>
            <a:ext cx="677863" cy="106363"/>
          </a:xfrm>
          <a:prstGeom prst="rect">
            <a:avLst/>
          </a:prstGeom>
          <a:noFill/>
          <a:ln w="9525">
            <a:noFill/>
          </a:ln>
        </p:spPr>
        <p:txBody>
          <a:bodyPr wrap="none" lIns="0" tIns="0" rIns="0" bIns="0">
            <a:spAutoFit/>
          </a:bodyPr>
          <a:p>
            <a:r>
              <a:rPr sz="700">
                <a:solidFill>
                  <a:srgbClr val="000000"/>
                </a:solidFill>
              </a:rPr>
              <a:t>Originated Packets</a:t>
            </a:r>
            <a:endParaRPr sz="700">
              <a:solidFill>
                <a:srgbClr val="000000"/>
              </a:solidFill>
            </a:endParaRPr>
          </a:p>
        </p:txBody>
      </p:sp>
      <p:sp>
        <p:nvSpPr>
          <p:cNvPr id="30783" name="Straight Connector 30782"/>
          <p:cNvSpPr/>
          <p:nvPr/>
        </p:nvSpPr>
        <p:spPr>
          <a:xfrm flipH="1">
            <a:off x="4362450" y="1836738"/>
            <a:ext cx="2320925" cy="1587"/>
          </a:xfrm>
          <a:prstGeom prst="line">
            <a:avLst/>
          </a:prstGeom>
          <a:ln w="25400" cap="flat" cmpd="sng">
            <a:solidFill>
              <a:srgbClr val="FF0000"/>
            </a:solidFill>
            <a:prstDash val="solid"/>
            <a:headEnd type="none" w="med" len="med"/>
            <a:tailEnd type="none" w="med" len="med"/>
          </a:ln>
        </p:spPr>
      </p:sp>
      <p:sp>
        <p:nvSpPr>
          <p:cNvPr id="30784" name="Freeform 30783"/>
          <p:cNvSpPr/>
          <p:nvPr/>
        </p:nvSpPr>
        <p:spPr>
          <a:xfrm>
            <a:off x="4267200" y="1787525"/>
            <a:ext cx="109538" cy="98425"/>
          </a:xfrm>
          <a:custGeom>
            <a:avLst/>
            <a:gdLst/>
            <a:ahLst/>
            <a:cxnLst/>
            <a:pathLst>
              <a:path w="69" h="62">
                <a:moveTo>
                  <a:pt x="69" y="62"/>
                </a:moveTo>
                <a:lnTo>
                  <a:pt x="0" y="31"/>
                </a:lnTo>
                <a:lnTo>
                  <a:pt x="69" y="0"/>
                </a:lnTo>
                <a:lnTo>
                  <a:pt x="69" y="62"/>
                </a:lnTo>
                <a:close/>
              </a:path>
            </a:pathLst>
          </a:custGeom>
          <a:solidFill>
            <a:srgbClr val="FF0000"/>
          </a:solidFill>
          <a:ln w="9525">
            <a:noFill/>
          </a:ln>
        </p:spPr>
        <p:txBody>
          <a:bodyPr/>
          <a:p>
            <a:endParaRPr lang="en-US"/>
          </a:p>
        </p:txBody>
      </p:sp>
      <p:sp>
        <p:nvSpPr>
          <p:cNvPr id="30785" name="Rectangles 30784"/>
          <p:cNvSpPr/>
          <p:nvPr/>
        </p:nvSpPr>
        <p:spPr>
          <a:xfrm>
            <a:off x="5638800" y="1639888"/>
            <a:ext cx="827088" cy="106362"/>
          </a:xfrm>
          <a:prstGeom prst="rect">
            <a:avLst/>
          </a:prstGeom>
          <a:noFill/>
          <a:ln w="9525">
            <a:noFill/>
          </a:ln>
        </p:spPr>
        <p:txBody>
          <a:bodyPr wrap="none" lIns="0" tIns="0" rIns="0" bIns="0">
            <a:spAutoFit/>
          </a:bodyPr>
          <a:p>
            <a:r>
              <a:rPr sz="700">
                <a:solidFill>
                  <a:srgbClr val="000000"/>
                </a:solidFill>
              </a:rPr>
              <a:t>Outbound Access from</a:t>
            </a:r>
            <a:endParaRPr sz="700">
              <a:solidFill>
                <a:srgbClr val="000000"/>
              </a:solidFill>
            </a:endParaRPr>
          </a:p>
        </p:txBody>
      </p:sp>
      <p:sp>
        <p:nvSpPr>
          <p:cNvPr id="30786" name="Rectangles 30785"/>
          <p:cNvSpPr/>
          <p:nvPr/>
        </p:nvSpPr>
        <p:spPr>
          <a:xfrm>
            <a:off x="5957888" y="1741488"/>
            <a:ext cx="279400" cy="106362"/>
          </a:xfrm>
          <a:prstGeom prst="rect">
            <a:avLst/>
          </a:prstGeom>
          <a:noFill/>
          <a:ln w="9525">
            <a:noFill/>
          </a:ln>
        </p:spPr>
        <p:txBody>
          <a:bodyPr wrap="none" lIns="0" tIns="0" rIns="0" bIns="0">
            <a:spAutoFit/>
          </a:bodyPr>
          <a:p>
            <a:r>
              <a:rPr sz="700">
                <a:solidFill>
                  <a:srgbClr val="000000"/>
                </a:solidFill>
              </a:rPr>
              <a:t>Intranet</a:t>
            </a:r>
            <a:endParaRPr sz="700">
              <a:solidFill>
                <a:srgbClr val="000000"/>
              </a:solidFill>
            </a:endParaRPr>
          </a:p>
        </p:txBody>
      </p:sp>
      <p:sp>
        <p:nvSpPr>
          <p:cNvPr id="30787" name="Straight Connector 30786"/>
          <p:cNvSpPr/>
          <p:nvPr/>
        </p:nvSpPr>
        <p:spPr>
          <a:xfrm flipH="1">
            <a:off x="5578475" y="2776538"/>
            <a:ext cx="1049338" cy="1587"/>
          </a:xfrm>
          <a:prstGeom prst="line">
            <a:avLst/>
          </a:prstGeom>
          <a:ln w="25400" cap="flat" cmpd="sng">
            <a:solidFill>
              <a:srgbClr val="FF0000"/>
            </a:solidFill>
            <a:prstDash val="solid"/>
            <a:headEnd type="none" w="med" len="med"/>
            <a:tailEnd type="none" w="med" len="med"/>
          </a:ln>
        </p:spPr>
      </p:sp>
      <p:sp>
        <p:nvSpPr>
          <p:cNvPr id="30788" name="Straight Connector 30787"/>
          <p:cNvSpPr/>
          <p:nvPr/>
        </p:nvSpPr>
        <p:spPr>
          <a:xfrm>
            <a:off x="5578475" y="2776538"/>
            <a:ext cx="1588" cy="1144587"/>
          </a:xfrm>
          <a:prstGeom prst="line">
            <a:avLst/>
          </a:prstGeom>
          <a:ln w="25400" cap="flat" cmpd="sng">
            <a:solidFill>
              <a:srgbClr val="FF0000"/>
            </a:solidFill>
            <a:prstDash val="solid"/>
            <a:headEnd type="none" w="med" len="med"/>
            <a:tailEnd type="none" w="med" len="med"/>
          </a:ln>
        </p:spPr>
      </p:sp>
      <p:sp>
        <p:nvSpPr>
          <p:cNvPr id="30789" name="Freeform 30788"/>
          <p:cNvSpPr/>
          <p:nvPr/>
        </p:nvSpPr>
        <p:spPr>
          <a:xfrm>
            <a:off x="5522913" y="3908425"/>
            <a:ext cx="109537" cy="98425"/>
          </a:xfrm>
          <a:custGeom>
            <a:avLst/>
            <a:gdLst/>
            <a:ahLst/>
            <a:cxnLst/>
            <a:pathLst>
              <a:path w="69" h="62">
                <a:moveTo>
                  <a:pt x="69" y="0"/>
                </a:moveTo>
                <a:lnTo>
                  <a:pt x="35" y="62"/>
                </a:lnTo>
                <a:lnTo>
                  <a:pt x="0" y="0"/>
                </a:lnTo>
                <a:lnTo>
                  <a:pt x="69" y="0"/>
                </a:lnTo>
                <a:close/>
              </a:path>
            </a:pathLst>
          </a:custGeom>
          <a:solidFill>
            <a:srgbClr val="FF0000"/>
          </a:solidFill>
          <a:ln w="9525">
            <a:noFill/>
          </a:ln>
        </p:spPr>
        <p:txBody>
          <a:bodyPr/>
          <a:p>
            <a:endParaRPr lang="en-US"/>
          </a:p>
        </p:txBody>
      </p:sp>
      <p:sp>
        <p:nvSpPr>
          <p:cNvPr id="30790" name="Rectangles 30789"/>
          <p:cNvSpPr/>
          <p:nvPr/>
        </p:nvSpPr>
        <p:spPr>
          <a:xfrm>
            <a:off x="5838825" y="2855913"/>
            <a:ext cx="279400" cy="106362"/>
          </a:xfrm>
          <a:prstGeom prst="rect">
            <a:avLst/>
          </a:prstGeom>
          <a:noFill/>
          <a:ln w="9525">
            <a:noFill/>
          </a:ln>
        </p:spPr>
        <p:txBody>
          <a:bodyPr wrap="none" lIns="0" tIns="0" rIns="0" bIns="0">
            <a:spAutoFit/>
          </a:bodyPr>
          <a:p>
            <a:r>
              <a:rPr sz="700">
                <a:solidFill>
                  <a:srgbClr val="000000"/>
                </a:solidFill>
              </a:rPr>
              <a:t>Intranet</a:t>
            </a:r>
            <a:endParaRPr sz="700">
              <a:solidFill>
                <a:srgbClr val="000000"/>
              </a:solidFill>
            </a:endParaRPr>
          </a:p>
        </p:txBody>
      </p:sp>
      <p:sp>
        <p:nvSpPr>
          <p:cNvPr id="30791" name="Rectangles 30790"/>
          <p:cNvSpPr/>
          <p:nvPr/>
        </p:nvSpPr>
        <p:spPr>
          <a:xfrm>
            <a:off x="5792788" y="2957513"/>
            <a:ext cx="344487" cy="106362"/>
          </a:xfrm>
          <a:prstGeom prst="rect">
            <a:avLst/>
          </a:prstGeom>
          <a:noFill/>
          <a:ln w="9525">
            <a:noFill/>
          </a:ln>
        </p:spPr>
        <p:txBody>
          <a:bodyPr wrap="none" lIns="0" tIns="0" rIns="0" bIns="0">
            <a:spAutoFit/>
          </a:bodyPr>
          <a:p>
            <a:r>
              <a:rPr sz="700">
                <a:solidFill>
                  <a:srgbClr val="000000"/>
                </a:solidFill>
              </a:rPr>
              <a:t>Access to</a:t>
            </a:r>
            <a:endParaRPr sz="700">
              <a:solidFill>
                <a:srgbClr val="000000"/>
              </a:solidFill>
            </a:endParaRPr>
          </a:p>
        </p:txBody>
      </p:sp>
      <p:sp>
        <p:nvSpPr>
          <p:cNvPr id="30792" name="Rectangles 30791"/>
          <p:cNvSpPr/>
          <p:nvPr/>
        </p:nvSpPr>
        <p:spPr>
          <a:xfrm>
            <a:off x="5724525" y="3057525"/>
            <a:ext cx="492125" cy="106363"/>
          </a:xfrm>
          <a:prstGeom prst="rect">
            <a:avLst/>
          </a:prstGeom>
          <a:noFill/>
          <a:ln w="9525">
            <a:noFill/>
          </a:ln>
        </p:spPr>
        <p:txBody>
          <a:bodyPr wrap="none" lIns="0" tIns="0" rIns="0" bIns="0">
            <a:spAutoFit/>
          </a:bodyPr>
          <a:p>
            <a:r>
              <a:rPr sz="700">
                <a:solidFill>
                  <a:srgbClr val="000000"/>
                </a:solidFill>
              </a:rPr>
              <a:t>"Public" Web</a:t>
            </a:r>
            <a:endParaRPr sz="700">
              <a:solidFill>
                <a:srgbClr val="000000"/>
              </a:solidFill>
            </a:endParaRPr>
          </a:p>
        </p:txBody>
      </p:sp>
      <p:sp>
        <p:nvSpPr>
          <p:cNvPr id="30793" name="Rectangles 30792"/>
          <p:cNvSpPr/>
          <p:nvPr/>
        </p:nvSpPr>
        <p:spPr>
          <a:xfrm>
            <a:off x="5695950" y="3159125"/>
            <a:ext cx="531813" cy="106363"/>
          </a:xfrm>
          <a:prstGeom prst="rect">
            <a:avLst/>
          </a:prstGeom>
          <a:noFill/>
          <a:ln w="9525">
            <a:noFill/>
          </a:ln>
        </p:spPr>
        <p:txBody>
          <a:bodyPr wrap="none" lIns="0" tIns="0" rIns="0" bIns="0">
            <a:spAutoFit/>
          </a:bodyPr>
          <a:p>
            <a:r>
              <a:rPr sz="700">
                <a:solidFill>
                  <a:srgbClr val="000000"/>
                </a:solidFill>
              </a:rPr>
              <a:t>Server &amp; other</a:t>
            </a:r>
            <a:endParaRPr sz="700">
              <a:solidFill>
                <a:srgbClr val="000000"/>
              </a:solidFill>
            </a:endParaRPr>
          </a:p>
        </p:txBody>
      </p:sp>
      <p:sp>
        <p:nvSpPr>
          <p:cNvPr id="30794" name="Rectangles 30793"/>
          <p:cNvSpPr/>
          <p:nvPr/>
        </p:nvSpPr>
        <p:spPr>
          <a:xfrm>
            <a:off x="5710238" y="3259138"/>
            <a:ext cx="503237" cy="106362"/>
          </a:xfrm>
          <a:prstGeom prst="rect">
            <a:avLst/>
          </a:prstGeom>
          <a:noFill/>
          <a:ln w="9525">
            <a:noFill/>
          </a:ln>
        </p:spPr>
        <p:txBody>
          <a:bodyPr wrap="none" lIns="0" tIns="0" rIns="0" bIns="0">
            <a:spAutoFit/>
          </a:bodyPr>
          <a:p>
            <a:r>
              <a:rPr sz="700">
                <a:solidFill>
                  <a:srgbClr val="000000"/>
                </a:solidFill>
              </a:rPr>
              <a:t>DMZ systems</a:t>
            </a:r>
            <a:endParaRPr sz="700">
              <a:solidFill>
                <a:srgbClr val="000000"/>
              </a:solidFill>
            </a:endParaRPr>
          </a:p>
        </p:txBody>
      </p:sp>
      <p:sp>
        <p:nvSpPr>
          <p:cNvPr id="30795" name="Rectangles 30794"/>
          <p:cNvSpPr/>
          <p:nvPr/>
        </p:nvSpPr>
        <p:spPr>
          <a:xfrm>
            <a:off x="3627438" y="2995613"/>
            <a:ext cx="554037" cy="106362"/>
          </a:xfrm>
          <a:prstGeom prst="rect">
            <a:avLst/>
          </a:prstGeom>
          <a:noFill/>
          <a:ln w="9525">
            <a:noFill/>
          </a:ln>
        </p:spPr>
        <p:txBody>
          <a:bodyPr wrap="none" lIns="0" tIns="0" rIns="0" bIns="0">
            <a:spAutoFit/>
          </a:bodyPr>
          <a:p>
            <a:r>
              <a:rPr sz="700">
                <a:solidFill>
                  <a:srgbClr val="000000"/>
                </a:solidFill>
              </a:rPr>
              <a:t>Internet Access</a:t>
            </a:r>
            <a:endParaRPr sz="700">
              <a:solidFill>
                <a:srgbClr val="000000"/>
              </a:solidFill>
            </a:endParaRPr>
          </a:p>
        </p:txBody>
      </p:sp>
      <p:sp>
        <p:nvSpPr>
          <p:cNvPr id="30796" name="Rectangles 30795"/>
          <p:cNvSpPr/>
          <p:nvPr/>
        </p:nvSpPr>
        <p:spPr>
          <a:xfrm>
            <a:off x="3625850" y="3097213"/>
            <a:ext cx="584200" cy="106362"/>
          </a:xfrm>
          <a:prstGeom prst="rect">
            <a:avLst/>
          </a:prstGeom>
          <a:noFill/>
          <a:ln w="9525">
            <a:noFill/>
          </a:ln>
        </p:spPr>
        <p:txBody>
          <a:bodyPr wrap="none" lIns="0" tIns="0" rIns="0" bIns="0">
            <a:spAutoFit/>
          </a:bodyPr>
          <a:p>
            <a:r>
              <a:rPr sz="700">
                <a:solidFill>
                  <a:srgbClr val="000000"/>
                </a:solidFill>
              </a:rPr>
              <a:t>to "Public" Web</a:t>
            </a:r>
            <a:endParaRPr sz="700">
              <a:solidFill>
                <a:srgbClr val="000000"/>
              </a:solidFill>
            </a:endParaRPr>
          </a:p>
        </p:txBody>
      </p:sp>
      <p:sp>
        <p:nvSpPr>
          <p:cNvPr id="30797" name="Rectangles 30796"/>
          <p:cNvSpPr/>
          <p:nvPr/>
        </p:nvSpPr>
        <p:spPr>
          <a:xfrm>
            <a:off x="3649663" y="3197225"/>
            <a:ext cx="531812" cy="106363"/>
          </a:xfrm>
          <a:prstGeom prst="rect">
            <a:avLst/>
          </a:prstGeom>
          <a:noFill/>
          <a:ln w="9525">
            <a:noFill/>
          </a:ln>
        </p:spPr>
        <p:txBody>
          <a:bodyPr wrap="none" lIns="0" tIns="0" rIns="0" bIns="0">
            <a:spAutoFit/>
          </a:bodyPr>
          <a:p>
            <a:r>
              <a:rPr sz="700">
                <a:solidFill>
                  <a:srgbClr val="000000"/>
                </a:solidFill>
              </a:rPr>
              <a:t>Server &amp; other</a:t>
            </a:r>
            <a:endParaRPr sz="700">
              <a:solidFill>
                <a:srgbClr val="000000"/>
              </a:solidFill>
            </a:endParaRPr>
          </a:p>
        </p:txBody>
      </p:sp>
      <p:sp>
        <p:nvSpPr>
          <p:cNvPr id="30798" name="Rectangles 30797"/>
          <p:cNvSpPr/>
          <p:nvPr/>
        </p:nvSpPr>
        <p:spPr>
          <a:xfrm>
            <a:off x="3619500" y="3298825"/>
            <a:ext cx="585788" cy="106363"/>
          </a:xfrm>
          <a:prstGeom prst="rect">
            <a:avLst/>
          </a:prstGeom>
          <a:noFill/>
          <a:ln w="9525">
            <a:noFill/>
          </a:ln>
        </p:spPr>
        <p:txBody>
          <a:bodyPr wrap="none" lIns="0" tIns="0" rIns="0" bIns="0">
            <a:spAutoFit/>
          </a:bodyPr>
          <a:p>
            <a:r>
              <a:rPr sz="700">
                <a:solidFill>
                  <a:srgbClr val="000000"/>
                </a:solidFill>
              </a:rPr>
              <a:t>DMZ systems --</a:t>
            </a:r>
            <a:endParaRPr sz="700">
              <a:solidFill>
                <a:srgbClr val="000000"/>
              </a:solidFill>
            </a:endParaRPr>
          </a:p>
        </p:txBody>
      </p:sp>
      <p:sp>
        <p:nvSpPr>
          <p:cNvPr id="30799" name="Rectangles 30798"/>
          <p:cNvSpPr/>
          <p:nvPr/>
        </p:nvSpPr>
        <p:spPr>
          <a:xfrm>
            <a:off x="3663950" y="3398838"/>
            <a:ext cx="455613" cy="106362"/>
          </a:xfrm>
          <a:prstGeom prst="rect">
            <a:avLst/>
          </a:prstGeom>
          <a:noFill/>
          <a:ln w="9525">
            <a:noFill/>
          </a:ln>
        </p:spPr>
        <p:txBody>
          <a:bodyPr wrap="none" lIns="0" tIns="0" rIns="0" bIns="0">
            <a:spAutoFit/>
          </a:bodyPr>
          <a:p>
            <a:r>
              <a:rPr sz="700" b="1" i="1">
                <a:solidFill>
                  <a:srgbClr val="000000"/>
                </a:solidFill>
              </a:rPr>
              <a:t>No access to</a:t>
            </a:r>
            <a:endParaRPr sz="700" b="1" i="1">
              <a:solidFill>
                <a:srgbClr val="000000"/>
              </a:solidFill>
            </a:endParaRPr>
          </a:p>
        </p:txBody>
      </p:sp>
      <p:sp>
        <p:nvSpPr>
          <p:cNvPr id="30800" name="Rectangles 30799"/>
          <p:cNvSpPr/>
          <p:nvPr/>
        </p:nvSpPr>
        <p:spPr>
          <a:xfrm>
            <a:off x="3781425" y="3500438"/>
            <a:ext cx="303213" cy="106362"/>
          </a:xfrm>
          <a:prstGeom prst="rect">
            <a:avLst/>
          </a:prstGeom>
          <a:noFill/>
          <a:ln w="9525">
            <a:noFill/>
          </a:ln>
        </p:spPr>
        <p:txBody>
          <a:bodyPr wrap="none" lIns="0" tIns="0" rIns="0" bIns="0">
            <a:spAutoFit/>
          </a:bodyPr>
          <a:p>
            <a:r>
              <a:rPr sz="700" b="1" i="1">
                <a:solidFill>
                  <a:srgbClr val="000000"/>
                </a:solidFill>
              </a:rPr>
              <a:t>Intranet</a:t>
            </a:r>
            <a:endParaRPr sz="700" b="1" i="1">
              <a:solidFill>
                <a:srgbClr val="000000"/>
              </a:solidFill>
            </a:endParaRPr>
          </a:p>
        </p:txBody>
      </p:sp>
      <p:sp>
        <p:nvSpPr>
          <p:cNvPr id="30801" name="Rectangles 30800"/>
          <p:cNvSpPr/>
          <p:nvPr/>
        </p:nvSpPr>
        <p:spPr>
          <a:xfrm>
            <a:off x="3763963" y="3600450"/>
            <a:ext cx="279400" cy="106363"/>
          </a:xfrm>
          <a:prstGeom prst="rect">
            <a:avLst/>
          </a:prstGeom>
          <a:noFill/>
          <a:ln w="9525">
            <a:noFill/>
          </a:ln>
        </p:spPr>
        <p:txBody>
          <a:bodyPr wrap="none" lIns="0" tIns="0" rIns="0" bIns="0">
            <a:spAutoFit/>
          </a:bodyPr>
          <a:p>
            <a:r>
              <a:rPr sz="700" b="1" i="1">
                <a:solidFill>
                  <a:srgbClr val="000000"/>
                </a:solidFill>
              </a:rPr>
              <a:t>systems</a:t>
            </a:r>
            <a:endParaRPr sz="700" b="1" i="1">
              <a:solidFill>
                <a:srgbClr val="000000"/>
              </a:solidFill>
            </a:endParaRPr>
          </a:p>
        </p:txBody>
      </p:sp>
      <p:sp>
        <p:nvSpPr>
          <p:cNvPr id="30802" name="Straight Connector 30801"/>
          <p:cNvSpPr/>
          <p:nvPr/>
        </p:nvSpPr>
        <p:spPr>
          <a:xfrm>
            <a:off x="3322638" y="2781300"/>
            <a:ext cx="1049337" cy="1588"/>
          </a:xfrm>
          <a:prstGeom prst="line">
            <a:avLst/>
          </a:prstGeom>
          <a:ln w="25400" cap="flat" cmpd="sng">
            <a:solidFill>
              <a:srgbClr val="0000FF"/>
            </a:solidFill>
            <a:prstDash val="solid"/>
            <a:headEnd type="none" w="med" len="med"/>
            <a:tailEnd type="none" w="med" len="med"/>
          </a:ln>
        </p:spPr>
      </p:sp>
      <p:sp>
        <p:nvSpPr>
          <p:cNvPr id="30803" name="Straight Connector 30802"/>
          <p:cNvSpPr/>
          <p:nvPr/>
        </p:nvSpPr>
        <p:spPr>
          <a:xfrm>
            <a:off x="4371975" y="2781300"/>
            <a:ext cx="1588" cy="996950"/>
          </a:xfrm>
          <a:prstGeom prst="line">
            <a:avLst/>
          </a:prstGeom>
          <a:ln w="25400" cap="flat" cmpd="sng">
            <a:solidFill>
              <a:srgbClr val="0000FF"/>
            </a:solidFill>
            <a:prstDash val="solid"/>
            <a:headEnd type="none" w="med" len="med"/>
            <a:tailEnd type="none" w="med" len="med"/>
          </a:ln>
        </p:spPr>
      </p:sp>
      <p:sp>
        <p:nvSpPr>
          <p:cNvPr id="30804" name="Freeform 30803"/>
          <p:cNvSpPr/>
          <p:nvPr/>
        </p:nvSpPr>
        <p:spPr>
          <a:xfrm>
            <a:off x="4318000" y="3767138"/>
            <a:ext cx="109538" cy="98425"/>
          </a:xfrm>
          <a:custGeom>
            <a:avLst/>
            <a:gdLst/>
            <a:ahLst/>
            <a:cxnLst/>
            <a:pathLst>
              <a:path w="69" h="62">
                <a:moveTo>
                  <a:pt x="0" y="0"/>
                </a:moveTo>
                <a:lnTo>
                  <a:pt x="34" y="62"/>
                </a:lnTo>
                <a:lnTo>
                  <a:pt x="69" y="0"/>
                </a:lnTo>
                <a:lnTo>
                  <a:pt x="0" y="0"/>
                </a:lnTo>
                <a:close/>
              </a:path>
            </a:pathLst>
          </a:custGeom>
          <a:solidFill>
            <a:srgbClr val="0000FF"/>
          </a:solidFill>
          <a:ln w="9525">
            <a:noFill/>
          </a:ln>
        </p:spPr>
        <p:txBody>
          <a:bodyPr/>
          <a:p>
            <a:endParaRPr lang="en-US"/>
          </a:p>
        </p:txBody>
      </p:sp>
      <p:sp>
        <p:nvSpPr>
          <p:cNvPr id="30805" name="Freeform 30804"/>
          <p:cNvSpPr/>
          <p:nvPr/>
        </p:nvSpPr>
        <p:spPr>
          <a:xfrm>
            <a:off x="5788025" y="3533775"/>
            <a:ext cx="534988" cy="661988"/>
          </a:xfrm>
          <a:custGeom>
            <a:avLst/>
            <a:gdLst/>
            <a:ahLst/>
            <a:cxnLst/>
            <a:pathLst>
              <a:path w="337" h="417">
                <a:moveTo>
                  <a:pt x="0" y="417"/>
                </a:moveTo>
                <a:lnTo>
                  <a:pt x="0" y="0"/>
                </a:lnTo>
                <a:lnTo>
                  <a:pt x="337" y="0"/>
                </a:lnTo>
              </a:path>
            </a:pathLst>
          </a:custGeom>
          <a:noFill/>
          <a:ln w="25400" cap="flat" cmpd="sng">
            <a:solidFill>
              <a:srgbClr val="FF0000"/>
            </a:solidFill>
            <a:prstDash val="solid"/>
            <a:headEnd type="none" w="med" len="med"/>
            <a:tailEnd type="none" w="med" len="med"/>
          </a:ln>
        </p:spPr>
        <p:txBody>
          <a:bodyPr/>
          <a:p>
            <a:endParaRPr lang="en-US"/>
          </a:p>
        </p:txBody>
      </p:sp>
      <p:sp>
        <p:nvSpPr>
          <p:cNvPr id="30806" name="Freeform 30805"/>
          <p:cNvSpPr/>
          <p:nvPr/>
        </p:nvSpPr>
        <p:spPr>
          <a:xfrm>
            <a:off x="6308725" y="3484563"/>
            <a:ext cx="109538" cy="98425"/>
          </a:xfrm>
          <a:custGeom>
            <a:avLst/>
            <a:gdLst/>
            <a:ahLst/>
            <a:cxnLst/>
            <a:pathLst>
              <a:path w="69" h="62">
                <a:moveTo>
                  <a:pt x="0" y="0"/>
                </a:moveTo>
                <a:lnTo>
                  <a:pt x="69" y="31"/>
                </a:lnTo>
                <a:lnTo>
                  <a:pt x="0" y="62"/>
                </a:lnTo>
                <a:lnTo>
                  <a:pt x="0" y="0"/>
                </a:lnTo>
                <a:close/>
              </a:path>
            </a:pathLst>
          </a:custGeom>
          <a:solidFill>
            <a:srgbClr val="FF0000"/>
          </a:solidFill>
          <a:ln w="9525">
            <a:noFill/>
          </a:ln>
        </p:spPr>
        <p:txBody>
          <a:bodyPr/>
          <a:p>
            <a:endParaRPr lang="en-US"/>
          </a:p>
        </p:txBody>
      </p:sp>
      <p:sp>
        <p:nvSpPr>
          <p:cNvPr id="30807" name="Rectangles 30806"/>
          <p:cNvSpPr/>
          <p:nvPr/>
        </p:nvSpPr>
        <p:spPr>
          <a:xfrm>
            <a:off x="5962650" y="3665538"/>
            <a:ext cx="590550" cy="457200"/>
          </a:xfrm>
          <a:prstGeom prst="rect">
            <a:avLst/>
          </a:prstGeom>
          <a:noFill/>
          <a:ln w="9525">
            <a:noFill/>
          </a:ln>
        </p:spPr>
        <p:txBody>
          <a:bodyPr lIns="0" tIns="0" rIns="0" bIns="0">
            <a:spAutoFit/>
          </a:bodyPr>
          <a:p>
            <a:r>
              <a:rPr sz="1000">
                <a:solidFill>
                  <a:srgbClr val="000000"/>
                </a:solidFill>
              </a:rPr>
              <a:t>Return data path</a:t>
            </a:r>
            <a:endParaRPr sz="1000">
              <a:solidFill>
                <a:srgbClr val="000000"/>
              </a:solidFill>
            </a:endParaRPr>
          </a:p>
          <a:p>
            <a:r>
              <a:rPr sz="1000">
                <a:solidFill>
                  <a:srgbClr val="000000"/>
                </a:solidFill>
              </a:rPr>
              <a:t>to Intranet</a:t>
            </a:r>
            <a:endParaRPr sz="1000">
              <a:solidFill>
                <a:srgbClr val="000000"/>
              </a:solidFill>
            </a:endParaRPr>
          </a:p>
        </p:txBody>
      </p:sp>
      <p:sp>
        <p:nvSpPr>
          <p:cNvPr id="30810" name="Freeform 30809"/>
          <p:cNvSpPr/>
          <p:nvPr/>
        </p:nvSpPr>
        <p:spPr>
          <a:xfrm>
            <a:off x="2468563" y="2971800"/>
            <a:ext cx="960437" cy="850900"/>
          </a:xfrm>
          <a:custGeom>
            <a:avLst/>
            <a:gdLst/>
            <a:ahLst/>
            <a:cxnLst/>
            <a:pathLst>
              <a:path w="605" h="536">
                <a:moveTo>
                  <a:pt x="605" y="536"/>
                </a:moveTo>
                <a:lnTo>
                  <a:pt x="605" y="0"/>
                </a:lnTo>
                <a:lnTo>
                  <a:pt x="0" y="0"/>
                </a:lnTo>
              </a:path>
            </a:pathLst>
          </a:custGeom>
          <a:noFill/>
          <a:ln w="25400" cap="flat" cmpd="sng">
            <a:solidFill>
              <a:srgbClr val="0000FF"/>
            </a:solidFill>
            <a:prstDash val="solid"/>
            <a:headEnd type="none" w="med" len="med"/>
            <a:tailEnd type="none" w="med" len="med"/>
          </a:ln>
        </p:spPr>
        <p:txBody>
          <a:bodyPr/>
          <a:p>
            <a:endParaRPr lang="en-US"/>
          </a:p>
        </p:txBody>
      </p:sp>
      <p:sp>
        <p:nvSpPr>
          <p:cNvPr id="30811" name="Freeform 30810"/>
          <p:cNvSpPr/>
          <p:nvPr/>
        </p:nvSpPr>
        <p:spPr>
          <a:xfrm>
            <a:off x="2373313" y="2922588"/>
            <a:ext cx="109537" cy="98425"/>
          </a:xfrm>
          <a:custGeom>
            <a:avLst/>
            <a:gdLst/>
            <a:ahLst/>
            <a:cxnLst/>
            <a:pathLst>
              <a:path w="69" h="62">
                <a:moveTo>
                  <a:pt x="69" y="62"/>
                </a:moveTo>
                <a:lnTo>
                  <a:pt x="0" y="31"/>
                </a:lnTo>
                <a:lnTo>
                  <a:pt x="69" y="0"/>
                </a:lnTo>
                <a:lnTo>
                  <a:pt x="69" y="62"/>
                </a:lnTo>
                <a:close/>
              </a:path>
            </a:pathLst>
          </a:custGeom>
          <a:solidFill>
            <a:srgbClr val="0000FF"/>
          </a:solidFill>
          <a:ln w="9525">
            <a:noFill/>
          </a:ln>
        </p:spPr>
        <p:txBody>
          <a:bodyPr/>
          <a:p>
            <a:endParaRPr lang="en-US"/>
          </a:p>
        </p:txBody>
      </p:sp>
      <p:sp>
        <p:nvSpPr>
          <p:cNvPr id="30812" name="Rectangles 30811"/>
          <p:cNvSpPr/>
          <p:nvPr/>
        </p:nvSpPr>
        <p:spPr>
          <a:xfrm>
            <a:off x="2057400" y="3200400"/>
            <a:ext cx="1185863" cy="457200"/>
          </a:xfrm>
          <a:prstGeom prst="rect">
            <a:avLst/>
          </a:prstGeom>
          <a:noFill/>
          <a:ln w="9525">
            <a:noFill/>
          </a:ln>
        </p:spPr>
        <p:txBody>
          <a:bodyPr lIns="0" tIns="0" rIns="0" bIns="0">
            <a:spAutoFit/>
          </a:bodyPr>
          <a:p>
            <a:r>
              <a:rPr sz="1000">
                <a:solidFill>
                  <a:srgbClr val="000000"/>
                </a:solidFill>
              </a:rPr>
              <a:t>Return data path to</a:t>
            </a:r>
            <a:endParaRPr sz="1000">
              <a:solidFill>
                <a:srgbClr val="000000"/>
              </a:solidFill>
            </a:endParaRPr>
          </a:p>
          <a:p>
            <a:r>
              <a:rPr sz="1000">
                <a:solidFill>
                  <a:srgbClr val="000000"/>
                </a:solidFill>
              </a:rPr>
              <a:t>Internet from WWW or DNS servers</a:t>
            </a:r>
            <a:endParaRPr sz="1000">
              <a:solidFill>
                <a:srgbClr val="000000"/>
              </a:solidFill>
            </a:endParaRPr>
          </a:p>
        </p:txBody>
      </p:sp>
      <p:sp>
        <p:nvSpPr>
          <p:cNvPr id="30815" name="Rectangles 30814"/>
          <p:cNvSpPr/>
          <p:nvPr/>
        </p:nvSpPr>
        <p:spPr>
          <a:xfrm>
            <a:off x="7540625" y="5875338"/>
            <a:ext cx="719138" cy="304800"/>
          </a:xfrm>
          <a:prstGeom prst="rect">
            <a:avLst/>
          </a:prstGeom>
          <a:noFill/>
          <a:ln w="9525">
            <a:noFill/>
          </a:ln>
        </p:spPr>
        <p:txBody>
          <a:bodyPr wrap="none" lIns="0" tIns="0" rIns="0" bIns="0">
            <a:spAutoFit/>
          </a:bodyPr>
          <a:p>
            <a:r>
              <a:rPr sz="1000">
                <a:solidFill>
                  <a:srgbClr val="000000"/>
                </a:solidFill>
              </a:rPr>
              <a:t>Other Intranet</a:t>
            </a:r>
            <a:endParaRPr sz="1000">
              <a:solidFill>
                <a:srgbClr val="000000"/>
              </a:solidFill>
            </a:endParaRPr>
          </a:p>
          <a:p>
            <a:r>
              <a:rPr sz="1000">
                <a:solidFill>
                  <a:srgbClr val="000000"/>
                </a:solidFill>
              </a:rPr>
              <a:t>systems</a:t>
            </a:r>
            <a:endParaRPr sz="1000"/>
          </a:p>
        </p:txBody>
      </p:sp>
      <p:sp>
        <p:nvSpPr>
          <p:cNvPr id="30817" name="Freeform 30816"/>
          <p:cNvSpPr>
            <a:spLocks noEditPoints="1"/>
          </p:cNvSpPr>
          <p:nvPr/>
        </p:nvSpPr>
        <p:spPr>
          <a:xfrm>
            <a:off x="4476750" y="1506538"/>
            <a:ext cx="315913" cy="282575"/>
          </a:xfrm>
          <a:custGeom>
            <a:avLst/>
            <a:gdLst/>
            <a:ahLst/>
            <a:cxnLst/>
            <a:pathLst>
              <a:path w="199" h="178">
                <a:moveTo>
                  <a:pt x="0" y="89"/>
                </a:moveTo>
                <a:lnTo>
                  <a:pt x="2" y="105"/>
                </a:lnTo>
                <a:lnTo>
                  <a:pt x="7" y="121"/>
                </a:lnTo>
                <a:lnTo>
                  <a:pt x="15" y="135"/>
                </a:lnTo>
                <a:lnTo>
                  <a:pt x="26" y="149"/>
                </a:lnTo>
                <a:lnTo>
                  <a:pt x="40" y="160"/>
                </a:lnTo>
                <a:lnTo>
                  <a:pt x="55" y="169"/>
                </a:lnTo>
                <a:lnTo>
                  <a:pt x="73" y="174"/>
                </a:lnTo>
                <a:lnTo>
                  <a:pt x="90" y="178"/>
                </a:lnTo>
                <a:lnTo>
                  <a:pt x="109" y="178"/>
                </a:lnTo>
                <a:lnTo>
                  <a:pt x="126" y="174"/>
                </a:lnTo>
                <a:lnTo>
                  <a:pt x="144" y="169"/>
                </a:lnTo>
                <a:lnTo>
                  <a:pt x="159" y="160"/>
                </a:lnTo>
                <a:lnTo>
                  <a:pt x="173" y="149"/>
                </a:lnTo>
                <a:lnTo>
                  <a:pt x="184" y="135"/>
                </a:lnTo>
                <a:lnTo>
                  <a:pt x="192" y="121"/>
                </a:lnTo>
                <a:lnTo>
                  <a:pt x="197" y="105"/>
                </a:lnTo>
                <a:lnTo>
                  <a:pt x="199" y="89"/>
                </a:lnTo>
                <a:lnTo>
                  <a:pt x="197" y="72"/>
                </a:lnTo>
                <a:lnTo>
                  <a:pt x="192" y="56"/>
                </a:lnTo>
                <a:lnTo>
                  <a:pt x="184" y="42"/>
                </a:lnTo>
                <a:lnTo>
                  <a:pt x="173" y="28"/>
                </a:lnTo>
                <a:lnTo>
                  <a:pt x="159" y="17"/>
                </a:lnTo>
                <a:lnTo>
                  <a:pt x="144" y="8"/>
                </a:lnTo>
                <a:lnTo>
                  <a:pt x="126" y="3"/>
                </a:lnTo>
                <a:lnTo>
                  <a:pt x="109" y="0"/>
                </a:lnTo>
                <a:lnTo>
                  <a:pt x="90" y="0"/>
                </a:lnTo>
                <a:lnTo>
                  <a:pt x="73" y="3"/>
                </a:lnTo>
                <a:lnTo>
                  <a:pt x="55" y="8"/>
                </a:lnTo>
                <a:lnTo>
                  <a:pt x="40" y="17"/>
                </a:lnTo>
                <a:lnTo>
                  <a:pt x="26" y="28"/>
                </a:lnTo>
                <a:lnTo>
                  <a:pt x="15" y="42"/>
                </a:lnTo>
                <a:lnTo>
                  <a:pt x="7" y="56"/>
                </a:lnTo>
                <a:lnTo>
                  <a:pt x="2" y="72"/>
                </a:lnTo>
                <a:lnTo>
                  <a:pt x="0" y="89"/>
                </a:lnTo>
                <a:close/>
                <a:moveTo>
                  <a:pt x="141" y="139"/>
                </a:moveTo>
                <a:lnTo>
                  <a:pt x="128" y="146"/>
                </a:lnTo>
                <a:lnTo>
                  <a:pt x="113" y="150"/>
                </a:lnTo>
                <a:lnTo>
                  <a:pt x="98" y="151"/>
                </a:lnTo>
                <a:lnTo>
                  <a:pt x="83" y="149"/>
                </a:lnTo>
                <a:lnTo>
                  <a:pt x="68" y="144"/>
                </a:lnTo>
                <a:lnTo>
                  <a:pt x="56" y="137"/>
                </a:lnTo>
                <a:lnTo>
                  <a:pt x="44" y="127"/>
                </a:lnTo>
                <a:lnTo>
                  <a:pt x="36" y="116"/>
                </a:lnTo>
                <a:lnTo>
                  <a:pt x="32" y="102"/>
                </a:lnTo>
                <a:lnTo>
                  <a:pt x="30" y="89"/>
                </a:lnTo>
                <a:lnTo>
                  <a:pt x="32" y="75"/>
                </a:lnTo>
                <a:lnTo>
                  <a:pt x="36" y="62"/>
                </a:lnTo>
                <a:lnTo>
                  <a:pt x="44" y="51"/>
                </a:lnTo>
                <a:lnTo>
                  <a:pt x="141" y="139"/>
                </a:lnTo>
                <a:close/>
                <a:moveTo>
                  <a:pt x="58" y="38"/>
                </a:moveTo>
                <a:lnTo>
                  <a:pt x="71" y="31"/>
                </a:lnTo>
                <a:lnTo>
                  <a:pt x="86" y="27"/>
                </a:lnTo>
                <a:lnTo>
                  <a:pt x="101" y="26"/>
                </a:lnTo>
                <a:lnTo>
                  <a:pt x="116" y="28"/>
                </a:lnTo>
                <a:lnTo>
                  <a:pt x="131" y="33"/>
                </a:lnTo>
                <a:lnTo>
                  <a:pt x="143" y="40"/>
                </a:lnTo>
                <a:lnTo>
                  <a:pt x="155" y="50"/>
                </a:lnTo>
                <a:lnTo>
                  <a:pt x="163" y="62"/>
                </a:lnTo>
                <a:lnTo>
                  <a:pt x="167" y="75"/>
                </a:lnTo>
                <a:lnTo>
                  <a:pt x="169" y="89"/>
                </a:lnTo>
                <a:lnTo>
                  <a:pt x="167" y="102"/>
                </a:lnTo>
                <a:lnTo>
                  <a:pt x="163" y="115"/>
                </a:lnTo>
                <a:lnTo>
                  <a:pt x="156" y="126"/>
                </a:lnTo>
                <a:lnTo>
                  <a:pt x="58" y="38"/>
                </a:lnTo>
                <a:close/>
              </a:path>
            </a:pathLst>
          </a:custGeom>
          <a:solidFill>
            <a:srgbClr val="FF0000"/>
          </a:solidFill>
          <a:ln w="9525">
            <a:noFill/>
          </a:ln>
        </p:spPr>
        <p:txBody>
          <a:bodyPr/>
          <a:p>
            <a:endParaRPr lang="en-US"/>
          </a:p>
        </p:txBody>
      </p:sp>
      <p:sp>
        <p:nvSpPr>
          <p:cNvPr id="30818" name="Straight Connector 30817"/>
          <p:cNvSpPr/>
          <p:nvPr/>
        </p:nvSpPr>
        <p:spPr>
          <a:xfrm>
            <a:off x="3690938" y="1647825"/>
            <a:ext cx="1582737" cy="1588"/>
          </a:xfrm>
          <a:prstGeom prst="line">
            <a:avLst/>
          </a:prstGeom>
          <a:ln w="25400" cap="flat" cmpd="sng">
            <a:solidFill>
              <a:srgbClr val="FF0000"/>
            </a:solidFill>
            <a:prstDash val="solid"/>
            <a:headEnd type="none" w="med" len="med"/>
            <a:tailEnd type="none" w="med" len="med"/>
          </a:ln>
        </p:spPr>
      </p:sp>
      <p:sp>
        <p:nvSpPr>
          <p:cNvPr id="30819" name="Freeform 30818"/>
          <p:cNvSpPr/>
          <p:nvPr/>
        </p:nvSpPr>
        <p:spPr>
          <a:xfrm>
            <a:off x="5260975" y="1598613"/>
            <a:ext cx="109538" cy="98425"/>
          </a:xfrm>
          <a:custGeom>
            <a:avLst/>
            <a:gdLst/>
            <a:ahLst/>
            <a:cxnLst/>
            <a:pathLst>
              <a:path w="69" h="62">
                <a:moveTo>
                  <a:pt x="0" y="0"/>
                </a:moveTo>
                <a:lnTo>
                  <a:pt x="69" y="31"/>
                </a:lnTo>
                <a:lnTo>
                  <a:pt x="0" y="62"/>
                </a:lnTo>
                <a:lnTo>
                  <a:pt x="0" y="0"/>
                </a:lnTo>
                <a:close/>
              </a:path>
            </a:pathLst>
          </a:custGeom>
          <a:solidFill>
            <a:srgbClr val="FF0000"/>
          </a:solidFill>
          <a:ln w="9525">
            <a:noFill/>
          </a:ln>
        </p:spPr>
        <p:txBody>
          <a:bodyPr/>
          <a:p>
            <a:endParaRPr lang="en-US"/>
          </a:p>
        </p:txBody>
      </p:sp>
      <p:sp>
        <p:nvSpPr>
          <p:cNvPr id="30820" name="Rectangles 30819"/>
          <p:cNvSpPr/>
          <p:nvPr/>
        </p:nvSpPr>
        <p:spPr>
          <a:xfrm>
            <a:off x="2657475" y="1595438"/>
            <a:ext cx="873125" cy="106362"/>
          </a:xfrm>
          <a:prstGeom prst="rect">
            <a:avLst/>
          </a:prstGeom>
          <a:noFill/>
          <a:ln w="9525">
            <a:noFill/>
          </a:ln>
        </p:spPr>
        <p:txBody>
          <a:bodyPr wrap="none" lIns="0" tIns="0" rIns="0" bIns="0">
            <a:spAutoFit/>
          </a:bodyPr>
          <a:p>
            <a:r>
              <a:rPr sz="700">
                <a:solidFill>
                  <a:srgbClr val="000000"/>
                </a:solidFill>
              </a:rPr>
              <a:t>Inbound Internet Access</a:t>
            </a:r>
            <a:endParaRPr sz="700">
              <a:solidFill>
                <a:srgbClr val="000000"/>
              </a:solidFill>
            </a:endParaRPr>
          </a:p>
        </p:txBody>
      </p:sp>
      <p:sp>
        <p:nvSpPr>
          <p:cNvPr id="30724" name="Title 30723"/>
          <p:cNvSpPr/>
          <p:nvPr>
            <p:ph type="title"/>
          </p:nvPr>
        </p:nvSpPr>
        <p:spPr>
          <a:xfrm>
            <a:off x="381000" y="228600"/>
            <a:ext cx="6324600" cy="685800"/>
          </a:xfrm>
          <a:noFill/>
          <a:ln>
            <a:noFill/>
          </a:ln>
        </p:spPr>
        <p:txBody>
          <a:bodyPr vert="horz" wrap="square" lIns="92075" tIns="46038" rIns="92075" bIns="46038" anchor="ctr" anchorCtr="0"/>
          <a:p>
            <a:pPr algn="l"/>
            <a:r>
              <a:rPr lang="en-US" sz="3200"/>
              <a:t>                           </a:t>
            </a:r>
            <a:r>
              <a:rPr sz="3200"/>
              <a:t>“DMZ”</a:t>
            </a:r>
            <a:endParaRPr sz="3200"/>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FIREWALL TYPES </a:t>
            </a:r>
            <a:endParaRPr lang="en-US"/>
          </a:p>
        </p:txBody>
      </p:sp>
      <p:sp>
        <p:nvSpPr>
          <p:cNvPr id="3" name="Text Box 2"/>
          <p:cNvSpPr txBox="1"/>
          <p:nvPr/>
        </p:nvSpPr>
        <p:spPr>
          <a:xfrm>
            <a:off x="381000" y="1447800"/>
            <a:ext cx="8451215" cy="4128770"/>
          </a:xfrm>
          <a:prstGeom prst="rect">
            <a:avLst/>
          </a:prstGeom>
          <a:noFill/>
        </p:spPr>
        <p:txBody>
          <a:bodyPr wrap="square" rtlCol="0">
            <a:noAutofit/>
          </a:bodyPr>
          <a:p>
            <a:r>
              <a:rPr lang="en-US"/>
              <a:t>&gt;PACKET FILTERING - Examine packets of data and determine whether to allow or block them  based on pre-defined rules.</a:t>
            </a:r>
            <a:endParaRPr lang="en-US"/>
          </a:p>
          <a:p>
            <a:r>
              <a:rPr lang="en-US"/>
              <a:t>&gt;STATEFUL INSPECTION - Track the state of active connection and make decisions based on the state of the connection as well as the packet’s attributes.</a:t>
            </a:r>
            <a:endParaRPr lang="en-US"/>
          </a:p>
          <a:p>
            <a:r>
              <a:rPr lang="en-US"/>
              <a:t>&gt;NEXT -GENERATION FIREWALL- Combine traditional firewall capabilities with additional features.</a:t>
            </a:r>
            <a:endParaRPr lang="en-US"/>
          </a:p>
          <a:p>
            <a:r>
              <a:rPr lang="en-US"/>
              <a:t>&gt; VIRTUAL FIREWALL-Provide firewall capabilities in virtualized environments, including virtual machines (VMs) and virtualized network environments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45057"/>
          <p:cNvSpPr/>
          <p:nvPr>
            <p:ph type="title"/>
          </p:nvPr>
        </p:nvSpPr>
        <p:spPr>
          <a:xfrm>
            <a:off x="381000" y="363538"/>
            <a:ext cx="6324600" cy="550862"/>
          </a:xfrm>
          <a:noFill/>
          <a:ln>
            <a:noFill/>
          </a:ln>
        </p:spPr>
        <p:txBody>
          <a:bodyPr vert="horz" wrap="square" lIns="92075" tIns="46038" rIns="92075" bIns="46038" anchor="ctr" anchorCtr="0"/>
          <a:p>
            <a:pPr algn="l"/>
            <a:r>
              <a:rPr sz="3200"/>
              <a:t>Firewall Performance Issues</a:t>
            </a:r>
            <a:endParaRPr sz="3200"/>
          </a:p>
        </p:txBody>
      </p:sp>
      <p:sp>
        <p:nvSpPr>
          <p:cNvPr id="45059" name="Text Placeholder 45058"/>
          <p:cNvSpPr/>
          <p:nvPr>
            <p:ph type="body" idx="1"/>
          </p:nvPr>
        </p:nvSpPr>
        <p:spPr>
          <a:xfrm>
            <a:off x="381000" y="1447800"/>
            <a:ext cx="8382000" cy="4267200"/>
          </a:xfrm>
          <a:noFill/>
          <a:ln>
            <a:noFill/>
          </a:ln>
        </p:spPr>
        <p:txBody>
          <a:bodyPr vert="horz" wrap="square" lIns="92075" tIns="46038" rIns="92075" bIns="46038" anchor="t" anchorCtr="0"/>
          <a:p>
            <a:pPr>
              <a:lnSpc>
                <a:spcPct val="90000"/>
              </a:lnSpc>
            </a:pPr>
            <a:r>
              <a:rPr sz="2400"/>
              <a:t>Firewall performance issues can significantly impact network security and overall network performance. These issues may manifest as slow network speeds, dropped connections, or reduced throughput, which can degrade the user experience and potentially expose the network to vulnerabilities. </a:t>
            </a:r>
            <a:endParaRPr sz="2400"/>
          </a:p>
          <a:p>
            <a:pPr>
              <a:lnSpc>
                <a:spcPct val="90000"/>
              </a:lnSpc>
            </a:pPr>
            <a:r>
              <a:rPr lang="en-US" sz="2400"/>
              <a:t>EXCESSIVE LOAD &amp; RESOURCE UTILIZATION </a:t>
            </a:r>
            <a:endParaRPr lang="en-US" sz="2400"/>
          </a:p>
          <a:p>
            <a:pPr>
              <a:lnSpc>
                <a:spcPct val="90000"/>
              </a:lnSpc>
            </a:pPr>
            <a:r>
              <a:rPr lang="en-US" sz="2400"/>
              <a:t>INEFFICIENT RULE SET</a:t>
            </a:r>
            <a:endParaRPr lang="en-US" sz="2400"/>
          </a:p>
          <a:p>
            <a:pPr>
              <a:lnSpc>
                <a:spcPct val="90000"/>
              </a:lnSpc>
            </a:pPr>
            <a:r>
              <a:rPr lang="en-US" sz="2400"/>
              <a:t>HIGH VOLUME OF SMALL PACKETS</a:t>
            </a:r>
            <a:endParaRPr lang="en-US" sz="2400"/>
          </a:p>
          <a:p>
            <a:pPr>
              <a:lnSpc>
                <a:spcPct val="90000"/>
              </a:lnSpc>
            </a:pPr>
            <a:r>
              <a:rPr lang="en-US" sz="2400"/>
              <a:t>INADEQUATE NETWORK DESIGN </a:t>
            </a:r>
            <a:endParaRPr lang="en-US" sz="2400"/>
          </a:p>
          <a:p>
            <a:pPr>
              <a:lnSpc>
                <a:spcPct val="90000"/>
              </a:lnSpc>
            </a:pPr>
            <a:r>
              <a:rPr lang="en-US" sz="2400"/>
              <a:t>CONFIGURATION COMPLEXITY </a:t>
            </a:r>
            <a:endParaRPr lang="en-US" sz="2400"/>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WORK FLOW</a:t>
            </a:r>
            <a:endParaRPr lang="en-US"/>
          </a:p>
        </p:txBody>
      </p:sp>
      <p:sp>
        <p:nvSpPr>
          <p:cNvPr id="3" name="Content Placeholder 2"/>
          <p:cNvSpPr>
            <a:spLocks noGrp="1"/>
          </p:cNvSpPr>
          <p:nvPr>
            <p:ph idx="1"/>
          </p:nvPr>
        </p:nvSpPr>
        <p:spPr/>
        <p:txBody>
          <a:bodyPr/>
          <a:p>
            <a:pPr marL="0" indent="0">
              <a:buNone/>
            </a:pPr>
            <a:r>
              <a:rPr lang="en-US"/>
              <a:t>. </a:t>
            </a:r>
            <a:r>
              <a:rPr lang="en-US" sz="1600"/>
              <a:t>Requirement Analysis:</a:t>
            </a:r>
            <a:endParaRPr lang="en-US" sz="1600"/>
          </a:p>
          <a:p>
            <a:pPr marL="0" indent="0">
              <a:buNone/>
            </a:pPr>
            <a:r>
              <a:rPr lang="en-US" sz="1600"/>
              <a:t>   - Understand the types of networks and firewall configurations needed.</a:t>
            </a:r>
            <a:endParaRPr lang="en-US" sz="1600"/>
          </a:p>
          <a:p>
            <a:pPr marL="0" indent="0">
              <a:buNone/>
            </a:pPr>
            <a:r>
              <a:rPr lang="en-US" sz="1600"/>
              <a:t>. Design:  </a:t>
            </a:r>
            <a:endParaRPr lang="en-US" sz="1600"/>
          </a:p>
          <a:p>
            <a:pPr marL="0" indent="0">
              <a:buNone/>
            </a:pPr>
            <a:r>
              <a:rPr lang="en-US" sz="1600"/>
              <a:t>   - Develop the user interface and rule management algorithms.</a:t>
            </a:r>
            <a:endParaRPr lang="en-US" sz="1600"/>
          </a:p>
          <a:p>
            <a:pPr marL="0" indent="0">
              <a:buNone/>
            </a:pPr>
            <a:r>
              <a:rPr lang="en-US" sz="1600"/>
              <a:t>. Implementation:  </a:t>
            </a:r>
            <a:endParaRPr lang="en-US" sz="1600"/>
          </a:p>
          <a:p>
            <a:pPr marL="0" indent="0">
              <a:buNone/>
            </a:pPr>
            <a:r>
              <a:rPr lang="en-US" sz="1600"/>
              <a:t>   - Code the tool using appropriate programming languages and libraries.</a:t>
            </a:r>
            <a:endParaRPr lang="en-US" sz="1600"/>
          </a:p>
          <a:p>
            <a:pPr marL="0" indent="0">
              <a:buNone/>
            </a:pPr>
            <a:r>
              <a:rPr lang="en-US" sz="1600"/>
              <a:t>  </a:t>
            </a:r>
            <a:endParaRPr lang="en-US" sz="1600"/>
          </a:p>
          <a:p>
            <a:pPr marL="0" indent="0">
              <a:buNone/>
            </a:pPr>
            <a:r>
              <a:rPr lang="en-US" sz="1600"/>
              <a:t>. Testing:</a:t>
            </a:r>
            <a:endParaRPr lang="en-US" sz="1600"/>
          </a:p>
          <a:p>
            <a:pPr marL="0" indent="0">
              <a:buNone/>
            </a:pPr>
            <a:r>
              <a:rPr lang="en-US" sz="1600"/>
              <a:t>   - Test the tool in various network environments to ensure reliability and </a:t>
            </a:r>
            <a:r>
              <a:rPr lang="en-US" sz="1800"/>
              <a:t>effectiveness.</a:t>
            </a:r>
            <a:endParaRPr lang="en-US" sz="1800"/>
          </a:p>
          <a:p>
            <a:pPr marL="0" indent="0">
              <a:buNone/>
            </a:pPr>
            <a:r>
              <a:rPr lang="en-US" sz="1800"/>
              <a:t>. Deployment:  </a:t>
            </a:r>
            <a:endParaRPr lang="en-US" sz="1800"/>
          </a:p>
          <a:p>
            <a:pPr marL="0" indent="0">
              <a:buNone/>
            </a:pPr>
            <a:r>
              <a:rPr lang="en-US" sz="1800"/>
              <a:t>   - Deploy the tool in real-world network environments and gather feedback for improvements.</a:t>
            </a:r>
            <a:endParaRPr lang="en-US" sz="1800"/>
          </a:p>
          <a:p>
            <a:pPr marL="0" indent="0">
              <a:buNone/>
            </a:pPr>
            <a:endParaRPr lang="en-US" sz="18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3662</Words>
  <Application>WPS Presentation</Application>
  <PresentationFormat>On-screen Show</PresentationFormat>
  <Paragraphs>168</Paragraphs>
  <Slides>12</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2" baseType="lpstr">
      <vt:lpstr>Arial</vt:lpstr>
      <vt:lpstr>SimSun</vt:lpstr>
      <vt:lpstr>Wingdings</vt:lpstr>
      <vt:lpstr>Times New Roman</vt:lpstr>
      <vt:lpstr>Arial Black</vt:lpstr>
      <vt:lpstr>Microsoft YaHei</vt:lpstr>
      <vt:lpstr>Arial Unicode MS</vt:lpstr>
      <vt:lpstr>Default Design</vt:lpstr>
      <vt:lpstr>Paint.Picture</vt:lpstr>
      <vt:lpstr>MS_ClipArt_Gallery.5</vt:lpstr>
      <vt:lpstr>PowerPoint 演示文稿</vt:lpstr>
      <vt:lpstr>Firewalls</vt:lpstr>
      <vt:lpstr>What does a Firewall do?</vt:lpstr>
      <vt:lpstr>What does a Firewall do?</vt:lpstr>
      <vt:lpstr>PowerPoint 演示文稿</vt:lpstr>
      <vt:lpstr>                           “DMZ”</vt:lpstr>
      <vt:lpstr>PowerPoint 演示文稿</vt:lpstr>
      <vt:lpstr>Firewall Performance Issues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Fundamentals</dc:title>
  <dc:creator/>
  <cp:lastModifiedBy>91636</cp:lastModifiedBy>
  <cp:revision>34</cp:revision>
  <dcterms:created xsi:type="dcterms:W3CDTF">2003-05-17T02:16:00Z</dcterms:created>
  <dcterms:modified xsi:type="dcterms:W3CDTF">2024-08-10T05:10:09Z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81C86B386D594AF2A64E36901FDA2CD1_12</vt:lpwstr>
  </property>
  <property fmtid="{D5CDD505-2E9C-101B-9397-08002B2CF9AE}" pid="3" name="KSOProductBuildVer">
    <vt:lpwstr>1033-12.2.0.13472</vt:lpwstr>
  </property>
</Properties>
</file>