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Roboto Slab"/>
      <p:regular r:id="rId12"/>
    </p:embeddedFont>
    <p:embeddedFont>
      <p:font typeface="Roboto Slab"/>
      <p:regular r:id="rId13"/>
    </p:embeddedFont>
    <p:embeddedFont>
      <p:font typeface="Roboto"/>
      <p:regular r:id="rId14"/>
    </p:embeddedFont>
    <p:embeddedFont>
      <p:font typeface="Roboto"/>
      <p:regular r:id="rId15"/>
    </p:embeddedFont>
    <p:embeddedFont>
      <p:font typeface="Roboto"/>
      <p:regular r:id="rId16"/>
    </p:embeddedFont>
    <p:embeddedFont>
      <p:font typeface="Roboto"/>
      <p:regular r:id="rId1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slideLayout" Target="../slideLayouts/slideLayout3.xml"/><Relationship Id="rId10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55301"/>
            <a:ext cx="7556421" cy="42530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1150"/>
              </a:lnSpc>
              <a:buNone/>
            </a:pPr>
            <a:r>
              <a:rPr lang="en-US" sz="89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Emotion Detection from Text</a:t>
            </a:r>
            <a:endParaRPr lang="en-US" sz="8900" dirty="0"/>
          </a:p>
        </p:txBody>
      </p:sp>
      <p:sp>
        <p:nvSpPr>
          <p:cNvPr id="4" name="Text 1"/>
          <p:cNvSpPr/>
          <p:nvPr/>
        </p:nvSpPr>
        <p:spPr>
          <a:xfrm>
            <a:off x="6280190" y="604849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Mini Project – TechnikNest AI/ML Intern</a:t>
            </a:r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Presented by: Irum Imran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9383" y="613529"/>
            <a:ext cx="12480488" cy="695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50"/>
              </a:lnSpc>
              <a:buNone/>
            </a:pPr>
            <a:r>
              <a:rPr lang="en-US" sz="43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The Challenge: Understanding Human Emotion</a:t>
            </a:r>
            <a:endParaRPr lang="en-US" sz="4350" dirty="0"/>
          </a:p>
        </p:txBody>
      </p:sp>
      <p:sp>
        <p:nvSpPr>
          <p:cNvPr id="3" name="Text 1"/>
          <p:cNvSpPr/>
          <p:nvPr/>
        </p:nvSpPr>
        <p:spPr>
          <a:xfrm>
            <a:off x="779383" y="1754743"/>
            <a:ext cx="13071634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Understanding the nuances of human emotion from text is a complex task for machines. This project aims to build a machine learning model capable of detecting underlying emotions in English sentences.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79383" y="3051691"/>
            <a:ext cx="6424493" cy="2003822"/>
          </a:xfrm>
          <a:prstGeom prst="roundRect">
            <a:avLst>
              <a:gd name="adj" fmla="val 7301"/>
            </a:avLst>
          </a:prstGeom>
          <a:solidFill>
            <a:srgbClr val="FBFCFE"/>
          </a:solidFill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383" y="3021211"/>
            <a:ext cx="6424493" cy="121920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40" y="2717721"/>
            <a:ext cx="668060" cy="66806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857923" y="2884765"/>
            <a:ext cx="267176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5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100" dirty="0"/>
          </a:p>
        </p:txBody>
      </p:sp>
      <p:sp>
        <p:nvSpPr>
          <p:cNvPr id="8" name="Text 4"/>
          <p:cNvSpPr/>
          <p:nvPr/>
        </p:nvSpPr>
        <p:spPr>
          <a:xfrm>
            <a:off x="1032510" y="3608427"/>
            <a:ext cx="2783681" cy="347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Project Goal</a:t>
            </a:r>
            <a:endParaRPr lang="en-US" sz="2150" dirty="0"/>
          </a:p>
        </p:txBody>
      </p:sp>
      <p:sp>
        <p:nvSpPr>
          <p:cNvPr id="9" name="Text 5"/>
          <p:cNvSpPr/>
          <p:nvPr/>
        </p:nvSpPr>
        <p:spPr>
          <a:xfrm>
            <a:off x="1032510" y="4089916"/>
            <a:ext cx="5918240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an ML-based model to classify emotions (joy, sadness, fear, etc.) from text input.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7426523" y="3051691"/>
            <a:ext cx="6424493" cy="2003822"/>
          </a:xfrm>
          <a:prstGeom prst="roundRect">
            <a:avLst>
              <a:gd name="adj" fmla="val 7301"/>
            </a:avLst>
          </a:prstGeom>
          <a:solidFill>
            <a:srgbClr val="FBFCFE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523" y="3021211"/>
            <a:ext cx="6424493" cy="121920"/>
          </a:xfrm>
          <a:prstGeom prst="rect">
            <a:avLst/>
          </a:prstGeom>
        </p:spPr>
      </p:pic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4681" y="2717721"/>
            <a:ext cx="668060" cy="66806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505063" y="2884765"/>
            <a:ext cx="267176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5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100" dirty="0"/>
          </a:p>
        </p:txBody>
      </p:sp>
      <p:sp>
        <p:nvSpPr>
          <p:cNvPr id="14" name="Text 8"/>
          <p:cNvSpPr/>
          <p:nvPr/>
        </p:nvSpPr>
        <p:spPr>
          <a:xfrm>
            <a:off x="7679650" y="3608427"/>
            <a:ext cx="2941320" cy="347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Chatbot Enhancement</a:t>
            </a:r>
            <a:endParaRPr lang="en-US" sz="2150" dirty="0"/>
          </a:p>
        </p:txBody>
      </p:sp>
      <p:sp>
        <p:nvSpPr>
          <p:cNvPr id="15" name="Text 9"/>
          <p:cNvSpPr/>
          <p:nvPr/>
        </p:nvSpPr>
        <p:spPr>
          <a:xfrm>
            <a:off x="7679650" y="4089916"/>
            <a:ext cx="5918240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Enabling chatbots to respond empathetically and appropriately based on user emotion.</a:t>
            </a:r>
            <a:endParaRPr lang="en-US" sz="1750" dirty="0"/>
          </a:p>
        </p:txBody>
      </p:sp>
      <p:sp>
        <p:nvSpPr>
          <p:cNvPr id="16" name="Shape 10"/>
          <p:cNvSpPr/>
          <p:nvPr/>
        </p:nvSpPr>
        <p:spPr>
          <a:xfrm>
            <a:off x="779383" y="5612130"/>
            <a:ext cx="6424493" cy="2003822"/>
          </a:xfrm>
          <a:prstGeom prst="roundRect">
            <a:avLst>
              <a:gd name="adj" fmla="val 7301"/>
            </a:avLst>
          </a:prstGeom>
          <a:solidFill>
            <a:srgbClr val="FBFCFE"/>
          </a:solidFill>
          <a:ln/>
        </p:spPr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383" y="5581650"/>
            <a:ext cx="6424493" cy="121920"/>
          </a:xfrm>
          <a:prstGeom prst="rect">
            <a:avLst/>
          </a:prstGeom>
        </p:spPr>
      </p:pic>
      <p:pic>
        <p:nvPicPr>
          <p:cNvPr id="1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540" y="5278160"/>
            <a:ext cx="668060" cy="668060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3857923" y="5445204"/>
            <a:ext cx="267176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5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100" dirty="0"/>
          </a:p>
        </p:txBody>
      </p:sp>
      <p:sp>
        <p:nvSpPr>
          <p:cNvPr id="20" name="Text 12"/>
          <p:cNvSpPr/>
          <p:nvPr/>
        </p:nvSpPr>
        <p:spPr>
          <a:xfrm>
            <a:off x="1032510" y="6168866"/>
            <a:ext cx="2986921" cy="347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Mental Health Support</a:t>
            </a:r>
            <a:endParaRPr lang="en-US" sz="2150" dirty="0"/>
          </a:p>
        </p:txBody>
      </p:sp>
      <p:sp>
        <p:nvSpPr>
          <p:cNvPr id="21" name="Text 13"/>
          <p:cNvSpPr/>
          <p:nvPr/>
        </p:nvSpPr>
        <p:spPr>
          <a:xfrm>
            <a:off x="1032510" y="6650355"/>
            <a:ext cx="5918240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Identifying distress signals in text for early intervention in mental health applications.</a:t>
            </a:r>
            <a:endParaRPr lang="en-US" sz="1750" dirty="0"/>
          </a:p>
        </p:txBody>
      </p:sp>
      <p:sp>
        <p:nvSpPr>
          <p:cNvPr id="22" name="Shape 14"/>
          <p:cNvSpPr/>
          <p:nvPr/>
        </p:nvSpPr>
        <p:spPr>
          <a:xfrm>
            <a:off x="7426523" y="5612130"/>
            <a:ext cx="6424493" cy="2003822"/>
          </a:xfrm>
          <a:prstGeom prst="roundRect">
            <a:avLst>
              <a:gd name="adj" fmla="val 7301"/>
            </a:avLst>
          </a:prstGeom>
          <a:solidFill>
            <a:srgbClr val="FBFCFE"/>
          </a:solidFill>
          <a:ln/>
        </p:spPr>
      </p:sp>
      <p:pic>
        <p:nvPicPr>
          <p:cNvPr id="23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6523" y="5581650"/>
            <a:ext cx="6424493" cy="121920"/>
          </a:xfrm>
          <a:prstGeom prst="rect">
            <a:avLst/>
          </a:prstGeom>
        </p:spPr>
      </p:pic>
      <p:pic>
        <p:nvPicPr>
          <p:cNvPr id="24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04681" y="5278160"/>
            <a:ext cx="668060" cy="668060"/>
          </a:xfrm>
          <a:prstGeom prst="rect">
            <a:avLst/>
          </a:prstGeom>
        </p:spPr>
      </p:pic>
      <p:sp>
        <p:nvSpPr>
          <p:cNvPr id="25" name="Text 15"/>
          <p:cNvSpPr/>
          <p:nvPr/>
        </p:nvSpPr>
        <p:spPr>
          <a:xfrm>
            <a:off x="10505063" y="5445204"/>
            <a:ext cx="267176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5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100" dirty="0"/>
          </a:p>
        </p:txBody>
      </p:sp>
      <p:sp>
        <p:nvSpPr>
          <p:cNvPr id="26" name="Text 16"/>
          <p:cNvSpPr/>
          <p:nvPr/>
        </p:nvSpPr>
        <p:spPr>
          <a:xfrm>
            <a:off x="7679650" y="6168866"/>
            <a:ext cx="2913459" cy="347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Sentiment Monitoring</a:t>
            </a:r>
            <a:endParaRPr lang="en-US" sz="2150" dirty="0"/>
          </a:p>
        </p:txBody>
      </p:sp>
      <p:sp>
        <p:nvSpPr>
          <p:cNvPr id="27" name="Text 17"/>
          <p:cNvSpPr/>
          <p:nvPr/>
        </p:nvSpPr>
        <p:spPr>
          <a:xfrm>
            <a:off x="7679650" y="6650355"/>
            <a:ext cx="5918240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Analyzing public sentiment towards brands or topics from social media and reviews.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47462"/>
            <a:ext cx="105372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Methodology: From Data to Deployment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80986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Our approach involved a structured pipeline, from data acquisition and preprocessing to model selection and final deployment.</a:t>
            </a:r>
            <a:endParaRPr lang="en-US" sz="17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427922"/>
            <a:ext cx="6521410" cy="90725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20604" y="35619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Dataset Acquisition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4052411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Utilized a pre-labeled dataset of sentences and corresponding emotions.</a:t>
            </a:r>
            <a:endParaRPr lang="en-US" sz="17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427922"/>
            <a:ext cx="6521410" cy="90725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542014" y="35619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Text Preprocessing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7542014" y="4052411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Applied tokenization, stopword removal, and TF-IDF vectorization to prepare text.</a:t>
            </a:r>
            <a:endParaRPr lang="en-US" sz="17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5005030"/>
            <a:ext cx="6521410" cy="90725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020604" y="61391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Model Selection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1020604" y="6629519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Chose Multinomial Naive Bayes for its effectiveness in text classification.</a:t>
            </a:r>
            <a:endParaRPr lang="en-US" sz="175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5005030"/>
            <a:ext cx="6521410" cy="90725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542014" y="61391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Deployment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542014" y="6629519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Implemented as a Command Line Interface (CLI) application in Python.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3427" y="591979"/>
            <a:ext cx="8896112" cy="6727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4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Key Learnings &amp; Skill Development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753427" y="1695212"/>
            <a:ext cx="13123545" cy="344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project provided hands-on experience and a deeper understanding of critical concepts in NLP and machine learning.</a:t>
            </a:r>
            <a:endParaRPr lang="en-US" sz="1650" dirty="0"/>
          </a:p>
        </p:txBody>
      </p:sp>
      <p:sp>
        <p:nvSpPr>
          <p:cNvPr id="4" name="Shape 2"/>
          <p:cNvSpPr/>
          <p:nvPr/>
        </p:nvSpPr>
        <p:spPr>
          <a:xfrm>
            <a:off x="753427" y="2281714"/>
            <a:ext cx="6454140" cy="1645563"/>
          </a:xfrm>
          <a:prstGeom prst="roundRect">
            <a:avLst>
              <a:gd name="adj" fmla="val 1962"/>
            </a:avLst>
          </a:prstGeom>
          <a:solidFill>
            <a:srgbClr val="FBFCFE"/>
          </a:solidFill>
          <a:ln w="30480">
            <a:solidFill>
              <a:srgbClr val="CFD2D8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999173" y="2527459"/>
            <a:ext cx="2690812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NLP Fundamentals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999173" y="2992874"/>
            <a:ext cx="5962650" cy="688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Gained a foundational understanding of Natural Language Processing principles.</a:t>
            </a:r>
            <a:endParaRPr lang="en-US" sz="1650" dirty="0"/>
          </a:p>
        </p:txBody>
      </p:sp>
      <p:sp>
        <p:nvSpPr>
          <p:cNvPr id="7" name="Shape 5"/>
          <p:cNvSpPr/>
          <p:nvPr/>
        </p:nvSpPr>
        <p:spPr>
          <a:xfrm>
            <a:off x="7422833" y="2281714"/>
            <a:ext cx="6454140" cy="1645563"/>
          </a:xfrm>
          <a:prstGeom prst="roundRect">
            <a:avLst>
              <a:gd name="adj" fmla="val 1962"/>
            </a:avLst>
          </a:prstGeom>
          <a:solidFill>
            <a:srgbClr val="FBFCFE"/>
          </a:solidFill>
          <a:ln w="30480">
            <a:solidFill>
              <a:srgbClr val="CFD2D8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668578" y="2527459"/>
            <a:ext cx="2690812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Text Vectorization</a:t>
            </a:r>
            <a:endParaRPr lang="en-US" sz="2100" dirty="0"/>
          </a:p>
        </p:txBody>
      </p:sp>
      <p:sp>
        <p:nvSpPr>
          <p:cNvPr id="9" name="Text 7"/>
          <p:cNvSpPr/>
          <p:nvPr/>
        </p:nvSpPr>
        <p:spPr>
          <a:xfrm>
            <a:off x="7668578" y="2992874"/>
            <a:ext cx="5962650" cy="688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Mastered TF-IDF for transforming text into numerical representations for ML models.</a:t>
            </a:r>
            <a:endParaRPr lang="en-US" sz="1650" dirty="0"/>
          </a:p>
        </p:txBody>
      </p:sp>
      <p:sp>
        <p:nvSpPr>
          <p:cNvPr id="10" name="Shape 8"/>
          <p:cNvSpPr/>
          <p:nvPr/>
        </p:nvSpPr>
        <p:spPr>
          <a:xfrm>
            <a:off x="753427" y="4142542"/>
            <a:ext cx="6454140" cy="1645563"/>
          </a:xfrm>
          <a:prstGeom prst="roundRect">
            <a:avLst>
              <a:gd name="adj" fmla="val 1962"/>
            </a:avLst>
          </a:prstGeom>
          <a:solidFill>
            <a:srgbClr val="FBFCFE"/>
          </a:solidFill>
          <a:ln w="30480">
            <a:solidFill>
              <a:srgbClr val="CFD2D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999173" y="4388287"/>
            <a:ext cx="2690812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ML Model Lifecycle</a:t>
            </a:r>
            <a:endParaRPr lang="en-US" sz="2100" dirty="0"/>
          </a:p>
        </p:txBody>
      </p:sp>
      <p:sp>
        <p:nvSpPr>
          <p:cNvPr id="12" name="Text 10"/>
          <p:cNvSpPr/>
          <p:nvPr/>
        </p:nvSpPr>
        <p:spPr>
          <a:xfrm>
            <a:off x="999173" y="4853702"/>
            <a:ext cx="5962650" cy="688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Experienced the complete process of training, evaluating, and refining machine learning models.</a:t>
            </a:r>
            <a:endParaRPr lang="en-US" sz="1650" dirty="0"/>
          </a:p>
        </p:txBody>
      </p:sp>
      <p:sp>
        <p:nvSpPr>
          <p:cNvPr id="13" name="Shape 11"/>
          <p:cNvSpPr/>
          <p:nvPr/>
        </p:nvSpPr>
        <p:spPr>
          <a:xfrm>
            <a:off x="7422833" y="4142542"/>
            <a:ext cx="6454140" cy="1645563"/>
          </a:xfrm>
          <a:prstGeom prst="roundRect">
            <a:avLst>
              <a:gd name="adj" fmla="val 1962"/>
            </a:avLst>
          </a:prstGeom>
          <a:solidFill>
            <a:srgbClr val="FBFCFE"/>
          </a:solidFill>
          <a:ln w="30480">
            <a:solidFill>
              <a:srgbClr val="CFD2D8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668578" y="4388287"/>
            <a:ext cx="2690812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Model Persistence</a:t>
            </a:r>
            <a:endParaRPr lang="en-US" sz="2100" dirty="0"/>
          </a:p>
        </p:txBody>
      </p:sp>
      <p:sp>
        <p:nvSpPr>
          <p:cNvPr id="15" name="Text 13"/>
          <p:cNvSpPr/>
          <p:nvPr/>
        </p:nvSpPr>
        <p:spPr>
          <a:xfrm>
            <a:off x="7668578" y="4853702"/>
            <a:ext cx="5962650" cy="688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Learned to save and load trained models efficiently using Joblib for later use.</a:t>
            </a:r>
            <a:endParaRPr lang="en-US" sz="1650" dirty="0"/>
          </a:p>
        </p:txBody>
      </p:sp>
      <p:sp>
        <p:nvSpPr>
          <p:cNvPr id="16" name="Shape 14"/>
          <p:cNvSpPr/>
          <p:nvPr/>
        </p:nvSpPr>
        <p:spPr>
          <a:xfrm>
            <a:off x="753427" y="6003369"/>
            <a:ext cx="6454140" cy="1645563"/>
          </a:xfrm>
          <a:prstGeom prst="roundRect">
            <a:avLst>
              <a:gd name="adj" fmla="val 1962"/>
            </a:avLst>
          </a:prstGeom>
          <a:solidFill>
            <a:srgbClr val="FBFCFE"/>
          </a:solidFill>
          <a:ln w="30480">
            <a:solidFill>
              <a:srgbClr val="CFD2D8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999173" y="6249114"/>
            <a:ext cx="3694748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CLI Application Development</a:t>
            </a:r>
            <a:endParaRPr lang="en-US" sz="2100" dirty="0"/>
          </a:p>
        </p:txBody>
      </p:sp>
      <p:sp>
        <p:nvSpPr>
          <p:cNvPr id="18" name="Text 16"/>
          <p:cNvSpPr/>
          <p:nvPr/>
        </p:nvSpPr>
        <p:spPr>
          <a:xfrm>
            <a:off x="999173" y="6714530"/>
            <a:ext cx="5962650" cy="688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Developed practical skills in building user-friendly command-line tools.</a:t>
            </a:r>
            <a:endParaRPr lang="en-US" sz="1650" dirty="0"/>
          </a:p>
        </p:txBody>
      </p:sp>
      <p:sp>
        <p:nvSpPr>
          <p:cNvPr id="19" name="Shape 17"/>
          <p:cNvSpPr/>
          <p:nvPr/>
        </p:nvSpPr>
        <p:spPr>
          <a:xfrm>
            <a:off x="7422833" y="6003369"/>
            <a:ext cx="6454140" cy="1645563"/>
          </a:xfrm>
          <a:prstGeom prst="roundRect">
            <a:avLst>
              <a:gd name="adj" fmla="val 1962"/>
            </a:avLst>
          </a:prstGeom>
          <a:solidFill>
            <a:srgbClr val="FBFCFE"/>
          </a:solidFill>
          <a:ln w="30480">
            <a:solidFill>
              <a:srgbClr val="CFD2D8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7668578" y="6249114"/>
            <a:ext cx="2690812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Code Management</a:t>
            </a:r>
            <a:endParaRPr lang="en-US" sz="2100" dirty="0"/>
          </a:p>
        </p:txBody>
      </p:sp>
      <p:sp>
        <p:nvSpPr>
          <p:cNvPr id="21" name="Text 19"/>
          <p:cNvSpPr/>
          <p:nvPr/>
        </p:nvSpPr>
        <p:spPr>
          <a:xfrm>
            <a:off x="7668578" y="6714530"/>
            <a:ext cx="5962650" cy="688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Understood the importance of clear documentation and version control with GitHub.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68792" y="481846"/>
            <a:ext cx="7292697" cy="5474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300"/>
              </a:lnSpc>
              <a:buNone/>
            </a:pPr>
            <a:r>
              <a:rPr lang="en-US" sz="3400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Next Steps &amp; Future Enhancements</a:t>
            </a:r>
            <a:endParaRPr lang="en-US" sz="3400" dirty="0"/>
          </a:p>
        </p:txBody>
      </p:sp>
      <p:sp>
        <p:nvSpPr>
          <p:cNvPr id="3" name="Text 1"/>
          <p:cNvSpPr/>
          <p:nvPr/>
        </p:nvSpPr>
        <p:spPr>
          <a:xfrm>
            <a:off x="613172" y="1379696"/>
            <a:ext cx="13404056" cy="2803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Building on this foundation, several avenues can be explored to enhance the model's capabilities and expand its applications.</a:t>
            </a:r>
            <a:endParaRPr lang="en-US" sz="13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172" y="2054185"/>
            <a:ext cx="6488311" cy="648831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536537" y="2014776"/>
            <a:ext cx="6488311" cy="5607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3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Deep Learning Models:</a:t>
            </a:r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Experiment with RNNs, LSTMs, or Transformers for potentially higher accuracy.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7536537" y="2636877"/>
            <a:ext cx="6488311" cy="5607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3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Expanded Emotion Categories:</a:t>
            </a:r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Increase the granularity of emotion detection to include more subtle states.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7536537" y="3258979"/>
            <a:ext cx="6488311" cy="5607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3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Multilingual Support:</a:t>
            </a:r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Adapt the model to detect emotions in languages beyond English.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7536537" y="3881080"/>
            <a:ext cx="6488311" cy="5607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3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Integration:</a:t>
            </a:r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Develop an API for seamless integration into live applications like chatbots or customer service platforms.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7536537" y="4503182"/>
            <a:ext cx="6488311" cy="5607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3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 Interface Development:</a:t>
            </a:r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Create a graphical user interface (GUI) or web application for broader accessibility.</a:t>
            </a: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2025-07-26T08:56:43Z</dcterms:created>
  <dcterms:modified xsi:type="dcterms:W3CDTF">2025-07-26T08:56:43Z</dcterms:modified>
</cp:coreProperties>
</file>