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9" r:id="rId7"/>
    <p:sldId id="261"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F1EC64-1AA5-4A1C-AA8E-87325E2EDB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3181D0-3462-4F0F-8544-76855FE0879C}"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F1EC64-1AA5-4A1C-AA8E-87325E2EDB2F}"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73181D0-3462-4F0F-8544-76855FE0879C}" type="datetimeFigureOut">
              <a:rPr lang="en-US" smtClean="0"/>
              <a:t>5/26/2022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1F1EC64-1AA5-4A1C-AA8E-87325E2EDB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077200" cy="1927225"/>
          </a:xfrm>
        </p:spPr>
        <p:txBody>
          <a:bodyPr>
            <a:normAutofit/>
          </a:bodyPr>
          <a:lstStyle/>
          <a:p>
            <a:pPr algn="ctr"/>
            <a:r>
              <a:rPr lang="en-US" sz="7200" b="1" dirty="0" smtClean="0">
                <a:solidFill>
                  <a:schemeClr val="tx1"/>
                </a:solidFill>
                <a:latin typeface="Times New Roman" pitchFamily="18" charset="0"/>
                <a:cs typeface="Times New Roman" pitchFamily="18" charset="0"/>
              </a:rPr>
              <a:t>SC 321</a:t>
            </a:r>
            <a:endParaRPr lang="en-US" sz="72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3505200"/>
            <a:ext cx="7391400" cy="1752600"/>
          </a:xfrm>
        </p:spPr>
        <p:txBody>
          <a:bodyPr>
            <a:normAutofit/>
          </a:bodyPr>
          <a:lstStyle/>
          <a:p>
            <a:pPr algn="ctr"/>
            <a:r>
              <a:rPr lang="en-US" sz="4000" b="1" dirty="0" smtClean="0">
                <a:latin typeface="Times New Roman" pitchFamily="18" charset="0"/>
                <a:cs typeface="Times New Roman" pitchFamily="18" charset="0"/>
              </a:rPr>
              <a:t>GROUP ASSIGNMENT</a:t>
            </a:r>
          </a:p>
          <a:p>
            <a:pPr algn="ctr"/>
            <a:r>
              <a:rPr lang="en-US" sz="4000" b="1" dirty="0" smtClean="0">
                <a:latin typeface="Times New Roman" pitchFamily="18" charset="0"/>
                <a:cs typeface="Times New Roman" pitchFamily="18" charset="0"/>
              </a:rPr>
              <a:t>GROUP NO. 15</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540573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MARITIME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normAutofit fontScale="92500"/>
          </a:bodyPr>
          <a:lstStyle/>
          <a:p>
            <a:pPr algn="just">
              <a:buClrTx/>
              <a:buFont typeface="Wingdings" pitchFamily="2" charset="2"/>
              <a:buChar char="v"/>
            </a:pPr>
            <a:r>
              <a:rPr lang="en-US" dirty="0" smtClean="0">
                <a:latin typeface="Times New Roman" pitchFamily="18" charset="0"/>
                <a:cs typeface="Times New Roman" pitchFamily="18" charset="0"/>
              </a:rPr>
              <a:t>Before the invention of modern science and technology, Africa we had our own technological knowledge which also helped us in maritime activities such as fishing, travelling and transportation of goods from one place to another through water.</a:t>
            </a:r>
          </a:p>
          <a:p>
            <a:pPr algn="just">
              <a:buClrTx/>
              <a:buFont typeface="Wingdings" pitchFamily="2" charset="2"/>
              <a:buChar char="v"/>
            </a:pPr>
            <a:r>
              <a:rPr lang="en-US" dirty="0" smtClean="0">
                <a:latin typeface="Times New Roman" pitchFamily="18" charset="0"/>
                <a:cs typeface="Times New Roman" pitchFamily="18" charset="0"/>
              </a:rPr>
              <a:t>For example the use of canoe in fishing in which the Fulani herdsmen in Nigeria near the </a:t>
            </a:r>
            <a:r>
              <a:rPr lang="en-US" dirty="0" err="1" smtClean="0">
                <a:latin typeface="Times New Roman" pitchFamily="18" charset="0"/>
                <a:cs typeface="Times New Roman" pitchFamily="18" charset="0"/>
              </a:rPr>
              <a:t>Yobe</a:t>
            </a:r>
            <a:r>
              <a:rPr lang="en-US" dirty="0" smtClean="0">
                <a:latin typeface="Times New Roman" pitchFamily="18" charset="0"/>
                <a:cs typeface="Times New Roman" pitchFamily="18" charset="0"/>
              </a:rPr>
              <a:t> river, in the </a:t>
            </a:r>
            <a:r>
              <a:rPr lang="en-US" dirty="0" err="1" smtClean="0">
                <a:latin typeface="Times New Roman" pitchFamily="18" charset="0"/>
                <a:cs typeface="Times New Roman" pitchFamily="18" charset="0"/>
              </a:rPr>
              <a:t>Dufuna</a:t>
            </a:r>
            <a:r>
              <a:rPr lang="en-US" dirty="0" smtClean="0">
                <a:latin typeface="Times New Roman" pitchFamily="18" charset="0"/>
                <a:cs typeface="Times New Roman" pitchFamily="18" charset="0"/>
              </a:rPr>
              <a:t> village, discovered the canoe in 1987, which was the third oldest in the world and the oldest in Africa.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62623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3">
                                            <p:txEl>
                                              <p:pRg st="1" end="1"/>
                                            </p:txEl>
                                          </p:spTgt>
                                        </p:tgtEl>
                                      </p:cBhvr>
                                    </p:animEffect>
                                    <p:anim calcmode="lin" valueType="num">
                                      <p:cBhvr>
                                        <p:cTn id="2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3">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0" end="0"/>
                                            </p:txEl>
                                          </p:spTgt>
                                        </p:tgtEl>
                                      </p:cBhvr>
                                    </p:animEffect>
                                    <p:anim calcmode="lin" valueType="num">
                                      <p:cBhvr>
                                        <p:cTn id="36"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p:tgtEl>
                                          <p:spTgt spid="3">
                                            <p:txEl>
                                              <p:pRg st="0" end="0"/>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1" presetClass="exit" presetSubtype="0" fill="hold" grpId="1" nodeType="clickEffect">
                                  <p:stCondLst>
                                    <p:cond delay="0"/>
                                  </p:stCondLst>
                                  <p:childTnLst>
                                    <p:anim calcmode="lin" valueType="num">
                                      <p:cBhvr>
                                        <p:cTn id="42" dur="1000"/>
                                        <p:tgtEl>
                                          <p:spTgt spid="2"/>
                                        </p:tgtEl>
                                        <p:attrNameLst>
                                          <p:attrName>ppt_w</p:attrName>
                                        </p:attrNameLst>
                                      </p:cBhvr>
                                      <p:tavLst>
                                        <p:tav tm="0">
                                          <p:val>
                                            <p:strVal val="ppt_w"/>
                                          </p:val>
                                        </p:tav>
                                        <p:tav tm="100000">
                                          <p:val>
                                            <p:fltVal val="0"/>
                                          </p:val>
                                        </p:tav>
                                      </p:tavLst>
                                    </p:anim>
                                    <p:anim calcmode="lin" valueType="num">
                                      <p:cBhvr>
                                        <p:cTn id="43" dur="1000"/>
                                        <p:tgtEl>
                                          <p:spTgt spid="2"/>
                                        </p:tgtEl>
                                        <p:attrNameLst>
                                          <p:attrName>ppt_h</p:attrName>
                                        </p:attrNameLst>
                                      </p:cBhvr>
                                      <p:tavLst>
                                        <p:tav tm="0">
                                          <p:val>
                                            <p:strVal val="ppt_h"/>
                                          </p:val>
                                        </p:tav>
                                        <p:tav tm="100000">
                                          <p:val>
                                            <p:fltVal val="0"/>
                                          </p:val>
                                        </p:tav>
                                      </p:tavLst>
                                    </p:anim>
                                    <p:anim calcmode="lin" valueType="num">
                                      <p:cBhvr>
                                        <p:cTn id="44" dur="1000"/>
                                        <p:tgtEl>
                                          <p:spTgt spid="2"/>
                                        </p:tgtEl>
                                        <p:attrNameLst>
                                          <p:attrName>style.rotation</p:attrName>
                                        </p:attrNameLst>
                                      </p:cBhvr>
                                      <p:tavLst>
                                        <p:tav tm="0">
                                          <p:val>
                                            <p:fltVal val="0"/>
                                          </p:val>
                                        </p:tav>
                                        <p:tav tm="100000">
                                          <p:val>
                                            <p:fltVal val="90"/>
                                          </p:val>
                                        </p:tav>
                                      </p:tavLst>
                                    </p:anim>
                                    <p:animEffect transition="out" filter="fade">
                                      <p:cBhvr>
                                        <p:cTn id="45" dur="1000"/>
                                        <p:tgtEl>
                                          <p:spTgt spid="2"/>
                                        </p:tgtEl>
                                      </p:cBhvr>
                                    </p:animEffect>
                                    <p:set>
                                      <p:cBhvr>
                                        <p:cTn id="4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WARFARE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normAutofit/>
          </a:bodyPr>
          <a:lstStyle/>
          <a:p>
            <a:pPr algn="just">
              <a:buClrTx/>
              <a:buFont typeface="Wingdings" pitchFamily="2" charset="2"/>
              <a:buChar char="v"/>
            </a:pPr>
            <a:r>
              <a:rPr lang="en-US" dirty="0" smtClean="0">
                <a:latin typeface="Times New Roman" pitchFamily="18" charset="0"/>
                <a:cs typeface="Times New Roman" pitchFamily="18" charset="0"/>
              </a:rPr>
              <a:t>African military systems in the past used local weapons like  spears, bows and arrows, clubs, swords, battle axes, shields, maces, scabbards and scimitars during the war.</a:t>
            </a:r>
          </a:p>
          <a:p>
            <a:pPr algn="just">
              <a:buClrTx/>
              <a:buFont typeface="Wingdings" pitchFamily="2" charset="2"/>
              <a:buChar char="v"/>
            </a:pPr>
            <a:r>
              <a:rPr lang="en-US" dirty="0" smtClean="0">
                <a:latin typeface="Times New Roman" pitchFamily="18" charset="0"/>
                <a:cs typeface="Times New Roman" pitchFamily="18" charset="0"/>
              </a:rPr>
              <a:t>They also used armors which were made of bands of leathers and sometimes this armor was laid with scales and sleeves.</a:t>
            </a:r>
          </a:p>
          <a:p>
            <a:pPr algn="just">
              <a:buClrTx/>
              <a:buFont typeface="Wingdings" pitchFamily="2" charset="2"/>
              <a:buChar char="v"/>
            </a:pPr>
            <a:r>
              <a:rPr lang="en-US" dirty="0" smtClean="0">
                <a:latin typeface="Times New Roman" pitchFamily="18" charset="0"/>
                <a:cs typeface="Times New Roman" pitchFamily="18" charset="0"/>
              </a:rPr>
              <a:t>Example of the country which used these weapons is Egypt.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72063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0" end="0"/>
                                            </p:txEl>
                                          </p:spTgt>
                                        </p:tgtEl>
                                      </p:cBhvr>
                                    </p:animEffect>
                                    <p:anim calcmode="lin" valueType="num">
                                      <p:cBhvr>
                                        <p:cTn id="36"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p:tgtEl>
                                          <p:spTgt spid="3">
                                            <p:txEl>
                                              <p:pRg st="0" end="0"/>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nodeType="clickEffect">
                                  <p:stCondLst>
                                    <p:cond delay="0"/>
                                  </p:stCondLst>
                                  <p:childTnLst>
                                    <p:animEffect transition="out" filter="fade">
                                      <p:cBhvr>
                                        <p:cTn id="42" dur="1000"/>
                                        <p:tgtEl>
                                          <p:spTgt spid="3">
                                            <p:txEl>
                                              <p:pRg st="1" end="1"/>
                                            </p:txEl>
                                          </p:spTgt>
                                        </p:tgtEl>
                                      </p:cBhvr>
                                    </p:animEffect>
                                    <p:anim calcmode="lin" valueType="num">
                                      <p:cBhvr>
                                        <p:cTn id="43"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p:tgtEl>
                                          <p:spTgt spid="3">
                                            <p:txEl>
                                              <p:pRg st="1" end="1"/>
                                            </p:txEl>
                                          </p:spTgt>
                                        </p:tgtEl>
                                        <p:attrNameLst>
                                          <p:attrName>ppt_y</p:attrName>
                                        </p:attrNameLst>
                                      </p:cBhvr>
                                      <p:tavLst>
                                        <p:tav tm="0">
                                          <p:val>
                                            <p:strVal val="ppt_y"/>
                                          </p:val>
                                        </p:tav>
                                        <p:tav tm="100000">
                                          <p:val>
                                            <p:strVal val="ppt_y+.1"/>
                                          </p:val>
                                        </p:tav>
                                      </p:tavLst>
                                    </p:anim>
                                    <p:set>
                                      <p:cBhvr>
                                        <p:cTn id="45"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3">
                                            <p:txEl>
                                              <p:pRg st="2" end="2"/>
                                            </p:txEl>
                                          </p:spTgt>
                                        </p:tgtEl>
                                      </p:cBhvr>
                                    </p:animEffect>
                                    <p:anim calcmode="lin" valueType="num">
                                      <p:cBhvr>
                                        <p:cTn id="50"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p:tgtEl>
                                          <p:spTgt spid="3">
                                            <p:txEl>
                                              <p:pRg st="2" end="2"/>
                                            </p:txEl>
                                          </p:spTgt>
                                        </p:tgtEl>
                                        <p:attrNameLst>
                                          <p:attrName>ppt_y</p:attrName>
                                        </p:attrNameLst>
                                      </p:cBhvr>
                                      <p:tavLst>
                                        <p:tav tm="0">
                                          <p:val>
                                            <p:strVal val="ppt_y"/>
                                          </p:val>
                                        </p:tav>
                                        <p:tav tm="100000">
                                          <p:val>
                                            <p:strVal val="ppt_y+.1"/>
                                          </p:val>
                                        </p:tav>
                                      </p:tavLst>
                                    </p:anim>
                                    <p:set>
                                      <p:cBhvr>
                                        <p:cTn id="52"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1000"/>
                                        <p:tgtEl>
                                          <p:spTgt spid="2"/>
                                        </p:tgtEl>
                                        <p:attrNameLst>
                                          <p:attrName>ppt_w</p:attrName>
                                        </p:attrNameLst>
                                      </p:cBhvr>
                                      <p:tavLst>
                                        <p:tav tm="0">
                                          <p:val>
                                            <p:strVal val="ppt_w"/>
                                          </p:val>
                                        </p:tav>
                                        <p:tav tm="100000">
                                          <p:val>
                                            <p:fltVal val="0"/>
                                          </p:val>
                                        </p:tav>
                                      </p:tavLst>
                                    </p:anim>
                                    <p:anim calcmode="lin" valueType="num">
                                      <p:cBhvr>
                                        <p:cTn id="57" dur="1000"/>
                                        <p:tgtEl>
                                          <p:spTgt spid="2"/>
                                        </p:tgtEl>
                                        <p:attrNameLst>
                                          <p:attrName>ppt_h</p:attrName>
                                        </p:attrNameLst>
                                      </p:cBhvr>
                                      <p:tavLst>
                                        <p:tav tm="0">
                                          <p:val>
                                            <p:strVal val="ppt_h"/>
                                          </p:val>
                                        </p:tav>
                                        <p:tav tm="100000">
                                          <p:val>
                                            <p:fltVal val="0"/>
                                          </p:val>
                                        </p:tav>
                                      </p:tavLst>
                                    </p:anim>
                                    <p:anim calcmode="lin" valueType="num">
                                      <p:cBhvr>
                                        <p:cTn id="58" dur="1000"/>
                                        <p:tgtEl>
                                          <p:spTgt spid="2"/>
                                        </p:tgtEl>
                                        <p:attrNameLst>
                                          <p:attrName>style.rotation</p:attrName>
                                        </p:attrNameLst>
                                      </p:cBhvr>
                                      <p:tavLst>
                                        <p:tav tm="0">
                                          <p:val>
                                            <p:fltVal val="0"/>
                                          </p:val>
                                        </p:tav>
                                        <p:tav tm="100000">
                                          <p:val>
                                            <p:fltVal val="90"/>
                                          </p:val>
                                        </p:tav>
                                      </p:tavLst>
                                    </p:anim>
                                    <p:animEffect transition="out" filter="fade">
                                      <p:cBhvr>
                                        <p:cTn id="59" dur="1000"/>
                                        <p:tgtEl>
                                          <p:spTgt spid="2"/>
                                        </p:tgtEl>
                                      </p:cBhvr>
                                    </p:animEffect>
                                    <p:set>
                                      <p:cBhvr>
                                        <p:cTn id="6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WARFARE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normAutofit/>
          </a:bodyPr>
          <a:lstStyle/>
          <a:p>
            <a:pPr algn="just">
              <a:buClrTx/>
              <a:buFont typeface="Wingdings" pitchFamily="2" charset="2"/>
              <a:buChar char="v"/>
            </a:pPr>
            <a:r>
              <a:rPr lang="en-US" dirty="0" smtClean="0">
                <a:latin typeface="Times New Roman" pitchFamily="18" charset="0"/>
                <a:cs typeface="Times New Roman" pitchFamily="18" charset="0"/>
              </a:rPr>
              <a:t>Some tribes also in Tanzania such as Yao, </a:t>
            </a:r>
            <a:r>
              <a:rPr lang="en-US" dirty="0" err="1" smtClean="0">
                <a:latin typeface="Times New Roman" pitchFamily="18" charset="0"/>
                <a:cs typeface="Times New Roman" pitchFamily="18" charset="0"/>
              </a:rPr>
              <a:t>Ngoni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Ndendeule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Kurya</a:t>
            </a:r>
            <a:r>
              <a:rPr lang="en-US" dirty="0" smtClean="0">
                <a:latin typeface="Times New Roman" pitchFamily="18" charset="0"/>
                <a:cs typeface="Times New Roman" pitchFamily="18" charset="0"/>
              </a:rPr>
              <a:t> used those weapons in war fighting for example during the </a:t>
            </a:r>
            <a:r>
              <a:rPr lang="en-US" dirty="0" err="1" smtClean="0">
                <a:latin typeface="Times New Roman" pitchFamily="18" charset="0"/>
                <a:cs typeface="Times New Roman" pitchFamily="18" charset="0"/>
              </a:rPr>
              <a:t>Majimaji</a:t>
            </a:r>
            <a:r>
              <a:rPr lang="en-US" dirty="0" smtClean="0">
                <a:latin typeface="Times New Roman" pitchFamily="18" charset="0"/>
                <a:cs typeface="Times New Roman" pitchFamily="18" charset="0"/>
              </a:rPr>
              <a:t> war.</a:t>
            </a:r>
          </a:p>
          <a:p>
            <a:pPr algn="just">
              <a:buClrTx/>
              <a:buFont typeface="Wingdings" pitchFamily="2" charset="2"/>
              <a:buChar char="v"/>
            </a:pPr>
            <a:r>
              <a:rPr lang="en-US" dirty="0" smtClean="0">
                <a:latin typeface="Times New Roman" pitchFamily="18" charset="0"/>
                <a:cs typeface="Times New Roman" pitchFamily="18" charset="0"/>
              </a:rPr>
              <a:t>Egypt also used horses and horse drawn chariots to take soldiers to the battle field.</a:t>
            </a:r>
          </a:p>
          <a:p>
            <a:pPr algn="just">
              <a:buClrTx/>
              <a:buFont typeface="Wingdings" pitchFamily="2" charset="2"/>
              <a:buChar char="v"/>
            </a:pPr>
            <a:r>
              <a:rPr lang="en-US" dirty="0" smtClean="0">
                <a:latin typeface="Times New Roman" pitchFamily="18" charset="0"/>
                <a:cs typeface="Times New Roman" pitchFamily="18" charset="0"/>
              </a:rPr>
              <a:t>These indigenous knowledge in wars contributed much to the modern technology due to modification of local weapons to the modern weapons.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47034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1" end="1"/>
                                            </p:txEl>
                                          </p:spTgt>
                                        </p:tgtEl>
                                      </p:cBhvr>
                                    </p:animEffect>
                                    <p:anim calcmode="lin" valueType="num">
                                      <p:cBhvr>
                                        <p:cTn id="3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p:tgtEl>
                                          <p:spTgt spid="3">
                                            <p:txEl>
                                              <p:pRg st="1" end="1"/>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nodeType="clickEffect">
                                  <p:stCondLst>
                                    <p:cond delay="0"/>
                                  </p:stCondLst>
                                  <p:childTnLst>
                                    <p:animEffect transition="out" filter="fade">
                                      <p:cBhvr>
                                        <p:cTn id="42" dur="1000"/>
                                        <p:tgtEl>
                                          <p:spTgt spid="3">
                                            <p:txEl>
                                              <p:pRg st="0" end="0"/>
                                            </p:txEl>
                                          </p:spTgt>
                                        </p:tgtEl>
                                      </p:cBhvr>
                                    </p:animEffect>
                                    <p:anim calcmode="lin" valueType="num">
                                      <p:cBhvr>
                                        <p:cTn id="4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44" dur="1000"/>
                                        <p:tgtEl>
                                          <p:spTgt spid="3">
                                            <p:txEl>
                                              <p:pRg st="0" end="0"/>
                                            </p:txEl>
                                          </p:spTgt>
                                        </p:tgtEl>
                                        <p:attrNameLst>
                                          <p:attrName>ppt_y</p:attrName>
                                        </p:attrNameLst>
                                      </p:cBhvr>
                                      <p:tavLst>
                                        <p:tav tm="0">
                                          <p:val>
                                            <p:strVal val="ppt_y"/>
                                          </p:val>
                                        </p:tav>
                                        <p:tav tm="100000">
                                          <p:val>
                                            <p:strVal val="ppt_y+.1"/>
                                          </p:val>
                                        </p:tav>
                                      </p:tavLst>
                                    </p:anim>
                                    <p:set>
                                      <p:cBhvr>
                                        <p:cTn id="4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3">
                                            <p:txEl>
                                              <p:pRg st="2" end="2"/>
                                            </p:txEl>
                                          </p:spTgt>
                                        </p:tgtEl>
                                      </p:cBhvr>
                                    </p:animEffect>
                                    <p:anim calcmode="lin" valueType="num">
                                      <p:cBhvr>
                                        <p:cTn id="50"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p:tgtEl>
                                          <p:spTgt spid="3">
                                            <p:txEl>
                                              <p:pRg st="2" end="2"/>
                                            </p:txEl>
                                          </p:spTgt>
                                        </p:tgtEl>
                                        <p:attrNameLst>
                                          <p:attrName>ppt_y</p:attrName>
                                        </p:attrNameLst>
                                      </p:cBhvr>
                                      <p:tavLst>
                                        <p:tav tm="0">
                                          <p:val>
                                            <p:strVal val="ppt_y"/>
                                          </p:val>
                                        </p:tav>
                                        <p:tav tm="100000">
                                          <p:val>
                                            <p:strVal val="ppt_y+.1"/>
                                          </p:val>
                                        </p:tav>
                                      </p:tavLst>
                                    </p:anim>
                                    <p:set>
                                      <p:cBhvr>
                                        <p:cTn id="52"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1000"/>
                                        <p:tgtEl>
                                          <p:spTgt spid="2"/>
                                        </p:tgtEl>
                                        <p:attrNameLst>
                                          <p:attrName>ppt_w</p:attrName>
                                        </p:attrNameLst>
                                      </p:cBhvr>
                                      <p:tavLst>
                                        <p:tav tm="0">
                                          <p:val>
                                            <p:strVal val="ppt_w"/>
                                          </p:val>
                                        </p:tav>
                                        <p:tav tm="100000">
                                          <p:val>
                                            <p:fltVal val="0"/>
                                          </p:val>
                                        </p:tav>
                                      </p:tavLst>
                                    </p:anim>
                                    <p:anim calcmode="lin" valueType="num">
                                      <p:cBhvr>
                                        <p:cTn id="57" dur="1000"/>
                                        <p:tgtEl>
                                          <p:spTgt spid="2"/>
                                        </p:tgtEl>
                                        <p:attrNameLst>
                                          <p:attrName>ppt_h</p:attrName>
                                        </p:attrNameLst>
                                      </p:cBhvr>
                                      <p:tavLst>
                                        <p:tav tm="0">
                                          <p:val>
                                            <p:strVal val="ppt_h"/>
                                          </p:val>
                                        </p:tav>
                                        <p:tav tm="100000">
                                          <p:val>
                                            <p:fltVal val="0"/>
                                          </p:val>
                                        </p:tav>
                                      </p:tavLst>
                                    </p:anim>
                                    <p:anim calcmode="lin" valueType="num">
                                      <p:cBhvr>
                                        <p:cTn id="58" dur="1000"/>
                                        <p:tgtEl>
                                          <p:spTgt spid="2"/>
                                        </p:tgtEl>
                                        <p:attrNameLst>
                                          <p:attrName>style.rotation</p:attrName>
                                        </p:attrNameLst>
                                      </p:cBhvr>
                                      <p:tavLst>
                                        <p:tav tm="0">
                                          <p:val>
                                            <p:fltVal val="0"/>
                                          </p:val>
                                        </p:tav>
                                        <p:tav tm="100000">
                                          <p:val>
                                            <p:fltVal val="90"/>
                                          </p:val>
                                        </p:tav>
                                      </p:tavLst>
                                    </p:anim>
                                    <p:animEffect transition="out" filter="fade">
                                      <p:cBhvr>
                                        <p:cTn id="59" dur="1000"/>
                                        <p:tgtEl>
                                          <p:spTgt spid="2"/>
                                        </p:tgtEl>
                                      </p:cBhvr>
                                    </p:animEffect>
                                    <p:set>
                                      <p:cBhvr>
                                        <p:cTn id="6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a:solidFill>
            <a:schemeClr val="tx2"/>
          </a:solidFill>
          <a:ln>
            <a:solidFill>
              <a:srgbClr val="FFFF00"/>
            </a:solidFill>
          </a:ln>
        </p:spPr>
        <p:txBody>
          <a:bodyPr>
            <a:normAutofit fontScale="90000"/>
          </a:bodyPr>
          <a:lstStyle/>
          <a:p>
            <a:pPr algn="ctr"/>
            <a:r>
              <a:rPr lang="en-US" dirty="0" smtClean="0">
                <a:solidFill>
                  <a:srgbClr val="FFC000"/>
                </a:solidFill>
                <a:latin typeface="Times New Roman" pitchFamily="18" charset="0"/>
                <a:cs typeface="Times New Roman" pitchFamily="18" charset="0"/>
              </a:rPr>
              <a:t>ARCHTECTURE AND ENGINEERING</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normAutofit fontScale="92500" lnSpcReduction="20000"/>
          </a:bodyPr>
          <a:lstStyle/>
          <a:p>
            <a:pPr algn="just">
              <a:buClrTx/>
              <a:buFont typeface="Wingdings" pitchFamily="2" charset="2"/>
              <a:buChar char="v"/>
            </a:pPr>
            <a:r>
              <a:rPr lang="en-US" dirty="0">
                <a:latin typeface="Times New Roman" pitchFamily="18" charset="0"/>
                <a:cs typeface="Times New Roman" pitchFamily="18" charset="0"/>
              </a:rPr>
              <a:t>African architecture reflects the interaction of environmental factors such as natural resources, climate, and vegetation with the economies and population densities of the continent’s various regions. </a:t>
            </a:r>
            <a:endParaRPr lang="en-US" dirty="0" smtClean="0">
              <a:latin typeface="Times New Roman" pitchFamily="18" charset="0"/>
              <a:cs typeface="Times New Roman" pitchFamily="18" charset="0"/>
            </a:endParaRPr>
          </a:p>
          <a:p>
            <a:pPr algn="just">
              <a:buClrTx/>
              <a:buFont typeface="Wingdings" pitchFamily="2" charset="2"/>
              <a:buChar char="v"/>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stone is the most durable of building materials, some ancient stone structures survive, while other materials have succumbed to rain, rot, or termites. </a:t>
            </a:r>
            <a:endParaRPr lang="en-US" dirty="0" smtClean="0">
              <a:latin typeface="Times New Roman" pitchFamily="18" charset="0"/>
              <a:cs typeface="Times New Roman" pitchFamily="18" charset="0"/>
            </a:endParaRPr>
          </a:p>
          <a:p>
            <a:pPr algn="just">
              <a:buClrTx/>
              <a:buFont typeface="Wingdings" pitchFamily="2" charset="2"/>
              <a:buChar char="v"/>
            </a:pPr>
            <a:r>
              <a:rPr lang="en-US" dirty="0" smtClean="0">
                <a:latin typeface="Times New Roman" pitchFamily="18" charset="0"/>
                <a:cs typeface="Times New Roman" pitchFamily="18" charset="0"/>
              </a:rPr>
              <a:t>Stone-walled </a:t>
            </a:r>
            <a:r>
              <a:rPr lang="en-US" dirty="0">
                <a:latin typeface="Times New Roman" pitchFamily="18" charset="0"/>
                <a:cs typeface="Times New Roman" pitchFamily="18" charset="0"/>
              </a:rPr>
              <a:t>kraals from early Sotho and Tswana settlements (South Africa and Botswana) and stone-lined pit circles with sunken kraals for pygmy cattle (Zimbabwe) have been the subject of archaeological study</a:t>
            </a:r>
            <a:r>
              <a:rPr lang="en-US" dirty="0"/>
              <a:t>. </a:t>
            </a:r>
            <a:endParaRPr lang="en-US" dirty="0" smtClean="0"/>
          </a:p>
        </p:txBody>
      </p:sp>
    </p:spTree>
    <p:extLst>
      <p:ext uri="{BB962C8B-B14F-4D97-AF65-F5344CB8AC3E}">
        <p14:creationId xmlns:p14="http://schemas.microsoft.com/office/powerpoint/2010/main" val="2388930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2" end="2"/>
                                            </p:txEl>
                                          </p:spTgt>
                                        </p:tgtEl>
                                      </p:cBhvr>
                                    </p:animEffect>
                                    <p:anim calcmode="lin" valueType="num">
                                      <p:cBhvr>
                                        <p:cTn id="36"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p:tgtEl>
                                          <p:spTgt spid="3">
                                            <p:txEl>
                                              <p:pRg st="2" end="2"/>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nodeType="clickEffect">
                                  <p:stCondLst>
                                    <p:cond delay="0"/>
                                  </p:stCondLst>
                                  <p:childTnLst>
                                    <p:animEffect transition="out" filter="fade">
                                      <p:cBhvr>
                                        <p:cTn id="42" dur="1000"/>
                                        <p:tgtEl>
                                          <p:spTgt spid="3">
                                            <p:txEl>
                                              <p:pRg st="1" end="1"/>
                                            </p:txEl>
                                          </p:spTgt>
                                        </p:tgtEl>
                                      </p:cBhvr>
                                    </p:animEffect>
                                    <p:anim calcmode="lin" valueType="num">
                                      <p:cBhvr>
                                        <p:cTn id="43"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p:tgtEl>
                                          <p:spTgt spid="3">
                                            <p:txEl>
                                              <p:pRg st="1" end="1"/>
                                            </p:txEl>
                                          </p:spTgt>
                                        </p:tgtEl>
                                        <p:attrNameLst>
                                          <p:attrName>ppt_y</p:attrName>
                                        </p:attrNameLst>
                                      </p:cBhvr>
                                      <p:tavLst>
                                        <p:tav tm="0">
                                          <p:val>
                                            <p:strVal val="ppt_y"/>
                                          </p:val>
                                        </p:tav>
                                        <p:tav tm="100000">
                                          <p:val>
                                            <p:strVal val="ppt_y+.1"/>
                                          </p:val>
                                        </p:tav>
                                      </p:tavLst>
                                    </p:anim>
                                    <p:set>
                                      <p:cBhvr>
                                        <p:cTn id="45"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3">
                                            <p:txEl>
                                              <p:pRg st="0" end="0"/>
                                            </p:txEl>
                                          </p:spTgt>
                                        </p:tgtEl>
                                      </p:cBhvr>
                                    </p:animEffect>
                                    <p:anim calcmode="lin" valueType="num">
                                      <p:cBhvr>
                                        <p:cTn id="50"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51" dur="1000"/>
                                        <p:tgtEl>
                                          <p:spTgt spid="3">
                                            <p:txEl>
                                              <p:pRg st="0" end="0"/>
                                            </p:txEl>
                                          </p:spTgt>
                                        </p:tgtEl>
                                        <p:attrNameLst>
                                          <p:attrName>ppt_y</p:attrName>
                                        </p:attrNameLst>
                                      </p:cBhvr>
                                      <p:tavLst>
                                        <p:tav tm="0">
                                          <p:val>
                                            <p:strVal val="ppt_y"/>
                                          </p:val>
                                        </p:tav>
                                        <p:tav tm="100000">
                                          <p:val>
                                            <p:strVal val="ppt_y+.1"/>
                                          </p:val>
                                        </p:tav>
                                      </p:tavLst>
                                    </p:anim>
                                    <p:set>
                                      <p:cBhvr>
                                        <p:cTn id="5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1000"/>
                                        <p:tgtEl>
                                          <p:spTgt spid="2"/>
                                        </p:tgtEl>
                                        <p:attrNameLst>
                                          <p:attrName>ppt_w</p:attrName>
                                        </p:attrNameLst>
                                      </p:cBhvr>
                                      <p:tavLst>
                                        <p:tav tm="0">
                                          <p:val>
                                            <p:strVal val="ppt_w"/>
                                          </p:val>
                                        </p:tav>
                                        <p:tav tm="100000">
                                          <p:val>
                                            <p:fltVal val="0"/>
                                          </p:val>
                                        </p:tav>
                                      </p:tavLst>
                                    </p:anim>
                                    <p:anim calcmode="lin" valueType="num">
                                      <p:cBhvr>
                                        <p:cTn id="57" dur="1000"/>
                                        <p:tgtEl>
                                          <p:spTgt spid="2"/>
                                        </p:tgtEl>
                                        <p:attrNameLst>
                                          <p:attrName>ppt_h</p:attrName>
                                        </p:attrNameLst>
                                      </p:cBhvr>
                                      <p:tavLst>
                                        <p:tav tm="0">
                                          <p:val>
                                            <p:strVal val="ppt_h"/>
                                          </p:val>
                                        </p:tav>
                                        <p:tav tm="100000">
                                          <p:val>
                                            <p:fltVal val="0"/>
                                          </p:val>
                                        </p:tav>
                                      </p:tavLst>
                                    </p:anim>
                                    <p:anim calcmode="lin" valueType="num">
                                      <p:cBhvr>
                                        <p:cTn id="58" dur="1000"/>
                                        <p:tgtEl>
                                          <p:spTgt spid="2"/>
                                        </p:tgtEl>
                                        <p:attrNameLst>
                                          <p:attrName>style.rotation</p:attrName>
                                        </p:attrNameLst>
                                      </p:cBhvr>
                                      <p:tavLst>
                                        <p:tav tm="0">
                                          <p:val>
                                            <p:fltVal val="0"/>
                                          </p:val>
                                        </p:tav>
                                        <p:tav tm="100000">
                                          <p:val>
                                            <p:fltVal val="90"/>
                                          </p:val>
                                        </p:tav>
                                      </p:tavLst>
                                    </p:anim>
                                    <p:animEffect transition="out" filter="fade">
                                      <p:cBhvr>
                                        <p:cTn id="59" dur="1000"/>
                                        <p:tgtEl>
                                          <p:spTgt spid="2"/>
                                        </p:tgtEl>
                                      </p:cBhvr>
                                    </p:animEffect>
                                    <p:set>
                                      <p:cBhvr>
                                        <p:cTn id="6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a:solidFill>
            <a:schemeClr val="tx2"/>
          </a:solidFill>
          <a:ln>
            <a:solidFill>
              <a:srgbClr val="FFFF00"/>
            </a:solidFill>
          </a:ln>
        </p:spPr>
        <p:txBody>
          <a:bodyPr/>
          <a:lstStyle/>
          <a:p>
            <a:pPr algn="ctr"/>
            <a:r>
              <a:rPr lang="en-US" dirty="0" smtClean="0">
                <a:solidFill>
                  <a:srgbClr val="FFC000"/>
                </a:solidFill>
              </a:rPr>
              <a:t>ARCHTECTURE…</a:t>
            </a:r>
            <a:endParaRPr lang="en-US" dirty="0">
              <a:solidFill>
                <a:srgbClr val="FFC000"/>
              </a:solidFill>
            </a:endParaRPr>
          </a:p>
        </p:txBody>
      </p:sp>
      <p:sp>
        <p:nvSpPr>
          <p:cNvPr id="3" name="Content Placeholder 2"/>
          <p:cNvSpPr>
            <a:spLocks noGrp="1"/>
          </p:cNvSpPr>
          <p:nvPr>
            <p:ph idx="1"/>
          </p:nvPr>
        </p:nvSpPr>
        <p:spPr>
          <a:xfrm>
            <a:off x="381000" y="1752600"/>
            <a:ext cx="8183880" cy="4187952"/>
          </a:xfrm>
        </p:spPr>
        <p:txBody>
          <a:bodyPr/>
          <a:lstStyle/>
          <a:p>
            <a:pPr algn="just">
              <a:buClrTx/>
              <a:buFont typeface="Wingdings" pitchFamily="2" charset="2"/>
              <a:buChar char="v"/>
            </a:pPr>
            <a:r>
              <a:rPr lang="en-US" dirty="0">
                <a:latin typeface="Times New Roman" pitchFamily="18" charset="0"/>
                <a:cs typeface="Times New Roman" pitchFamily="18" charset="0"/>
              </a:rPr>
              <a:t>Stone-corbeled shelters and circular huts with thatched roofs were also recorded in the 20th century among the southern Sotho. </a:t>
            </a:r>
            <a:endParaRPr lang="en-US" dirty="0" smtClean="0">
              <a:latin typeface="Times New Roman" pitchFamily="18" charset="0"/>
              <a:cs typeface="Times New Roman" pitchFamily="18" charset="0"/>
            </a:endParaRPr>
          </a:p>
          <a:p>
            <a:pPr algn="just">
              <a:buClrTx/>
              <a:buFont typeface="Wingdings" pitchFamily="2" charset="2"/>
              <a:buChar char="v"/>
            </a:pPr>
            <a:r>
              <a:rPr lang="en-US" dirty="0" smtClean="0">
                <a:latin typeface="Times New Roman" pitchFamily="18" charset="0"/>
                <a:cs typeface="Times New Roman" pitchFamily="18" charset="0"/>
              </a:rPr>
              <a:t>Rectangular </a:t>
            </a:r>
            <a:r>
              <a:rPr lang="en-US" dirty="0">
                <a:latin typeface="Times New Roman" pitchFamily="18" charset="0"/>
                <a:cs typeface="Times New Roman" pitchFamily="18" charset="0"/>
              </a:rPr>
              <a:t>and circular stone farmhouses, unusual in being two stories, have been built by the Tigre of Eritrea and Sudan for centuries, while in Niger some </a:t>
            </a:r>
            <a:r>
              <a:rPr lang="en-US" dirty="0" err="1">
                <a:latin typeface="Times New Roman" pitchFamily="18" charset="0"/>
                <a:cs typeface="Times New Roman" pitchFamily="18" charset="0"/>
              </a:rPr>
              <a:t>Tuareg</a:t>
            </a:r>
            <a:r>
              <a:rPr lang="en-US" dirty="0">
                <a:latin typeface="Times New Roman" pitchFamily="18" charset="0"/>
                <a:cs typeface="Times New Roman" pitchFamily="18" charset="0"/>
              </a:rPr>
              <a:t> build square houses in stone.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39570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xEl>
                                              <p:pRg st="0" end="0"/>
                                            </p:txEl>
                                          </p:spTgt>
                                        </p:tgtEl>
                                      </p:cBhvr>
                                    </p:animEffect>
                                    <p:anim calcmode="lin" valueType="num">
                                      <p:cBhvr>
                                        <p:cTn id="26"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p:tgtEl>
                                          <p:spTgt spid="3">
                                            <p:txEl>
                                              <p:pRg st="0" end="0"/>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1000"/>
                                        <p:tgtEl>
                                          <p:spTgt spid="3">
                                            <p:txEl>
                                              <p:pRg st="1" end="1"/>
                                            </p:txEl>
                                          </p:spTgt>
                                        </p:tgtEl>
                                      </p:cBhvr>
                                    </p:animEffect>
                                    <p:anim calcmode="lin" valueType="num">
                                      <p:cBhvr>
                                        <p:cTn id="33"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p:tgtEl>
                                          <p:spTgt spid="3">
                                            <p:txEl>
                                              <p:pRg st="1" end="1"/>
                                            </p:txEl>
                                          </p:spTgt>
                                        </p:tgtEl>
                                        <p:attrNameLst>
                                          <p:attrName>ppt_y</p:attrName>
                                        </p:attrNameLst>
                                      </p:cBhvr>
                                      <p:tavLst>
                                        <p:tav tm="0">
                                          <p:val>
                                            <p:strVal val="ppt_y"/>
                                          </p:val>
                                        </p:tav>
                                        <p:tav tm="100000">
                                          <p:val>
                                            <p:strVal val="ppt_y+.1"/>
                                          </p:val>
                                        </p:tav>
                                      </p:tavLst>
                                    </p:anim>
                                    <p:set>
                                      <p:cBhvr>
                                        <p:cTn id="35"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1" presetClass="exit" presetSubtype="0" fill="hold" grpId="1" nodeType="clickEffect">
                                  <p:stCondLst>
                                    <p:cond delay="0"/>
                                  </p:stCondLst>
                                  <p:childTnLst>
                                    <p:anim calcmode="lin" valueType="num">
                                      <p:cBhvr>
                                        <p:cTn id="39" dur="1000"/>
                                        <p:tgtEl>
                                          <p:spTgt spid="2"/>
                                        </p:tgtEl>
                                        <p:attrNameLst>
                                          <p:attrName>ppt_w</p:attrName>
                                        </p:attrNameLst>
                                      </p:cBhvr>
                                      <p:tavLst>
                                        <p:tav tm="0">
                                          <p:val>
                                            <p:strVal val="ppt_w"/>
                                          </p:val>
                                        </p:tav>
                                        <p:tav tm="100000">
                                          <p:val>
                                            <p:fltVal val="0"/>
                                          </p:val>
                                        </p:tav>
                                      </p:tavLst>
                                    </p:anim>
                                    <p:anim calcmode="lin" valueType="num">
                                      <p:cBhvr>
                                        <p:cTn id="40" dur="1000"/>
                                        <p:tgtEl>
                                          <p:spTgt spid="2"/>
                                        </p:tgtEl>
                                        <p:attrNameLst>
                                          <p:attrName>ppt_h</p:attrName>
                                        </p:attrNameLst>
                                      </p:cBhvr>
                                      <p:tavLst>
                                        <p:tav tm="0">
                                          <p:val>
                                            <p:strVal val="ppt_h"/>
                                          </p:val>
                                        </p:tav>
                                        <p:tav tm="100000">
                                          <p:val>
                                            <p:fltVal val="0"/>
                                          </p:val>
                                        </p:tav>
                                      </p:tavLst>
                                    </p:anim>
                                    <p:anim calcmode="lin" valueType="num">
                                      <p:cBhvr>
                                        <p:cTn id="41" dur="1000"/>
                                        <p:tgtEl>
                                          <p:spTgt spid="2"/>
                                        </p:tgtEl>
                                        <p:attrNameLst>
                                          <p:attrName>style.rotation</p:attrName>
                                        </p:attrNameLst>
                                      </p:cBhvr>
                                      <p:tavLst>
                                        <p:tav tm="0">
                                          <p:val>
                                            <p:fltVal val="0"/>
                                          </p:val>
                                        </p:tav>
                                        <p:tav tm="100000">
                                          <p:val>
                                            <p:fltVal val="90"/>
                                          </p:val>
                                        </p:tav>
                                      </p:tavLst>
                                    </p:anim>
                                    <p:animEffect transition="out" filter="fade">
                                      <p:cBhvr>
                                        <p:cTn id="42" dur="1000"/>
                                        <p:tgtEl>
                                          <p:spTgt spid="2"/>
                                        </p:tgtEl>
                                      </p:cBhvr>
                                    </p:animEffect>
                                    <p:set>
                                      <p:cBhvr>
                                        <p:cTn id="4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1051560"/>
          </a:xfrm>
          <a:solidFill>
            <a:schemeClr val="tx1"/>
          </a:solidFill>
          <a:ln>
            <a:solidFill>
              <a:schemeClr val="tx1"/>
            </a:solidFill>
          </a:ln>
        </p:spPr>
        <p:txBody>
          <a:bodyPr/>
          <a:lstStyle/>
          <a:p>
            <a:pPr algn="ctr"/>
            <a:r>
              <a:rPr lang="en-US" dirty="0" smtClean="0">
                <a:solidFill>
                  <a:srgbClr val="FFC000"/>
                </a:solidFill>
                <a:latin typeface="Times New Roman" pitchFamily="18" charset="0"/>
                <a:cs typeface="Times New Roman" pitchFamily="18" charset="0"/>
              </a:rPr>
              <a:t>CONCLUSION</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752600"/>
            <a:ext cx="8183880" cy="4187952"/>
          </a:xfrm>
        </p:spPr>
        <p:txBody>
          <a:bodyPr>
            <a:normAutofit/>
          </a:bodyPr>
          <a:lstStyle/>
          <a:p>
            <a:pPr algn="just">
              <a:buClrTx/>
              <a:buFont typeface="Wingdings" pitchFamily="2" charset="2"/>
              <a:buChar char="v"/>
            </a:pPr>
            <a:r>
              <a:rPr lang="en-US" dirty="0" smtClean="0">
                <a:latin typeface="Times New Roman" pitchFamily="18" charset="0"/>
                <a:cs typeface="Times New Roman" pitchFamily="18" charset="0"/>
              </a:rPr>
              <a:t>As Africans, we have our local skills and knowledge which guide our life through out all aspects of living even before the coming of western science and technology. </a:t>
            </a:r>
          </a:p>
          <a:p>
            <a:pPr algn="just">
              <a:buClrTx/>
              <a:buFont typeface="Wingdings" pitchFamily="2" charset="2"/>
              <a:buChar char="v"/>
            </a:pPr>
            <a:r>
              <a:rPr lang="en-US" dirty="0" smtClean="0">
                <a:latin typeface="Times New Roman" pitchFamily="18" charset="0"/>
                <a:cs typeface="Times New Roman" pitchFamily="18" charset="0"/>
              </a:rPr>
              <a:t>Some skills and knowledge were developed by Africans and later on were manipulated by western countries into modern science. So we are not back as we think.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7893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xit" presetSubtype="0" fill="hold" nodeType="clickEffect">
                                  <p:stCondLst>
                                    <p:cond delay="0"/>
                                  </p:stCondLst>
                                  <p:childTnLst>
                                    <p:anim calcmode="lin" valueType="num">
                                      <p:cBhvr>
                                        <p:cTn id="28" dur="1000"/>
                                        <p:tgtEl>
                                          <p:spTgt spid="3">
                                            <p:txEl>
                                              <p:pRg st="0" end="0"/>
                                            </p:txEl>
                                          </p:spTgt>
                                        </p:tgtEl>
                                        <p:attrNameLst>
                                          <p:attrName>ppt_w</p:attrName>
                                        </p:attrNameLst>
                                      </p:cBhvr>
                                      <p:tavLst>
                                        <p:tav tm="0">
                                          <p:val>
                                            <p:strVal val="ppt_w"/>
                                          </p:val>
                                        </p:tav>
                                        <p:tav tm="100000">
                                          <p:val>
                                            <p:fltVal val="0"/>
                                          </p:val>
                                        </p:tav>
                                      </p:tavLst>
                                    </p:anim>
                                    <p:anim calcmode="lin" valueType="num">
                                      <p:cBhvr>
                                        <p:cTn id="29" dur="1000"/>
                                        <p:tgtEl>
                                          <p:spTgt spid="3">
                                            <p:txEl>
                                              <p:pRg st="0" end="0"/>
                                            </p:txEl>
                                          </p:spTgt>
                                        </p:tgtEl>
                                        <p:attrNameLst>
                                          <p:attrName>ppt_h</p:attrName>
                                        </p:attrNameLst>
                                      </p:cBhvr>
                                      <p:tavLst>
                                        <p:tav tm="0">
                                          <p:val>
                                            <p:strVal val="ppt_h"/>
                                          </p:val>
                                        </p:tav>
                                        <p:tav tm="100000">
                                          <p:val>
                                            <p:fltVal val="0"/>
                                          </p:val>
                                        </p:tav>
                                      </p:tavLst>
                                    </p:anim>
                                    <p:anim calcmode="lin" valueType="num">
                                      <p:cBhvr>
                                        <p:cTn id="30"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31" dur="1000"/>
                                        <p:tgtEl>
                                          <p:spTgt spid="3">
                                            <p:txEl>
                                              <p:pRg st="0" end="0"/>
                                            </p:txEl>
                                          </p:spTgt>
                                        </p:tgtEl>
                                      </p:cBhvr>
                                    </p:animEffect>
                                    <p:set>
                                      <p:cBhvr>
                                        <p:cTn id="32" dur="1" fill="hold">
                                          <p:stCondLst>
                                            <p:cond delay="999"/>
                                          </p:stCondLst>
                                        </p:cTn>
                                        <p:tgtEl>
                                          <p:spTgt spid="3">
                                            <p:txEl>
                                              <p:pRg st="0" end="0"/>
                                            </p:txEl>
                                          </p:spTgt>
                                        </p:tgtEl>
                                        <p:attrNameLst>
                                          <p:attrName>style.visibility</p:attrName>
                                        </p:attrNameLst>
                                      </p:cBhvr>
                                      <p:to>
                                        <p:strVal val="hidden"/>
                                      </p:to>
                                    </p:set>
                                  </p:childTnLst>
                                </p:cTn>
                              </p:par>
                              <p:par>
                                <p:cTn id="33" presetID="31" presetClass="exit" presetSubtype="0" fill="hold" nodeType="withEffect">
                                  <p:stCondLst>
                                    <p:cond delay="0"/>
                                  </p:stCondLst>
                                  <p:childTnLst>
                                    <p:anim calcmode="lin" valueType="num">
                                      <p:cBhvr>
                                        <p:cTn id="34" dur="1000"/>
                                        <p:tgtEl>
                                          <p:spTgt spid="3">
                                            <p:txEl>
                                              <p:pRg st="1" end="1"/>
                                            </p:txEl>
                                          </p:spTgt>
                                        </p:tgtEl>
                                        <p:attrNameLst>
                                          <p:attrName>ppt_w</p:attrName>
                                        </p:attrNameLst>
                                      </p:cBhvr>
                                      <p:tavLst>
                                        <p:tav tm="0">
                                          <p:val>
                                            <p:strVal val="ppt_w"/>
                                          </p:val>
                                        </p:tav>
                                        <p:tav tm="100000">
                                          <p:val>
                                            <p:fltVal val="0"/>
                                          </p:val>
                                        </p:tav>
                                      </p:tavLst>
                                    </p:anim>
                                    <p:anim calcmode="lin" valueType="num">
                                      <p:cBhvr>
                                        <p:cTn id="35" dur="1000"/>
                                        <p:tgtEl>
                                          <p:spTgt spid="3">
                                            <p:txEl>
                                              <p:pRg st="1" end="1"/>
                                            </p:txEl>
                                          </p:spTgt>
                                        </p:tgtEl>
                                        <p:attrNameLst>
                                          <p:attrName>ppt_h</p:attrName>
                                        </p:attrNameLst>
                                      </p:cBhvr>
                                      <p:tavLst>
                                        <p:tav tm="0">
                                          <p:val>
                                            <p:strVal val="ppt_h"/>
                                          </p:val>
                                        </p:tav>
                                        <p:tav tm="100000">
                                          <p:val>
                                            <p:fltVal val="0"/>
                                          </p:val>
                                        </p:tav>
                                      </p:tavLst>
                                    </p:anim>
                                    <p:anim calcmode="lin" valueType="num">
                                      <p:cBhvr>
                                        <p:cTn id="36" dur="1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37" dur="1000"/>
                                        <p:tgtEl>
                                          <p:spTgt spid="3">
                                            <p:txEl>
                                              <p:pRg st="1" end="1"/>
                                            </p:txEl>
                                          </p:spTgt>
                                        </p:tgtEl>
                                      </p:cBhvr>
                                    </p:animEffect>
                                    <p:set>
                                      <p:cBhvr>
                                        <p:cTn id="3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6" presetClass="exit" presetSubtype="32" fill="hold" grpId="1" nodeType="clickEffect">
                                  <p:stCondLst>
                                    <p:cond delay="0"/>
                                  </p:stCondLst>
                                  <p:iterate type="lt">
                                    <p:tmPct val="0"/>
                                  </p:iterate>
                                  <p:childTnLst>
                                    <p:animEffect transition="out" filter="circle(out)">
                                      <p:cBhvr>
                                        <p:cTn id="42" dur="2000"/>
                                        <p:tgtEl>
                                          <p:spTgt spid="2"/>
                                        </p:tgtEl>
                                      </p:cBhvr>
                                    </p:animEffect>
                                    <p:set>
                                      <p:cBhvr>
                                        <p:cTn id="43"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a:solidFill>
            <a:schemeClr val="tx2"/>
          </a:solidFill>
          <a:ln>
            <a:noFill/>
          </a:ln>
          <a:effectLst/>
        </p:spPr>
        <p:txBody>
          <a:bodyPr/>
          <a:lstStyle/>
          <a:p>
            <a:pPr algn="ctr"/>
            <a:r>
              <a:rPr lang="en-US" dirty="0" smtClean="0">
                <a:solidFill>
                  <a:srgbClr val="FFC000"/>
                </a:solidFill>
                <a:latin typeface="Times New Roman" pitchFamily="18" charset="0"/>
                <a:cs typeface="Times New Roman" pitchFamily="18" charset="0"/>
              </a:rPr>
              <a:t>INDIGENOUS KNOWLEDGE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600200"/>
            <a:ext cx="8183880" cy="4187952"/>
          </a:xfrm>
        </p:spPr>
        <p:txBody>
          <a:bodyPr>
            <a:normAutofit/>
          </a:bodyPr>
          <a:lstStyle/>
          <a:p>
            <a:pPr algn="just">
              <a:buClrTx/>
              <a:buFont typeface="Wingdings" pitchFamily="2" charset="2"/>
              <a:buChar char="v"/>
            </a:pPr>
            <a:r>
              <a:rPr lang="en-US" sz="2800" dirty="0" smtClean="0">
                <a:latin typeface="Times New Roman" pitchFamily="18" charset="0"/>
                <a:cs typeface="Times New Roman" pitchFamily="18" charset="0"/>
              </a:rPr>
              <a:t>The United Nations Educational, Scientific and Cultural organization (UNESCO) defines it as understandings, skills and philosophies developed by societies with long histories of interaction with their natural surroundings.</a:t>
            </a:r>
          </a:p>
          <a:p>
            <a:pPr algn="just">
              <a:buClrTx/>
              <a:buFont typeface="Wingdings" pitchFamily="2" charset="2"/>
              <a:buChar char="v"/>
            </a:pPr>
            <a:r>
              <a:rPr lang="en-US" sz="2800" dirty="0" smtClean="0">
                <a:latin typeface="Times New Roman" pitchFamily="18" charset="0"/>
                <a:cs typeface="Times New Roman" pitchFamily="18" charset="0"/>
              </a:rPr>
              <a:t> Indigenous knowledge systems (IKS) comprise knowledge developed with in indigenous societies, independent of, and prior to, the advent of the modern scientific knowledge systems (MSKS).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085730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xEl>
                                              <p:pRg st="1" end="1"/>
                                            </p:txEl>
                                          </p:spTgt>
                                        </p:tgtEl>
                                      </p:cBhvr>
                                    </p:animEffect>
                                    <p:anim calcmode="lin" valueType="num">
                                      <p:cBhvr>
                                        <p:cTn id="2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p:tgtEl>
                                          <p:spTgt spid="3">
                                            <p:txEl>
                                              <p:pRg st="1" end="1"/>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1000"/>
                                        <p:tgtEl>
                                          <p:spTgt spid="3">
                                            <p:txEl>
                                              <p:pRg st="0" end="0"/>
                                            </p:txEl>
                                          </p:spTgt>
                                        </p:tgtEl>
                                      </p:cBhvr>
                                    </p:animEffect>
                                    <p:anim calcmode="lin" valueType="num">
                                      <p:cBhvr>
                                        <p:cTn id="3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p:tgtEl>
                                          <p:spTgt spid="3">
                                            <p:txEl>
                                              <p:pRg st="0" end="0"/>
                                            </p:txEl>
                                          </p:spTgt>
                                        </p:tgtEl>
                                        <p:attrNameLst>
                                          <p:attrName>ppt_y</p:attrName>
                                        </p:attrNameLst>
                                      </p:cBhvr>
                                      <p:tavLst>
                                        <p:tav tm="0">
                                          <p:val>
                                            <p:strVal val="ppt_y"/>
                                          </p:val>
                                        </p:tav>
                                        <p:tav tm="100000">
                                          <p:val>
                                            <p:strVal val="ppt_y+.1"/>
                                          </p:val>
                                        </p:tav>
                                      </p:tavLst>
                                    </p:anim>
                                    <p:set>
                                      <p:cBhvr>
                                        <p:cTn id="3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a:solidFill>
            <a:schemeClr val="tx2"/>
          </a:solidFill>
        </p:spPr>
        <p:txBody>
          <a:bodyPr/>
          <a:lstStyle/>
          <a:p>
            <a:pPr algn="ctr"/>
            <a:r>
              <a:rPr lang="en-US" dirty="0" smtClean="0">
                <a:solidFill>
                  <a:srgbClr val="FFC000"/>
                </a:solidFill>
                <a:latin typeface="Times New Roman" pitchFamily="18" charset="0"/>
                <a:cs typeface="Times New Roman" pitchFamily="18" charset="0"/>
              </a:rPr>
              <a:t>INDIGENOUS KNOWLEDGE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183880" cy="4187952"/>
          </a:xfrm>
        </p:spPr>
        <p:txBody>
          <a:bodyPr>
            <a:normAutofit/>
          </a:bodyPr>
          <a:lstStyle/>
          <a:p>
            <a:pPr algn="just">
              <a:buClrTx/>
              <a:buFont typeface="Wingdings" pitchFamily="2" charset="2"/>
              <a:buChar char="v"/>
            </a:pPr>
            <a:r>
              <a:rPr lang="en-US" dirty="0" smtClean="0">
                <a:latin typeface="Times New Roman" pitchFamily="18" charset="0"/>
                <a:cs typeface="Times New Roman" pitchFamily="18" charset="0"/>
              </a:rPr>
              <a:t>The evolution of science and technology in  the world has roots and it is a long age process. Africa has relatively rich body of indigenous knowledge and related technologies which have been used for thousand years to solve their problems.</a:t>
            </a:r>
          </a:p>
          <a:p>
            <a:pPr algn="just">
              <a:buClrTx/>
              <a:buFont typeface="Wingdings" pitchFamily="2" charset="2"/>
              <a:buChar char="v"/>
            </a:pPr>
            <a:r>
              <a:rPr lang="en-US" dirty="0" smtClean="0">
                <a:latin typeface="Times New Roman" pitchFamily="18" charset="0"/>
                <a:cs typeface="Times New Roman" pitchFamily="18" charset="0"/>
              </a:rPr>
              <a:t>Before the advent of modern science and technology, the Africans had known how to make cloths, make pots, build houses, heal diseases through herbs and roots and many things.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3503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3">
                                            <p:txEl>
                                              <p:pRg st="1" end="1"/>
                                            </p:txEl>
                                          </p:spTgt>
                                        </p:tgtEl>
                                      </p:cBhvr>
                                    </p:animEffect>
                                    <p:anim calcmode="lin" valueType="num">
                                      <p:cBhvr>
                                        <p:cTn id="21"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p:tgtEl>
                                          <p:spTgt spid="3">
                                            <p:txEl>
                                              <p:pRg st="1" end="1"/>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3">
                                            <p:txEl>
                                              <p:pRg st="0" end="0"/>
                                            </p:txEl>
                                          </p:spTgt>
                                        </p:tgtEl>
                                      </p:cBhvr>
                                    </p:animEffect>
                                    <p:anim calcmode="lin" valueType="num">
                                      <p:cBhvr>
                                        <p:cTn id="28"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9" dur="1000"/>
                                        <p:tgtEl>
                                          <p:spTgt spid="3">
                                            <p:txEl>
                                              <p:pRg st="0" end="0"/>
                                            </p:txEl>
                                          </p:spTgt>
                                        </p:tgtEl>
                                        <p:attrNameLst>
                                          <p:attrName>ppt_y</p:attrName>
                                        </p:attrNameLst>
                                      </p:cBhvr>
                                      <p:tavLst>
                                        <p:tav tm="0">
                                          <p:val>
                                            <p:strVal val="ppt_y"/>
                                          </p:val>
                                        </p:tav>
                                        <p:tav tm="100000">
                                          <p:val>
                                            <p:strVal val="ppt_y+.1"/>
                                          </p:val>
                                        </p:tav>
                                      </p:tavLst>
                                    </p:anim>
                                    <p:set>
                                      <p:cBhvr>
                                        <p:cTn id="30"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a:solidFill>
            <a:schemeClr val="tx2"/>
          </a:solidFill>
        </p:spPr>
        <p:txBody>
          <a:bodyPr/>
          <a:lstStyle/>
          <a:p>
            <a:pPr algn="ctr"/>
            <a:r>
              <a:rPr lang="en-US" dirty="0" smtClean="0">
                <a:solidFill>
                  <a:srgbClr val="FFC000"/>
                </a:solidFill>
                <a:latin typeface="Times New Roman" pitchFamily="18" charset="0"/>
                <a:cs typeface="Times New Roman" pitchFamily="18" charset="0"/>
              </a:rPr>
              <a:t>INDIGENOUS KNOWLEDGE</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183880" cy="4187952"/>
          </a:xfrm>
        </p:spPr>
        <p:txBody>
          <a:bodyPr/>
          <a:lstStyle/>
          <a:p>
            <a:pPr algn="just">
              <a:buClrTx/>
              <a:buFont typeface="Wingdings" pitchFamily="2" charset="2"/>
              <a:buChar char="v"/>
            </a:pPr>
            <a:r>
              <a:rPr lang="en-US" dirty="0" smtClean="0">
                <a:latin typeface="Times New Roman" pitchFamily="18" charset="0"/>
                <a:cs typeface="Times New Roman" pitchFamily="18" charset="0"/>
              </a:rPr>
              <a:t>The following below are the areas or fields in which African Indigenous knowledge can be an integral part of scientific and technological innovations with reference to some African countries.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00901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a:solidFill>
            <a:schemeClr val="tx2"/>
          </a:solidFill>
        </p:spPr>
        <p:txBody>
          <a:bodyPr/>
          <a:lstStyle/>
          <a:p>
            <a:pPr algn="ctr"/>
            <a:r>
              <a:rPr lang="en-US" dirty="0" smtClean="0">
                <a:solidFill>
                  <a:srgbClr val="FFC000"/>
                </a:solidFill>
                <a:latin typeface="Times New Roman" pitchFamily="18" charset="0"/>
                <a:cs typeface="Times New Roman" pitchFamily="18" charset="0"/>
              </a:rPr>
              <a:t>MEDICINE  AND FOOD</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normAutofit lnSpcReduction="10000"/>
          </a:bodyPr>
          <a:lstStyle/>
          <a:p>
            <a:pPr algn="just">
              <a:buClrTx/>
              <a:buFont typeface="Wingdings" pitchFamily="2" charset="2"/>
              <a:buChar char="v"/>
            </a:pPr>
            <a:r>
              <a:rPr lang="en-US" dirty="0" smtClean="0">
                <a:latin typeface="Times New Roman" pitchFamily="18" charset="0"/>
                <a:cs typeface="Times New Roman" pitchFamily="18" charset="0"/>
              </a:rPr>
              <a:t>The Africans had their own medicine and types of food which were mostly reach in vitamins for the body immune systems to fight against some diseases. Many Tanzanian tribes engaged in this, such as </a:t>
            </a:r>
            <a:r>
              <a:rPr lang="en-US" dirty="0" err="1" smtClean="0">
                <a:latin typeface="Times New Roman" pitchFamily="18" charset="0"/>
                <a:cs typeface="Times New Roman" pitchFamily="18" charset="0"/>
              </a:rPr>
              <a:t>Sukuma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Maasai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Kurya</a:t>
            </a:r>
            <a:r>
              <a:rPr lang="en-US" dirty="0" smtClean="0">
                <a:latin typeface="Times New Roman" pitchFamily="18" charset="0"/>
                <a:cs typeface="Times New Roman" pitchFamily="18" charset="0"/>
              </a:rPr>
              <a:t> and other so many tribes.</a:t>
            </a:r>
          </a:p>
          <a:p>
            <a:pPr algn="just">
              <a:buClrTx/>
              <a:buFont typeface="Wingdings" pitchFamily="2" charset="2"/>
              <a:buChar char="v"/>
            </a:pPr>
            <a:r>
              <a:rPr lang="en-US" dirty="0" smtClean="0">
                <a:latin typeface="Times New Roman" pitchFamily="18" charset="0"/>
                <a:cs typeface="Times New Roman" pitchFamily="18" charset="0"/>
              </a:rPr>
              <a:t>They used tree backs and roots for preparing medicines for curing some diseases, trees such as </a:t>
            </a:r>
            <a:r>
              <a:rPr lang="en-US" dirty="0" err="1" smtClean="0">
                <a:latin typeface="Times New Roman" pitchFamily="18" charset="0"/>
                <a:cs typeface="Times New Roman" pitchFamily="18" charset="0"/>
              </a:rPr>
              <a:t>Mwarobaini</a:t>
            </a:r>
            <a:r>
              <a:rPr lang="en-US" dirty="0" smtClean="0">
                <a:latin typeface="Times New Roman" pitchFamily="18" charset="0"/>
                <a:cs typeface="Times New Roman" pitchFamily="18" charset="0"/>
              </a:rPr>
              <a:t> and conifer-needle tonics and other many trees were used to heal diseases such as </a:t>
            </a:r>
            <a:r>
              <a:rPr lang="en-US" dirty="0" err="1" smtClean="0">
                <a:latin typeface="Times New Roman" pitchFamily="18" charset="0"/>
                <a:cs typeface="Times New Roman" pitchFamily="18" charset="0"/>
              </a:rPr>
              <a:t>stomaches</a:t>
            </a:r>
            <a:r>
              <a:rPr lang="en-US" dirty="0" smtClean="0">
                <a:latin typeface="Times New Roman" pitchFamily="18" charset="0"/>
                <a:cs typeface="Times New Roman" pitchFamily="18" charset="0"/>
              </a:rPr>
              <a:t>, headaches, </a:t>
            </a:r>
            <a:r>
              <a:rPr lang="en-US" dirty="0" err="1" smtClean="0">
                <a:latin typeface="Times New Roman" pitchFamily="18" charset="0"/>
                <a:cs typeface="Times New Roman" pitchFamily="18" charset="0"/>
              </a:rPr>
              <a:t>diarrhoea</a:t>
            </a:r>
            <a:r>
              <a:rPr lang="en-US" dirty="0" smtClean="0">
                <a:latin typeface="Times New Roman" pitchFamily="18" charset="0"/>
                <a:cs typeface="Times New Roman" pitchFamily="18" charset="0"/>
              </a:rPr>
              <a:t> and others. </a:t>
            </a:r>
          </a:p>
        </p:txBody>
      </p:sp>
    </p:spTree>
    <p:extLst>
      <p:ext uri="{BB962C8B-B14F-4D97-AF65-F5344CB8AC3E}">
        <p14:creationId xmlns:p14="http://schemas.microsoft.com/office/powerpoint/2010/main" val="12098527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3">
                                            <p:txEl>
                                              <p:pRg st="0" end="0"/>
                                            </p:txEl>
                                          </p:spTgt>
                                        </p:tgtEl>
                                      </p:cBhvr>
                                    </p:animEffect>
                                    <p:anim calcmode="lin" valueType="num">
                                      <p:cBhvr>
                                        <p:cTn id="29"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p:tgtEl>
                                          <p:spTgt spid="3">
                                            <p:txEl>
                                              <p:pRg st="0" end="0"/>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1" end="1"/>
                                            </p:txEl>
                                          </p:spTgt>
                                        </p:tgtEl>
                                      </p:cBhvr>
                                    </p:animEffect>
                                    <p:anim calcmode="lin" valueType="num">
                                      <p:cBhvr>
                                        <p:cTn id="3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p:tgtEl>
                                          <p:spTgt spid="3">
                                            <p:txEl>
                                              <p:pRg st="1" end="1"/>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1051560"/>
          </a:xfrm>
          <a:solidFill>
            <a:schemeClr val="tx2"/>
          </a:solidFill>
        </p:spPr>
        <p:txBody>
          <a:bodyPr/>
          <a:lstStyle/>
          <a:p>
            <a:pPr algn="ctr"/>
            <a:r>
              <a:rPr lang="en-US" dirty="0" smtClean="0">
                <a:solidFill>
                  <a:srgbClr val="FFC000"/>
                </a:solidFill>
              </a:rPr>
              <a:t>MEDICINE AND FOOD</a:t>
            </a:r>
            <a:endParaRPr lang="en-US" dirty="0">
              <a:solidFill>
                <a:srgbClr val="FFC000"/>
              </a:solidFill>
            </a:endParaRPr>
          </a:p>
        </p:txBody>
      </p:sp>
      <p:sp>
        <p:nvSpPr>
          <p:cNvPr id="3" name="Content Placeholder 2"/>
          <p:cNvSpPr>
            <a:spLocks noGrp="1"/>
          </p:cNvSpPr>
          <p:nvPr>
            <p:ph idx="1"/>
          </p:nvPr>
        </p:nvSpPr>
        <p:spPr>
          <a:xfrm>
            <a:off x="457200" y="1752600"/>
            <a:ext cx="8183880" cy="4187952"/>
          </a:xfrm>
        </p:spPr>
        <p:txBody>
          <a:bodyPr/>
          <a:lstStyle/>
          <a:p>
            <a:pPr algn="just">
              <a:buClrTx/>
              <a:buFont typeface="Wingdings" pitchFamily="2" charset="2"/>
              <a:buChar char="v"/>
            </a:pPr>
            <a:r>
              <a:rPr lang="en-US" dirty="0">
                <a:latin typeface="Times New Roman" pitchFamily="18" charset="0"/>
                <a:cs typeface="Times New Roman" pitchFamily="18" charset="0"/>
              </a:rPr>
              <a:t>Ancient Egyptian surgeon stitched wounds, set broken bones and amputated diseased limbs. In 1937, a South African </a:t>
            </a:r>
            <a:r>
              <a:rPr lang="en-US" dirty="0" err="1">
                <a:latin typeface="Times New Roman" pitchFamily="18" charset="0"/>
                <a:cs typeface="Times New Roman" pitchFamily="18" charset="0"/>
              </a:rPr>
              <a:t>Maxtheiler</a:t>
            </a:r>
            <a:r>
              <a:rPr lang="en-US" dirty="0">
                <a:latin typeface="Times New Roman" pitchFamily="18" charset="0"/>
                <a:cs typeface="Times New Roman" pitchFamily="18" charset="0"/>
              </a:rPr>
              <a:t> developed a vaccine against yellow fever.</a:t>
            </a:r>
          </a:p>
          <a:p>
            <a:pPr algn="just">
              <a:buClrTx/>
              <a:buFont typeface="Wingdings" pitchFamily="2" charset="2"/>
              <a:buChar char="v"/>
            </a:pPr>
            <a:r>
              <a:rPr lang="en-US" dirty="0">
                <a:latin typeface="Times New Roman" pitchFamily="18" charset="0"/>
                <a:cs typeface="Times New Roman" pitchFamily="18" charset="0"/>
              </a:rPr>
              <a:t>This shows that Africans we had our science even before the coming of western science, and led to the emergence of the modern science.</a:t>
            </a:r>
          </a:p>
          <a:p>
            <a:endParaRPr lang="en-US" dirty="0"/>
          </a:p>
        </p:txBody>
      </p:sp>
    </p:spTree>
    <p:extLst>
      <p:ext uri="{BB962C8B-B14F-4D97-AF65-F5344CB8AC3E}">
        <p14:creationId xmlns:p14="http://schemas.microsoft.com/office/powerpoint/2010/main" val="2620881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xEl>
                                              <p:pRg st="0" end="0"/>
                                            </p:txEl>
                                          </p:spTgt>
                                        </p:tgtEl>
                                      </p:cBhvr>
                                    </p:animEffect>
                                    <p:anim calcmode="lin" valueType="num">
                                      <p:cBhvr>
                                        <p:cTn id="26"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p:tgtEl>
                                          <p:spTgt spid="3">
                                            <p:txEl>
                                              <p:pRg st="0" end="0"/>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1000"/>
                                        <p:tgtEl>
                                          <p:spTgt spid="3">
                                            <p:txEl>
                                              <p:pRg st="1" end="1"/>
                                            </p:txEl>
                                          </p:spTgt>
                                        </p:tgtEl>
                                      </p:cBhvr>
                                    </p:animEffect>
                                    <p:anim calcmode="lin" valueType="num">
                                      <p:cBhvr>
                                        <p:cTn id="33"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p:tgtEl>
                                          <p:spTgt spid="3">
                                            <p:txEl>
                                              <p:pRg st="1" end="1"/>
                                            </p:txEl>
                                          </p:spTgt>
                                        </p:tgtEl>
                                        <p:attrNameLst>
                                          <p:attrName>ppt_y</p:attrName>
                                        </p:attrNameLst>
                                      </p:cBhvr>
                                      <p:tavLst>
                                        <p:tav tm="0">
                                          <p:val>
                                            <p:strVal val="ppt_y"/>
                                          </p:val>
                                        </p:tav>
                                        <p:tav tm="100000">
                                          <p:val>
                                            <p:strVal val="ppt_y+.1"/>
                                          </p:val>
                                        </p:tav>
                                      </p:tavLst>
                                    </p:anim>
                                    <p:set>
                                      <p:cBhvr>
                                        <p:cTn id="35"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1" presetClass="exit" presetSubtype="0" fill="hold" grpId="1" nodeType="clickEffect">
                                  <p:stCondLst>
                                    <p:cond delay="0"/>
                                  </p:stCondLst>
                                  <p:childTnLst>
                                    <p:anim calcmode="lin" valueType="num">
                                      <p:cBhvr>
                                        <p:cTn id="39" dur="1000"/>
                                        <p:tgtEl>
                                          <p:spTgt spid="2"/>
                                        </p:tgtEl>
                                        <p:attrNameLst>
                                          <p:attrName>ppt_w</p:attrName>
                                        </p:attrNameLst>
                                      </p:cBhvr>
                                      <p:tavLst>
                                        <p:tav tm="0">
                                          <p:val>
                                            <p:strVal val="ppt_w"/>
                                          </p:val>
                                        </p:tav>
                                        <p:tav tm="100000">
                                          <p:val>
                                            <p:fltVal val="0"/>
                                          </p:val>
                                        </p:tav>
                                      </p:tavLst>
                                    </p:anim>
                                    <p:anim calcmode="lin" valueType="num">
                                      <p:cBhvr>
                                        <p:cTn id="40" dur="1000"/>
                                        <p:tgtEl>
                                          <p:spTgt spid="2"/>
                                        </p:tgtEl>
                                        <p:attrNameLst>
                                          <p:attrName>ppt_h</p:attrName>
                                        </p:attrNameLst>
                                      </p:cBhvr>
                                      <p:tavLst>
                                        <p:tav tm="0">
                                          <p:val>
                                            <p:strVal val="ppt_h"/>
                                          </p:val>
                                        </p:tav>
                                        <p:tav tm="100000">
                                          <p:val>
                                            <p:fltVal val="0"/>
                                          </p:val>
                                        </p:tav>
                                      </p:tavLst>
                                    </p:anim>
                                    <p:anim calcmode="lin" valueType="num">
                                      <p:cBhvr>
                                        <p:cTn id="41" dur="1000"/>
                                        <p:tgtEl>
                                          <p:spTgt spid="2"/>
                                        </p:tgtEl>
                                        <p:attrNameLst>
                                          <p:attrName>style.rotation</p:attrName>
                                        </p:attrNameLst>
                                      </p:cBhvr>
                                      <p:tavLst>
                                        <p:tav tm="0">
                                          <p:val>
                                            <p:fltVal val="0"/>
                                          </p:val>
                                        </p:tav>
                                        <p:tav tm="100000">
                                          <p:val>
                                            <p:fltVal val="90"/>
                                          </p:val>
                                        </p:tav>
                                      </p:tavLst>
                                    </p:anim>
                                    <p:animEffect transition="out" filter="fade">
                                      <p:cBhvr>
                                        <p:cTn id="42" dur="1000"/>
                                        <p:tgtEl>
                                          <p:spTgt spid="2"/>
                                        </p:tgtEl>
                                      </p:cBhvr>
                                    </p:animEffect>
                                    <p:set>
                                      <p:cBhvr>
                                        <p:cTn id="4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COMMUNICATION</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183880" cy="4187952"/>
          </a:xfrm>
        </p:spPr>
        <p:txBody>
          <a:bodyPr>
            <a:normAutofit lnSpcReduction="10000"/>
          </a:bodyPr>
          <a:lstStyle/>
          <a:p>
            <a:pPr algn="just">
              <a:buClrTx/>
              <a:buFont typeface="Wingdings" pitchFamily="2" charset="2"/>
              <a:buChar char="v"/>
            </a:pPr>
            <a:r>
              <a:rPr lang="en-US" dirty="0" smtClean="0">
                <a:latin typeface="Times New Roman" pitchFamily="18" charset="0"/>
                <a:cs typeface="Times New Roman" pitchFamily="18" charset="0"/>
              </a:rPr>
              <a:t>The first means of communication was the human voice, but about 3200 BC writing was invented in Iraq and Egypt and about 1500 BC in China. </a:t>
            </a:r>
          </a:p>
          <a:p>
            <a:pPr algn="just">
              <a:buClrTx/>
              <a:buFont typeface="Wingdings" pitchFamily="2" charset="2"/>
              <a:buChar char="v"/>
            </a:pPr>
            <a:r>
              <a:rPr lang="en-US" dirty="0" smtClean="0">
                <a:latin typeface="Times New Roman" pitchFamily="18" charset="0"/>
                <a:cs typeface="Times New Roman" pitchFamily="18" charset="0"/>
              </a:rPr>
              <a:t>Before the invention of the writings, Africans had to move from one place to another so as to deliver the message.</a:t>
            </a:r>
          </a:p>
          <a:p>
            <a:pPr algn="just">
              <a:buClrTx/>
              <a:buFont typeface="Wingdings" pitchFamily="2" charset="2"/>
              <a:buChar char="v"/>
            </a:pPr>
            <a:r>
              <a:rPr lang="en-US" dirty="0" smtClean="0">
                <a:latin typeface="Times New Roman" pitchFamily="18" charset="0"/>
                <a:cs typeface="Times New Roman" pitchFamily="18" charset="0"/>
              </a:rPr>
              <a:t>In the ancient world many civilizations including Egypt(Africa), Rome and China had efficient portal systems to deliver messages to parts of their empires using relays of horses.</a:t>
            </a:r>
          </a:p>
        </p:txBody>
      </p:sp>
    </p:spTree>
    <p:extLst>
      <p:ext uri="{BB962C8B-B14F-4D97-AF65-F5344CB8AC3E}">
        <p14:creationId xmlns:p14="http://schemas.microsoft.com/office/powerpoint/2010/main" val="28224098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1" end="1"/>
                                            </p:txEl>
                                          </p:spTgt>
                                        </p:tgtEl>
                                      </p:cBhvr>
                                    </p:animEffect>
                                    <p:anim calcmode="lin" valueType="num">
                                      <p:cBhvr>
                                        <p:cTn id="3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p:tgtEl>
                                          <p:spTgt spid="3">
                                            <p:txEl>
                                              <p:pRg st="1" end="1"/>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nodeType="clickEffect">
                                  <p:stCondLst>
                                    <p:cond delay="0"/>
                                  </p:stCondLst>
                                  <p:childTnLst>
                                    <p:animEffect transition="out" filter="fade">
                                      <p:cBhvr>
                                        <p:cTn id="42" dur="1000"/>
                                        <p:tgtEl>
                                          <p:spTgt spid="3">
                                            <p:txEl>
                                              <p:pRg st="2" end="2"/>
                                            </p:txEl>
                                          </p:spTgt>
                                        </p:tgtEl>
                                      </p:cBhvr>
                                    </p:animEffect>
                                    <p:anim calcmode="lin" valueType="num">
                                      <p:cBhvr>
                                        <p:cTn id="43"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p:tgtEl>
                                          <p:spTgt spid="3">
                                            <p:txEl>
                                              <p:pRg st="2" end="2"/>
                                            </p:txEl>
                                          </p:spTgt>
                                        </p:tgtEl>
                                        <p:attrNameLst>
                                          <p:attrName>ppt_y</p:attrName>
                                        </p:attrNameLst>
                                      </p:cBhvr>
                                      <p:tavLst>
                                        <p:tav tm="0">
                                          <p:val>
                                            <p:strVal val="ppt_y"/>
                                          </p:val>
                                        </p:tav>
                                        <p:tav tm="100000">
                                          <p:val>
                                            <p:strVal val="ppt_y+.1"/>
                                          </p:val>
                                        </p:tav>
                                      </p:tavLst>
                                    </p:anim>
                                    <p:set>
                                      <p:cBhvr>
                                        <p:cTn id="45"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3">
                                            <p:txEl>
                                              <p:pRg st="0" end="0"/>
                                            </p:txEl>
                                          </p:spTgt>
                                        </p:tgtEl>
                                      </p:cBhvr>
                                    </p:animEffect>
                                    <p:anim calcmode="lin" valueType="num">
                                      <p:cBhvr>
                                        <p:cTn id="50"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51" dur="1000"/>
                                        <p:tgtEl>
                                          <p:spTgt spid="3">
                                            <p:txEl>
                                              <p:pRg st="0" end="0"/>
                                            </p:txEl>
                                          </p:spTgt>
                                        </p:tgtEl>
                                        <p:attrNameLst>
                                          <p:attrName>ppt_y</p:attrName>
                                        </p:attrNameLst>
                                      </p:cBhvr>
                                      <p:tavLst>
                                        <p:tav tm="0">
                                          <p:val>
                                            <p:strVal val="ppt_y"/>
                                          </p:val>
                                        </p:tav>
                                        <p:tav tm="100000">
                                          <p:val>
                                            <p:strVal val="ppt_y+.1"/>
                                          </p:val>
                                        </p:tav>
                                      </p:tavLst>
                                    </p:anim>
                                    <p:set>
                                      <p:cBhvr>
                                        <p:cTn id="5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1000"/>
                                        <p:tgtEl>
                                          <p:spTgt spid="2"/>
                                        </p:tgtEl>
                                        <p:attrNameLst>
                                          <p:attrName>ppt_w</p:attrName>
                                        </p:attrNameLst>
                                      </p:cBhvr>
                                      <p:tavLst>
                                        <p:tav tm="0">
                                          <p:val>
                                            <p:strVal val="ppt_w"/>
                                          </p:val>
                                        </p:tav>
                                        <p:tav tm="100000">
                                          <p:val>
                                            <p:fltVal val="0"/>
                                          </p:val>
                                        </p:tav>
                                      </p:tavLst>
                                    </p:anim>
                                    <p:anim calcmode="lin" valueType="num">
                                      <p:cBhvr>
                                        <p:cTn id="57" dur="1000"/>
                                        <p:tgtEl>
                                          <p:spTgt spid="2"/>
                                        </p:tgtEl>
                                        <p:attrNameLst>
                                          <p:attrName>ppt_h</p:attrName>
                                        </p:attrNameLst>
                                      </p:cBhvr>
                                      <p:tavLst>
                                        <p:tav tm="0">
                                          <p:val>
                                            <p:strVal val="ppt_h"/>
                                          </p:val>
                                        </p:tav>
                                        <p:tav tm="100000">
                                          <p:val>
                                            <p:fltVal val="0"/>
                                          </p:val>
                                        </p:tav>
                                      </p:tavLst>
                                    </p:anim>
                                    <p:anim calcmode="lin" valueType="num">
                                      <p:cBhvr>
                                        <p:cTn id="58" dur="1000"/>
                                        <p:tgtEl>
                                          <p:spTgt spid="2"/>
                                        </p:tgtEl>
                                        <p:attrNameLst>
                                          <p:attrName>style.rotation</p:attrName>
                                        </p:attrNameLst>
                                      </p:cBhvr>
                                      <p:tavLst>
                                        <p:tav tm="0">
                                          <p:val>
                                            <p:fltVal val="0"/>
                                          </p:val>
                                        </p:tav>
                                        <p:tav tm="100000">
                                          <p:val>
                                            <p:fltVal val="90"/>
                                          </p:val>
                                        </p:tav>
                                      </p:tavLst>
                                    </p:anim>
                                    <p:animEffect transition="out" filter="fade">
                                      <p:cBhvr>
                                        <p:cTn id="59" dur="1000"/>
                                        <p:tgtEl>
                                          <p:spTgt spid="2"/>
                                        </p:tgtEl>
                                      </p:cBhvr>
                                    </p:animEffect>
                                    <p:set>
                                      <p:cBhvr>
                                        <p:cTn id="6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MATHEMATICS</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183880" cy="4187952"/>
          </a:xfrm>
        </p:spPr>
        <p:txBody>
          <a:bodyPr>
            <a:normAutofit/>
          </a:bodyPr>
          <a:lstStyle/>
          <a:p>
            <a:pPr algn="just">
              <a:buClrTx/>
              <a:buFont typeface="Wingdings" pitchFamily="2" charset="2"/>
              <a:buChar char="v"/>
            </a:pPr>
            <a:r>
              <a:rPr lang="en-US" dirty="0" smtClean="0">
                <a:latin typeface="Times New Roman" pitchFamily="18" charset="0"/>
                <a:cs typeface="Times New Roman" pitchFamily="18" charset="0"/>
              </a:rPr>
              <a:t>Mathematics was first developed in Africa, as it was the first method of counting. For example, more than 35000 years ago, Egyptians scripted textbooks about mathematics that included division and multiplication of fractions and geometric formulas to calculate the area and volume of shapes.</a:t>
            </a:r>
          </a:p>
          <a:p>
            <a:pPr algn="just">
              <a:buClrTx/>
              <a:buFont typeface="Wingdings" pitchFamily="2" charset="2"/>
              <a:buChar char="v"/>
            </a:pPr>
            <a:r>
              <a:rPr lang="en-US" dirty="0" smtClean="0">
                <a:latin typeface="Times New Roman" pitchFamily="18" charset="0"/>
                <a:cs typeface="Times New Roman" pitchFamily="18" charset="0"/>
              </a:rPr>
              <a:t>Mathematics now days is used in many different cases such as in computer, roads construction and machines used in industries use mathematics.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5586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3">
                                            <p:txEl>
                                              <p:pRg st="0" end="0"/>
                                            </p:txEl>
                                          </p:spTgt>
                                        </p:tgtEl>
                                      </p:cBhvr>
                                    </p:animEffect>
                                    <p:anim calcmode="lin" valueType="num">
                                      <p:cBhvr>
                                        <p:cTn id="29"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p:tgtEl>
                                          <p:spTgt spid="3">
                                            <p:txEl>
                                              <p:pRg st="0" end="0"/>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1" end="1"/>
                                            </p:txEl>
                                          </p:spTgt>
                                        </p:tgtEl>
                                      </p:cBhvr>
                                    </p:animEffect>
                                    <p:anim calcmode="lin" valueType="num">
                                      <p:cBhvr>
                                        <p:cTn id="3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p:tgtEl>
                                          <p:spTgt spid="3">
                                            <p:txEl>
                                              <p:pRg st="1" end="1"/>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1" presetClass="exit" presetSubtype="0" fill="hold" grpId="1" nodeType="clickEffect">
                                  <p:stCondLst>
                                    <p:cond delay="0"/>
                                  </p:stCondLst>
                                  <p:childTnLst>
                                    <p:anim calcmode="lin" valueType="num">
                                      <p:cBhvr>
                                        <p:cTn id="42" dur="1000"/>
                                        <p:tgtEl>
                                          <p:spTgt spid="2"/>
                                        </p:tgtEl>
                                        <p:attrNameLst>
                                          <p:attrName>ppt_w</p:attrName>
                                        </p:attrNameLst>
                                      </p:cBhvr>
                                      <p:tavLst>
                                        <p:tav tm="0">
                                          <p:val>
                                            <p:strVal val="ppt_w"/>
                                          </p:val>
                                        </p:tav>
                                        <p:tav tm="100000">
                                          <p:val>
                                            <p:fltVal val="0"/>
                                          </p:val>
                                        </p:tav>
                                      </p:tavLst>
                                    </p:anim>
                                    <p:anim calcmode="lin" valueType="num">
                                      <p:cBhvr>
                                        <p:cTn id="43" dur="1000"/>
                                        <p:tgtEl>
                                          <p:spTgt spid="2"/>
                                        </p:tgtEl>
                                        <p:attrNameLst>
                                          <p:attrName>ppt_h</p:attrName>
                                        </p:attrNameLst>
                                      </p:cBhvr>
                                      <p:tavLst>
                                        <p:tav tm="0">
                                          <p:val>
                                            <p:strVal val="ppt_h"/>
                                          </p:val>
                                        </p:tav>
                                        <p:tav tm="100000">
                                          <p:val>
                                            <p:fltVal val="0"/>
                                          </p:val>
                                        </p:tav>
                                      </p:tavLst>
                                    </p:anim>
                                    <p:anim calcmode="lin" valueType="num">
                                      <p:cBhvr>
                                        <p:cTn id="44" dur="1000"/>
                                        <p:tgtEl>
                                          <p:spTgt spid="2"/>
                                        </p:tgtEl>
                                        <p:attrNameLst>
                                          <p:attrName>style.rotation</p:attrName>
                                        </p:attrNameLst>
                                      </p:cBhvr>
                                      <p:tavLst>
                                        <p:tav tm="0">
                                          <p:val>
                                            <p:fltVal val="0"/>
                                          </p:val>
                                        </p:tav>
                                        <p:tav tm="100000">
                                          <p:val>
                                            <p:fltVal val="90"/>
                                          </p:val>
                                        </p:tav>
                                      </p:tavLst>
                                    </p:anim>
                                    <p:animEffect transition="out" filter="fade">
                                      <p:cBhvr>
                                        <p:cTn id="45" dur="1000"/>
                                        <p:tgtEl>
                                          <p:spTgt spid="2"/>
                                        </p:tgtEl>
                                      </p:cBhvr>
                                    </p:animEffect>
                                    <p:set>
                                      <p:cBhvr>
                                        <p:cTn id="4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a:solidFill>
            <a:schemeClr val="tx2"/>
          </a:solidFill>
          <a:ln>
            <a:solidFill>
              <a:srgbClr val="FFFF00"/>
            </a:solidFill>
          </a:ln>
        </p:spPr>
        <p:txBody>
          <a:bodyPr/>
          <a:lstStyle/>
          <a:p>
            <a:pPr algn="ctr"/>
            <a:r>
              <a:rPr lang="en-US" dirty="0" smtClean="0">
                <a:solidFill>
                  <a:srgbClr val="FFC000"/>
                </a:solidFill>
                <a:latin typeface="Times New Roman" pitchFamily="18" charset="0"/>
                <a:cs typeface="Times New Roman" pitchFamily="18" charset="0"/>
              </a:rPr>
              <a:t>METALLURGY</a:t>
            </a:r>
            <a:endParaRPr lang="en-US"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3880" cy="4187952"/>
          </a:xfrm>
        </p:spPr>
        <p:txBody>
          <a:bodyPr>
            <a:normAutofit fontScale="92500" lnSpcReduction="10000"/>
          </a:bodyPr>
          <a:lstStyle/>
          <a:p>
            <a:pPr algn="just">
              <a:buClr>
                <a:schemeClr val="tx1"/>
              </a:buClr>
              <a:buFont typeface="Wingdings" pitchFamily="2" charset="2"/>
              <a:buChar char="v"/>
            </a:pPr>
            <a:r>
              <a:rPr lang="en-US" dirty="0" smtClean="0">
                <a:latin typeface="Times New Roman" pitchFamily="18" charset="0"/>
                <a:cs typeface="Times New Roman" pitchFamily="18" charset="0"/>
              </a:rPr>
              <a:t>Many advances in metallurgy and tool making were made across the entirely of ancient Africa. These includes metal chisels and saws, copper and iron tools, bronze weapons and arts.</a:t>
            </a:r>
          </a:p>
          <a:p>
            <a:pPr algn="just">
              <a:buClr>
                <a:schemeClr val="tx1"/>
              </a:buClr>
              <a:buFont typeface="Wingdings" pitchFamily="2" charset="2"/>
              <a:buChar char="v"/>
            </a:pPr>
            <a:r>
              <a:rPr lang="en-US" dirty="0" smtClean="0">
                <a:latin typeface="Times New Roman" pitchFamily="18" charset="0"/>
                <a:cs typeface="Times New Roman" pitchFamily="18" charset="0"/>
              </a:rPr>
              <a:t>Most of Sub-Saharan Africa moved from stone age to iron age. For example, North Africa and Nile valley imported its iron technology from near east and near eastern course of bronze and iron age.</a:t>
            </a:r>
          </a:p>
          <a:p>
            <a:pPr algn="just">
              <a:buClr>
                <a:schemeClr val="tx1"/>
              </a:buClr>
              <a:buFont typeface="Wingdings" pitchFamily="2" charset="2"/>
              <a:buChar char="v"/>
            </a:pPr>
            <a:r>
              <a:rPr lang="en-US" dirty="0" smtClean="0">
                <a:latin typeface="Times New Roman" pitchFamily="18" charset="0"/>
                <a:cs typeface="Times New Roman" pitchFamily="18" charset="0"/>
              </a:rPr>
              <a:t>In Tanzania also, for example the ancient Tanzania furnaces could reach 1800 to -200 to 400 C warmer than those of Roman.</a:t>
            </a:r>
          </a:p>
        </p:txBody>
      </p:sp>
    </p:spTree>
    <p:extLst>
      <p:ext uri="{BB962C8B-B14F-4D97-AF65-F5344CB8AC3E}">
        <p14:creationId xmlns:p14="http://schemas.microsoft.com/office/powerpoint/2010/main" val="462886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3">
                                            <p:txEl>
                                              <p:pRg st="0" end="0"/>
                                            </p:txEl>
                                          </p:spTgt>
                                        </p:tgtEl>
                                      </p:cBhvr>
                                    </p:animEffect>
                                    <p:anim calcmode="lin" valueType="num">
                                      <p:cBhvr>
                                        <p:cTn id="36"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p:tgtEl>
                                          <p:spTgt spid="3">
                                            <p:txEl>
                                              <p:pRg st="0" end="0"/>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1" end="1"/>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nodeType="clickEffect">
                                  <p:stCondLst>
                                    <p:cond delay="0"/>
                                  </p:stCondLst>
                                  <p:childTnLst>
                                    <p:animEffect transition="out" filter="fade">
                                      <p:cBhvr>
                                        <p:cTn id="48" dur="1000"/>
                                        <p:tgtEl>
                                          <p:spTgt spid="3">
                                            <p:txEl>
                                              <p:pRg st="2" end="2"/>
                                            </p:txEl>
                                          </p:spTgt>
                                        </p:tgtEl>
                                      </p:cBhvr>
                                    </p:animEffect>
                                    <p:anim calcmode="lin" valueType="num">
                                      <p:cBhvr>
                                        <p:cTn id="49"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50" dur="1000"/>
                                        <p:tgtEl>
                                          <p:spTgt spid="3">
                                            <p:txEl>
                                              <p:pRg st="2" end="2"/>
                                            </p:txEl>
                                          </p:spTgt>
                                        </p:tgtEl>
                                        <p:attrNameLst>
                                          <p:attrName>ppt_y</p:attrName>
                                        </p:attrNameLst>
                                      </p:cBhvr>
                                      <p:tavLst>
                                        <p:tav tm="0">
                                          <p:val>
                                            <p:strVal val="ppt_y"/>
                                          </p:val>
                                        </p:tav>
                                        <p:tav tm="100000">
                                          <p:val>
                                            <p:strVal val="ppt_y+.1"/>
                                          </p:val>
                                        </p:tav>
                                      </p:tavLst>
                                    </p:anim>
                                    <p:set>
                                      <p:cBhvr>
                                        <p:cTn id="51"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1" presetClass="exit" presetSubtype="0" fill="hold" grpId="1" nodeType="clickEffect">
                                  <p:stCondLst>
                                    <p:cond delay="0"/>
                                  </p:stCondLst>
                                  <p:childTnLst>
                                    <p:anim calcmode="lin" valueType="num">
                                      <p:cBhvr>
                                        <p:cTn id="55" dur="1000"/>
                                        <p:tgtEl>
                                          <p:spTgt spid="2"/>
                                        </p:tgtEl>
                                        <p:attrNameLst>
                                          <p:attrName>ppt_w</p:attrName>
                                        </p:attrNameLst>
                                      </p:cBhvr>
                                      <p:tavLst>
                                        <p:tav tm="0">
                                          <p:val>
                                            <p:strVal val="ppt_w"/>
                                          </p:val>
                                        </p:tav>
                                        <p:tav tm="100000">
                                          <p:val>
                                            <p:fltVal val="0"/>
                                          </p:val>
                                        </p:tav>
                                      </p:tavLst>
                                    </p:anim>
                                    <p:anim calcmode="lin" valueType="num">
                                      <p:cBhvr>
                                        <p:cTn id="56" dur="1000"/>
                                        <p:tgtEl>
                                          <p:spTgt spid="2"/>
                                        </p:tgtEl>
                                        <p:attrNameLst>
                                          <p:attrName>ppt_h</p:attrName>
                                        </p:attrNameLst>
                                      </p:cBhvr>
                                      <p:tavLst>
                                        <p:tav tm="0">
                                          <p:val>
                                            <p:strVal val="ppt_h"/>
                                          </p:val>
                                        </p:tav>
                                        <p:tav tm="100000">
                                          <p:val>
                                            <p:fltVal val="0"/>
                                          </p:val>
                                        </p:tav>
                                      </p:tavLst>
                                    </p:anim>
                                    <p:anim calcmode="lin" valueType="num">
                                      <p:cBhvr>
                                        <p:cTn id="57" dur="1000"/>
                                        <p:tgtEl>
                                          <p:spTgt spid="2"/>
                                        </p:tgtEl>
                                        <p:attrNameLst>
                                          <p:attrName>style.rotation</p:attrName>
                                        </p:attrNameLst>
                                      </p:cBhvr>
                                      <p:tavLst>
                                        <p:tav tm="0">
                                          <p:val>
                                            <p:fltVal val="0"/>
                                          </p:val>
                                        </p:tav>
                                        <p:tav tm="100000">
                                          <p:val>
                                            <p:fltVal val="90"/>
                                          </p:val>
                                        </p:tav>
                                      </p:tavLst>
                                    </p:anim>
                                    <p:animEffect transition="out" filter="fade">
                                      <p:cBhvr>
                                        <p:cTn id="58" dur="1000"/>
                                        <p:tgtEl>
                                          <p:spTgt spid="2"/>
                                        </p:tgtEl>
                                      </p:cBhvr>
                                    </p:animEffect>
                                    <p:set>
                                      <p:cBhvr>
                                        <p:cTn id="5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444</TotalTime>
  <Words>1018</Words>
  <Application>Microsoft Office PowerPoint</Application>
  <PresentationFormat>On-screen Show (4:3)</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SC 321</vt:lpstr>
      <vt:lpstr>INDIGENOUS KNOWLEDGE</vt:lpstr>
      <vt:lpstr>INDIGENOUS KNOWLEDGE</vt:lpstr>
      <vt:lpstr>INDIGENOUS KNOWLEDGE</vt:lpstr>
      <vt:lpstr>MEDICINE  AND FOOD</vt:lpstr>
      <vt:lpstr>MEDICINE AND FOOD</vt:lpstr>
      <vt:lpstr>COMMUNICATION</vt:lpstr>
      <vt:lpstr>MATHEMATICS</vt:lpstr>
      <vt:lpstr>METALLURGY</vt:lpstr>
      <vt:lpstr>MARITIME</vt:lpstr>
      <vt:lpstr>WARFARE</vt:lpstr>
      <vt:lpstr>WARFARE</vt:lpstr>
      <vt:lpstr>ARCHTECTURE AND ENGINEERING</vt:lpstr>
      <vt:lpstr>ARCHTECTURE…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321</dc:title>
  <dc:creator>IBRAAH MASALA</dc:creator>
  <cp:lastModifiedBy>IBRAAH MASALA</cp:lastModifiedBy>
  <cp:revision>37</cp:revision>
  <dcterms:created xsi:type="dcterms:W3CDTF">2022-04-20T23:17:10Z</dcterms:created>
  <dcterms:modified xsi:type="dcterms:W3CDTF">2022-05-26T20:53:47Z</dcterms:modified>
</cp:coreProperties>
</file>