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67E3"/>
    <a:srgbClr val="5DC8E1"/>
    <a:srgbClr val="4E00C2"/>
    <a:srgbClr val="161922"/>
    <a:srgbClr val="D7D7D7"/>
    <a:srgbClr val="5E0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63" d="100"/>
          <a:sy n="163" d="100"/>
        </p:scale>
        <p:origin x="1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F69E-851F-644A-A7A4-143BAE442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80B38-F967-6D41-80ED-D8635C2CE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5FFD1-3750-3F45-8D33-413B5D52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30C4-C2BE-1C49-ACF4-7060BC87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ED786-186C-C142-8579-6B371015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1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E34A-B04E-0C4C-A41F-B97A68B4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2F810-B74A-BD4B-BA35-6922247BF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34D6A-75B2-EA40-9BA2-0FA8C8AC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05B4F-DFD9-DA46-BBC3-AA126192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C74B0-4134-1A4C-B388-17662F22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6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D0F09-532B-C347-B36A-FCBAFF8CF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DD66A-0781-B34D-AFE2-64F45739F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47082-2522-5544-96A6-91D5A016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5E5F3-DA0A-9E43-95E5-77C47C40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9B0D4-0CFF-7B4B-AB66-578E412F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8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E009-147D-4E42-9968-95FBA4A2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6D8B2-35EF-1840-8FCF-7B84CE85E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3E10B-47C8-AF43-91B4-A4AA322D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2BA0C-8B6B-184C-9FD5-85FDFDCF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3B4D7-05D5-6A41-AA5F-B21B8763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5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7368-29DE-5A49-B1AA-C8FE5B08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AB0EE-4F93-6A49-8728-0BF00628B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A9651-9AAF-984B-834D-1B849E3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7530D-CD41-B345-A4F5-D0F3066E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B0568-19A2-A341-A32D-FB390A1D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7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9FEA-3F3C-0340-8B5D-3B59B62A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F2526-3254-024A-AD69-4B3AF87CE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57E4C-E7B7-0942-AC7E-5D6F41ECD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12C57-70D4-5648-8E36-F1754C45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BDC35-138A-2E43-8AFC-3E409AE3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73135-A0F4-344B-9A06-0C40D245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0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6E46-D6E6-CA4B-B6E7-5BC1CDD5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CE14A-36C9-1D48-91F1-6903E2BA6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3D393-F52B-DC42-BD33-984C1CC82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6F5CD-FB59-804A-B066-8D3BB17AD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CD566-5447-2145-B47A-B487904C3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1C39F-486E-164B-AB01-2B22ECCC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A0956-5F06-2D4A-B147-694D6553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88A18-9843-E74A-8DB0-47B818F8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6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24F6-84F9-7E42-98E8-68C000EF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C4879-5A5F-0A48-9907-DD7AF5F57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73034-1799-8C4B-BF9B-5F67258D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4C69A-6DD3-BC4B-BEE4-0543B1E9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7E7C7-CB93-0149-A902-02D5EBBD0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FACB9-2085-AC48-A709-AE514863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B2E33-B3F3-C646-A74B-9D48F4F1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9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0B0A2-99B6-BB43-BFF7-41D7DB012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5F39C-0033-304F-94A4-AEDB22369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20D69-7686-224C-9B2F-FDB15CB1C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46358-25EA-7547-8527-0D75AE98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D3DB1-045D-4C43-8697-F88283C9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A4E3-5B04-2B42-AC5B-78B4305F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D83F-EB54-D740-846A-5A760533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3FC274-38A3-D346-8361-14873C583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26867-7C33-F848-8869-E3BC5F115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528D4-4D37-8044-960B-ADEDFBA1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9C13E-1152-5A43-8042-95E89BC2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2FA3D-80B0-9F48-BA35-5CDE7045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4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6DBE4-07A5-FE4A-9DF0-5F1D691E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FCCA2-7C6E-6948-9B16-F23B7F7E8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F449F-23FD-E846-8E17-BAC1D52F0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F42F4-468D-854C-BB21-198E353C247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DFDAC-326E-B34E-A2A7-FAFC64C4A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57BC1-4513-414D-A6B9-FF0672F00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5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9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7;p17">
            <a:extLst>
              <a:ext uri="{FF2B5EF4-FFF2-40B4-BE49-F238E27FC236}">
                <a16:creationId xmlns:a16="http://schemas.microsoft.com/office/drawing/2014/main" id="{CDF31AE3-EF2F-1749-9934-7F7D44C9AC4A}"/>
              </a:ext>
            </a:extLst>
          </p:cNvPr>
          <p:cNvSpPr/>
          <p:nvPr/>
        </p:nvSpPr>
        <p:spPr>
          <a:xfrm>
            <a:off x="4766857" y="3154942"/>
            <a:ext cx="2102854" cy="1142157"/>
          </a:xfrm>
          <a:prstGeom prst="flowChartAlternateProcess">
            <a:avLst/>
          </a:prstGeom>
          <a:solidFill>
            <a:srgbClr val="3C67E3">
              <a:alpha val="10000"/>
            </a:srgbClr>
          </a:solidFill>
          <a:ln w="38100">
            <a:gradFill>
              <a:gsLst>
                <a:gs pos="0">
                  <a:srgbClr val="5DC8E1"/>
                </a:gs>
                <a:gs pos="56000">
                  <a:srgbClr val="3C67E3"/>
                </a:gs>
                <a:gs pos="100000">
                  <a:srgbClr val="4E00C2"/>
                </a:gs>
              </a:gsLst>
              <a:lin ang="5400000" scaled="1"/>
            </a:gra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b="1" dirty="0">
                <a:solidFill>
                  <a:schemeClr val="bg1"/>
                </a:solidFill>
                <a:latin typeface="Trebuchet MS" panose="020B0603020202020204" pitchFamily="34" charset="0"/>
              </a:rPr>
              <a:t>DeAINet</a:t>
            </a:r>
            <a:endParaRPr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909FE17-3E58-2347-B27A-07A64397B990}"/>
              </a:ext>
            </a:extLst>
          </p:cNvPr>
          <p:cNvGrpSpPr/>
          <p:nvPr/>
        </p:nvGrpSpPr>
        <p:grpSpPr>
          <a:xfrm>
            <a:off x="350383" y="1876631"/>
            <a:ext cx="3104365" cy="1305618"/>
            <a:chOff x="4202723" y="1850804"/>
            <a:chExt cx="3051992" cy="1134613"/>
          </a:xfrm>
        </p:grpSpPr>
        <p:sp>
          <p:nvSpPr>
            <p:cNvPr id="11" name="Google Shape;114;p17">
              <a:extLst>
                <a:ext uri="{FF2B5EF4-FFF2-40B4-BE49-F238E27FC236}">
                  <a16:creationId xmlns:a16="http://schemas.microsoft.com/office/drawing/2014/main" id="{EA89CDD6-43CC-A746-BDC5-B64360E92046}"/>
                </a:ext>
              </a:extLst>
            </p:cNvPr>
            <p:cNvSpPr txBox="1"/>
            <p:nvPr/>
          </p:nvSpPr>
          <p:spPr>
            <a:xfrm rot="2586">
              <a:off x="4794296" y="2455554"/>
              <a:ext cx="2460419" cy="441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GPU Providers</a:t>
              </a:r>
              <a:r>
                <a:rPr lang="en-US" alt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, </a:t>
              </a:r>
              <a:r>
                <a:rPr 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Warehouse Server</a:t>
              </a:r>
              <a:r>
                <a:rPr lang="en-US" alt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, </a:t>
              </a:r>
              <a:r>
                <a:rPr 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Office</a:t>
              </a:r>
              <a:r>
                <a:rPr lang="en-US" alt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, </a:t>
              </a:r>
              <a:r>
                <a:rPr 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Laptop</a:t>
              </a:r>
              <a:r>
                <a:rPr lang="en-US" alt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, </a:t>
              </a:r>
              <a:r>
                <a:rPr 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Personal PC</a:t>
              </a:r>
              <a:r>
                <a:rPr lang="en-US" alt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 </a:t>
              </a:r>
              <a:r>
                <a:rPr 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…</a:t>
              </a:r>
              <a:endParaRPr sz="1050" b="1" dirty="0">
                <a:solidFill>
                  <a:schemeClr val="bg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" name="Google Shape;117;p17">
              <a:extLst>
                <a:ext uri="{FF2B5EF4-FFF2-40B4-BE49-F238E27FC236}">
                  <a16:creationId xmlns:a16="http://schemas.microsoft.com/office/drawing/2014/main" id="{AC54DB61-9845-AE40-B3E8-0E54E7339A40}"/>
                </a:ext>
              </a:extLst>
            </p:cNvPr>
            <p:cNvSpPr txBox="1"/>
            <p:nvPr/>
          </p:nvSpPr>
          <p:spPr>
            <a:xfrm rot="3257">
              <a:off x="4842961" y="1902369"/>
              <a:ext cx="1578230" cy="347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HK" sz="140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Run AI Program</a:t>
              </a:r>
              <a:endParaRPr sz="1400" b="1" dirty="0">
                <a:solidFill>
                  <a:schemeClr val="bg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27" name="图片 5">
              <a:extLst>
                <a:ext uri="{FF2B5EF4-FFF2-40B4-BE49-F238E27FC236}">
                  <a16:creationId xmlns:a16="http://schemas.microsoft.com/office/drawing/2014/main" id="{4A023F32-4CB1-FA47-ACE8-6BB3D63D2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0888" y="1989508"/>
              <a:ext cx="512145" cy="512145"/>
            </a:xfrm>
            <a:prstGeom prst="rect">
              <a:avLst/>
            </a:prstGeom>
            <a:noFill/>
          </p:spPr>
        </p:pic>
        <p:sp>
          <p:nvSpPr>
            <p:cNvPr id="28" name="文本框 6">
              <a:extLst>
                <a:ext uri="{FF2B5EF4-FFF2-40B4-BE49-F238E27FC236}">
                  <a16:creationId xmlns:a16="http://schemas.microsoft.com/office/drawing/2014/main" id="{1EE74DC1-2F65-4847-BB67-8F4BA756BDDB}"/>
                </a:ext>
              </a:extLst>
            </p:cNvPr>
            <p:cNvSpPr txBox="1"/>
            <p:nvPr/>
          </p:nvSpPr>
          <p:spPr>
            <a:xfrm>
              <a:off x="4791781" y="2175704"/>
              <a:ext cx="1017269" cy="294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gradFill>
                    <a:gsLst>
                      <a:gs pos="0">
                        <a:srgbClr val="5DC8E1"/>
                      </a:gs>
                      <a:gs pos="52000">
                        <a:srgbClr val="3C67E3"/>
                      </a:gs>
                      <a:gs pos="100000">
                        <a:srgbClr val="5E00F1"/>
                      </a:gs>
                    </a:gsLst>
                    <a:lin ang="2700000" scaled="1"/>
                  </a:gradFill>
                  <a:latin typeface="Trebuchet MS" panose="020B0603020202020204" pitchFamily="34" charset="0"/>
                </a:rPr>
                <a:t>Miners</a:t>
              </a:r>
              <a:endParaRPr lang="zh-CN" altLang="en-US" sz="1100" b="1" dirty="0">
                <a:gradFill>
                  <a:gsLst>
                    <a:gs pos="0">
                      <a:srgbClr val="5DC8E1"/>
                    </a:gs>
                    <a:gs pos="52000">
                      <a:srgbClr val="3C67E3"/>
                    </a:gs>
                    <a:gs pos="100000">
                      <a:srgbClr val="5E00F1"/>
                    </a:gs>
                  </a:gsLst>
                  <a:lin ang="2700000" scaled="1"/>
                </a:gradFill>
                <a:latin typeface="Trebuchet MS" panose="020B0603020202020204" pitchFamily="34" charset="0"/>
              </a:endParaRP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CDF8AF1A-D01B-7A4C-AA71-A0CB1040DA40}"/>
                </a:ext>
              </a:extLst>
            </p:cNvPr>
            <p:cNvSpPr/>
            <p:nvPr/>
          </p:nvSpPr>
          <p:spPr>
            <a:xfrm>
              <a:off x="4202723" y="1850804"/>
              <a:ext cx="3045819" cy="1134613"/>
            </a:xfrm>
            <a:prstGeom prst="roundRect">
              <a:avLst/>
            </a:prstGeom>
            <a:noFill/>
            <a:ln w="19050">
              <a:gradFill flip="none" rotWithShape="1">
                <a:gsLst>
                  <a:gs pos="0">
                    <a:srgbClr val="5DC8E1"/>
                  </a:gs>
                  <a:gs pos="52000">
                    <a:srgbClr val="3C67E3"/>
                  </a:gs>
                  <a:gs pos="100000">
                    <a:srgbClr val="4E00C2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0C578DA-3AEA-5E40-9A16-257F678BF8D7}"/>
              </a:ext>
            </a:extLst>
          </p:cNvPr>
          <p:cNvGrpSpPr/>
          <p:nvPr/>
        </p:nvGrpSpPr>
        <p:grpSpPr>
          <a:xfrm>
            <a:off x="350383" y="4188055"/>
            <a:ext cx="3250413" cy="1305618"/>
            <a:chOff x="3890903" y="4591678"/>
            <a:chExt cx="2063952" cy="778047"/>
          </a:xfrm>
        </p:grpSpPr>
        <p:pic>
          <p:nvPicPr>
            <p:cNvPr id="29" name="图片 11">
              <a:extLst>
                <a:ext uri="{FF2B5EF4-FFF2-40B4-BE49-F238E27FC236}">
                  <a16:creationId xmlns:a16="http://schemas.microsoft.com/office/drawing/2014/main" id="{093199E8-3C65-3B44-B18B-35D774B55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7129" y="4751130"/>
              <a:ext cx="387845" cy="347799"/>
            </a:xfrm>
            <a:prstGeom prst="rect">
              <a:avLst/>
            </a:prstGeom>
          </p:spPr>
        </p:pic>
        <p:sp>
          <p:nvSpPr>
            <p:cNvPr id="37" name="Google Shape;114;p17">
              <a:extLst>
                <a:ext uri="{FF2B5EF4-FFF2-40B4-BE49-F238E27FC236}">
                  <a16:creationId xmlns:a16="http://schemas.microsoft.com/office/drawing/2014/main" id="{695A8EA6-5BED-0A4D-8932-B55DF8C94725}"/>
                </a:ext>
              </a:extLst>
            </p:cNvPr>
            <p:cNvSpPr txBox="1"/>
            <p:nvPr/>
          </p:nvSpPr>
          <p:spPr>
            <a:xfrm rot="2586">
              <a:off x="4365724" y="5069656"/>
              <a:ext cx="1589131" cy="2063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/>
              <a:r>
                <a:rPr lang="en-US" altLang="zh-HK" sz="100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Stake $DEAI to Miners to Earn $ETH</a:t>
              </a:r>
            </a:p>
          </p:txBody>
        </p:sp>
        <p:sp>
          <p:nvSpPr>
            <p:cNvPr id="38" name="Google Shape;117;p17">
              <a:extLst>
                <a:ext uri="{FF2B5EF4-FFF2-40B4-BE49-F238E27FC236}">
                  <a16:creationId xmlns:a16="http://schemas.microsoft.com/office/drawing/2014/main" id="{B73542A0-6697-354F-8151-CE2B2162ABF7}"/>
                </a:ext>
              </a:extLst>
            </p:cNvPr>
            <p:cNvSpPr txBox="1"/>
            <p:nvPr/>
          </p:nvSpPr>
          <p:spPr>
            <a:xfrm rot="3257">
              <a:off x="4365654" y="4667129"/>
              <a:ext cx="1019344" cy="238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HK" sz="140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Stake $DEAI</a:t>
              </a:r>
              <a:endParaRPr sz="1400" b="1" dirty="0">
                <a:solidFill>
                  <a:schemeClr val="bg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" name="文本框 6">
              <a:extLst>
                <a:ext uri="{FF2B5EF4-FFF2-40B4-BE49-F238E27FC236}">
                  <a16:creationId xmlns:a16="http://schemas.microsoft.com/office/drawing/2014/main" id="{9FA46E9F-EA2B-A341-9F22-3800D1EDA92F}"/>
                </a:ext>
              </a:extLst>
            </p:cNvPr>
            <p:cNvSpPr txBox="1"/>
            <p:nvPr/>
          </p:nvSpPr>
          <p:spPr>
            <a:xfrm>
              <a:off x="4349716" y="4879581"/>
              <a:ext cx="1022028" cy="201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gradFill>
                    <a:gsLst>
                      <a:gs pos="0">
                        <a:srgbClr val="5DC8E1"/>
                      </a:gs>
                      <a:gs pos="52000">
                        <a:srgbClr val="3C67E3"/>
                      </a:gs>
                      <a:gs pos="100000">
                        <a:srgbClr val="5E00F1"/>
                      </a:gs>
                    </a:gsLst>
                    <a:lin ang="2700000" scaled="1"/>
                  </a:gradFill>
                  <a:latin typeface="Trebuchet MS" panose="020B0603020202020204" pitchFamily="34" charset="0"/>
                </a:rPr>
                <a:t>$DEAI Holders</a:t>
              </a:r>
              <a:endParaRPr lang="zh-CN" altLang="en-US" sz="1600" b="1" dirty="0">
                <a:gradFill>
                  <a:gsLst>
                    <a:gs pos="0">
                      <a:srgbClr val="5DC8E1"/>
                    </a:gs>
                    <a:gs pos="52000">
                      <a:srgbClr val="3C67E3"/>
                    </a:gs>
                    <a:gs pos="100000">
                      <a:srgbClr val="5E00F1"/>
                    </a:gs>
                  </a:gsLst>
                  <a:lin ang="2700000" scaled="1"/>
                </a:gradFill>
                <a:latin typeface="Trebuchet MS" panose="020B0603020202020204" pitchFamily="34" charset="0"/>
              </a:endParaRP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2A304546-4207-E443-8860-E0868303A2F1}"/>
                </a:ext>
              </a:extLst>
            </p:cNvPr>
            <p:cNvSpPr/>
            <p:nvPr/>
          </p:nvSpPr>
          <p:spPr>
            <a:xfrm>
              <a:off x="3890903" y="4591678"/>
              <a:ext cx="1967228" cy="778047"/>
            </a:xfrm>
            <a:prstGeom prst="roundRect">
              <a:avLst/>
            </a:prstGeom>
            <a:noFill/>
            <a:ln w="19050">
              <a:gradFill flip="none" rotWithShape="1">
                <a:gsLst>
                  <a:gs pos="0">
                    <a:srgbClr val="5DC8E1"/>
                  </a:gs>
                  <a:gs pos="52000">
                    <a:srgbClr val="3C67E3"/>
                  </a:gs>
                  <a:gs pos="100000">
                    <a:srgbClr val="4E00C2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3169C18-CF26-A349-B4C2-79C98527F565}"/>
              </a:ext>
            </a:extLst>
          </p:cNvPr>
          <p:cNvGrpSpPr/>
          <p:nvPr/>
        </p:nvGrpSpPr>
        <p:grpSpPr>
          <a:xfrm>
            <a:off x="8188098" y="4094633"/>
            <a:ext cx="3231784" cy="1305618"/>
            <a:chOff x="7788265" y="4759859"/>
            <a:chExt cx="2052124" cy="778047"/>
          </a:xfrm>
        </p:grpSpPr>
        <p:pic>
          <p:nvPicPr>
            <p:cNvPr id="22" name="Google Shape;151;p18">
              <a:extLst>
                <a:ext uri="{FF2B5EF4-FFF2-40B4-BE49-F238E27FC236}">
                  <a16:creationId xmlns:a16="http://schemas.microsoft.com/office/drawing/2014/main" id="{9FAD1040-D57B-3946-971B-9A0AED3FDCC4}"/>
                </a:ext>
              </a:extLst>
            </p:cNvPr>
            <p:cNvPicPr preferRelativeResize="0"/>
            <p:nvPr/>
          </p:nvPicPr>
          <p:blipFill>
            <a:blip r:embed="rId4">
              <a:alphaModFix/>
              <a:lum bright="70000" contrast="-70000"/>
            </a:blip>
            <a:stretch>
              <a:fillRect/>
            </a:stretch>
          </p:blipFill>
          <p:spPr>
            <a:xfrm>
              <a:off x="7883115" y="4849946"/>
              <a:ext cx="348335" cy="400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Google Shape;114;p17">
              <a:extLst>
                <a:ext uri="{FF2B5EF4-FFF2-40B4-BE49-F238E27FC236}">
                  <a16:creationId xmlns:a16="http://schemas.microsoft.com/office/drawing/2014/main" id="{B2DDCBDA-860D-0A41-9C89-388080EA4888}"/>
                </a:ext>
              </a:extLst>
            </p:cNvPr>
            <p:cNvSpPr txBox="1"/>
            <p:nvPr/>
          </p:nvSpPr>
          <p:spPr>
            <a:xfrm rot="2586">
              <a:off x="8251270" y="5127821"/>
              <a:ext cx="1589119" cy="39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/>
              <a:r>
                <a:rPr lang="en-US" altLang="zh-HK" sz="100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AI Researchers, College Researchers, Github Contributors, AI Algorithm Developers …</a:t>
              </a:r>
            </a:p>
          </p:txBody>
        </p:sp>
        <p:sp>
          <p:nvSpPr>
            <p:cNvPr id="45" name="Google Shape;117;p17">
              <a:extLst>
                <a:ext uri="{FF2B5EF4-FFF2-40B4-BE49-F238E27FC236}">
                  <a16:creationId xmlns:a16="http://schemas.microsoft.com/office/drawing/2014/main" id="{B0B4129F-6A66-744E-9A48-BF44BC5C0DDA}"/>
                </a:ext>
              </a:extLst>
            </p:cNvPr>
            <p:cNvSpPr txBox="1"/>
            <p:nvPr/>
          </p:nvSpPr>
          <p:spPr>
            <a:xfrm rot="3257">
              <a:off x="8238925" y="4802716"/>
              <a:ext cx="1365125" cy="220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/>
              <a:r>
                <a:rPr lang="en-US" altLang="zh-HK" sz="120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Pay $DEAI to Create DeAPI</a:t>
              </a:r>
            </a:p>
          </p:txBody>
        </p:sp>
        <p:sp>
          <p:nvSpPr>
            <p:cNvPr id="47" name="文本框 6">
              <a:extLst>
                <a:ext uri="{FF2B5EF4-FFF2-40B4-BE49-F238E27FC236}">
                  <a16:creationId xmlns:a16="http://schemas.microsoft.com/office/drawing/2014/main" id="{01840B07-1B2F-7241-BD45-D389E1E3E80B}"/>
                </a:ext>
              </a:extLst>
            </p:cNvPr>
            <p:cNvSpPr txBox="1"/>
            <p:nvPr/>
          </p:nvSpPr>
          <p:spPr>
            <a:xfrm>
              <a:off x="8237370" y="4963654"/>
              <a:ext cx="778316" cy="201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gradFill>
                    <a:gsLst>
                      <a:gs pos="0">
                        <a:srgbClr val="5DC8E1"/>
                      </a:gs>
                      <a:gs pos="52000">
                        <a:srgbClr val="3C67E3"/>
                      </a:gs>
                      <a:gs pos="100000">
                        <a:srgbClr val="5E00F1"/>
                      </a:gs>
                    </a:gsLst>
                    <a:lin ang="2700000" scaled="1"/>
                  </a:gradFill>
                  <a:latin typeface="Trebuchet MS" panose="020B0603020202020204" pitchFamily="34" charset="0"/>
                </a:rPr>
                <a:t>Inventors</a:t>
              </a:r>
              <a:endParaRPr lang="zh-CN" altLang="en-US" sz="1600" b="1" dirty="0">
                <a:gradFill>
                  <a:gsLst>
                    <a:gs pos="0">
                      <a:srgbClr val="5DC8E1"/>
                    </a:gs>
                    <a:gs pos="52000">
                      <a:srgbClr val="3C67E3"/>
                    </a:gs>
                    <a:gs pos="100000">
                      <a:srgbClr val="5E00F1"/>
                    </a:gs>
                  </a:gsLst>
                  <a:lin ang="2700000" scaled="1"/>
                </a:gradFill>
                <a:latin typeface="Trebuchet MS" panose="020B0603020202020204" pitchFamily="34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DBD1DDDB-E7D3-6E41-A920-2998D2142BFB}"/>
                </a:ext>
              </a:extLst>
            </p:cNvPr>
            <p:cNvSpPr/>
            <p:nvPr/>
          </p:nvSpPr>
          <p:spPr>
            <a:xfrm>
              <a:off x="7788265" y="4759859"/>
              <a:ext cx="1967223" cy="778047"/>
            </a:xfrm>
            <a:prstGeom prst="roundRect">
              <a:avLst/>
            </a:prstGeom>
            <a:noFill/>
            <a:ln w="19050">
              <a:gradFill flip="none" rotWithShape="1">
                <a:gsLst>
                  <a:gs pos="0">
                    <a:srgbClr val="5DC8E1"/>
                  </a:gs>
                  <a:gs pos="52000">
                    <a:srgbClr val="3C67E3"/>
                  </a:gs>
                  <a:gs pos="100000">
                    <a:srgbClr val="4E00C2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5307E5C-0548-CD49-908D-CB897ABC3E7A}"/>
              </a:ext>
            </a:extLst>
          </p:cNvPr>
          <p:cNvGrpSpPr/>
          <p:nvPr/>
        </p:nvGrpSpPr>
        <p:grpSpPr>
          <a:xfrm>
            <a:off x="8188098" y="1922710"/>
            <a:ext cx="3098078" cy="1305618"/>
            <a:chOff x="9083664" y="2206224"/>
            <a:chExt cx="1967223" cy="778047"/>
          </a:xfrm>
        </p:grpSpPr>
        <p:sp>
          <p:nvSpPr>
            <p:cNvPr id="52" name="Google Shape;114;p17">
              <a:extLst>
                <a:ext uri="{FF2B5EF4-FFF2-40B4-BE49-F238E27FC236}">
                  <a16:creationId xmlns:a16="http://schemas.microsoft.com/office/drawing/2014/main" id="{D0CB2177-7C26-9D43-ABAA-769AF44064B8}"/>
                </a:ext>
              </a:extLst>
            </p:cNvPr>
            <p:cNvSpPr txBox="1"/>
            <p:nvPr/>
          </p:nvSpPr>
          <p:spPr>
            <a:xfrm rot="2586">
              <a:off x="9636730" y="2551997"/>
              <a:ext cx="1365305" cy="39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/>
              <a:r>
                <a:rPr lang="en-US" alt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App Developers, App/Dapp Dev., Chain Game Dev., Centralized App Dev., …</a:t>
              </a:r>
            </a:p>
          </p:txBody>
        </p:sp>
        <p:sp>
          <p:nvSpPr>
            <p:cNvPr id="53" name="Google Shape;117;p17">
              <a:extLst>
                <a:ext uri="{FF2B5EF4-FFF2-40B4-BE49-F238E27FC236}">
                  <a16:creationId xmlns:a16="http://schemas.microsoft.com/office/drawing/2014/main" id="{13632B42-5FE5-5840-AD81-DCA28B3D12E4}"/>
                </a:ext>
              </a:extLst>
            </p:cNvPr>
            <p:cNvSpPr txBox="1"/>
            <p:nvPr/>
          </p:nvSpPr>
          <p:spPr>
            <a:xfrm rot="3257">
              <a:off x="9627196" y="2223926"/>
              <a:ext cx="1365125" cy="238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/>
              <a:r>
                <a:rPr lang="en-US" altLang="zh-HK" sz="140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Access DeAPI</a:t>
              </a:r>
            </a:p>
          </p:txBody>
        </p:sp>
        <p:sp>
          <p:nvSpPr>
            <p:cNvPr id="54" name="文本框 6">
              <a:extLst>
                <a:ext uri="{FF2B5EF4-FFF2-40B4-BE49-F238E27FC236}">
                  <a16:creationId xmlns:a16="http://schemas.microsoft.com/office/drawing/2014/main" id="{B2B657B1-C75B-5A49-85CF-AA6D743A7F6C}"/>
                </a:ext>
              </a:extLst>
            </p:cNvPr>
            <p:cNvSpPr txBox="1"/>
            <p:nvPr/>
          </p:nvSpPr>
          <p:spPr>
            <a:xfrm>
              <a:off x="9627062" y="2391842"/>
              <a:ext cx="778316" cy="201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gradFill>
                    <a:gsLst>
                      <a:gs pos="0">
                        <a:srgbClr val="5DC8E1"/>
                      </a:gs>
                      <a:gs pos="52000">
                        <a:srgbClr val="3C67E3"/>
                      </a:gs>
                      <a:gs pos="100000">
                        <a:srgbClr val="5E00F1"/>
                      </a:gs>
                    </a:gsLst>
                    <a:lin ang="2700000" scaled="1"/>
                  </a:gradFill>
                  <a:latin typeface="Trebuchet MS" panose="020B0603020202020204" pitchFamily="34" charset="0"/>
                </a:rPr>
                <a:t>User</a:t>
              </a:r>
              <a:endParaRPr lang="zh-CN" altLang="en-US" sz="1600" b="1" dirty="0">
                <a:gradFill>
                  <a:gsLst>
                    <a:gs pos="0">
                      <a:srgbClr val="5DC8E1"/>
                    </a:gs>
                    <a:gs pos="52000">
                      <a:srgbClr val="3C67E3"/>
                    </a:gs>
                    <a:gs pos="100000">
                      <a:srgbClr val="5E00F1"/>
                    </a:gs>
                  </a:gsLst>
                  <a:lin ang="2700000" scaled="1"/>
                </a:gradFill>
                <a:latin typeface="Trebuchet MS" panose="020B0603020202020204" pitchFamily="34" charset="0"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6DC28236-8D12-5E46-A5D2-E3457FF28EE1}"/>
                </a:ext>
              </a:extLst>
            </p:cNvPr>
            <p:cNvSpPr/>
            <p:nvPr/>
          </p:nvSpPr>
          <p:spPr>
            <a:xfrm>
              <a:off x="9083664" y="2206224"/>
              <a:ext cx="1967223" cy="778047"/>
            </a:xfrm>
            <a:prstGeom prst="roundRect">
              <a:avLst/>
            </a:prstGeom>
            <a:noFill/>
            <a:ln w="19050">
              <a:gradFill flip="none" rotWithShape="1">
                <a:gsLst>
                  <a:gs pos="0">
                    <a:srgbClr val="5DC8E1"/>
                  </a:gs>
                  <a:gs pos="52000">
                    <a:srgbClr val="3C67E3"/>
                  </a:gs>
                  <a:gs pos="100000">
                    <a:srgbClr val="4E00C2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6C70B2E-DB1F-A549-8460-197BECFA5726}"/>
                </a:ext>
              </a:extLst>
            </p:cNvPr>
            <p:cNvGrpSpPr/>
            <p:nvPr/>
          </p:nvGrpSpPr>
          <p:grpSpPr>
            <a:xfrm>
              <a:off x="9151722" y="2310684"/>
              <a:ext cx="405485" cy="412041"/>
              <a:chOff x="9644257" y="3140993"/>
              <a:chExt cx="933593" cy="946645"/>
            </a:xfrm>
          </p:grpSpPr>
          <p:pic>
            <p:nvPicPr>
              <p:cNvPr id="69" name="Graphic 68" descr="Smart Phone with solid fill">
                <a:extLst>
                  <a:ext uri="{FF2B5EF4-FFF2-40B4-BE49-F238E27FC236}">
                    <a16:creationId xmlns:a16="http://schemas.microsoft.com/office/drawing/2014/main" id="{61B8D668-C1FC-9A46-BA03-A3AEBAEBF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644257" y="3140993"/>
                <a:ext cx="863694" cy="863694"/>
              </a:xfrm>
              <a:prstGeom prst="rect">
                <a:avLst/>
              </a:prstGeom>
            </p:spPr>
          </p:pic>
          <p:pic>
            <p:nvPicPr>
              <p:cNvPr id="77" name="Graphic 76" descr="Right pointing backhand index with solid fill">
                <a:extLst>
                  <a:ext uri="{FF2B5EF4-FFF2-40B4-BE49-F238E27FC236}">
                    <a16:creationId xmlns:a16="http://schemas.microsoft.com/office/drawing/2014/main" id="{BF0F51AE-486F-A947-9D2A-0862A5EF76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3980060">
                <a:off x="9865931" y="3375719"/>
                <a:ext cx="711919" cy="711919"/>
              </a:xfrm>
              <a:prstGeom prst="rect">
                <a:avLst/>
              </a:prstGeom>
            </p:spPr>
          </p:pic>
          <p:pic>
            <p:nvPicPr>
              <p:cNvPr id="75" name="Graphic 74" descr="Right pointing backhand index with solid fill">
                <a:extLst>
                  <a:ext uri="{FF2B5EF4-FFF2-40B4-BE49-F238E27FC236}">
                    <a16:creationId xmlns:a16="http://schemas.microsoft.com/office/drawing/2014/main" id="{D263C5A5-A2BA-224C-A49B-8DFD7EFF9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 rot="13980060">
                <a:off x="9916373" y="3427477"/>
                <a:ext cx="617317" cy="617315"/>
              </a:xfrm>
              <a:prstGeom prst="rect">
                <a:avLst/>
              </a:prstGeom>
            </p:spPr>
          </p:pic>
        </p:grp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476FE79-9060-A847-A5B7-705AA2FA68D6}"/>
              </a:ext>
            </a:extLst>
          </p:cNvPr>
          <p:cNvCxnSpPr>
            <a:stCxn id="34" idx="2"/>
            <a:endCxn id="41" idx="0"/>
          </p:cNvCxnSpPr>
          <p:nvPr/>
        </p:nvCxnSpPr>
        <p:spPr>
          <a:xfrm>
            <a:off x="1899426" y="3182249"/>
            <a:ext cx="1" cy="100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20766002-A121-5F4C-9D7E-0551B0C8835E}"/>
              </a:ext>
            </a:extLst>
          </p:cNvPr>
          <p:cNvSpPr txBox="1"/>
          <p:nvPr/>
        </p:nvSpPr>
        <p:spPr>
          <a:xfrm>
            <a:off x="1897531" y="3530996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Earn</a:t>
            </a:r>
            <a:r>
              <a:rPr lang="zh-CN" altLang="en-US" sz="1200" dirty="0">
                <a:solidFill>
                  <a:schemeClr val="accent1"/>
                </a:solidFill>
              </a:rPr>
              <a:t> </a:t>
            </a:r>
            <a:r>
              <a:rPr lang="en-US" sz="1200" dirty="0">
                <a:solidFill>
                  <a:schemeClr val="accent1"/>
                </a:solidFill>
              </a:rPr>
              <a:t>$ETH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C272F8A-E061-D440-B41B-900E3729FBED}"/>
              </a:ext>
            </a:extLst>
          </p:cNvPr>
          <p:cNvCxnSpPr>
            <a:stCxn id="55" idx="1"/>
          </p:cNvCxnSpPr>
          <p:nvPr/>
        </p:nvCxnSpPr>
        <p:spPr>
          <a:xfrm flipH="1">
            <a:off x="6869711" y="2575519"/>
            <a:ext cx="1318387" cy="652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9A02AC1-1779-ED42-BA56-CD0E68EAA7A0}"/>
              </a:ext>
            </a:extLst>
          </p:cNvPr>
          <p:cNvSpPr txBox="1"/>
          <p:nvPr/>
        </p:nvSpPr>
        <p:spPr>
          <a:xfrm rot="20038785">
            <a:off x="7114078" y="2625574"/>
            <a:ext cx="761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Pay $ETH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07B3FE3-B874-0F44-A1F3-09CFBCF0ECB4}"/>
              </a:ext>
            </a:extLst>
          </p:cNvPr>
          <p:cNvSpPr txBox="1"/>
          <p:nvPr/>
        </p:nvSpPr>
        <p:spPr>
          <a:xfrm rot="20038785">
            <a:off x="7210005" y="2837521"/>
            <a:ext cx="874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Earn $DEAI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BC53CCD-BC98-DA41-961F-2ED75ECEEAC7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6869692" y="4245806"/>
            <a:ext cx="1318406" cy="50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E0F9DC9-D820-A141-96B5-6F2981DA322E}"/>
              </a:ext>
            </a:extLst>
          </p:cNvPr>
          <p:cNvSpPr txBox="1"/>
          <p:nvPr/>
        </p:nvSpPr>
        <p:spPr>
          <a:xfrm rot="1215801">
            <a:off x="6980408" y="4450053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Earn $ETH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28D3DB5-043D-004E-AD75-E5697AE4EB4A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448469" y="2529440"/>
            <a:ext cx="1318388" cy="69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FEBBA00-75D3-F84A-9AEE-AE53DE112F10}"/>
              </a:ext>
            </a:extLst>
          </p:cNvPr>
          <p:cNvSpPr txBox="1"/>
          <p:nvPr/>
        </p:nvSpPr>
        <p:spPr>
          <a:xfrm rot="1703419">
            <a:off x="3753327" y="2599501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Earn $ETH</a:t>
            </a:r>
          </a:p>
        </p:txBody>
      </p:sp>
      <p:cxnSp>
        <p:nvCxnSpPr>
          <p:cNvPr id="39" name="Straight Arrow Connector 108">
            <a:extLst>
              <a:ext uri="{FF2B5EF4-FFF2-40B4-BE49-F238E27FC236}">
                <a16:creationId xmlns:a16="http://schemas.microsoft.com/office/drawing/2014/main" id="{1C0855D9-812E-4203-90F3-14567AE12752}"/>
              </a:ext>
            </a:extLst>
          </p:cNvPr>
          <p:cNvCxnSpPr>
            <a:cxnSpLocks/>
          </p:cNvCxnSpPr>
          <p:nvPr/>
        </p:nvCxnSpPr>
        <p:spPr>
          <a:xfrm flipV="1">
            <a:off x="1668779" y="3197512"/>
            <a:ext cx="0" cy="960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09">
            <a:extLst>
              <a:ext uri="{FF2B5EF4-FFF2-40B4-BE49-F238E27FC236}">
                <a16:creationId xmlns:a16="http://schemas.microsoft.com/office/drawing/2014/main" id="{24738272-2AE6-40D2-AF50-0CA6E2BBCE48}"/>
              </a:ext>
            </a:extLst>
          </p:cNvPr>
          <p:cNvSpPr txBox="1"/>
          <p:nvPr/>
        </p:nvSpPr>
        <p:spPr>
          <a:xfrm>
            <a:off x="785452" y="3533934"/>
            <a:ext cx="967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Stake</a:t>
            </a:r>
            <a:r>
              <a:rPr lang="zh-CN" altLang="en-US" sz="1200" dirty="0">
                <a:solidFill>
                  <a:schemeClr val="accent1"/>
                </a:solidFill>
              </a:rPr>
              <a:t> </a:t>
            </a:r>
            <a:r>
              <a:rPr lang="en-US" sz="1200" dirty="0">
                <a:solidFill>
                  <a:schemeClr val="accent1"/>
                </a:solidFill>
              </a:rPr>
              <a:t>$</a:t>
            </a:r>
            <a:r>
              <a:rPr lang="en-US" altLang="zh-CN" sz="1200" dirty="0">
                <a:solidFill>
                  <a:schemeClr val="accent1"/>
                </a:solidFill>
              </a:rPr>
              <a:t>DEAI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50" name="TextBox 119">
            <a:extLst>
              <a:ext uri="{FF2B5EF4-FFF2-40B4-BE49-F238E27FC236}">
                <a16:creationId xmlns:a16="http://schemas.microsoft.com/office/drawing/2014/main" id="{B00588C3-146F-44B0-A4DF-6DDB361A622F}"/>
              </a:ext>
            </a:extLst>
          </p:cNvPr>
          <p:cNvSpPr txBox="1"/>
          <p:nvPr/>
        </p:nvSpPr>
        <p:spPr>
          <a:xfrm rot="1215801">
            <a:off x="7100915" y="4228909"/>
            <a:ext cx="761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Mint NFT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51" name="TextBox 124">
            <a:extLst>
              <a:ext uri="{FF2B5EF4-FFF2-40B4-BE49-F238E27FC236}">
                <a16:creationId xmlns:a16="http://schemas.microsoft.com/office/drawing/2014/main" id="{A25B420C-D266-42CE-B879-61F2675F8D69}"/>
              </a:ext>
            </a:extLst>
          </p:cNvPr>
          <p:cNvSpPr txBox="1"/>
          <p:nvPr/>
        </p:nvSpPr>
        <p:spPr>
          <a:xfrm rot="1703419">
            <a:off x="3511082" y="2815934"/>
            <a:ext cx="1087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Execute </a:t>
            </a:r>
            <a:r>
              <a:rPr lang="en-US" sz="1200" dirty="0" err="1">
                <a:solidFill>
                  <a:schemeClr val="accent1"/>
                </a:solidFill>
              </a:rPr>
              <a:t>DeAPI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11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95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Haowen Yang (SDS,119010377)</dc:creator>
  <cp:lastModifiedBy>xsfh</cp:lastModifiedBy>
  <cp:revision>5</cp:revision>
  <dcterms:created xsi:type="dcterms:W3CDTF">2021-12-11T15:38:43Z</dcterms:created>
  <dcterms:modified xsi:type="dcterms:W3CDTF">2021-12-15T11:25:14Z</dcterms:modified>
</cp:coreProperties>
</file>