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613-6A99-4C64-A149-2D65DCFAF491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288A-F0ED-466A-8793-9207542D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387600"/>
          </a:xfrm>
        </p:spPr>
        <p:txBody>
          <a:bodyPr/>
          <a:lstStyle/>
          <a:p>
            <a:pPr algn="ctr"/>
            <a:r>
              <a:rPr lang="en-US" dirty="0" smtClean="0"/>
              <a:t>16-bit microprocessor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639510"/>
            <a:ext cx="8791576" cy="34845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Group 8</a:t>
            </a:r>
          </a:p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3453"/>
              </p:ext>
            </p:extLst>
          </p:nvPr>
        </p:nvGraphicFramePr>
        <p:xfrm>
          <a:off x="3238817" y="3295488"/>
          <a:ext cx="6266129" cy="27203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32020"/>
                <a:gridCol w="3134109"/>
              </a:tblGrid>
              <a:tr h="451764">
                <a:tc>
                  <a:txBody>
                    <a:bodyPr/>
                    <a:lstStyle/>
                    <a:p>
                      <a:pPr marL="0" marR="171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SAMUEL DANIEL UDEH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3558718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  <a:tr h="454193">
                <a:tc>
                  <a:txBody>
                    <a:bodyPr/>
                    <a:lstStyle/>
                    <a:p>
                      <a:pPr marL="0" marR="46355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KINGSLEY OWUSU SARKODIE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3558818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  <a:tr h="454193">
                <a:tc>
                  <a:txBody>
                    <a:bodyPr/>
                    <a:lstStyle/>
                    <a:p>
                      <a:pPr marL="0" marR="152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TAKYI PRINCE KWAKU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3559318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  <a:tr h="451764"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NATHANIEL AWONU OFORI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3550118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  <a:tr h="454193">
                <a:tc>
                  <a:txBody>
                    <a:bodyPr/>
                    <a:lstStyle/>
                    <a:p>
                      <a:pPr marL="0" marR="133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APPIAGYEI EUGENE ADOM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3548818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  <a:tr h="454193"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JAMES ASIAMAH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  <a:tc>
                  <a:txBody>
                    <a:bodyPr/>
                    <a:lstStyle/>
                    <a:p>
                      <a:pPr marL="0" marR="76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3549818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65405" marT="133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7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29" y="6967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INSTRUCTION SET ARCHITECTURE (ISA)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230977"/>
              </p:ext>
            </p:extLst>
          </p:nvPr>
        </p:nvGraphicFramePr>
        <p:xfrm>
          <a:off x="3128319" y="1548248"/>
          <a:ext cx="5624830" cy="1176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5155"/>
                <a:gridCol w="1874520"/>
                <a:gridCol w="1875155"/>
              </a:tblGrid>
              <a:tr h="23495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 NAME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USAGE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 ASSIGNED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23495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rs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General purpose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23495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General purpose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23495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General purpose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2362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R3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General purpose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0011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74220"/>
              </p:ext>
            </p:extLst>
          </p:nvPr>
        </p:nvGraphicFramePr>
        <p:xfrm>
          <a:off x="3128319" y="3095940"/>
          <a:ext cx="5624829" cy="3290570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874943"/>
                <a:gridCol w="1874943"/>
                <a:gridCol w="1874943"/>
              </a:tblGrid>
              <a:tr h="2349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INSTRUCTION TYPE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INSTRUCTION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OPCODE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row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Arithmetic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rowSpan="6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XOR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1100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XNOR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62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NAND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rowSpan="3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transfer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STORE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MOVE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row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Jump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JMP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  <a:tr h="23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JMPR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0011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86360" marT="4445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7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6666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HOW </a:t>
            </a:r>
            <a:r>
              <a:rPr lang="en-US" b="1" dirty="0"/>
              <a:t>OUR 16-BIT MICROPROCESSOR WORKS USING LOGISM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2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1024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b="1" dirty="0" smtClean="0">
                <a:ln w="22225">
                  <a:solidFill>
                    <a:schemeClr val="bg1"/>
                  </a:solidFill>
                  <a:prstDash val="solid"/>
                </a:ln>
              </a:rPr>
              <a:t>THANK YOU</a:t>
            </a:r>
          </a:p>
          <a:p>
            <a:pPr marL="0" indent="0" algn="ctr">
              <a:buNone/>
            </a:pPr>
            <a:r>
              <a:rPr lang="en-US" sz="3000" b="1" dirty="0" smtClean="0">
                <a:ln w="22225">
                  <a:solidFill>
                    <a:schemeClr val="bg1"/>
                  </a:solidFill>
                  <a:prstDash val="solid"/>
                </a:ln>
              </a:rPr>
              <a:t>ANY QUESTION ?</a:t>
            </a:r>
            <a:endParaRPr lang="en-US" sz="3000" b="1" dirty="0">
              <a:ln w="22225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15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OUR MICROPROCESSOR</a:t>
            </a:r>
          </a:p>
          <a:p>
            <a:r>
              <a:rPr lang="en-US" dirty="0" smtClean="0"/>
              <a:t>THE INSTRUCTION CYCLE</a:t>
            </a:r>
          </a:p>
          <a:p>
            <a:r>
              <a:rPr lang="en-US" dirty="0" smtClean="0"/>
              <a:t>THE INSTRUCTION SET ARCHITECTURE (ISA)</a:t>
            </a:r>
          </a:p>
          <a:p>
            <a:r>
              <a:rPr lang="en-US" dirty="0" smtClean="0"/>
              <a:t>HOW OUR 16-BIT MICROPROCESSOR WORKS USING LOGISM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16-bit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756" y="2249488"/>
            <a:ext cx="607731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our 16-bit </a:t>
            </a:r>
            <a:r>
              <a:rPr lang="en-US" dirty="0" smtClean="0"/>
              <a:t>microprocessor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REGISTERS</a:t>
            </a:r>
          </a:p>
          <a:p>
            <a:r>
              <a:rPr lang="en-US" dirty="0" smtClean="0"/>
              <a:t>THE ARITHMETIC AND LOGIC UNIT (ALU)</a:t>
            </a:r>
          </a:p>
          <a:p>
            <a:r>
              <a:rPr lang="en-US" dirty="0" smtClean="0"/>
              <a:t>THE CONTROL </a:t>
            </a:r>
            <a:r>
              <a:rPr lang="en-US" dirty="0" smtClean="0"/>
              <a:t>UNIT</a:t>
            </a:r>
            <a:endParaRPr lang="en-US" dirty="0" smtClean="0"/>
          </a:p>
          <a:p>
            <a:r>
              <a:rPr lang="en-US" dirty="0" smtClean="0"/>
              <a:t>THE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INSTRUCTION REGISTER</a:t>
            </a:r>
          </a:p>
          <a:p>
            <a:r>
              <a:rPr lang="en-US" dirty="0"/>
              <a:t>PROGRAM COUNTER</a:t>
            </a:r>
          </a:p>
          <a:p>
            <a:r>
              <a:rPr lang="en-US" dirty="0" smtClean="0"/>
              <a:t>MEMORY ADDRESS REGISTER</a:t>
            </a:r>
          </a:p>
          <a:p>
            <a:r>
              <a:rPr lang="en-US" dirty="0" smtClean="0"/>
              <a:t>ACCUMULATOR</a:t>
            </a:r>
          </a:p>
          <a:p>
            <a:r>
              <a:rPr lang="en-US" dirty="0" smtClean="0"/>
              <a:t>GENERAL PURPOSE REGISTERS</a:t>
            </a:r>
          </a:p>
          <a:p>
            <a:r>
              <a:rPr lang="en-US" dirty="0" smtClean="0"/>
              <a:t>FLAG REGISTER</a:t>
            </a:r>
          </a:p>
          <a:p>
            <a:r>
              <a:rPr lang="en-US" dirty="0" smtClean="0"/>
              <a:t>TEMPORARY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ARITHMETIC AND LOGIC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212640" cy="40187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2654" y="2097088"/>
            <a:ext cx="4848726" cy="40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55" y="9756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CONTROL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506" y="1576137"/>
            <a:ext cx="6942220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00" y="2686844"/>
            <a:ext cx="1724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163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INSTRUCTION CYCLE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02197"/>
          </a:xfrm>
        </p:spPr>
        <p:txBody>
          <a:bodyPr/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DECODE</a:t>
            </a:r>
          </a:p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9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349</TotalTime>
  <Words>189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Circuit</vt:lpstr>
      <vt:lpstr>16-bit microprocessor design</vt:lpstr>
      <vt:lpstr>CONTENT</vt:lpstr>
      <vt:lpstr>Overview of our 16-bit microprocessor</vt:lpstr>
      <vt:lpstr>Overview of our 16-bit microprocessor (CONT’D)</vt:lpstr>
      <vt:lpstr>THE REGISTERS</vt:lpstr>
      <vt:lpstr>THE ARITHMETIC AND LOGIC UNIT</vt:lpstr>
      <vt:lpstr>THE CONTROL UNIT</vt:lpstr>
      <vt:lpstr>THE RAM</vt:lpstr>
      <vt:lpstr>THE INSTRUCTION CYCLE </vt:lpstr>
      <vt:lpstr>THE INSTRUCTION SET ARCHITECTURE (ISA)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16-bit microprocessor design</dc:title>
  <dc:creator>Samuel Daniel Udeh</dc:creator>
  <cp:lastModifiedBy>Samuel Daniel Udeh</cp:lastModifiedBy>
  <cp:revision>15</cp:revision>
  <dcterms:created xsi:type="dcterms:W3CDTF">2021-04-29T09:55:13Z</dcterms:created>
  <dcterms:modified xsi:type="dcterms:W3CDTF">2021-05-02T04:00:47Z</dcterms:modified>
</cp:coreProperties>
</file>