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E52B1E-950E-42DC-880C-955605131754}"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6B8AE-E07B-4B2B-8E0B-45D63908F626}" type="slidenum">
              <a:rPr lang="en-US" smtClean="0"/>
              <a:t>‹#›</a:t>
            </a:fld>
            <a:endParaRPr lang="en-US"/>
          </a:p>
        </p:txBody>
      </p:sp>
    </p:spTree>
    <p:extLst>
      <p:ext uri="{BB962C8B-B14F-4D97-AF65-F5344CB8AC3E}">
        <p14:creationId xmlns:p14="http://schemas.microsoft.com/office/powerpoint/2010/main" val="264782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52B1E-950E-42DC-880C-955605131754}"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6B8AE-E07B-4B2B-8E0B-45D63908F626}" type="slidenum">
              <a:rPr lang="en-US" smtClean="0"/>
              <a:t>‹#›</a:t>
            </a:fld>
            <a:endParaRPr lang="en-US"/>
          </a:p>
        </p:txBody>
      </p:sp>
    </p:spTree>
    <p:extLst>
      <p:ext uri="{BB962C8B-B14F-4D97-AF65-F5344CB8AC3E}">
        <p14:creationId xmlns:p14="http://schemas.microsoft.com/office/powerpoint/2010/main" val="1457070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52B1E-950E-42DC-880C-955605131754}"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6B8AE-E07B-4B2B-8E0B-45D63908F626}" type="slidenum">
              <a:rPr lang="en-US" smtClean="0"/>
              <a:t>‹#›</a:t>
            </a:fld>
            <a:endParaRPr lang="en-US"/>
          </a:p>
        </p:txBody>
      </p:sp>
    </p:spTree>
    <p:extLst>
      <p:ext uri="{BB962C8B-B14F-4D97-AF65-F5344CB8AC3E}">
        <p14:creationId xmlns:p14="http://schemas.microsoft.com/office/powerpoint/2010/main" val="110991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52B1E-950E-42DC-880C-955605131754}"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6B8AE-E07B-4B2B-8E0B-45D63908F626}" type="slidenum">
              <a:rPr lang="en-US" smtClean="0"/>
              <a:t>‹#›</a:t>
            </a:fld>
            <a:endParaRPr lang="en-US"/>
          </a:p>
        </p:txBody>
      </p:sp>
    </p:spTree>
    <p:extLst>
      <p:ext uri="{BB962C8B-B14F-4D97-AF65-F5344CB8AC3E}">
        <p14:creationId xmlns:p14="http://schemas.microsoft.com/office/powerpoint/2010/main" val="119483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E52B1E-950E-42DC-880C-955605131754}"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6B8AE-E07B-4B2B-8E0B-45D63908F626}" type="slidenum">
              <a:rPr lang="en-US" smtClean="0"/>
              <a:t>‹#›</a:t>
            </a:fld>
            <a:endParaRPr lang="en-US"/>
          </a:p>
        </p:txBody>
      </p:sp>
    </p:spTree>
    <p:extLst>
      <p:ext uri="{BB962C8B-B14F-4D97-AF65-F5344CB8AC3E}">
        <p14:creationId xmlns:p14="http://schemas.microsoft.com/office/powerpoint/2010/main" val="3398230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E52B1E-950E-42DC-880C-955605131754}"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6B8AE-E07B-4B2B-8E0B-45D63908F626}" type="slidenum">
              <a:rPr lang="en-US" smtClean="0"/>
              <a:t>‹#›</a:t>
            </a:fld>
            <a:endParaRPr lang="en-US"/>
          </a:p>
        </p:txBody>
      </p:sp>
    </p:spTree>
    <p:extLst>
      <p:ext uri="{BB962C8B-B14F-4D97-AF65-F5344CB8AC3E}">
        <p14:creationId xmlns:p14="http://schemas.microsoft.com/office/powerpoint/2010/main" val="2977224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E52B1E-950E-42DC-880C-955605131754}" type="datetimeFigureOut">
              <a:rPr lang="en-US" smtClean="0"/>
              <a:t>8/6/2022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D6B8AE-E07B-4B2B-8E0B-45D63908F626}" type="slidenum">
              <a:rPr lang="en-US" smtClean="0"/>
              <a:t>‹#›</a:t>
            </a:fld>
            <a:endParaRPr lang="en-US"/>
          </a:p>
        </p:txBody>
      </p:sp>
    </p:spTree>
    <p:extLst>
      <p:ext uri="{BB962C8B-B14F-4D97-AF65-F5344CB8AC3E}">
        <p14:creationId xmlns:p14="http://schemas.microsoft.com/office/powerpoint/2010/main" val="415838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E52B1E-950E-42DC-880C-955605131754}" type="datetimeFigureOut">
              <a:rPr lang="en-US" smtClean="0"/>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D6B8AE-E07B-4B2B-8E0B-45D63908F626}" type="slidenum">
              <a:rPr lang="en-US" smtClean="0"/>
              <a:t>‹#›</a:t>
            </a:fld>
            <a:endParaRPr lang="en-US"/>
          </a:p>
        </p:txBody>
      </p:sp>
    </p:spTree>
    <p:extLst>
      <p:ext uri="{BB962C8B-B14F-4D97-AF65-F5344CB8AC3E}">
        <p14:creationId xmlns:p14="http://schemas.microsoft.com/office/powerpoint/2010/main" val="351735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E52B1E-950E-42DC-880C-955605131754}" type="datetimeFigureOut">
              <a:rPr lang="en-US" smtClean="0"/>
              <a:t>8/6/2022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D6B8AE-E07B-4B2B-8E0B-45D63908F626}" type="slidenum">
              <a:rPr lang="en-US" smtClean="0"/>
              <a:t>‹#›</a:t>
            </a:fld>
            <a:endParaRPr lang="en-US"/>
          </a:p>
        </p:txBody>
      </p:sp>
    </p:spTree>
    <p:extLst>
      <p:ext uri="{BB962C8B-B14F-4D97-AF65-F5344CB8AC3E}">
        <p14:creationId xmlns:p14="http://schemas.microsoft.com/office/powerpoint/2010/main" val="324724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E52B1E-950E-42DC-880C-955605131754}"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6B8AE-E07B-4B2B-8E0B-45D63908F626}" type="slidenum">
              <a:rPr lang="en-US" smtClean="0"/>
              <a:t>‹#›</a:t>
            </a:fld>
            <a:endParaRPr lang="en-US"/>
          </a:p>
        </p:txBody>
      </p:sp>
    </p:spTree>
    <p:extLst>
      <p:ext uri="{BB962C8B-B14F-4D97-AF65-F5344CB8AC3E}">
        <p14:creationId xmlns:p14="http://schemas.microsoft.com/office/powerpoint/2010/main" val="38480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E52B1E-950E-42DC-880C-955605131754}"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6B8AE-E07B-4B2B-8E0B-45D63908F626}" type="slidenum">
              <a:rPr lang="en-US" smtClean="0"/>
              <a:t>‹#›</a:t>
            </a:fld>
            <a:endParaRPr lang="en-US"/>
          </a:p>
        </p:txBody>
      </p:sp>
    </p:spTree>
    <p:extLst>
      <p:ext uri="{BB962C8B-B14F-4D97-AF65-F5344CB8AC3E}">
        <p14:creationId xmlns:p14="http://schemas.microsoft.com/office/powerpoint/2010/main" val="63542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52B1E-950E-42DC-880C-955605131754}" type="datetimeFigureOut">
              <a:rPr lang="en-US" smtClean="0"/>
              <a:t>8/6/2022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6B8AE-E07B-4B2B-8E0B-45D63908F626}" type="slidenum">
              <a:rPr lang="en-US" smtClean="0"/>
              <a:t>‹#›</a:t>
            </a:fld>
            <a:endParaRPr lang="en-US"/>
          </a:p>
        </p:txBody>
      </p:sp>
    </p:spTree>
    <p:extLst>
      <p:ext uri="{BB962C8B-B14F-4D97-AF65-F5344CB8AC3E}">
        <p14:creationId xmlns:p14="http://schemas.microsoft.com/office/powerpoint/2010/main" val="2792089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02BEEF-BB1B-2795-3DFE-4CEA59E2FACE}"/>
              </a:ext>
            </a:extLst>
          </p:cNvPr>
          <p:cNvSpPr>
            <a:spLocks noGrp="1"/>
          </p:cNvSpPr>
          <p:nvPr>
            <p:ph type="title"/>
          </p:nvPr>
        </p:nvSpPr>
        <p:spPr>
          <a:xfrm>
            <a:off x="61519" y="96473"/>
            <a:ext cx="6830037" cy="1083691"/>
          </a:xfrm>
        </p:spPr>
        <p:txBody>
          <a:bodyPr>
            <a:normAutofit/>
          </a:bodyPr>
          <a:lstStyle/>
          <a:p>
            <a:pPr rtl="0">
              <a:spcBef>
                <a:spcPts val="0"/>
              </a:spcBef>
              <a:spcAft>
                <a:spcPts val="0"/>
              </a:spcAft>
            </a:pPr>
            <a:r>
              <a:rPr lang="en-US" sz="2000" b="0" i="0" u="none" strike="noStrike" dirty="0">
                <a:solidFill>
                  <a:schemeClr val="tx1">
                    <a:lumMod val="95000"/>
                  </a:schemeClr>
                </a:solidFill>
                <a:effectLst/>
                <a:latin typeface="Arial" panose="020B0604020202020204" pitchFamily="34" charset="0"/>
              </a:rPr>
              <a:t>Shifting to Online Advertising from Traditional Media</a:t>
            </a:r>
            <a:br>
              <a:rPr lang="en-US" sz="2000" b="0" dirty="0">
                <a:solidFill>
                  <a:schemeClr val="tx1">
                    <a:lumMod val="95000"/>
                  </a:schemeClr>
                </a:solidFill>
                <a:effectLst/>
              </a:rPr>
            </a:br>
            <a:r>
              <a:rPr lang="en-US" sz="2000" b="0" i="0" u="none" strike="noStrike" dirty="0">
                <a:solidFill>
                  <a:schemeClr val="tx1">
                    <a:lumMod val="95000"/>
                  </a:schemeClr>
                </a:solidFill>
                <a:effectLst/>
                <a:latin typeface="Arial" panose="020B0604020202020204" pitchFamily="34" charset="0"/>
              </a:rPr>
              <a:t>Team 47: Crystal Brinkley, Jimmy Wambua, AJ De Castro</a:t>
            </a:r>
            <a:endParaRPr lang="en-US" sz="2000" dirty="0">
              <a:solidFill>
                <a:schemeClr val="tx1">
                  <a:lumMod val="95000"/>
                </a:schemeClr>
              </a:solidFill>
            </a:endParaRPr>
          </a:p>
        </p:txBody>
      </p:sp>
      <p:sp>
        <p:nvSpPr>
          <p:cNvPr id="5" name="Content Placeholder 4">
            <a:extLst>
              <a:ext uri="{FF2B5EF4-FFF2-40B4-BE49-F238E27FC236}">
                <a16:creationId xmlns:a16="http://schemas.microsoft.com/office/drawing/2014/main" id="{3901C772-F238-5051-554D-A1F66FA9B9DD}"/>
              </a:ext>
            </a:extLst>
          </p:cNvPr>
          <p:cNvSpPr>
            <a:spLocks noGrp="1"/>
          </p:cNvSpPr>
          <p:nvPr>
            <p:ph sz="half" idx="1"/>
          </p:nvPr>
        </p:nvSpPr>
        <p:spPr>
          <a:xfrm>
            <a:off x="61519" y="1050493"/>
            <a:ext cx="5178201" cy="5711034"/>
          </a:xfrm>
        </p:spPr>
        <p:txBody>
          <a:bodyPr>
            <a:normAutofit/>
          </a:bodyPr>
          <a:lstStyle/>
          <a:p>
            <a:pPr rtl="0">
              <a:spcBef>
                <a:spcPts val="0"/>
              </a:spcBef>
              <a:spcAft>
                <a:spcPts val="1200"/>
              </a:spcAft>
            </a:pPr>
            <a:r>
              <a:rPr lang="en-US" sz="1600" b="1" i="0" u="none" strike="noStrike" dirty="0">
                <a:solidFill>
                  <a:schemeClr val="tx1">
                    <a:lumMod val="95000"/>
                  </a:schemeClr>
                </a:solidFill>
                <a:effectLst/>
                <a:latin typeface="Arial" panose="020B0604020202020204" pitchFamily="34" charset="0"/>
                <a:cs typeface="Arial" panose="020B0604020202020204" pitchFamily="34" charset="0"/>
              </a:rPr>
              <a:t>Background</a:t>
            </a:r>
            <a:endParaRPr lang="en-US" sz="1600" b="0" dirty="0">
              <a:solidFill>
                <a:schemeClr val="tx1">
                  <a:lumMod val="95000"/>
                </a:schemeClr>
              </a:solidFill>
              <a:effectLst/>
              <a:latin typeface="Arial" panose="020B0604020202020204" pitchFamily="34" charset="0"/>
              <a:cs typeface="Arial" panose="020B0604020202020204" pitchFamily="34" charset="0"/>
            </a:endParaRPr>
          </a:p>
          <a:p>
            <a:pPr marL="0" indent="0" rtl="0">
              <a:spcBef>
                <a:spcPts val="0"/>
              </a:spcBef>
              <a:spcAft>
                <a:spcPts val="1200"/>
              </a:spcAft>
              <a:buNone/>
            </a:pPr>
            <a:r>
              <a:rPr lang="en-US" sz="1400" b="0" i="0" u="none" strike="noStrike" dirty="0">
                <a:solidFill>
                  <a:schemeClr val="tx1">
                    <a:lumMod val="95000"/>
                  </a:schemeClr>
                </a:solidFill>
                <a:effectLst/>
                <a:latin typeface="Arial" panose="020B0604020202020204" pitchFamily="34" charset="0"/>
                <a:cs typeface="Arial" panose="020B0604020202020204" pitchFamily="34" charset="0"/>
              </a:rPr>
              <a:t>Advertising is an important wealth-building tool companies use but the number of consumers have transitioned over to social medias in the new digital world. We analyzed the following: Costs, Platforms used, Popular times to post, etc</a:t>
            </a:r>
            <a:endParaRPr lang="en-US" sz="1400" b="0" dirty="0">
              <a:solidFill>
                <a:schemeClr val="tx1">
                  <a:lumMod val="95000"/>
                </a:schemeClr>
              </a:solidFill>
              <a:effectLst/>
              <a:latin typeface="Arial" panose="020B0604020202020204" pitchFamily="34" charset="0"/>
              <a:cs typeface="Arial" panose="020B0604020202020204" pitchFamily="34" charset="0"/>
            </a:endParaRPr>
          </a:p>
          <a:p>
            <a:r>
              <a:rPr lang="en-US" sz="1600" b="1" i="0" u="none" strike="noStrike" dirty="0">
                <a:solidFill>
                  <a:schemeClr val="tx1">
                    <a:lumMod val="95000"/>
                  </a:schemeClr>
                </a:solidFill>
                <a:effectLst/>
                <a:latin typeface="Arial" panose="020B0604020202020204" pitchFamily="34" charset="0"/>
                <a:cs typeface="Arial" panose="020B0604020202020204" pitchFamily="34" charset="0"/>
              </a:rPr>
              <a:t>Data</a:t>
            </a:r>
            <a:endParaRPr lang="en-US" sz="1400" b="0" dirty="0">
              <a:solidFill>
                <a:schemeClr val="tx1">
                  <a:lumMod val="95000"/>
                </a:schemeClr>
              </a:solidFill>
              <a:effectLst/>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main dataset was taken from Pew Research and used to create an interactive dashboard on Tableau. We added information from 2 smaller datasets regarding ads spending and when to post on social media for better reach.</a:t>
            </a:r>
            <a:br>
              <a:rPr lang="en-US" sz="1600" dirty="0">
                <a:latin typeface="Arial" panose="020B0604020202020204" pitchFamily="34" charset="0"/>
                <a:cs typeface="Arial" panose="020B0604020202020204" pitchFamily="34" charset="0"/>
              </a:rPr>
            </a:br>
            <a:endParaRPr lang="en-US" sz="2400" dirty="0">
              <a:solidFill>
                <a:srgbClr val="FFFFFF"/>
              </a:solidFill>
              <a:latin typeface="Arial" panose="020B0604020202020204" pitchFamily="34" charset="0"/>
              <a:cs typeface="Arial" panose="020B0604020202020204" pitchFamily="34" charset="0"/>
            </a:endParaRPr>
          </a:p>
        </p:txBody>
      </p:sp>
      <p:pic>
        <p:nvPicPr>
          <p:cNvPr id="8" name="Content Placeholder 7" descr="Chart, line chart&#10;&#10;Description automatically generated">
            <a:extLst>
              <a:ext uri="{FF2B5EF4-FFF2-40B4-BE49-F238E27FC236}">
                <a16:creationId xmlns:a16="http://schemas.microsoft.com/office/drawing/2014/main" id="{A75FB73E-E396-9704-BFA5-145F43C501A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519" y="3796952"/>
            <a:ext cx="3042408" cy="1402993"/>
          </a:xfrm>
        </p:spPr>
      </p:pic>
      <p:sp>
        <p:nvSpPr>
          <p:cNvPr id="14" name="Content Placeholder 4">
            <a:extLst>
              <a:ext uri="{FF2B5EF4-FFF2-40B4-BE49-F238E27FC236}">
                <a16:creationId xmlns:a16="http://schemas.microsoft.com/office/drawing/2014/main" id="{653A3EF7-1044-F78D-3F24-8D10FD527F5A}"/>
              </a:ext>
            </a:extLst>
          </p:cNvPr>
          <p:cNvSpPr txBox="1">
            <a:spLocks/>
          </p:cNvSpPr>
          <p:nvPr/>
        </p:nvSpPr>
        <p:spPr>
          <a:xfrm>
            <a:off x="5291231" y="1333850"/>
            <a:ext cx="6830036" cy="5427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1200"/>
              </a:spcAft>
            </a:pPr>
            <a:r>
              <a:rPr lang="en-US" sz="1600" b="1" dirty="0">
                <a:solidFill>
                  <a:schemeClr val="tx1">
                    <a:lumMod val="95000"/>
                  </a:schemeClr>
                </a:solidFill>
                <a:latin typeface="Arial" panose="020B0604020202020204" pitchFamily="34" charset="0"/>
                <a:cs typeface="Arial" panose="020B0604020202020204" pitchFamily="34" charset="0"/>
              </a:rPr>
              <a:t>Insights</a:t>
            </a:r>
          </a:p>
          <a:p>
            <a:pPr marL="0" indent="0">
              <a:spcBef>
                <a:spcPts val="0"/>
              </a:spcBef>
              <a:spcAft>
                <a:spcPts val="1200"/>
              </a:spcAft>
              <a:buNone/>
            </a:pPr>
            <a:r>
              <a:rPr lang="en-US" sz="1600" dirty="0">
                <a:solidFill>
                  <a:schemeClr val="accent5">
                    <a:lumMod val="60000"/>
                    <a:lumOff val="40000"/>
                  </a:schemeClr>
                </a:solidFill>
                <a:latin typeface="Arial" panose="020B0604020202020204" pitchFamily="34" charset="0"/>
                <a:cs typeface="Arial" panose="020B0604020202020204" pitchFamily="34" charset="0"/>
              </a:rPr>
              <a:t>Businesses should target audiences of both genders who are using Computers and Mobile devices on social media sites such as Facebook and YouTube to maximize ad reach and increase ad views, engagement from users, and convert them to paying customer for the businesses’ product services.</a:t>
            </a:r>
          </a:p>
          <a:p>
            <a:pPr marL="0" indent="0">
              <a:spcBef>
                <a:spcPts val="0"/>
              </a:spcBef>
              <a:spcAft>
                <a:spcPts val="1200"/>
              </a:spcAft>
              <a:buNone/>
            </a:pPr>
            <a:endParaRPr lang="en-US" sz="1600" b="1" dirty="0">
              <a:solidFill>
                <a:schemeClr val="tx1">
                  <a:lumMod val="95000"/>
                </a:schemeClr>
              </a:solidFill>
              <a:latin typeface="Arial" panose="020B0604020202020204" pitchFamily="34" charset="0"/>
              <a:cs typeface="Arial" panose="020B0604020202020204" pitchFamily="34" charset="0"/>
            </a:endParaRPr>
          </a:p>
          <a:p>
            <a:pPr marL="0" indent="0">
              <a:spcBef>
                <a:spcPts val="0"/>
              </a:spcBef>
              <a:spcAft>
                <a:spcPts val="1200"/>
              </a:spcAft>
              <a:buNone/>
            </a:pP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a:p>
            <a:pPr marL="0" indent="0">
              <a:spcBef>
                <a:spcPts val="0"/>
              </a:spcBef>
              <a:spcAft>
                <a:spcPts val="1200"/>
              </a:spcAft>
              <a:buNone/>
            </a:pPr>
            <a:endParaRPr lang="en-US" sz="1600" dirty="0">
              <a:solidFill>
                <a:srgbClr val="FFFFFF"/>
              </a:solidFill>
              <a:latin typeface="Arial" panose="020B0604020202020204" pitchFamily="34" charset="0"/>
              <a:cs typeface="Arial" panose="020B0604020202020204" pitchFamily="34" charset="0"/>
            </a:endParaRPr>
          </a:p>
          <a:p>
            <a:pPr marL="0" indent="0">
              <a:spcBef>
                <a:spcPts val="0"/>
              </a:spcBef>
              <a:spcAft>
                <a:spcPts val="1200"/>
              </a:spcAft>
              <a:buNone/>
            </a:pPr>
            <a:endParaRPr lang="en-US" sz="1600" dirty="0">
              <a:solidFill>
                <a:srgbClr val="FFFFFF"/>
              </a:solidFill>
              <a:latin typeface="Arial" panose="020B0604020202020204" pitchFamily="34" charset="0"/>
              <a:cs typeface="Arial" panose="020B0604020202020204" pitchFamily="34" charset="0"/>
            </a:endParaRPr>
          </a:p>
          <a:p>
            <a:pPr marL="0" indent="0">
              <a:spcBef>
                <a:spcPts val="0"/>
              </a:spcBef>
              <a:spcAft>
                <a:spcPts val="1200"/>
              </a:spcAft>
              <a:buNone/>
            </a:pPr>
            <a:endParaRPr lang="en-US" sz="1600" dirty="0">
              <a:solidFill>
                <a:srgbClr val="FFFFFF"/>
              </a:solidFill>
              <a:latin typeface="Arial" panose="020B0604020202020204" pitchFamily="34" charset="0"/>
              <a:cs typeface="Arial" panose="020B0604020202020204" pitchFamily="34" charset="0"/>
            </a:endParaRPr>
          </a:p>
          <a:p>
            <a:pPr marL="0" indent="0">
              <a:spcBef>
                <a:spcPts val="0"/>
              </a:spcBef>
              <a:spcAft>
                <a:spcPts val="1200"/>
              </a:spcAft>
              <a:buNone/>
            </a:pPr>
            <a:endParaRPr lang="en-US" sz="1600" dirty="0">
              <a:solidFill>
                <a:srgbClr val="FFFFFF"/>
              </a:solidFill>
              <a:latin typeface="Arial" panose="020B0604020202020204" pitchFamily="34" charset="0"/>
              <a:cs typeface="Arial" panose="020B0604020202020204" pitchFamily="34" charset="0"/>
            </a:endParaRPr>
          </a:p>
          <a:p>
            <a:pPr marL="0" indent="0">
              <a:spcBef>
                <a:spcPts val="0"/>
              </a:spcBef>
              <a:spcAft>
                <a:spcPts val="1200"/>
              </a:spcAft>
              <a:buNone/>
            </a:pPr>
            <a:endParaRPr lang="en-US" sz="1600" dirty="0">
              <a:solidFill>
                <a:srgbClr val="FFFFFF"/>
              </a:solidFill>
              <a:latin typeface="Arial" panose="020B0604020202020204" pitchFamily="34" charset="0"/>
              <a:cs typeface="Arial" panose="020B0604020202020204" pitchFamily="34" charset="0"/>
            </a:endParaRPr>
          </a:p>
          <a:p>
            <a:pPr marL="0" indent="0">
              <a:spcBef>
                <a:spcPts val="0"/>
              </a:spcBef>
              <a:spcAft>
                <a:spcPts val="1200"/>
              </a:spcAft>
              <a:buNone/>
            </a:pPr>
            <a:endParaRPr lang="en-US" sz="1400" dirty="0">
              <a:solidFill>
                <a:srgbClr val="FFFFFF"/>
              </a:solidFill>
              <a:latin typeface="Arial" panose="020B0604020202020204" pitchFamily="34" charset="0"/>
              <a:cs typeface="Arial" panose="020B0604020202020204" pitchFamily="34" charset="0"/>
            </a:endParaRPr>
          </a:p>
          <a:p>
            <a:pPr marL="0" indent="0">
              <a:spcBef>
                <a:spcPts val="0"/>
              </a:spcBef>
              <a:spcAft>
                <a:spcPts val="1200"/>
              </a:spcAft>
              <a:buNone/>
            </a:pPr>
            <a:endParaRPr lang="en-US" sz="1400" dirty="0">
              <a:solidFill>
                <a:srgbClr val="FFFFFF"/>
              </a:solidFill>
              <a:latin typeface="Arial" panose="020B0604020202020204" pitchFamily="34" charset="0"/>
              <a:cs typeface="Arial" panose="020B0604020202020204" pitchFamily="34" charset="0"/>
            </a:endParaRPr>
          </a:p>
          <a:p>
            <a:pPr marL="0" indent="0">
              <a:spcBef>
                <a:spcPts val="0"/>
              </a:spcBef>
              <a:spcAft>
                <a:spcPts val="1200"/>
              </a:spcAft>
              <a:buNone/>
            </a:pPr>
            <a:endParaRPr lang="en-US" sz="1400" dirty="0">
              <a:solidFill>
                <a:srgbClr val="FFFFFF"/>
              </a:solidFill>
              <a:latin typeface="Arial" panose="020B0604020202020204" pitchFamily="34" charset="0"/>
              <a:cs typeface="Arial" panose="020B0604020202020204" pitchFamily="34" charset="0"/>
            </a:endParaRPr>
          </a:p>
          <a:p>
            <a:pPr marL="0" indent="0">
              <a:spcBef>
                <a:spcPts val="0"/>
              </a:spcBef>
              <a:spcAft>
                <a:spcPts val="1200"/>
              </a:spcAft>
              <a:buNone/>
            </a:pPr>
            <a:endParaRPr lang="en-US" sz="1400" dirty="0">
              <a:solidFill>
                <a:schemeClr val="accent5">
                  <a:lumMod val="60000"/>
                  <a:lumOff val="40000"/>
                </a:schemeClr>
              </a:solidFill>
              <a:latin typeface="Arial" panose="020B0604020202020204" pitchFamily="34" charset="0"/>
              <a:cs typeface="Arial" panose="020B0604020202020204" pitchFamily="34" charset="0"/>
            </a:endParaRPr>
          </a:p>
          <a:p>
            <a:pPr marL="0" indent="0">
              <a:spcBef>
                <a:spcPts val="0"/>
              </a:spcBef>
              <a:spcAft>
                <a:spcPts val="1200"/>
              </a:spcAft>
              <a:buNone/>
            </a:pPr>
            <a:endParaRPr lang="en-US" sz="1400" dirty="0">
              <a:solidFill>
                <a:schemeClr val="accent5">
                  <a:lumMod val="60000"/>
                  <a:lumOff val="4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7352385-B2C8-38AC-FD01-EE5EB63705FE}"/>
              </a:ext>
            </a:extLst>
          </p:cNvPr>
          <p:cNvSpPr txBox="1"/>
          <p:nvPr/>
        </p:nvSpPr>
        <p:spPr>
          <a:xfrm>
            <a:off x="6611889" y="123281"/>
            <a:ext cx="4830695" cy="1415772"/>
          </a:xfrm>
          <a:prstGeom prst="rect">
            <a:avLst/>
          </a:prstGeom>
          <a:noFill/>
        </p:spPr>
        <p:txBody>
          <a:bodyPr wrap="square" rtlCol="0">
            <a:spAutoFit/>
          </a:bodyPr>
          <a:lstStyle/>
          <a:p>
            <a:r>
              <a:rPr lang="en-US" sz="1600" b="1" dirty="0">
                <a:solidFill>
                  <a:schemeClr val="accent5">
                    <a:lumMod val="60000"/>
                    <a:lumOff val="40000"/>
                  </a:schemeClr>
                </a:solidFill>
                <a:latin typeface="Arial" panose="020B0604020202020204" pitchFamily="34" charset="0"/>
                <a:cs typeface="Arial" panose="020B0604020202020204" pitchFamily="34" charset="0"/>
              </a:rPr>
              <a:t>Highlights</a:t>
            </a:r>
          </a:p>
          <a:p>
            <a:r>
              <a:rPr lang="en-US" sz="1400" dirty="0">
                <a:solidFill>
                  <a:schemeClr val="accent5">
                    <a:lumMod val="60000"/>
                    <a:lumOff val="40000"/>
                  </a:schemeClr>
                </a:solidFill>
                <a:latin typeface="Arial" panose="020B0604020202020204" pitchFamily="34" charset="0"/>
                <a:cs typeface="Arial" panose="020B0604020202020204" pitchFamily="34" charset="0"/>
              </a:rPr>
              <a:t>-Young adults are almost constantly on the internet</a:t>
            </a:r>
          </a:p>
          <a:p>
            <a:r>
              <a:rPr lang="en-US" sz="1400" dirty="0">
                <a:solidFill>
                  <a:schemeClr val="accent5">
                    <a:lumMod val="60000"/>
                    <a:lumOff val="40000"/>
                  </a:schemeClr>
                </a:solidFill>
                <a:latin typeface="Arial" panose="020B0604020202020204" pitchFamily="34" charset="0"/>
                <a:cs typeface="Arial" panose="020B0604020202020204" pitchFamily="34" charset="0"/>
              </a:rPr>
              <a:t>-Majority of users are on Facebook, Instagram, and YouTube</a:t>
            </a:r>
          </a:p>
          <a:p>
            <a:r>
              <a:rPr lang="en-US" sz="1400" dirty="0">
                <a:solidFill>
                  <a:schemeClr val="accent5">
                    <a:lumMod val="60000"/>
                    <a:lumOff val="40000"/>
                  </a:schemeClr>
                </a:solidFill>
                <a:latin typeface="Arial" panose="020B0604020202020204" pitchFamily="34" charset="0"/>
                <a:cs typeface="Arial" panose="020B0604020202020204" pitchFamily="34" charset="0"/>
              </a:rPr>
              <a:t>-We created a dashboard that shows what devices users use the most and times they are on social media</a:t>
            </a:r>
            <a:endParaRPr lang="en-US" dirty="0">
              <a:solidFill>
                <a:schemeClr val="accent5">
                  <a:lumMod val="60000"/>
                  <a:lumOff val="40000"/>
                </a:schemeClr>
              </a:solidFill>
              <a:latin typeface="Arial" panose="020B0604020202020204" pitchFamily="34" charset="0"/>
              <a:cs typeface="Arial" panose="020B0604020202020204" pitchFamily="34" charset="0"/>
            </a:endParaRPr>
          </a:p>
        </p:txBody>
      </p:sp>
      <p:pic>
        <p:nvPicPr>
          <p:cNvPr id="19" name="Picture 18" descr="Chart, pie chart&#10;&#10;Description automatically generated">
            <a:extLst>
              <a:ext uri="{FF2B5EF4-FFF2-40B4-BE49-F238E27FC236}">
                <a16:creationId xmlns:a16="http://schemas.microsoft.com/office/drawing/2014/main" id="{4E7486A3-89EC-0D56-ABCA-6BF222AAB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05" y="5276675"/>
            <a:ext cx="3033922" cy="1484852"/>
          </a:xfrm>
          <a:prstGeom prst="rect">
            <a:avLst/>
          </a:prstGeom>
        </p:spPr>
      </p:pic>
      <p:pic>
        <p:nvPicPr>
          <p:cNvPr id="3" name="Picture 2" descr="Graphical user interface, application&#10;&#10;Description automatically generated">
            <a:extLst>
              <a:ext uri="{FF2B5EF4-FFF2-40B4-BE49-F238E27FC236}">
                <a16:creationId xmlns:a16="http://schemas.microsoft.com/office/drawing/2014/main" id="{A429B7F0-9FED-1AED-903E-5205AEC29D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6501" y="4861777"/>
            <a:ext cx="3312882" cy="1899750"/>
          </a:xfrm>
          <a:prstGeom prst="rect">
            <a:avLst/>
          </a:prstGeom>
        </p:spPr>
      </p:pic>
      <p:pic>
        <p:nvPicPr>
          <p:cNvPr id="7" name="Picture 6" descr="Chart, bar chart, waterfall chart&#10;&#10;Description automatically generated">
            <a:extLst>
              <a:ext uri="{FF2B5EF4-FFF2-40B4-BE49-F238E27FC236}">
                <a16:creationId xmlns:a16="http://schemas.microsoft.com/office/drawing/2014/main" id="{53D5DB41-D376-5C7B-AA32-31AA13E2F2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5041" y="4861777"/>
            <a:ext cx="3312881" cy="1899750"/>
          </a:xfrm>
          <a:prstGeom prst="rect">
            <a:avLst/>
          </a:prstGeom>
        </p:spPr>
      </p:pic>
      <p:pic>
        <p:nvPicPr>
          <p:cNvPr id="15" name="Picture 14" descr="Chart, bubble chart&#10;&#10;Description automatically generated">
            <a:extLst>
              <a:ext uri="{FF2B5EF4-FFF2-40B4-BE49-F238E27FC236}">
                <a16:creationId xmlns:a16="http://schemas.microsoft.com/office/drawing/2014/main" id="{219A7418-0499-5549-6405-360651B9DD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9659" y="3796952"/>
            <a:ext cx="2050396" cy="2964575"/>
          </a:xfrm>
          <a:prstGeom prst="rect">
            <a:avLst/>
          </a:prstGeom>
        </p:spPr>
      </p:pic>
      <p:pic>
        <p:nvPicPr>
          <p:cNvPr id="17" name="Picture 16" descr="A picture containing chart&#10;&#10;Description automatically generated">
            <a:extLst>
              <a:ext uri="{FF2B5EF4-FFF2-40B4-BE49-F238E27FC236}">
                <a16:creationId xmlns:a16="http://schemas.microsoft.com/office/drawing/2014/main" id="{15DF515E-DCE0-69D2-56B0-7F10B48F54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86500" y="2890483"/>
            <a:ext cx="6671421" cy="1891242"/>
          </a:xfrm>
          <a:prstGeom prst="rect">
            <a:avLst/>
          </a:prstGeom>
        </p:spPr>
      </p:pic>
    </p:spTree>
    <p:extLst>
      <p:ext uri="{BB962C8B-B14F-4D97-AF65-F5344CB8AC3E}">
        <p14:creationId xmlns:p14="http://schemas.microsoft.com/office/powerpoint/2010/main" val="48762182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192</TotalTime>
  <Words>196</Words>
  <Application>Microsoft Office PowerPoint</Application>
  <PresentationFormat>Widescreen</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Shifting to Online Advertising from Traditional Media Team 47: Crystal Brinkley, Jimmy Wambua, AJ De Castro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Embracing a new form of Advertising Team 47: Crystal Brinkley, Jimmy Wambua, AJ De Castro</dc:title>
  <dc:creator>Aldrin De Castro</dc:creator>
  <cp:lastModifiedBy>Aldrin De Castro</cp:lastModifiedBy>
  <cp:revision>43</cp:revision>
  <dcterms:created xsi:type="dcterms:W3CDTF">2022-08-04T20:46:25Z</dcterms:created>
  <dcterms:modified xsi:type="dcterms:W3CDTF">2022-08-06T20:04:01Z</dcterms:modified>
</cp:coreProperties>
</file>