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89" r:id="rId6"/>
    <p:sldId id="384" r:id="rId7"/>
    <p:sldId id="317" r:id="rId8"/>
    <p:sldId id="277" r:id="rId9"/>
    <p:sldId id="392" r:id="rId10"/>
    <p:sldId id="278" r:id="rId11"/>
    <p:sldId id="393" r:id="rId12"/>
    <p:sldId id="394" r:id="rId13"/>
    <p:sldId id="395" r:id="rId14"/>
    <p:sldId id="396" r:id="rId15"/>
    <p:sldId id="397" r:id="rId16"/>
    <p:sldId id="279" r:id="rId17"/>
    <p:sldId id="268" r:id="rId18"/>
    <p:sldId id="399" r:id="rId19"/>
    <p:sldId id="400" r:id="rId20"/>
    <p:sldId id="398" r:id="rId21"/>
    <p:sldId id="402" r:id="rId22"/>
    <p:sldId id="403" r:id="rId23"/>
    <p:sldId id="401" r:id="rId24"/>
    <p:sldId id="321"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57644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77067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453339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62685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54021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0380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91896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6.xml"/><Relationship Id="rId5" Type="http://schemas.openxmlformats.org/officeDocument/2006/relationships/image" Target="../media/image29.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83181" y="843379"/>
            <a:ext cx="4674536" cy="2229086"/>
          </a:xfrm>
        </p:spPr>
        <p:txBody>
          <a:bodyPr anchor="b" anchorCtr="0">
            <a:normAutofit/>
          </a:bodyPr>
          <a:lstStyle/>
          <a:p>
            <a:pPr algn="l" fontAlgn="base"/>
            <a:r>
              <a:rPr lang="en-US" sz="4400" dirty="0"/>
              <a:t>Showcase and </a:t>
            </a:r>
            <a:br>
              <a:rPr lang="ro-RO" sz="4400" b="0" i="0" dirty="0">
                <a:solidFill>
                  <a:srgbClr val="BDC1C6"/>
                </a:solidFill>
                <a:effectLst/>
                <a:latin typeface="arial" panose="020B0604020202020204" pitchFamily="34" charset="0"/>
              </a:rPr>
            </a:br>
            <a:r>
              <a:rPr lang="ro-RO" sz="4400" b="0" i="0" dirty="0">
                <a:solidFill>
                  <a:srgbClr val="E8EAED"/>
                </a:solidFill>
                <a:effectLst/>
                <a:latin typeface="Google Sans"/>
              </a:rPr>
              <a:t>implementation</a:t>
            </a:r>
            <a:br>
              <a:rPr lang="en-US" sz="4400" dirty="0">
                <a:solidFill>
                  <a:srgbClr val="E8EAED"/>
                </a:solidFill>
                <a:latin typeface="Google Sans"/>
              </a:rPr>
            </a:br>
            <a:r>
              <a:rPr lang="en-US" sz="4400" dirty="0"/>
              <a:t>of A* algorithm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83181" y="3719744"/>
            <a:ext cx="3565524" cy="1545409"/>
          </a:xfrm>
        </p:spPr>
        <p:txBody>
          <a:bodyPr>
            <a:normAutofit/>
          </a:bodyPr>
          <a:lstStyle/>
          <a:p>
            <a:pPr>
              <a:lnSpc>
                <a:spcPct val="50000"/>
              </a:lnSpc>
            </a:pPr>
            <a:r>
              <a:rPr lang="en-US" dirty="0" err="1">
                <a:latin typeface="Abadi" panose="020B0604020104020204" pitchFamily="34" charset="0"/>
              </a:rPr>
              <a:t>Cojocariu</a:t>
            </a:r>
            <a:r>
              <a:rPr lang="en-US" dirty="0">
                <a:latin typeface="Abadi" panose="020B0604020104020204" pitchFamily="34" charset="0"/>
              </a:rPr>
              <a:t> Andrei</a:t>
            </a:r>
          </a:p>
          <a:p>
            <a:pPr>
              <a:lnSpc>
                <a:spcPct val="50000"/>
              </a:lnSpc>
            </a:pPr>
            <a:r>
              <a:rPr lang="en-US" dirty="0" err="1">
                <a:latin typeface="Abadi" panose="020B0604020104020204" pitchFamily="34" charset="0"/>
              </a:rPr>
              <a:t>Vladescu</a:t>
            </a:r>
            <a:r>
              <a:rPr lang="en-US" dirty="0">
                <a:latin typeface="Abadi" panose="020B0604020104020204" pitchFamily="34" charset="0"/>
              </a:rPr>
              <a:t> Sorin-Adrian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pPr marL="0" indent="0">
              <a:lnSpc>
                <a:spcPct val="100000"/>
              </a:lnSpc>
              <a:buNone/>
            </a:pPr>
            <a:r>
              <a:rPr lang="en-US" kern="1200" dirty="0">
                <a:latin typeface="+mn-lt"/>
                <a:ea typeface="+mn-ea"/>
                <a:cs typeface="+mn-cs"/>
              </a:rPr>
              <a:t>Classes and methods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6" name="Content Placeholder 5" descr="Text&#10;&#10;Description automatically generated">
            <a:extLst>
              <a:ext uri="{FF2B5EF4-FFF2-40B4-BE49-F238E27FC236}">
                <a16:creationId xmlns:a16="http://schemas.microsoft.com/office/drawing/2014/main" id="{DAACFAB1-5D3C-4967-4D87-2580956C0CD4}"/>
              </a:ext>
            </a:extLst>
          </p:cNvPr>
          <p:cNvPicPr>
            <a:picLocks noGrp="1" noChangeAspect="1"/>
          </p:cNvPicPr>
          <p:nvPr>
            <p:ph idx="1"/>
          </p:nvPr>
        </p:nvPicPr>
        <p:blipFill>
          <a:blip r:embed="rId2"/>
          <a:stretch>
            <a:fillRect/>
          </a:stretch>
        </p:blipFill>
        <p:spPr>
          <a:xfrm>
            <a:off x="549539" y="1330421"/>
            <a:ext cx="4839207" cy="2900470"/>
          </a:xfrm>
        </p:spPr>
      </p:pic>
      <p:pic>
        <p:nvPicPr>
          <p:cNvPr id="13" name="Picture 12" descr="Text&#10;&#10;Description automatically generated">
            <a:extLst>
              <a:ext uri="{FF2B5EF4-FFF2-40B4-BE49-F238E27FC236}">
                <a16:creationId xmlns:a16="http://schemas.microsoft.com/office/drawing/2014/main" id="{F4E87851-A511-E4F0-D372-8C184638D033}"/>
              </a:ext>
            </a:extLst>
          </p:cNvPr>
          <p:cNvPicPr>
            <a:picLocks noChangeAspect="1"/>
          </p:cNvPicPr>
          <p:nvPr/>
        </p:nvPicPr>
        <p:blipFill>
          <a:blip r:embed="rId3"/>
          <a:stretch>
            <a:fillRect/>
          </a:stretch>
        </p:blipFill>
        <p:spPr>
          <a:xfrm>
            <a:off x="7011988" y="1330420"/>
            <a:ext cx="4068762" cy="2877024"/>
          </a:xfrm>
          <a:prstGeom prst="rect">
            <a:avLst/>
          </a:prstGeom>
        </p:spPr>
      </p:pic>
      <p:sp>
        <p:nvSpPr>
          <p:cNvPr id="17" name="TextBox 16">
            <a:extLst>
              <a:ext uri="{FF2B5EF4-FFF2-40B4-BE49-F238E27FC236}">
                <a16:creationId xmlns:a16="http://schemas.microsoft.com/office/drawing/2014/main" id="{0D3D1700-336C-665B-870E-2A5233FD4CC1}"/>
              </a:ext>
            </a:extLst>
          </p:cNvPr>
          <p:cNvSpPr txBox="1"/>
          <p:nvPr/>
        </p:nvSpPr>
        <p:spPr>
          <a:xfrm>
            <a:off x="2165636" y="4340794"/>
            <a:ext cx="979995" cy="369332"/>
          </a:xfrm>
          <a:prstGeom prst="rect">
            <a:avLst/>
          </a:prstGeom>
          <a:noFill/>
        </p:spPr>
        <p:txBody>
          <a:bodyPr wrap="square" rtlCol="0">
            <a:spAutoFit/>
          </a:bodyPr>
          <a:lstStyle/>
          <a:p>
            <a:r>
              <a:rPr lang="en-US" dirty="0">
                <a:solidFill>
                  <a:schemeClr val="tx1">
                    <a:lumMod val="75000"/>
                  </a:schemeClr>
                </a:solidFill>
              </a:rPr>
              <a:t>Figure 7</a:t>
            </a:r>
          </a:p>
        </p:txBody>
      </p:sp>
      <p:sp>
        <p:nvSpPr>
          <p:cNvPr id="18" name="TextBox 17">
            <a:extLst>
              <a:ext uri="{FF2B5EF4-FFF2-40B4-BE49-F238E27FC236}">
                <a16:creationId xmlns:a16="http://schemas.microsoft.com/office/drawing/2014/main" id="{75A40455-CD82-4C3C-4886-BF1237EB80C6}"/>
              </a:ext>
            </a:extLst>
          </p:cNvPr>
          <p:cNvSpPr txBox="1"/>
          <p:nvPr/>
        </p:nvSpPr>
        <p:spPr>
          <a:xfrm>
            <a:off x="8556371" y="4340794"/>
            <a:ext cx="979995" cy="369332"/>
          </a:xfrm>
          <a:prstGeom prst="rect">
            <a:avLst/>
          </a:prstGeom>
          <a:noFill/>
        </p:spPr>
        <p:txBody>
          <a:bodyPr wrap="square" rtlCol="0">
            <a:spAutoFit/>
          </a:bodyPr>
          <a:lstStyle/>
          <a:p>
            <a:r>
              <a:rPr lang="en-US" dirty="0">
                <a:solidFill>
                  <a:schemeClr val="tx1">
                    <a:lumMod val="75000"/>
                  </a:schemeClr>
                </a:solidFill>
              </a:rPr>
              <a:t>Figure 8</a:t>
            </a:r>
          </a:p>
        </p:txBody>
      </p:sp>
      <p:sp>
        <p:nvSpPr>
          <p:cNvPr id="3" name="Content Placeholder 16">
            <a:extLst>
              <a:ext uri="{FF2B5EF4-FFF2-40B4-BE49-F238E27FC236}">
                <a16:creationId xmlns:a16="http://schemas.microsoft.com/office/drawing/2014/main" id="{83292879-C071-7124-3D0C-BAE1CE27BAE9}"/>
              </a:ext>
            </a:extLst>
          </p:cNvPr>
          <p:cNvSpPr txBox="1">
            <a:spLocks/>
          </p:cNvSpPr>
          <p:nvPr/>
        </p:nvSpPr>
        <p:spPr>
          <a:xfrm>
            <a:off x="549539" y="4890805"/>
            <a:ext cx="5043394" cy="268288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Figure 7:  Verifies if current Node has neighbors and add them to the list of neighbors </a:t>
            </a:r>
          </a:p>
        </p:txBody>
      </p:sp>
      <p:sp>
        <p:nvSpPr>
          <p:cNvPr id="4" name="Content Placeholder 16">
            <a:extLst>
              <a:ext uri="{FF2B5EF4-FFF2-40B4-BE49-F238E27FC236}">
                <a16:creationId xmlns:a16="http://schemas.microsoft.com/office/drawing/2014/main" id="{925A5A0F-792C-2181-1291-61FF89EC93F8}"/>
              </a:ext>
            </a:extLst>
          </p:cNvPr>
          <p:cNvSpPr txBox="1">
            <a:spLocks/>
          </p:cNvSpPr>
          <p:nvPr/>
        </p:nvSpPr>
        <p:spPr>
          <a:xfrm>
            <a:off x="6364412" y="4890805"/>
            <a:ext cx="5043394" cy="268288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Figure 8: Calculates the lowest f value of Nodes contained by a Set</a:t>
            </a:r>
          </a:p>
        </p:txBody>
      </p:sp>
    </p:spTree>
    <p:extLst>
      <p:ext uri="{BB962C8B-B14F-4D97-AF65-F5344CB8AC3E}">
        <p14:creationId xmlns:p14="http://schemas.microsoft.com/office/powerpoint/2010/main" val="108830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pPr marL="0" indent="0">
              <a:lnSpc>
                <a:spcPct val="100000"/>
              </a:lnSpc>
              <a:buNone/>
            </a:pPr>
            <a:r>
              <a:rPr lang="en-US" kern="1200" dirty="0">
                <a:latin typeface="+mn-lt"/>
                <a:ea typeface="+mn-ea"/>
                <a:cs typeface="+mn-cs"/>
              </a:rPr>
              <a:t>Classes and methods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4" name="Content Placeholder 3">
            <a:extLst>
              <a:ext uri="{FF2B5EF4-FFF2-40B4-BE49-F238E27FC236}">
                <a16:creationId xmlns:a16="http://schemas.microsoft.com/office/drawing/2014/main" id="{958CAC54-023B-1E1A-F9EE-817A3B3AD879}"/>
              </a:ext>
            </a:extLst>
          </p:cNvPr>
          <p:cNvSpPr>
            <a:spLocks noGrp="1"/>
          </p:cNvSpPr>
          <p:nvPr>
            <p:ph idx="1"/>
          </p:nvPr>
        </p:nvSpPr>
        <p:spPr>
          <a:xfrm>
            <a:off x="6548755" y="1529984"/>
            <a:ext cx="4183062" cy="3623849"/>
          </a:xfrm>
        </p:spPr>
        <p:txBody>
          <a:bodyPr/>
          <a:lstStyle/>
          <a:p>
            <a:r>
              <a:rPr lang="en-US" dirty="0"/>
              <a:t>Figure 9: Reconstructs the optimal path in the end when an optimal way has been found </a:t>
            </a:r>
            <a:endParaRPr lang="en-150" dirty="0"/>
          </a:p>
        </p:txBody>
      </p:sp>
      <p:sp>
        <p:nvSpPr>
          <p:cNvPr id="5" name="TextBox 4">
            <a:extLst>
              <a:ext uri="{FF2B5EF4-FFF2-40B4-BE49-F238E27FC236}">
                <a16:creationId xmlns:a16="http://schemas.microsoft.com/office/drawing/2014/main" id="{64BF80DE-88D7-DEA1-B7A6-5E3027356D45}"/>
              </a:ext>
            </a:extLst>
          </p:cNvPr>
          <p:cNvSpPr txBox="1"/>
          <p:nvPr/>
        </p:nvSpPr>
        <p:spPr>
          <a:xfrm>
            <a:off x="755650" y="5919512"/>
            <a:ext cx="979995" cy="369332"/>
          </a:xfrm>
          <a:prstGeom prst="rect">
            <a:avLst/>
          </a:prstGeom>
          <a:noFill/>
        </p:spPr>
        <p:txBody>
          <a:bodyPr wrap="square" rtlCol="0">
            <a:spAutoFit/>
          </a:bodyPr>
          <a:lstStyle/>
          <a:p>
            <a:r>
              <a:rPr lang="en-US" dirty="0">
                <a:solidFill>
                  <a:schemeClr val="tx1">
                    <a:lumMod val="75000"/>
                  </a:schemeClr>
                </a:solidFill>
              </a:rPr>
              <a:t>Figure 9</a:t>
            </a:r>
          </a:p>
        </p:txBody>
      </p:sp>
      <p:pic>
        <p:nvPicPr>
          <p:cNvPr id="6" name="Picture 5" descr="Text&#10;&#10;Description automatically generated">
            <a:extLst>
              <a:ext uri="{FF2B5EF4-FFF2-40B4-BE49-F238E27FC236}">
                <a16:creationId xmlns:a16="http://schemas.microsoft.com/office/drawing/2014/main" id="{5F8F6D2E-7E1C-0C95-B8AA-0F7B15BA4F33}"/>
              </a:ext>
            </a:extLst>
          </p:cNvPr>
          <p:cNvPicPr>
            <a:picLocks noChangeAspect="1"/>
          </p:cNvPicPr>
          <p:nvPr/>
        </p:nvPicPr>
        <p:blipFill>
          <a:blip r:embed="rId2"/>
          <a:stretch>
            <a:fillRect/>
          </a:stretch>
        </p:blipFill>
        <p:spPr>
          <a:xfrm>
            <a:off x="843378" y="1517789"/>
            <a:ext cx="4857568" cy="4368414"/>
          </a:xfrm>
          <a:prstGeom prst="rect">
            <a:avLst/>
          </a:prstGeom>
        </p:spPr>
      </p:pic>
    </p:spTree>
    <p:extLst>
      <p:ext uri="{BB962C8B-B14F-4D97-AF65-F5344CB8AC3E}">
        <p14:creationId xmlns:p14="http://schemas.microsoft.com/office/powerpoint/2010/main" val="33918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pPr marL="0" indent="0">
              <a:lnSpc>
                <a:spcPct val="100000"/>
              </a:lnSpc>
              <a:buNone/>
            </a:pPr>
            <a:r>
              <a:rPr lang="en-US" kern="1200" dirty="0">
                <a:latin typeface="+mn-lt"/>
                <a:ea typeface="+mn-ea"/>
                <a:cs typeface="+mn-cs"/>
              </a:rPr>
              <a:t>Classes and methods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6" name="TextBox 5">
            <a:extLst>
              <a:ext uri="{FF2B5EF4-FFF2-40B4-BE49-F238E27FC236}">
                <a16:creationId xmlns:a16="http://schemas.microsoft.com/office/drawing/2014/main" id="{C3E9B1C6-B711-E946-4F79-B65819CE7C8D}"/>
              </a:ext>
            </a:extLst>
          </p:cNvPr>
          <p:cNvSpPr txBox="1"/>
          <p:nvPr/>
        </p:nvSpPr>
        <p:spPr>
          <a:xfrm>
            <a:off x="463813" y="3948115"/>
            <a:ext cx="1107812" cy="369332"/>
          </a:xfrm>
          <a:prstGeom prst="rect">
            <a:avLst/>
          </a:prstGeom>
          <a:noFill/>
        </p:spPr>
        <p:txBody>
          <a:bodyPr wrap="square" rtlCol="0">
            <a:spAutoFit/>
          </a:bodyPr>
          <a:lstStyle/>
          <a:p>
            <a:r>
              <a:rPr lang="en-US" dirty="0">
                <a:solidFill>
                  <a:schemeClr val="tx1">
                    <a:lumMod val="75000"/>
                  </a:schemeClr>
                </a:solidFill>
              </a:rPr>
              <a:t>Figure 10</a:t>
            </a:r>
          </a:p>
        </p:txBody>
      </p:sp>
      <p:pic>
        <p:nvPicPr>
          <p:cNvPr id="10" name="Content Placeholder 9" descr="Text&#10;&#10;Description automatically generated">
            <a:extLst>
              <a:ext uri="{FF2B5EF4-FFF2-40B4-BE49-F238E27FC236}">
                <a16:creationId xmlns:a16="http://schemas.microsoft.com/office/drawing/2014/main" id="{5969F999-BB9C-B6B0-521F-9DB89EF59DEF}"/>
              </a:ext>
            </a:extLst>
          </p:cNvPr>
          <p:cNvPicPr>
            <a:picLocks noGrp="1" noChangeAspect="1"/>
          </p:cNvPicPr>
          <p:nvPr>
            <p:ph idx="1"/>
          </p:nvPr>
        </p:nvPicPr>
        <p:blipFill>
          <a:blip r:embed="rId2"/>
          <a:stretch>
            <a:fillRect/>
          </a:stretch>
        </p:blipFill>
        <p:spPr>
          <a:xfrm>
            <a:off x="549538" y="1691344"/>
            <a:ext cx="6105525" cy="2093323"/>
          </a:xfrm>
        </p:spPr>
      </p:pic>
      <p:sp>
        <p:nvSpPr>
          <p:cNvPr id="3" name="Content Placeholder 16">
            <a:extLst>
              <a:ext uri="{FF2B5EF4-FFF2-40B4-BE49-F238E27FC236}">
                <a16:creationId xmlns:a16="http://schemas.microsoft.com/office/drawing/2014/main" id="{1B87E49E-CA6F-79CC-F799-D4AC7B83EA12}"/>
              </a:ext>
            </a:extLst>
          </p:cNvPr>
          <p:cNvSpPr txBox="1">
            <a:spLocks/>
          </p:cNvSpPr>
          <p:nvPr/>
        </p:nvSpPr>
        <p:spPr>
          <a:xfrm>
            <a:off x="549538" y="4624475"/>
            <a:ext cx="5043394" cy="268288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Figure 10: Node class method that implements the heuristic function h using the Manhattan Distance</a:t>
            </a:r>
          </a:p>
        </p:txBody>
      </p:sp>
    </p:spTree>
    <p:extLst>
      <p:ext uri="{BB962C8B-B14F-4D97-AF65-F5344CB8AC3E}">
        <p14:creationId xmlns:p14="http://schemas.microsoft.com/office/powerpoint/2010/main" val="399483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8"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sz="quarter" idx="15"/>
          </p:nvPr>
        </p:nvPicPr>
        <p:blipFill rotWithShape="1">
          <a:blip r:embed="rId2" cstate="screen">
            <a:extLst>
              <a:ext uri="{28A0092B-C50C-407E-A947-70E740481C1C}">
                <a14:useLocalDpi xmlns:a14="http://schemas.microsoft.com/office/drawing/2010/main" val="0"/>
              </a:ext>
            </a:extLst>
          </a:blip>
          <a:srcRect t="35701" b="8049"/>
          <a:stretch/>
        </p:blipFill>
        <p:spPr>
          <a:xfrm>
            <a:off x="20" y="744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0" name="Rectangle 39">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674689" y="-1093967"/>
            <a:ext cx="5545136" cy="288717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How it works?</a:t>
            </a:r>
          </a:p>
        </p:txBody>
      </p:sp>
      <p:sp>
        <p:nvSpPr>
          <p:cNvPr id="42" name="Rectangle 4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r>
              <a:rPr lang="en-US" dirty="0"/>
              <a:t>Intelligent Systems</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040" y="1551000"/>
            <a:ext cx="4635870" cy="4370347"/>
          </a:xfrm>
        </p:spPr>
        <p:txBody>
          <a:bodyPr/>
          <a:lstStyle/>
          <a:p>
            <a:r>
              <a:rPr lang="en-US" sz="2000" dirty="0"/>
              <a:t>To understand the functionality of the algorithm, we will present the first 3 steps of it</a:t>
            </a:r>
            <a:br>
              <a:rPr lang="en-US" sz="2000" dirty="0"/>
            </a:br>
            <a:br>
              <a:rPr lang="en-US" sz="2000" dirty="0"/>
            </a:br>
            <a:endParaRPr lang="en-US" sz="2000" dirty="0"/>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33" name="Title 5">
            <a:extLst>
              <a:ext uri="{FF2B5EF4-FFF2-40B4-BE49-F238E27FC236}">
                <a16:creationId xmlns:a16="http://schemas.microsoft.com/office/drawing/2014/main" id="{6E9E2F63-1693-8DEA-3102-0B2BF84125DE}"/>
              </a:ext>
            </a:extLst>
          </p:cNvPr>
          <p:cNvSpPr txBox="1">
            <a:spLocks/>
          </p:cNvSpPr>
          <p:nvPr/>
        </p:nvSpPr>
        <p:spPr>
          <a:xfrm>
            <a:off x="701040" y="701040"/>
            <a:ext cx="8281987" cy="125304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ro-RO"/>
              <a:t>How it works</a:t>
            </a:r>
          </a:p>
        </p:txBody>
      </p:sp>
      <p:pic>
        <p:nvPicPr>
          <p:cNvPr id="39" name="Picture 38" descr="Text&#10;&#10;Description automatically generated with medium confidence">
            <a:extLst>
              <a:ext uri="{FF2B5EF4-FFF2-40B4-BE49-F238E27FC236}">
                <a16:creationId xmlns:a16="http://schemas.microsoft.com/office/drawing/2014/main" id="{357F1001-8481-39C6-4041-28FCE73DD64D}"/>
              </a:ext>
            </a:extLst>
          </p:cNvPr>
          <p:cNvPicPr>
            <a:picLocks noChangeAspect="1"/>
          </p:cNvPicPr>
          <p:nvPr/>
        </p:nvPicPr>
        <p:blipFill>
          <a:blip r:embed="rId3"/>
          <a:stretch>
            <a:fillRect/>
          </a:stretch>
        </p:blipFill>
        <p:spPr>
          <a:xfrm>
            <a:off x="5626258" y="1551000"/>
            <a:ext cx="2688432" cy="3444005"/>
          </a:xfrm>
          <a:prstGeom prst="rect">
            <a:avLst/>
          </a:prstGeom>
        </p:spPr>
      </p:pic>
      <p:pic>
        <p:nvPicPr>
          <p:cNvPr id="52" name="Picture 51" descr="A picture containing text&#10;&#10;Description automatically generated">
            <a:extLst>
              <a:ext uri="{FF2B5EF4-FFF2-40B4-BE49-F238E27FC236}">
                <a16:creationId xmlns:a16="http://schemas.microsoft.com/office/drawing/2014/main" id="{08EAE8F5-E274-42A5-C0BF-670348E7D2D6}"/>
              </a:ext>
            </a:extLst>
          </p:cNvPr>
          <p:cNvPicPr>
            <a:picLocks noChangeAspect="1"/>
          </p:cNvPicPr>
          <p:nvPr/>
        </p:nvPicPr>
        <p:blipFill>
          <a:blip r:embed="rId4"/>
          <a:stretch>
            <a:fillRect/>
          </a:stretch>
        </p:blipFill>
        <p:spPr>
          <a:xfrm>
            <a:off x="8604038" y="1551000"/>
            <a:ext cx="3037099" cy="1915288"/>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039" y="1902402"/>
            <a:ext cx="4204335" cy="3610290"/>
          </a:xfrm>
        </p:spPr>
        <p:txBody>
          <a:bodyPr/>
          <a:lstStyle/>
          <a:p>
            <a:r>
              <a:rPr lang="en-US" sz="2000" dirty="0"/>
              <a:t>Step 2:</a:t>
            </a:r>
            <a:br>
              <a:rPr lang="en-US" sz="2000" dirty="0"/>
            </a:br>
            <a:br>
              <a:rPr lang="en-US" sz="2000" dirty="0"/>
            </a:br>
            <a:r>
              <a:rPr lang="en-US" sz="2000" dirty="0"/>
              <a:t>Current takes the Node from the </a:t>
            </a:r>
            <a:r>
              <a:rPr lang="en-US" sz="2000" dirty="0" err="1"/>
              <a:t>OpenSet</a:t>
            </a:r>
            <a:r>
              <a:rPr lang="en-US" sz="2000" dirty="0"/>
              <a:t> with the lowest f value</a:t>
            </a:r>
            <a:br>
              <a:rPr lang="en-US" sz="2000" dirty="0"/>
            </a:br>
            <a:br>
              <a:rPr lang="en-US" sz="2000" dirty="0"/>
            </a:br>
            <a:endParaRPr lang="en-US" sz="2000" dirty="0"/>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33" name="Title 5">
            <a:extLst>
              <a:ext uri="{FF2B5EF4-FFF2-40B4-BE49-F238E27FC236}">
                <a16:creationId xmlns:a16="http://schemas.microsoft.com/office/drawing/2014/main" id="{6E9E2F63-1693-8DEA-3102-0B2BF84125DE}"/>
              </a:ext>
            </a:extLst>
          </p:cNvPr>
          <p:cNvSpPr txBox="1">
            <a:spLocks/>
          </p:cNvSpPr>
          <p:nvPr/>
        </p:nvSpPr>
        <p:spPr>
          <a:xfrm>
            <a:off x="701040" y="701040"/>
            <a:ext cx="8281987" cy="125304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ro-RO"/>
              <a:t>How it works</a:t>
            </a:r>
          </a:p>
        </p:txBody>
      </p:sp>
      <p:pic>
        <p:nvPicPr>
          <p:cNvPr id="3" name="Picture 2" descr="Text&#10;&#10;Description automatically generated">
            <a:extLst>
              <a:ext uri="{FF2B5EF4-FFF2-40B4-BE49-F238E27FC236}">
                <a16:creationId xmlns:a16="http://schemas.microsoft.com/office/drawing/2014/main" id="{9DE863C2-9787-76C6-7E83-01DE0C3C38C1}"/>
              </a:ext>
            </a:extLst>
          </p:cNvPr>
          <p:cNvPicPr>
            <a:picLocks noChangeAspect="1"/>
          </p:cNvPicPr>
          <p:nvPr/>
        </p:nvPicPr>
        <p:blipFill>
          <a:blip r:embed="rId3"/>
          <a:stretch>
            <a:fillRect/>
          </a:stretch>
        </p:blipFill>
        <p:spPr>
          <a:xfrm>
            <a:off x="5294607" y="1259473"/>
            <a:ext cx="2767353" cy="4897487"/>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A82DD834-17CD-8FA4-2AD5-F2F7EC644734}"/>
              </a:ext>
            </a:extLst>
          </p:cNvPr>
          <p:cNvPicPr>
            <a:picLocks noChangeAspect="1"/>
          </p:cNvPicPr>
          <p:nvPr/>
        </p:nvPicPr>
        <p:blipFill>
          <a:blip r:embed="rId4"/>
          <a:stretch>
            <a:fillRect/>
          </a:stretch>
        </p:blipFill>
        <p:spPr>
          <a:xfrm>
            <a:off x="8198304" y="1259473"/>
            <a:ext cx="3292656" cy="2076450"/>
          </a:xfrm>
          <a:prstGeom prst="rect">
            <a:avLst/>
          </a:prstGeom>
        </p:spPr>
      </p:pic>
    </p:spTree>
    <p:extLst>
      <p:ext uri="{BB962C8B-B14F-4D97-AF65-F5344CB8AC3E}">
        <p14:creationId xmlns:p14="http://schemas.microsoft.com/office/powerpoint/2010/main" val="376916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040" y="1822391"/>
            <a:ext cx="4747260" cy="3610290"/>
          </a:xfrm>
        </p:spPr>
        <p:txBody>
          <a:bodyPr/>
          <a:lstStyle/>
          <a:p>
            <a:br>
              <a:rPr lang="en-US" sz="2000" dirty="0"/>
            </a:br>
            <a:br>
              <a:rPr lang="en-US" sz="2000" dirty="0"/>
            </a:br>
            <a:endParaRPr lang="en-US" sz="2000" dirty="0"/>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33" name="Title 5">
            <a:extLst>
              <a:ext uri="{FF2B5EF4-FFF2-40B4-BE49-F238E27FC236}">
                <a16:creationId xmlns:a16="http://schemas.microsoft.com/office/drawing/2014/main" id="{6E9E2F63-1693-8DEA-3102-0B2BF84125DE}"/>
              </a:ext>
            </a:extLst>
          </p:cNvPr>
          <p:cNvSpPr txBox="1">
            <a:spLocks/>
          </p:cNvSpPr>
          <p:nvPr/>
        </p:nvSpPr>
        <p:spPr>
          <a:xfrm>
            <a:off x="701040" y="701040"/>
            <a:ext cx="8281987" cy="125304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ro-RO"/>
              <a:t>How it works</a:t>
            </a:r>
          </a:p>
        </p:txBody>
      </p:sp>
      <p:pic>
        <p:nvPicPr>
          <p:cNvPr id="3" name="Picture 2" descr="Text&#10;&#10;Description automatically generated">
            <a:extLst>
              <a:ext uri="{FF2B5EF4-FFF2-40B4-BE49-F238E27FC236}">
                <a16:creationId xmlns:a16="http://schemas.microsoft.com/office/drawing/2014/main" id="{2DCF4B1B-2520-BBCF-5108-17C96FD008AE}"/>
              </a:ext>
            </a:extLst>
          </p:cNvPr>
          <p:cNvPicPr>
            <a:picLocks noChangeAspect="1"/>
          </p:cNvPicPr>
          <p:nvPr/>
        </p:nvPicPr>
        <p:blipFill>
          <a:blip r:embed="rId3"/>
          <a:stretch>
            <a:fillRect/>
          </a:stretch>
        </p:blipFill>
        <p:spPr>
          <a:xfrm>
            <a:off x="6060341" y="1234243"/>
            <a:ext cx="2247004" cy="527296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74544C6E-B069-A9CC-F37C-0A7A3D5D8828}"/>
              </a:ext>
            </a:extLst>
          </p:cNvPr>
          <p:cNvPicPr>
            <a:picLocks noChangeAspect="1"/>
          </p:cNvPicPr>
          <p:nvPr/>
        </p:nvPicPr>
        <p:blipFill>
          <a:blip r:embed="rId4"/>
          <a:stretch>
            <a:fillRect/>
          </a:stretch>
        </p:blipFill>
        <p:spPr>
          <a:xfrm>
            <a:off x="8559562" y="1234243"/>
            <a:ext cx="3105388" cy="1958353"/>
          </a:xfrm>
          <a:prstGeom prst="rect">
            <a:avLst/>
          </a:prstGeom>
        </p:spPr>
      </p:pic>
      <p:sp>
        <p:nvSpPr>
          <p:cNvPr id="2" name="Title 5">
            <a:extLst>
              <a:ext uri="{FF2B5EF4-FFF2-40B4-BE49-F238E27FC236}">
                <a16:creationId xmlns:a16="http://schemas.microsoft.com/office/drawing/2014/main" id="{EA8B3954-F8E9-0A3D-0C0A-0814DD1E5B51}"/>
              </a:ext>
            </a:extLst>
          </p:cNvPr>
          <p:cNvSpPr txBox="1">
            <a:spLocks/>
          </p:cNvSpPr>
          <p:nvPr/>
        </p:nvSpPr>
        <p:spPr>
          <a:xfrm>
            <a:off x="701040" y="1888236"/>
            <a:ext cx="4204335" cy="361029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2000" dirty="0"/>
              <a:t>Step 3:</a:t>
            </a:r>
          </a:p>
          <a:p>
            <a:endParaRPr lang="en-US" sz="2000" dirty="0"/>
          </a:p>
          <a:p>
            <a:r>
              <a:rPr lang="en-US" sz="2000" dirty="0"/>
              <a:t>We move the previous Current Node to the </a:t>
            </a:r>
            <a:r>
              <a:rPr lang="en-US" sz="2000" dirty="0" err="1"/>
              <a:t>ClosedSet</a:t>
            </a:r>
            <a:r>
              <a:rPr lang="en-US" sz="2000" dirty="0"/>
              <a:t> and repeat Step 2</a:t>
            </a:r>
            <a:br>
              <a:rPr lang="en-US" sz="2000" dirty="0"/>
            </a:br>
            <a:br>
              <a:rPr lang="en-US" sz="2000" dirty="0"/>
            </a:br>
            <a:endParaRPr lang="en-US" sz="2000" dirty="0"/>
          </a:p>
        </p:txBody>
      </p:sp>
    </p:spTree>
    <p:extLst>
      <p:ext uri="{BB962C8B-B14F-4D97-AF65-F5344CB8AC3E}">
        <p14:creationId xmlns:p14="http://schemas.microsoft.com/office/powerpoint/2010/main" val="73921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039" y="1798421"/>
            <a:ext cx="5461635" cy="3735604"/>
          </a:xfrm>
        </p:spPr>
        <p:txBody>
          <a:bodyPr/>
          <a:lstStyle/>
          <a:p>
            <a:r>
              <a:rPr lang="en-US" sz="2000" dirty="0"/>
              <a:t>In a more complex simulation, the algorithm will find the optimal path from initial state to the goal (If there is any)</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33" name="Title 5">
            <a:extLst>
              <a:ext uri="{FF2B5EF4-FFF2-40B4-BE49-F238E27FC236}">
                <a16:creationId xmlns:a16="http://schemas.microsoft.com/office/drawing/2014/main" id="{6E9E2F63-1693-8DEA-3102-0B2BF84125DE}"/>
              </a:ext>
            </a:extLst>
          </p:cNvPr>
          <p:cNvSpPr txBox="1">
            <a:spLocks/>
          </p:cNvSpPr>
          <p:nvPr/>
        </p:nvSpPr>
        <p:spPr>
          <a:xfrm>
            <a:off x="701040" y="701040"/>
            <a:ext cx="8281987" cy="125304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ro-RO"/>
              <a:t>How it works</a:t>
            </a:r>
          </a:p>
        </p:txBody>
      </p:sp>
      <p:pic>
        <p:nvPicPr>
          <p:cNvPr id="35" name="Picture 34" descr="Text&#10;&#10;Description automatically generated with low confidence">
            <a:extLst>
              <a:ext uri="{FF2B5EF4-FFF2-40B4-BE49-F238E27FC236}">
                <a16:creationId xmlns:a16="http://schemas.microsoft.com/office/drawing/2014/main" id="{B31D8AA6-A0C3-5386-3CE7-483C189DECA2}"/>
              </a:ext>
            </a:extLst>
          </p:cNvPr>
          <p:cNvPicPr>
            <a:picLocks noChangeAspect="1"/>
          </p:cNvPicPr>
          <p:nvPr/>
        </p:nvPicPr>
        <p:blipFill>
          <a:blip r:embed="rId3"/>
          <a:stretch>
            <a:fillRect/>
          </a:stretch>
        </p:blipFill>
        <p:spPr>
          <a:xfrm>
            <a:off x="6707187" y="1798421"/>
            <a:ext cx="4933950" cy="3122265"/>
          </a:xfrm>
          <a:prstGeom prst="rect">
            <a:avLst/>
          </a:prstGeom>
        </p:spPr>
      </p:pic>
    </p:spTree>
    <p:extLst>
      <p:ext uri="{BB962C8B-B14F-4D97-AF65-F5344CB8AC3E}">
        <p14:creationId xmlns:p14="http://schemas.microsoft.com/office/powerpoint/2010/main" val="236467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four (optional)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How reliable is it?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Intelligent Systems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spTree>
    <p:extLst>
      <p:ext uri="{BB962C8B-B14F-4D97-AF65-F5344CB8AC3E}">
        <p14:creationId xmlns:p14="http://schemas.microsoft.com/office/powerpoint/2010/main" val="152267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dirty="0"/>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r>
              <a:rPr lang="en-US" dirty="0"/>
              <a:t>Intelligent Systems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19</a:t>
            </a:fld>
            <a:endParaRPr lang="en-US"/>
          </a:p>
        </p:txBody>
      </p:sp>
      <p:sp>
        <p:nvSpPr>
          <p:cNvPr id="14" name="TextBox 13">
            <a:extLst>
              <a:ext uri="{FF2B5EF4-FFF2-40B4-BE49-F238E27FC236}">
                <a16:creationId xmlns:a16="http://schemas.microsoft.com/office/drawing/2014/main" id="{39BDF407-8167-BD09-613A-8865C5496F52}"/>
              </a:ext>
            </a:extLst>
          </p:cNvPr>
          <p:cNvSpPr txBox="1"/>
          <p:nvPr/>
        </p:nvSpPr>
        <p:spPr>
          <a:xfrm>
            <a:off x="1930549" y="2924072"/>
            <a:ext cx="1660371" cy="369332"/>
          </a:xfrm>
          <a:prstGeom prst="rect">
            <a:avLst/>
          </a:prstGeom>
          <a:noFill/>
        </p:spPr>
        <p:txBody>
          <a:bodyPr wrap="square" rtlCol="0">
            <a:spAutoFit/>
          </a:bodyPr>
          <a:lstStyle/>
          <a:p>
            <a:r>
              <a:rPr lang="en-US" dirty="0">
                <a:solidFill>
                  <a:schemeClr val="tx1">
                    <a:lumMod val="75000"/>
                  </a:schemeClr>
                </a:solidFill>
              </a:rPr>
              <a:t>20% obstacles</a:t>
            </a:r>
          </a:p>
        </p:txBody>
      </p:sp>
      <p:pic>
        <p:nvPicPr>
          <p:cNvPr id="12" name="Picture 11" descr="Background pattern&#10;&#10;Description automatically generated">
            <a:extLst>
              <a:ext uri="{FF2B5EF4-FFF2-40B4-BE49-F238E27FC236}">
                <a16:creationId xmlns:a16="http://schemas.microsoft.com/office/drawing/2014/main" id="{B27F092D-DF44-B494-430A-E70878305BEE}"/>
              </a:ext>
            </a:extLst>
          </p:cNvPr>
          <p:cNvPicPr>
            <a:picLocks noChangeAspect="1"/>
          </p:cNvPicPr>
          <p:nvPr/>
        </p:nvPicPr>
        <p:blipFill>
          <a:blip r:embed="rId2"/>
          <a:stretch>
            <a:fillRect/>
          </a:stretch>
        </p:blipFill>
        <p:spPr>
          <a:xfrm>
            <a:off x="2014009" y="214229"/>
            <a:ext cx="2715377" cy="2736000"/>
          </a:xfrm>
          <a:prstGeom prst="rect">
            <a:avLst/>
          </a:prstGeom>
        </p:spPr>
      </p:pic>
      <p:pic>
        <p:nvPicPr>
          <p:cNvPr id="18" name="Picture 17" descr="A picture containing text&#10;&#10;Description automatically generated">
            <a:extLst>
              <a:ext uri="{FF2B5EF4-FFF2-40B4-BE49-F238E27FC236}">
                <a16:creationId xmlns:a16="http://schemas.microsoft.com/office/drawing/2014/main" id="{802F91E0-14EE-0375-6465-AA5E971D1875}"/>
              </a:ext>
            </a:extLst>
          </p:cNvPr>
          <p:cNvPicPr>
            <a:picLocks noChangeAspect="1"/>
          </p:cNvPicPr>
          <p:nvPr/>
        </p:nvPicPr>
        <p:blipFill>
          <a:blip r:embed="rId3"/>
          <a:stretch>
            <a:fillRect/>
          </a:stretch>
        </p:blipFill>
        <p:spPr>
          <a:xfrm>
            <a:off x="7178057" y="228269"/>
            <a:ext cx="2770806" cy="2764081"/>
          </a:xfrm>
          <a:prstGeom prst="rect">
            <a:avLst/>
          </a:prstGeom>
        </p:spPr>
      </p:pic>
      <p:sp>
        <p:nvSpPr>
          <p:cNvPr id="19" name="TextBox 18">
            <a:extLst>
              <a:ext uri="{FF2B5EF4-FFF2-40B4-BE49-F238E27FC236}">
                <a16:creationId xmlns:a16="http://schemas.microsoft.com/office/drawing/2014/main" id="{C89BCACF-095D-1F6F-EF24-8E62201DC4DD}"/>
              </a:ext>
            </a:extLst>
          </p:cNvPr>
          <p:cNvSpPr txBox="1"/>
          <p:nvPr/>
        </p:nvSpPr>
        <p:spPr>
          <a:xfrm>
            <a:off x="7092332" y="2952153"/>
            <a:ext cx="1660371" cy="369332"/>
          </a:xfrm>
          <a:prstGeom prst="rect">
            <a:avLst/>
          </a:prstGeom>
          <a:noFill/>
        </p:spPr>
        <p:txBody>
          <a:bodyPr wrap="square" rtlCol="0">
            <a:spAutoFit/>
          </a:bodyPr>
          <a:lstStyle/>
          <a:p>
            <a:r>
              <a:rPr lang="en-US" dirty="0">
                <a:solidFill>
                  <a:schemeClr val="tx1">
                    <a:lumMod val="75000"/>
                  </a:schemeClr>
                </a:solidFill>
              </a:rPr>
              <a:t>30% obstacles</a:t>
            </a:r>
          </a:p>
        </p:txBody>
      </p:sp>
      <p:pic>
        <p:nvPicPr>
          <p:cNvPr id="23" name="Picture 22" descr="Calendar&#10;&#10;Description automatically generated">
            <a:extLst>
              <a:ext uri="{FF2B5EF4-FFF2-40B4-BE49-F238E27FC236}">
                <a16:creationId xmlns:a16="http://schemas.microsoft.com/office/drawing/2014/main" id="{FCBD0BCC-BC6C-2542-1246-E5CC39DB148E}"/>
              </a:ext>
            </a:extLst>
          </p:cNvPr>
          <p:cNvPicPr>
            <a:picLocks noChangeAspect="1"/>
          </p:cNvPicPr>
          <p:nvPr/>
        </p:nvPicPr>
        <p:blipFill>
          <a:blip r:embed="rId4"/>
          <a:stretch>
            <a:fillRect/>
          </a:stretch>
        </p:blipFill>
        <p:spPr>
          <a:xfrm>
            <a:off x="2014009" y="3293404"/>
            <a:ext cx="2690282" cy="2764081"/>
          </a:xfrm>
          <a:prstGeom prst="rect">
            <a:avLst/>
          </a:prstGeom>
        </p:spPr>
      </p:pic>
      <p:sp>
        <p:nvSpPr>
          <p:cNvPr id="28" name="TextBox 27">
            <a:extLst>
              <a:ext uri="{FF2B5EF4-FFF2-40B4-BE49-F238E27FC236}">
                <a16:creationId xmlns:a16="http://schemas.microsoft.com/office/drawing/2014/main" id="{9B35DD25-C173-CBA4-0ECA-F54A41529877}"/>
              </a:ext>
            </a:extLst>
          </p:cNvPr>
          <p:cNvSpPr txBox="1"/>
          <p:nvPr/>
        </p:nvSpPr>
        <p:spPr>
          <a:xfrm>
            <a:off x="1930548" y="6033083"/>
            <a:ext cx="1660371" cy="369332"/>
          </a:xfrm>
          <a:prstGeom prst="rect">
            <a:avLst/>
          </a:prstGeom>
          <a:noFill/>
        </p:spPr>
        <p:txBody>
          <a:bodyPr wrap="square" rtlCol="0">
            <a:spAutoFit/>
          </a:bodyPr>
          <a:lstStyle/>
          <a:p>
            <a:r>
              <a:rPr lang="en-US" dirty="0">
                <a:solidFill>
                  <a:schemeClr val="tx1">
                    <a:lumMod val="75000"/>
                  </a:schemeClr>
                </a:solidFill>
              </a:rPr>
              <a:t>40% obstacles</a:t>
            </a:r>
          </a:p>
        </p:txBody>
      </p:sp>
      <p:pic>
        <p:nvPicPr>
          <p:cNvPr id="32" name="Picture 31" descr="Text&#10;&#10;Description automatically generated">
            <a:extLst>
              <a:ext uri="{FF2B5EF4-FFF2-40B4-BE49-F238E27FC236}">
                <a16:creationId xmlns:a16="http://schemas.microsoft.com/office/drawing/2014/main" id="{F2554296-977C-0AB5-043B-A18AD60D4DB5}"/>
              </a:ext>
            </a:extLst>
          </p:cNvPr>
          <p:cNvPicPr>
            <a:picLocks noChangeAspect="1"/>
          </p:cNvPicPr>
          <p:nvPr/>
        </p:nvPicPr>
        <p:blipFill>
          <a:blip r:embed="rId5"/>
          <a:stretch>
            <a:fillRect/>
          </a:stretch>
        </p:blipFill>
        <p:spPr>
          <a:xfrm>
            <a:off x="7178057" y="3321485"/>
            <a:ext cx="2715733" cy="2736000"/>
          </a:xfrm>
          <a:prstGeom prst="rect">
            <a:avLst/>
          </a:prstGeom>
        </p:spPr>
      </p:pic>
      <p:sp>
        <p:nvSpPr>
          <p:cNvPr id="33" name="TextBox 32">
            <a:extLst>
              <a:ext uri="{FF2B5EF4-FFF2-40B4-BE49-F238E27FC236}">
                <a16:creationId xmlns:a16="http://schemas.microsoft.com/office/drawing/2014/main" id="{40034E5D-0600-C8E9-363C-E0E267244091}"/>
              </a:ext>
            </a:extLst>
          </p:cNvPr>
          <p:cNvSpPr txBox="1"/>
          <p:nvPr/>
        </p:nvSpPr>
        <p:spPr>
          <a:xfrm>
            <a:off x="7092331" y="6061164"/>
            <a:ext cx="1660371" cy="369332"/>
          </a:xfrm>
          <a:prstGeom prst="rect">
            <a:avLst/>
          </a:prstGeom>
          <a:noFill/>
        </p:spPr>
        <p:txBody>
          <a:bodyPr wrap="square" rtlCol="0">
            <a:spAutoFit/>
          </a:bodyPr>
          <a:lstStyle/>
          <a:p>
            <a:r>
              <a:rPr lang="en-US" dirty="0">
                <a:solidFill>
                  <a:schemeClr val="tx1">
                    <a:lumMod val="75000"/>
                  </a:schemeClr>
                </a:solidFill>
              </a:rPr>
              <a:t>50% obstacles</a:t>
            </a:r>
          </a:p>
        </p:txBody>
      </p:sp>
    </p:spTree>
    <p:extLst>
      <p:ext uri="{BB962C8B-B14F-4D97-AF65-F5344CB8AC3E}">
        <p14:creationId xmlns:p14="http://schemas.microsoft.com/office/powerpoint/2010/main" val="408718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401084"/>
            <a:ext cx="3565524" cy="1997855"/>
          </a:xfrm>
        </p:spPr>
        <p:txBody>
          <a:bodyPr/>
          <a:lstStyle/>
          <a:p>
            <a:r>
              <a:rPr lang="en-US" dirty="0"/>
              <a:t>Summary</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940459"/>
            <a:ext cx="3565525" cy="4140745"/>
          </a:xfrm>
        </p:spPr>
        <p:txBody>
          <a:bodyPr/>
          <a:lstStyle/>
          <a:p>
            <a:r>
              <a:rPr lang="en-US" dirty="0"/>
              <a:t>1) Introduction</a:t>
            </a:r>
          </a:p>
          <a:p>
            <a:r>
              <a:rPr lang="en-US" dirty="0"/>
              <a:t>2) </a:t>
            </a:r>
            <a:r>
              <a:rPr lang="en-US" kern="1200" dirty="0">
                <a:latin typeface="+mn-lt"/>
                <a:ea typeface="+mn-ea"/>
                <a:cs typeface="+mn-cs"/>
              </a:rPr>
              <a:t>Matrix definition and construction</a:t>
            </a:r>
            <a:endParaRPr lang="en-US" dirty="0"/>
          </a:p>
          <a:p>
            <a:r>
              <a:rPr lang="en-US" dirty="0"/>
              <a:t>3) A* algorithm implementation </a:t>
            </a:r>
          </a:p>
          <a:p>
            <a:r>
              <a:rPr lang="en-US" dirty="0"/>
              <a:t>4)</a:t>
            </a:r>
            <a:r>
              <a:rPr lang="en-US" kern="1200" dirty="0">
                <a:latin typeface="+mn-lt"/>
                <a:ea typeface="+mn-ea"/>
                <a:cs typeface="+mn-cs"/>
              </a:rPr>
              <a:t> Classes and methods</a:t>
            </a:r>
          </a:p>
          <a:p>
            <a:r>
              <a:rPr lang="en-US" dirty="0"/>
              <a:t>5) How it works</a:t>
            </a:r>
          </a:p>
          <a:p>
            <a:r>
              <a:rPr lang="en-US" dirty="0"/>
              <a:t>6) Statistics</a:t>
            </a:r>
          </a:p>
          <a:p>
            <a:r>
              <a:rPr lang="en-US" dirty="0"/>
              <a:t>7) Conclusions</a:t>
            </a:r>
            <a:endParaRPr lang="en-US" kern="1200" dirty="0">
              <a:latin typeface="+mn-lt"/>
              <a:ea typeface="+mn-ea"/>
              <a:cs typeface="+mn-cs"/>
            </a:endParaRP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1039" y="1798421"/>
            <a:ext cx="10520336" cy="3735604"/>
          </a:xfrm>
        </p:spPr>
        <p:txBody>
          <a:bodyPr/>
          <a:lstStyle/>
          <a:p>
            <a:r>
              <a:rPr lang="en-US" sz="2000" dirty="0"/>
              <a:t>We conducted 100 tests for each obstacle percentage in order to see how effective is our implementation of the algorithm.</a:t>
            </a:r>
            <a:br>
              <a:rPr lang="en-US" sz="2000" dirty="0"/>
            </a:br>
            <a:r>
              <a:rPr lang="en-US" sz="2000" dirty="0"/>
              <a:t>Starting with 20% obstacles on the map, the results are:</a:t>
            </a:r>
            <a:br>
              <a:rPr lang="en-US" sz="2000" dirty="0"/>
            </a:br>
            <a:br>
              <a:rPr lang="en-US" sz="2000" dirty="0"/>
            </a:br>
            <a:endParaRPr lang="en-US" sz="2000" dirty="0"/>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33" name="Title 5">
            <a:extLst>
              <a:ext uri="{FF2B5EF4-FFF2-40B4-BE49-F238E27FC236}">
                <a16:creationId xmlns:a16="http://schemas.microsoft.com/office/drawing/2014/main" id="{6E9E2F63-1693-8DEA-3102-0B2BF84125DE}"/>
              </a:ext>
            </a:extLst>
          </p:cNvPr>
          <p:cNvSpPr txBox="1">
            <a:spLocks/>
          </p:cNvSpPr>
          <p:nvPr/>
        </p:nvSpPr>
        <p:spPr>
          <a:xfrm>
            <a:off x="701040" y="701040"/>
            <a:ext cx="8281987" cy="125304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dirty="0"/>
              <a:t>Statistics</a:t>
            </a:r>
            <a:endParaRPr lang="ro-RO" dirty="0"/>
          </a:p>
        </p:txBody>
      </p:sp>
      <p:graphicFrame>
        <p:nvGraphicFramePr>
          <p:cNvPr id="2" name="Table 2">
            <a:extLst>
              <a:ext uri="{FF2B5EF4-FFF2-40B4-BE49-F238E27FC236}">
                <a16:creationId xmlns:a16="http://schemas.microsoft.com/office/drawing/2014/main" id="{65A0EF27-1FC8-3DE9-9C50-D0E370B25C14}"/>
              </a:ext>
            </a:extLst>
          </p:cNvPr>
          <p:cNvGraphicFramePr>
            <a:graphicFrameLocks noGrp="1"/>
          </p:cNvGraphicFramePr>
          <p:nvPr>
            <p:extLst>
              <p:ext uri="{D42A27DB-BD31-4B8C-83A1-F6EECF244321}">
                <p14:modId xmlns:p14="http://schemas.microsoft.com/office/powerpoint/2010/main" val="1297596916"/>
              </p:ext>
            </p:extLst>
          </p:nvPr>
        </p:nvGraphicFramePr>
        <p:xfrm>
          <a:off x="701038" y="2689934"/>
          <a:ext cx="10306974" cy="2701905"/>
        </p:xfrm>
        <a:graphic>
          <a:graphicData uri="http://schemas.openxmlformats.org/drawingml/2006/table">
            <a:tbl>
              <a:tblPr firstRow="1" bandRow="1">
                <a:tableStyleId>{93296810-A885-4BE3-A3E7-6D5BEEA58F35}</a:tableStyleId>
              </a:tblPr>
              <a:tblGrid>
                <a:gridCol w="3435658">
                  <a:extLst>
                    <a:ext uri="{9D8B030D-6E8A-4147-A177-3AD203B41FA5}">
                      <a16:colId xmlns:a16="http://schemas.microsoft.com/office/drawing/2014/main" val="1011932050"/>
                    </a:ext>
                  </a:extLst>
                </a:gridCol>
                <a:gridCol w="3435658">
                  <a:extLst>
                    <a:ext uri="{9D8B030D-6E8A-4147-A177-3AD203B41FA5}">
                      <a16:colId xmlns:a16="http://schemas.microsoft.com/office/drawing/2014/main" val="1144363938"/>
                    </a:ext>
                  </a:extLst>
                </a:gridCol>
                <a:gridCol w="3435658">
                  <a:extLst>
                    <a:ext uri="{9D8B030D-6E8A-4147-A177-3AD203B41FA5}">
                      <a16:colId xmlns:a16="http://schemas.microsoft.com/office/drawing/2014/main" val="3401272249"/>
                    </a:ext>
                  </a:extLst>
                </a:gridCol>
              </a:tblGrid>
              <a:tr h="412365">
                <a:tc>
                  <a:txBody>
                    <a:bodyPr/>
                    <a:lstStyle/>
                    <a:p>
                      <a:pPr algn="ctr"/>
                      <a:r>
                        <a:rPr lang="en-US" dirty="0"/>
                        <a:t>Obstacles (%)</a:t>
                      </a:r>
                      <a:endParaRPr lang="en-150" dirty="0"/>
                    </a:p>
                  </a:txBody>
                  <a:tcPr/>
                </a:tc>
                <a:tc>
                  <a:txBody>
                    <a:bodyPr/>
                    <a:lstStyle/>
                    <a:p>
                      <a:pPr algn="ctr"/>
                      <a:r>
                        <a:rPr lang="en-US" dirty="0"/>
                        <a:t>Couldn’t find a path (Error count)</a:t>
                      </a:r>
                      <a:endParaRPr lang="en-150" dirty="0"/>
                    </a:p>
                  </a:txBody>
                  <a:tcPr/>
                </a:tc>
                <a:tc>
                  <a:txBody>
                    <a:bodyPr/>
                    <a:lstStyle/>
                    <a:p>
                      <a:pPr algn="ctr"/>
                      <a:r>
                        <a:rPr lang="el-GR" sz="1800" b="0" i="0" kern="1200" dirty="0">
                          <a:solidFill>
                            <a:schemeClr val="lt1"/>
                          </a:solidFill>
                          <a:effectLst/>
                          <a:latin typeface="+mn-lt"/>
                          <a:ea typeface="+mn-ea"/>
                          <a:cs typeface="+mn-cs"/>
                        </a:rPr>
                        <a:t>η</a:t>
                      </a:r>
                      <a:r>
                        <a:rPr lang="en-US" sz="1800" b="0" i="0" kern="1200" dirty="0">
                          <a:solidFill>
                            <a:schemeClr val="lt1"/>
                          </a:solidFill>
                          <a:effectLst/>
                          <a:latin typeface="+mn-lt"/>
                          <a:ea typeface="+mn-ea"/>
                          <a:cs typeface="+mn-cs"/>
                        </a:rPr>
                        <a:t> </a:t>
                      </a:r>
                      <a:r>
                        <a:rPr lang="en-US" dirty="0"/>
                        <a:t>Efficiency (%)</a:t>
                      </a:r>
                      <a:endParaRPr lang="en-150" dirty="0"/>
                    </a:p>
                  </a:txBody>
                  <a:tcPr/>
                </a:tc>
                <a:extLst>
                  <a:ext uri="{0D108BD9-81ED-4DB2-BD59-A6C34878D82A}">
                    <a16:rowId xmlns:a16="http://schemas.microsoft.com/office/drawing/2014/main" val="1761530781"/>
                  </a:ext>
                </a:extLst>
              </a:tr>
              <a:tr h="412365">
                <a:tc>
                  <a:txBody>
                    <a:bodyPr/>
                    <a:lstStyle/>
                    <a:p>
                      <a:pPr algn="ctr"/>
                      <a:r>
                        <a:rPr lang="en-US" dirty="0"/>
                        <a:t>20%</a:t>
                      </a:r>
                      <a:endParaRPr lang="en-150" dirty="0"/>
                    </a:p>
                  </a:txBody>
                  <a:tcPr/>
                </a:tc>
                <a:tc>
                  <a:txBody>
                    <a:bodyPr/>
                    <a:lstStyle/>
                    <a:p>
                      <a:pPr algn="ctr"/>
                      <a:r>
                        <a:rPr lang="en-US" dirty="0"/>
                        <a:t>54</a:t>
                      </a:r>
                      <a:endParaRPr lang="en-150" dirty="0"/>
                    </a:p>
                  </a:txBody>
                  <a:tcPr/>
                </a:tc>
                <a:tc>
                  <a:txBody>
                    <a:bodyPr/>
                    <a:lstStyle/>
                    <a:p>
                      <a:pPr algn="ctr"/>
                      <a:r>
                        <a:rPr lang="en-US" dirty="0"/>
                        <a:t>46%</a:t>
                      </a:r>
                      <a:endParaRPr lang="en-150" dirty="0"/>
                    </a:p>
                  </a:txBody>
                  <a:tcPr/>
                </a:tc>
                <a:extLst>
                  <a:ext uri="{0D108BD9-81ED-4DB2-BD59-A6C34878D82A}">
                    <a16:rowId xmlns:a16="http://schemas.microsoft.com/office/drawing/2014/main" val="3391851665"/>
                  </a:ext>
                </a:extLst>
              </a:tr>
              <a:tr h="412365">
                <a:tc>
                  <a:txBody>
                    <a:bodyPr/>
                    <a:lstStyle/>
                    <a:p>
                      <a:pPr algn="ctr"/>
                      <a:r>
                        <a:rPr lang="en-US" dirty="0">
                          <a:highlight>
                            <a:srgbClr val="FFFF00"/>
                          </a:highlight>
                        </a:rPr>
                        <a:t>30%</a:t>
                      </a:r>
                      <a:endParaRPr lang="en-150" dirty="0">
                        <a:highlight>
                          <a:srgbClr val="FFFF00"/>
                        </a:highlight>
                      </a:endParaRPr>
                    </a:p>
                  </a:txBody>
                  <a:tcPr/>
                </a:tc>
                <a:tc>
                  <a:txBody>
                    <a:bodyPr/>
                    <a:lstStyle/>
                    <a:p>
                      <a:pPr algn="ctr"/>
                      <a:r>
                        <a:rPr lang="en-US" dirty="0">
                          <a:highlight>
                            <a:srgbClr val="FFFF00"/>
                          </a:highlight>
                        </a:rPr>
                        <a:t>61</a:t>
                      </a:r>
                      <a:endParaRPr lang="en-150" dirty="0">
                        <a:highlight>
                          <a:srgbClr val="FFFF00"/>
                        </a:highlight>
                      </a:endParaRPr>
                    </a:p>
                  </a:txBody>
                  <a:tcPr/>
                </a:tc>
                <a:tc>
                  <a:txBody>
                    <a:bodyPr/>
                    <a:lstStyle/>
                    <a:p>
                      <a:pPr algn="ctr"/>
                      <a:r>
                        <a:rPr lang="en-US" dirty="0">
                          <a:highlight>
                            <a:srgbClr val="FFFF00"/>
                          </a:highlight>
                        </a:rPr>
                        <a:t>39%</a:t>
                      </a:r>
                      <a:endParaRPr lang="en-150" dirty="0">
                        <a:highlight>
                          <a:srgbClr val="FFFF00"/>
                        </a:highlight>
                      </a:endParaRPr>
                    </a:p>
                  </a:txBody>
                  <a:tcPr/>
                </a:tc>
                <a:extLst>
                  <a:ext uri="{0D108BD9-81ED-4DB2-BD59-A6C34878D82A}">
                    <a16:rowId xmlns:a16="http://schemas.microsoft.com/office/drawing/2014/main" val="2640632591"/>
                  </a:ext>
                </a:extLst>
              </a:tr>
              <a:tr h="412365">
                <a:tc>
                  <a:txBody>
                    <a:bodyPr/>
                    <a:lstStyle/>
                    <a:p>
                      <a:pPr algn="ctr"/>
                      <a:r>
                        <a:rPr lang="en-US" dirty="0"/>
                        <a:t>40%</a:t>
                      </a:r>
                      <a:endParaRPr lang="en-150" dirty="0"/>
                    </a:p>
                  </a:txBody>
                  <a:tcPr/>
                </a:tc>
                <a:tc>
                  <a:txBody>
                    <a:bodyPr/>
                    <a:lstStyle/>
                    <a:p>
                      <a:pPr algn="ctr"/>
                      <a:r>
                        <a:rPr lang="en-US" dirty="0"/>
                        <a:t>71</a:t>
                      </a:r>
                      <a:endParaRPr lang="en-150" dirty="0"/>
                    </a:p>
                  </a:txBody>
                  <a:tcPr/>
                </a:tc>
                <a:tc>
                  <a:txBody>
                    <a:bodyPr/>
                    <a:lstStyle/>
                    <a:p>
                      <a:pPr algn="ctr"/>
                      <a:r>
                        <a:rPr lang="en-US" dirty="0"/>
                        <a:t>29%</a:t>
                      </a:r>
                      <a:endParaRPr lang="en-150" dirty="0"/>
                    </a:p>
                  </a:txBody>
                  <a:tcPr/>
                </a:tc>
                <a:extLst>
                  <a:ext uri="{0D108BD9-81ED-4DB2-BD59-A6C34878D82A}">
                    <a16:rowId xmlns:a16="http://schemas.microsoft.com/office/drawing/2014/main" val="3861485875"/>
                  </a:ext>
                </a:extLst>
              </a:tr>
              <a:tr h="412365">
                <a:tc>
                  <a:txBody>
                    <a:bodyPr/>
                    <a:lstStyle/>
                    <a:p>
                      <a:pPr algn="ctr"/>
                      <a:r>
                        <a:rPr lang="en-US" dirty="0"/>
                        <a:t>50%</a:t>
                      </a:r>
                      <a:endParaRPr lang="en-150" dirty="0"/>
                    </a:p>
                  </a:txBody>
                  <a:tcPr/>
                </a:tc>
                <a:tc>
                  <a:txBody>
                    <a:bodyPr/>
                    <a:lstStyle/>
                    <a:p>
                      <a:pPr algn="ctr"/>
                      <a:r>
                        <a:rPr lang="en-US" dirty="0"/>
                        <a:t>93</a:t>
                      </a:r>
                      <a:endParaRPr lang="en-150" dirty="0"/>
                    </a:p>
                  </a:txBody>
                  <a:tcPr/>
                </a:tc>
                <a:tc>
                  <a:txBody>
                    <a:bodyPr/>
                    <a:lstStyle/>
                    <a:p>
                      <a:pPr algn="ctr"/>
                      <a:r>
                        <a:rPr lang="en-US" dirty="0"/>
                        <a:t>7%</a:t>
                      </a:r>
                      <a:endParaRPr lang="en-150" dirty="0"/>
                    </a:p>
                  </a:txBody>
                  <a:tcPr/>
                </a:tc>
                <a:extLst>
                  <a:ext uri="{0D108BD9-81ED-4DB2-BD59-A6C34878D82A}">
                    <a16:rowId xmlns:a16="http://schemas.microsoft.com/office/drawing/2014/main" val="243802454"/>
                  </a:ext>
                </a:extLst>
              </a:tr>
              <a:tr h="412365">
                <a:tc>
                  <a:txBody>
                    <a:bodyPr/>
                    <a:lstStyle/>
                    <a:p>
                      <a:pPr algn="ctr"/>
                      <a:r>
                        <a:rPr lang="en-US" dirty="0"/>
                        <a:t>60%</a:t>
                      </a:r>
                      <a:endParaRPr lang="en-150" dirty="0"/>
                    </a:p>
                  </a:txBody>
                  <a:tcPr/>
                </a:tc>
                <a:tc>
                  <a:txBody>
                    <a:bodyPr/>
                    <a:lstStyle/>
                    <a:p>
                      <a:pPr algn="ctr"/>
                      <a:r>
                        <a:rPr lang="en-US" dirty="0"/>
                        <a:t>98</a:t>
                      </a:r>
                      <a:endParaRPr lang="en-150" dirty="0"/>
                    </a:p>
                  </a:txBody>
                  <a:tcPr/>
                </a:tc>
                <a:tc>
                  <a:txBody>
                    <a:bodyPr/>
                    <a:lstStyle/>
                    <a:p>
                      <a:pPr algn="ctr"/>
                      <a:r>
                        <a:rPr lang="en-US" dirty="0"/>
                        <a:t>2%</a:t>
                      </a:r>
                      <a:endParaRPr lang="en-150" dirty="0"/>
                    </a:p>
                  </a:txBody>
                  <a:tcPr/>
                </a:tc>
                <a:extLst>
                  <a:ext uri="{0D108BD9-81ED-4DB2-BD59-A6C34878D82A}">
                    <a16:rowId xmlns:a16="http://schemas.microsoft.com/office/drawing/2014/main" val="3646282713"/>
                  </a:ext>
                </a:extLst>
              </a:tr>
            </a:tbl>
          </a:graphicData>
        </a:graphic>
      </p:graphicFrame>
    </p:spTree>
    <p:extLst>
      <p:ext uri="{BB962C8B-B14F-4D97-AF65-F5344CB8AC3E}">
        <p14:creationId xmlns:p14="http://schemas.microsoft.com/office/powerpoint/2010/main" val="8804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Conclusions</a:t>
            </a:r>
            <a:endParaRPr lang="en-US" kern="1200" dirty="0">
              <a:latin typeface="+mn-lt"/>
              <a:ea typeface="+mn-ea"/>
              <a:cs typeface="+mn-cs"/>
            </a:endParaRP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A* algorithm is a powerful searching algorithm used in various applications such as maps. In maps, the algorithm is used to calculate the shortest distance between the source (initial state) and the destination (final state).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52156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997414"/>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2" y="2296392"/>
            <a:ext cx="5437187" cy="2265216"/>
          </a:xfrm>
        </p:spPr>
        <p:txBody>
          <a:bodyPr/>
          <a:lstStyle/>
          <a:p>
            <a:pPr>
              <a:lnSpc>
                <a:spcPct val="50000"/>
              </a:lnSpc>
            </a:pPr>
            <a:r>
              <a:rPr lang="en-US" dirty="0" err="1"/>
              <a:t>Cojocariu</a:t>
            </a:r>
            <a:r>
              <a:rPr lang="en-US" dirty="0"/>
              <a:t> Andrei</a:t>
            </a:r>
          </a:p>
          <a:p>
            <a:pPr>
              <a:lnSpc>
                <a:spcPct val="50000"/>
              </a:lnSpc>
            </a:pPr>
            <a:r>
              <a:rPr lang="en-US" dirty="0" err="1"/>
              <a:t>Vladescu</a:t>
            </a:r>
            <a:r>
              <a:rPr lang="en-US" dirty="0"/>
              <a:t> Sorin-Adrian</a:t>
            </a:r>
          </a:p>
          <a:p>
            <a:pPr>
              <a:lnSpc>
                <a:spcPct val="50000"/>
              </a:lnSpc>
            </a:pPr>
            <a:endParaRPr lang="en-US" dirty="0"/>
          </a:p>
          <a:p>
            <a:pPr>
              <a:lnSpc>
                <a:spcPct val="50000"/>
              </a:lnSpc>
            </a:pPr>
            <a:r>
              <a:rPr lang="es-ES" b="0" i="0" dirty="0">
                <a:solidFill>
                  <a:srgbClr val="E8EAED"/>
                </a:solidFill>
                <a:effectLst/>
                <a:latin typeface="Google Sans"/>
              </a:rPr>
              <a:t>E.T.S. de Ingeniería Informática</a:t>
            </a:r>
            <a:r>
              <a:rPr lang="en-US" b="0" i="0" dirty="0">
                <a:solidFill>
                  <a:srgbClr val="E8EAED"/>
                </a:solidFill>
                <a:effectLst/>
                <a:latin typeface="Google Sans"/>
              </a:rPr>
              <a:t>, </a:t>
            </a:r>
            <a:endParaRPr lang="en-US" dirty="0">
              <a:solidFill>
                <a:srgbClr val="E8EAED"/>
              </a:solidFill>
              <a:latin typeface="Google Sans"/>
            </a:endParaRPr>
          </a:p>
          <a:p>
            <a:pPr>
              <a:lnSpc>
                <a:spcPct val="50000"/>
              </a:lnSpc>
            </a:pPr>
            <a:r>
              <a:rPr lang="ro-RO" b="0" i="0" dirty="0">
                <a:solidFill>
                  <a:srgbClr val="E8EAED"/>
                </a:solidFill>
                <a:effectLst/>
                <a:latin typeface="Google Sans"/>
              </a:rPr>
              <a:t>Universidad de Málaga</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In order to implement the algorithm, the best option was to split the code in smaller parts (Matrix construction,  A* implementation, additional definition of methods and functions)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Matrix definition and construction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Intelligent Systems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5437186" cy="2663806"/>
          </a:xfrm>
        </p:spPr>
        <p:txBody>
          <a:bodyPr wrap="square" anchor="b">
            <a:normAutofit/>
          </a:bodyPr>
          <a:lstStyle/>
          <a:p>
            <a:pPr marL="0" indent="0">
              <a:buNone/>
            </a:pPr>
            <a:r>
              <a:rPr lang="en-US" sz="6400" kern="1200" dirty="0">
                <a:latin typeface="+mn-lt"/>
                <a:ea typeface="+mn-ea"/>
                <a:cs typeface="+mn-cs"/>
              </a:rPr>
              <a:t>Matrix definition and construction</a:t>
            </a:r>
          </a:p>
        </p:txBody>
      </p:sp>
      <p:grpSp>
        <p:nvGrpSpPr>
          <p:cNvPr id="24" name="Group 23">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2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 name="Content Placeholder 9" descr="Text&#10;&#10;Description automatically generated">
            <a:extLst>
              <a:ext uri="{FF2B5EF4-FFF2-40B4-BE49-F238E27FC236}">
                <a16:creationId xmlns:a16="http://schemas.microsoft.com/office/drawing/2014/main" id="{5765F82E-B70E-3FCF-6892-C4F7D2930867}"/>
              </a:ext>
            </a:extLst>
          </p:cNvPr>
          <p:cNvPicPr>
            <a:picLocks noChangeAspect="1"/>
          </p:cNvPicPr>
          <p:nvPr/>
        </p:nvPicPr>
        <p:blipFill>
          <a:blip r:embed="rId2"/>
          <a:stretch>
            <a:fillRect/>
          </a:stretch>
        </p:blipFill>
        <p:spPr>
          <a:xfrm>
            <a:off x="6538914" y="545421"/>
            <a:ext cx="5083992" cy="2208011"/>
          </a:xfrm>
          <a:custGeom>
            <a:avLst/>
            <a:gdLst/>
            <a:ahLst/>
            <a:cxnLst/>
            <a:rect l="l" t="t" r="r" b="b"/>
            <a:pathLst>
              <a:path w="5083992" h="2880518">
                <a:moveTo>
                  <a:pt x="0" y="0"/>
                </a:moveTo>
                <a:lnTo>
                  <a:pt x="5083992" y="0"/>
                </a:lnTo>
                <a:lnTo>
                  <a:pt x="5083992" y="2880518"/>
                </a:lnTo>
                <a:lnTo>
                  <a:pt x="0" y="2880518"/>
                </a:lnTo>
                <a:close/>
              </a:path>
            </a:pathLst>
          </a:custGeom>
        </p:spPr>
      </p:pic>
      <p:sp>
        <p:nvSpPr>
          <p:cNvPr id="29" name="Freeform: Shape 28">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A2C77DC9-A7AB-6A3F-ACA0-3EEB643B23F7}"/>
              </a:ext>
            </a:extLst>
          </p:cNvPr>
          <p:cNvSpPr>
            <a:spLocks noGrp="1"/>
          </p:cNvSpPr>
          <p:nvPr>
            <p:ph idx="1"/>
          </p:nvPr>
        </p:nvSpPr>
        <p:spPr>
          <a:xfrm>
            <a:off x="485370" y="3796626"/>
            <a:ext cx="5437187" cy="2682889"/>
          </a:xfrm>
        </p:spPr>
        <p:txBody>
          <a:bodyPr anchor="t">
            <a:normAutofit/>
          </a:bodyPr>
          <a:lstStyle/>
          <a:p>
            <a:r>
              <a:rPr lang="en-US" sz="1600" dirty="0"/>
              <a:t>Figure 1:  Creates a 60x80-element matrix</a:t>
            </a:r>
            <a:r>
              <a:rPr lang="en-US" sz="1600" dirty="0">
                <a:solidFill>
                  <a:schemeClr val="tx1">
                    <a:lumMod val="95000"/>
                    <a:alpha val="60000"/>
                  </a:schemeClr>
                </a:solidFill>
              </a:rPr>
              <a:t> and </a:t>
            </a:r>
            <a:r>
              <a:rPr lang="en-US" sz="1600" dirty="0"/>
              <a:t>places random obstacles on it</a:t>
            </a:r>
          </a:p>
          <a:p>
            <a:r>
              <a:rPr lang="en-US" sz="1600" dirty="0"/>
              <a:t>Figure 2:  Creates I and G points (</a:t>
            </a:r>
            <a:r>
              <a:rPr lang="en-US" sz="1600" dirty="0" err="1"/>
              <a:t>RuntimeException</a:t>
            </a:r>
            <a:r>
              <a:rPr lang="en-US" sz="1600" dirty="0"/>
              <a:t> if the points are placed on obstacles) and assigns them to be Nodes (start &amp; finish) </a:t>
            </a:r>
          </a:p>
        </p:txBody>
      </p:sp>
      <p:pic>
        <p:nvPicPr>
          <p:cNvPr id="13" name="Picture 12" descr="Text&#10;&#10;Description automatically generated">
            <a:extLst>
              <a:ext uri="{FF2B5EF4-FFF2-40B4-BE49-F238E27FC236}">
                <a16:creationId xmlns:a16="http://schemas.microsoft.com/office/drawing/2014/main" id="{7642B698-DDB4-08F6-DB8F-302DBEF8C40C}"/>
              </a:ext>
            </a:extLst>
          </p:cNvPr>
          <p:cNvPicPr>
            <a:picLocks noChangeAspect="1"/>
          </p:cNvPicPr>
          <p:nvPr/>
        </p:nvPicPr>
        <p:blipFill>
          <a:blip r:embed="rId3"/>
          <a:stretch>
            <a:fillRect/>
          </a:stretch>
        </p:blipFill>
        <p:spPr>
          <a:xfrm>
            <a:off x="7338799" y="3175741"/>
            <a:ext cx="4274783" cy="3013723"/>
          </a:xfrm>
          <a:custGeom>
            <a:avLst/>
            <a:gdLst/>
            <a:ahLst/>
            <a:cxnLst/>
            <a:rect l="l" t="t" r="r" b="b"/>
            <a:pathLst>
              <a:path w="5083992" h="2880518">
                <a:moveTo>
                  <a:pt x="0" y="0"/>
                </a:moveTo>
                <a:lnTo>
                  <a:pt x="5083992" y="0"/>
                </a:lnTo>
                <a:lnTo>
                  <a:pt x="5083992" y="2880518"/>
                </a:lnTo>
                <a:lnTo>
                  <a:pt x="0" y="2880518"/>
                </a:lnTo>
                <a:close/>
              </a:path>
            </a:pathLst>
          </a:custGeom>
        </p:spPr>
      </p:pic>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r>
              <a:rPr lang="en-US" dirty="0"/>
              <a:t>Intelligent Systems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sp>
        <p:nvSpPr>
          <p:cNvPr id="14" name="TextBox 13">
            <a:extLst>
              <a:ext uri="{FF2B5EF4-FFF2-40B4-BE49-F238E27FC236}">
                <a16:creationId xmlns:a16="http://schemas.microsoft.com/office/drawing/2014/main" id="{39BDF407-8167-BD09-613A-8865C5496F52}"/>
              </a:ext>
            </a:extLst>
          </p:cNvPr>
          <p:cNvSpPr txBox="1"/>
          <p:nvPr/>
        </p:nvSpPr>
        <p:spPr>
          <a:xfrm>
            <a:off x="10795000" y="2793644"/>
            <a:ext cx="979995" cy="369332"/>
          </a:xfrm>
          <a:prstGeom prst="rect">
            <a:avLst/>
          </a:prstGeom>
          <a:noFill/>
        </p:spPr>
        <p:txBody>
          <a:bodyPr wrap="square" rtlCol="0">
            <a:spAutoFit/>
          </a:bodyPr>
          <a:lstStyle/>
          <a:p>
            <a:r>
              <a:rPr lang="en-US" dirty="0">
                <a:solidFill>
                  <a:schemeClr val="tx1">
                    <a:lumMod val="75000"/>
                  </a:schemeClr>
                </a:solidFill>
              </a:rPr>
              <a:t>Figure 1</a:t>
            </a:r>
          </a:p>
        </p:txBody>
      </p:sp>
      <p:sp>
        <p:nvSpPr>
          <p:cNvPr id="15" name="TextBox 14">
            <a:extLst>
              <a:ext uri="{FF2B5EF4-FFF2-40B4-BE49-F238E27FC236}">
                <a16:creationId xmlns:a16="http://schemas.microsoft.com/office/drawing/2014/main" id="{1174618B-ED4F-72C2-0B37-CD6AF83CCC80}"/>
              </a:ext>
            </a:extLst>
          </p:cNvPr>
          <p:cNvSpPr txBox="1"/>
          <p:nvPr/>
        </p:nvSpPr>
        <p:spPr>
          <a:xfrm>
            <a:off x="10774564" y="6189464"/>
            <a:ext cx="1147449" cy="369332"/>
          </a:xfrm>
          <a:prstGeom prst="rect">
            <a:avLst/>
          </a:prstGeom>
          <a:noFill/>
        </p:spPr>
        <p:txBody>
          <a:bodyPr wrap="square" rtlCol="0">
            <a:spAutoFit/>
          </a:bodyPr>
          <a:lstStyle/>
          <a:p>
            <a:r>
              <a:rPr lang="en-US" dirty="0">
                <a:solidFill>
                  <a:schemeClr val="tx1">
                    <a:lumMod val="75000"/>
                  </a:schemeClr>
                </a:solidFill>
              </a:rPr>
              <a:t>Figure 2</a:t>
            </a: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two</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A* algorithm implementation </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Intelligent Systems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408554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A* implementation</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6" name="Content Placeholder 5" descr="Text&#10;&#10;Description automatically generated">
            <a:extLst>
              <a:ext uri="{FF2B5EF4-FFF2-40B4-BE49-F238E27FC236}">
                <a16:creationId xmlns:a16="http://schemas.microsoft.com/office/drawing/2014/main" id="{CA720735-4145-24B3-51C4-F887307D139B}"/>
              </a:ext>
            </a:extLst>
          </p:cNvPr>
          <p:cNvPicPr>
            <a:picLocks noGrp="1" noChangeAspect="1"/>
          </p:cNvPicPr>
          <p:nvPr>
            <p:ph idx="1"/>
          </p:nvPr>
        </p:nvPicPr>
        <p:blipFill>
          <a:blip r:embed="rId2"/>
          <a:stretch>
            <a:fillRect/>
          </a:stretch>
        </p:blipFill>
        <p:spPr>
          <a:xfrm>
            <a:off x="6445662" y="549275"/>
            <a:ext cx="4604005" cy="1878806"/>
          </a:xfrm>
        </p:spPr>
      </p:pic>
      <p:pic>
        <p:nvPicPr>
          <p:cNvPr id="8" name="Picture 7" descr="Graphical user interface, text, application&#10;&#10;Description automatically generated">
            <a:extLst>
              <a:ext uri="{FF2B5EF4-FFF2-40B4-BE49-F238E27FC236}">
                <a16:creationId xmlns:a16="http://schemas.microsoft.com/office/drawing/2014/main" id="{CEB204CA-D09C-78D2-4CFF-D11526C2ED3A}"/>
              </a:ext>
            </a:extLst>
          </p:cNvPr>
          <p:cNvPicPr>
            <a:picLocks noChangeAspect="1"/>
          </p:cNvPicPr>
          <p:nvPr/>
        </p:nvPicPr>
        <p:blipFill>
          <a:blip r:embed="rId3"/>
          <a:stretch>
            <a:fillRect/>
          </a:stretch>
        </p:blipFill>
        <p:spPr>
          <a:xfrm>
            <a:off x="549538" y="3404151"/>
            <a:ext cx="4799362" cy="1757661"/>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424EF6AD-00A4-5EBF-B265-6A3FB56A852C}"/>
              </a:ext>
            </a:extLst>
          </p:cNvPr>
          <p:cNvPicPr>
            <a:picLocks noChangeAspect="1"/>
          </p:cNvPicPr>
          <p:nvPr/>
        </p:nvPicPr>
        <p:blipFill>
          <a:blip r:embed="rId4"/>
          <a:stretch>
            <a:fillRect/>
          </a:stretch>
        </p:blipFill>
        <p:spPr>
          <a:xfrm>
            <a:off x="7642056" y="3921700"/>
            <a:ext cx="3407611" cy="1240111"/>
          </a:xfrm>
          <a:prstGeom prst="rect">
            <a:avLst/>
          </a:prstGeom>
        </p:spPr>
      </p:pic>
      <p:sp>
        <p:nvSpPr>
          <p:cNvPr id="11" name="TextBox 10">
            <a:extLst>
              <a:ext uri="{FF2B5EF4-FFF2-40B4-BE49-F238E27FC236}">
                <a16:creationId xmlns:a16="http://schemas.microsoft.com/office/drawing/2014/main" id="{33F5B074-DC6A-8070-20FA-ED8E0B0E4CEB}"/>
              </a:ext>
            </a:extLst>
          </p:cNvPr>
          <p:cNvSpPr txBox="1"/>
          <p:nvPr/>
        </p:nvSpPr>
        <p:spPr>
          <a:xfrm>
            <a:off x="10203530" y="2422135"/>
            <a:ext cx="979995" cy="369332"/>
          </a:xfrm>
          <a:prstGeom prst="rect">
            <a:avLst/>
          </a:prstGeom>
          <a:noFill/>
        </p:spPr>
        <p:txBody>
          <a:bodyPr wrap="square" rtlCol="0">
            <a:spAutoFit/>
          </a:bodyPr>
          <a:lstStyle/>
          <a:p>
            <a:r>
              <a:rPr lang="en-US" dirty="0">
                <a:solidFill>
                  <a:schemeClr val="tx1">
                    <a:lumMod val="75000"/>
                  </a:schemeClr>
                </a:solidFill>
              </a:rPr>
              <a:t>Figure 3</a:t>
            </a:r>
          </a:p>
        </p:txBody>
      </p:sp>
      <p:sp>
        <p:nvSpPr>
          <p:cNvPr id="12" name="TextBox 11">
            <a:extLst>
              <a:ext uri="{FF2B5EF4-FFF2-40B4-BE49-F238E27FC236}">
                <a16:creationId xmlns:a16="http://schemas.microsoft.com/office/drawing/2014/main" id="{F59D93D8-3EB3-5E4C-81C4-6ABC90933D3D}"/>
              </a:ext>
            </a:extLst>
          </p:cNvPr>
          <p:cNvSpPr txBox="1"/>
          <p:nvPr/>
        </p:nvSpPr>
        <p:spPr>
          <a:xfrm>
            <a:off x="4502763" y="5161811"/>
            <a:ext cx="979995" cy="369332"/>
          </a:xfrm>
          <a:prstGeom prst="rect">
            <a:avLst/>
          </a:prstGeom>
          <a:noFill/>
        </p:spPr>
        <p:txBody>
          <a:bodyPr wrap="square" rtlCol="0">
            <a:spAutoFit/>
          </a:bodyPr>
          <a:lstStyle/>
          <a:p>
            <a:r>
              <a:rPr lang="en-US" dirty="0">
                <a:solidFill>
                  <a:schemeClr val="tx1">
                    <a:lumMod val="75000"/>
                  </a:schemeClr>
                </a:solidFill>
              </a:rPr>
              <a:t>Figure 4</a:t>
            </a:r>
          </a:p>
        </p:txBody>
      </p:sp>
      <p:sp>
        <p:nvSpPr>
          <p:cNvPr id="17" name="TextBox 16">
            <a:extLst>
              <a:ext uri="{FF2B5EF4-FFF2-40B4-BE49-F238E27FC236}">
                <a16:creationId xmlns:a16="http://schemas.microsoft.com/office/drawing/2014/main" id="{A55DE9E3-C8E7-5844-486F-2FF4320E2365}"/>
              </a:ext>
            </a:extLst>
          </p:cNvPr>
          <p:cNvSpPr txBox="1"/>
          <p:nvPr/>
        </p:nvSpPr>
        <p:spPr>
          <a:xfrm>
            <a:off x="10132509" y="5161811"/>
            <a:ext cx="979995" cy="369332"/>
          </a:xfrm>
          <a:prstGeom prst="rect">
            <a:avLst/>
          </a:prstGeom>
          <a:noFill/>
        </p:spPr>
        <p:txBody>
          <a:bodyPr wrap="square" rtlCol="0">
            <a:spAutoFit/>
          </a:bodyPr>
          <a:lstStyle/>
          <a:p>
            <a:r>
              <a:rPr lang="en-US" dirty="0">
                <a:solidFill>
                  <a:schemeClr val="tx1">
                    <a:lumMod val="75000"/>
                  </a:schemeClr>
                </a:solidFill>
              </a:rPr>
              <a:t>Figure 5</a:t>
            </a:r>
          </a:p>
        </p:txBody>
      </p:sp>
      <p:sp>
        <p:nvSpPr>
          <p:cNvPr id="18" name="Content Placeholder 16">
            <a:extLst>
              <a:ext uri="{FF2B5EF4-FFF2-40B4-BE49-F238E27FC236}">
                <a16:creationId xmlns:a16="http://schemas.microsoft.com/office/drawing/2014/main" id="{8E9F3590-E857-9E82-B7FE-F58ECC012B66}"/>
              </a:ext>
            </a:extLst>
          </p:cNvPr>
          <p:cNvSpPr txBox="1">
            <a:spLocks/>
          </p:cNvSpPr>
          <p:nvPr/>
        </p:nvSpPr>
        <p:spPr>
          <a:xfrm>
            <a:off x="549538" y="1881275"/>
            <a:ext cx="5437187" cy="268288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Figure 3: Definition of </a:t>
            </a:r>
            <a:r>
              <a:rPr lang="en-US" sz="1600" dirty="0" err="1"/>
              <a:t>Openset</a:t>
            </a:r>
            <a:r>
              <a:rPr lang="en-US" sz="1600" dirty="0"/>
              <a:t>, </a:t>
            </a:r>
            <a:r>
              <a:rPr lang="en-US" sz="1600" dirty="0" err="1"/>
              <a:t>ClosedSet</a:t>
            </a:r>
            <a:r>
              <a:rPr lang="en-US" sz="1600" dirty="0"/>
              <a:t>, Parent map</a:t>
            </a:r>
          </a:p>
          <a:p>
            <a:r>
              <a:rPr lang="en-US" sz="1600" dirty="0"/>
              <a:t>Figure 4,5: Implementation of A* algorithm pseudocode</a:t>
            </a:r>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A* implementation</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Intelligent Systems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7" name="Content Placeholder 6" descr="Text&#10;&#10;Description automatically generated">
            <a:extLst>
              <a:ext uri="{FF2B5EF4-FFF2-40B4-BE49-F238E27FC236}">
                <a16:creationId xmlns:a16="http://schemas.microsoft.com/office/drawing/2014/main" id="{8B9E58BB-38A5-FD36-7A40-CD562A9712CF}"/>
              </a:ext>
            </a:extLst>
          </p:cNvPr>
          <p:cNvPicPr>
            <a:picLocks noGrp="1" noChangeAspect="1"/>
          </p:cNvPicPr>
          <p:nvPr>
            <p:ph idx="1"/>
          </p:nvPr>
        </p:nvPicPr>
        <p:blipFill>
          <a:blip r:embed="rId2"/>
          <a:stretch>
            <a:fillRect/>
          </a:stretch>
        </p:blipFill>
        <p:spPr>
          <a:xfrm>
            <a:off x="5918470" y="1501775"/>
            <a:ext cx="5654405" cy="3854450"/>
          </a:xfrm>
        </p:spPr>
      </p:pic>
      <p:sp>
        <p:nvSpPr>
          <p:cNvPr id="9" name="TextBox 8">
            <a:extLst>
              <a:ext uri="{FF2B5EF4-FFF2-40B4-BE49-F238E27FC236}">
                <a16:creationId xmlns:a16="http://schemas.microsoft.com/office/drawing/2014/main" id="{8D1A3312-5A6A-8E12-9C52-4612F2CC9FA7}"/>
              </a:ext>
            </a:extLst>
          </p:cNvPr>
          <p:cNvSpPr txBox="1"/>
          <p:nvPr/>
        </p:nvSpPr>
        <p:spPr>
          <a:xfrm>
            <a:off x="10728325" y="5377720"/>
            <a:ext cx="979995" cy="369332"/>
          </a:xfrm>
          <a:prstGeom prst="rect">
            <a:avLst/>
          </a:prstGeom>
          <a:noFill/>
        </p:spPr>
        <p:txBody>
          <a:bodyPr wrap="square" rtlCol="0">
            <a:spAutoFit/>
          </a:bodyPr>
          <a:lstStyle/>
          <a:p>
            <a:r>
              <a:rPr lang="en-US" dirty="0">
                <a:solidFill>
                  <a:schemeClr val="tx1">
                    <a:lumMod val="75000"/>
                  </a:schemeClr>
                </a:solidFill>
              </a:rPr>
              <a:t>Figure 6</a:t>
            </a:r>
          </a:p>
        </p:txBody>
      </p:sp>
      <p:sp>
        <p:nvSpPr>
          <p:cNvPr id="3" name="Content Placeholder 16">
            <a:extLst>
              <a:ext uri="{FF2B5EF4-FFF2-40B4-BE49-F238E27FC236}">
                <a16:creationId xmlns:a16="http://schemas.microsoft.com/office/drawing/2014/main" id="{CBA673C3-95A4-2AC9-F4B9-2A02A52E3987}"/>
              </a:ext>
            </a:extLst>
          </p:cNvPr>
          <p:cNvSpPr txBox="1">
            <a:spLocks/>
          </p:cNvSpPr>
          <p:nvPr/>
        </p:nvSpPr>
        <p:spPr>
          <a:xfrm>
            <a:off x="549539" y="1881275"/>
            <a:ext cx="5043394" cy="268288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Figure 6: Implementation of A* algorithm pseudocode</a:t>
            </a:r>
          </a:p>
        </p:txBody>
      </p:sp>
      <p:sp>
        <p:nvSpPr>
          <p:cNvPr id="4" name="Content Placeholder 16">
            <a:extLst>
              <a:ext uri="{FF2B5EF4-FFF2-40B4-BE49-F238E27FC236}">
                <a16:creationId xmlns:a16="http://schemas.microsoft.com/office/drawing/2014/main" id="{B85E0EFF-B243-8DD0-B832-E05E8585311A}"/>
              </a:ext>
            </a:extLst>
          </p:cNvPr>
          <p:cNvSpPr txBox="1">
            <a:spLocks/>
          </p:cNvSpPr>
          <p:nvPr/>
        </p:nvSpPr>
        <p:spPr>
          <a:xfrm>
            <a:off x="549538" y="1881275"/>
            <a:ext cx="5043394" cy="268288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Figure 6: Implementation of A* algorithm pseudocode</a:t>
            </a:r>
          </a:p>
        </p:txBody>
      </p:sp>
    </p:spTree>
    <p:extLst>
      <p:ext uri="{BB962C8B-B14F-4D97-AF65-F5344CB8AC3E}">
        <p14:creationId xmlns:p14="http://schemas.microsoft.com/office/powerpoint/2010/main" val="1263879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three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Classes and methods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Intelligent Systems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279866431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{1E693A24-8F9A-4DC0-A583-CA2F39F766A9}tf33713516_win32</Template>
  <TotalTime>206</TotalTime>
  <Words>740</Words>
  <Application>Microsoft Office PowerPoint</Application>
  <PresentationFormat>Widescreen</PresentationFormat>
  <Paragraphs>166</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Abadi</vt:lpstr>
      <vt:lpstr>Arial</vt:lpstr>
      <vt:lpstr>Arial</vt:lpstr>
      <vt:lpstr>Calibri</vt:lpstr>
      <vt:lpstr>Gill Sans MT</vt:lpstr>
      <vt:lpstr>Google Sans</vt:lpstr>
      <vt:lpstr>Walbaum Display</vt:lpstr>
      <vt:lpstr>3DFloatVTI</vt:lpstr>
      <vt:lpstr>Showcase and  implementation of A* algorithm</vt:lpstr>
      <vt:lpstr>Summary</vt:lpstr>
      <vt:lpstr>Introduction</vt:lpstr>
      <vt:lpstr>Topic one</vt:lpstr>
      <vt:lpstr>Matrix definition and construction</vt:lpstr>
      <vt:lpstr>Topic two</vt:lpstr>
      <vt:lpstr>A* implementation</vt:lpstr>
      <vt:lpstr>A* implementation</vt:lpstr>
      <vt:lpstr>Topic three</vt:lpstr>
      <vt:lpstr>Classes and methods</vt:lpstr>
      <vt:lpstr>Classes and methods</vt:lpstr>
      <vt:lpstr>Classes and methods</vt:lpstr>
      <vt:lpstr>How it works?</vt:lpstr>
      <vt:lpstr>To understand the functionality of the algorithm, we will present the first 3 steps of it  </vt:lpstr>
      <vt:lpstr>Step 2:  Current takes the Node from the OpenSet with the lowest f value  </vt:lpstr>
      <vt:lpstr>  </vt:lpstr>
      <vt:lpstr>In a more complex simulation, the algorithm will find the optimal path from initial state to the goal (If there is any)</vt:lpstr>
      <vt:lpstr>Topic four (optional)</vt:lpstr>
      <vt:lpstr>PowerPoint Presentation</vt:lpstr>
      <vt:lpstr>We conducted 100 tests for each obstacle percentage in order to see how effective is our implementation of the algorithm. Starting with 20% obstacles on the map, the results are:  </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Showcase and  implementation of A* algorithm</dc:title>
  <dc:creator>Sorin-Adrian VLĂDESCU (119667)</dc:creator>
  <cp:lastModifiedBy>Sorin-Adrian VLĂDESCU (119667)</cp:lastModifiedBy>
  <cp:revision>46</cp:revision>
  <dcterms:created xsi:type="dcterms:W3CDTF">2023-03-26T14:25:41Z</dcterms:created>
  <dcterms:modified xsi:type="dcterms:W3CDTF">2023-03-27T11:25:09Z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