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6"/>
  </p:notesMasterIdLst>
  <p:handoutMasterIdLst>
    <p:handoutMasterId r:id="rId17"/>
  </p:handoutMasterIdLst>
  <p:sldIdLst>
    <p:sldId id="503" r:id="rId2"/>
    <p:sldId id="558" r:id="rId3"/>
    <p:sldId id="435" r:id="rId4"/>
    <p:sldId id="436" r:id="rId5"/>
    <p:sldId id="437" r:id="rId6"/>
    <p:sldId id="438" r:id="rId7"/>
    <p:sldId id="439" r:id="rId8"/>
    <p:sldId id="440" r:id="rId9"/>
    <p:sldId id="441" r:id="rId10"/>
    <p:sldId id="442" r:id="rId11"/>
    <p:sldId id="443" r:id="rId12"/>
    <p:sldId id="444" r:id="rId13"/>
    <p:sldId id="445" r:id="rId14"/>
    <p:sldId id="446" r:id="rId15"/>
  </p:sldIdLst>
  <p:sldSz cx="9144000" cy="6858000" type="screen4x3"/>
  <p:notesSz cx="9926638" cy="6797675"/>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18" autoAdjust="0"/>
    <p:restoredTop sz="85990" autoAdjust="0"/>
  </p:normalViewPr>
  <p:slideViewPr>
    <p:cSldViewPr>
      <p:cViewPr>
        <p:scale>
          <a:sx n="57" d="100"/>
          <a:sy n="57" d="100"/>
        </p:scale>
        <p:origin x="98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4" d="100"/>
          <a:sy n="114" d="100"/>
        </p:scale>
        <p:origin x="-2130" y="-114"/>
      </p:cViewPr>
      <p:guideLst>
        <p:guide orient="horz" pos="2141"/>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4301543" cy="339884"/>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a:defRPr sz="1200"/>
            </a:lvl1pPr>
          </a:lstStyle>
          <a:p>
            <a:fld id="{E300D43E-BBCE-436C-97C2-90E8DC7571A8}" type="datetimeFigureOut">
              <a:rPr lang="it-IT" smtClean="0"/>
              <a:pPr/>
              <a:t>04/10/2018</a:t>
            </a:fld>
            <a:endParaRPr lang="it-IT"/>
          </a:p>
        </p:txBody>
      </p:sp>
      <p:sp>
        <p:nvSpPr>
          <p:cNvPr id="4" name="Segnaposto piè di pagina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a:defRPr sz="1200"/>
            </a:lvl1pPr>
          </a:lstStyle>
          <a:p>
            <a:fld id="{021C2805-064C-4CA7-87D4-71755E60345B}" type="slidenum">
              <a:rPr lang="it-IT" smtClean="0"/>
              <a:pPr/>
              <a:t>‹N›</a:t>
            </a:fld>
            <a:endParaRPr lang="it-IT"/>
          </a:p>
        </p:txBody>
      </p:sp>
    </p:spTree>
    <p:extLst>
      <p:ext uri="{BB962C8B-B14F-4D97-AF65-F5344CB8AC3E}">
        <p14:creationId xmlns:p14="http://schemas.microsoft.com/office/powerpoint/2010/main" val="26585580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4301543" cy="339884"/>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622799" y="0"/>
            <a:ext cx="4301543" cy="339884"/>
          </a:xfrm>
          <a:prstGeom prst="rect">
            <a:avLst/>
          </a:prstGeom>
        </p:spPr>
        <p:txBody>
          <a:bodyPr vert="horz" lIns="91440" tIns="45720" rIns="91440" bIns="45720" rtlCol="0"/>
          <a:lstStyle>
            <a:lvl1pPr algn="r">
              <a:defRPr sz="1200"/>
            </a:lvl1pPr>
          </a:lstStyle>
          <a:p>
            <a:fld id="{6399D18F-9A33-493B-B707-E0EB4E029578}" type="datetimeFigureOut">
              <a:rPr lang="it-IT" smtClean="0"/>
              <a:pPr/>
              <a:t>04/10/2018</a:t>
            </a:fld>
            <a:endParaRPr lang="it-IT"/>
          </a:p>
        </p:txBody>
      </p:sp>
      <p:sp>
        <p:nvSpPr>
          <p:cNvPr id="4" name="Segnaposto immagine diapositiva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a:defRPr sz="1200"/>
            </a:lvl1pPr>
          </a:lstStyle>
          <a:p>
            <a:fld id="{F432BBE8-9C28-40CF-A222-0100389DAC8E}" type="slidenum">
              <a:rPr lang="it-IT" smtClean="0"/>
              <a:pPr/>
              <a:t>‹N›</a:t>
            </a:fld>
            <a:endParaRPr lang="it-IT"/>
          </a:p>
        </p:txBody>
      </p:sp>
    </p:spTree>
    <p:extLst>
      <p:ext uri="{BB962C8B-B14F-4D97-AF65-F5344CB8AC3E}">
        <p14:creationId xmlns:p14="http://schemas.microsoft.com/office/powerpoint/2010/main" val="3610232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versione</a:t>
            </a:r>
            <a:r>
              <a:rPr lang="it-IT" baseline="0" dirty="0" smtClean="0"/>
              <a:t> del </a:t>
            </a:r>
            <a:r>
              <a:rPr lang="it-IT" baseline="0" dirty="0" err="1" smtClean="0"/>
              <a:t>tool</a:t>
            </a:r>
            <a:r>
              <a:rPr lang="it-IT" baseline="0" dirty="0" smtClean="0"/>
              <a:t> forense disponibile all’epoca (late 2010) non permettevano l’estrazione fisica</a:t>
            </a:r>
            <a:endParaRPr lang="it-IT" dirty="0"/>
          </a:p>
        </p:txBody>
      </p:sp>
      <p:sp>
        <p:nvSpPr>
          <p:cNvPr id="4" name="Segnaposto numero diapositiva 3"/>
          <p:cNvSpPr>
            <a:spLocks noGrp="1"/>
          </p:cNvSpPr>
          <p:nvPr>
            <p:ph type="sldNum" sz="quarter" idx="10"/>
          </p:nvPr>
        </p:nvSpPr>
        <p:spPr/>
        <p:txBody>
          <a:bodyPr/>
          <a:lstStyle/>
          <a:p>
            <a:fld id="{F432BBE8-9C28-40CF-A222-0100389DAC8E}" type="slidenum">
              <a:rPr lang="it-IT" smtClean="0"/>
              <a:pPr/>
              <a:t>3</a:t>
            </a:fld>
            <a:endParaRPr lang="it-IT"/>
          </a:p>
        </p:txBody>
      </p:sp>
    </p:spTree>
    <p:extLst>
      <p:ext uri="{BB962C8B-B14F-4D97-AF65-F5344CB8AC3E}">
        <p14:creationId xmlns:p14="http://schemas.microsoft.com/office/powerpoint/2010/main" val="43206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7" name="Triangolo isosce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a:xfrm>
            <a:off x="1371600" y="6012656"/>
            <a:ext cx="5791200" cy="365125"/>
          </a:xfrm>
        </p:spPr>
        <p:txBody>
          <a:bodyPr tIns="0" bIns="0" anchor="t"/>
          <a:lstStyle>
            <a:lvl1pPr algn="r">
              <a:defRPr sz="1000"/>
            </a:lvl1pPr>
          </a:lstStyle>
          <a:p>
            <a:r>
              <a:rPr lang="it-IT" smtClean="0"/>
              <a:t>04/07/2012</a:t>
            </a:r>
            <a:endParaRPr lang="it-IT"/>
          </a:p>
        </p:txBody>
      </p:sp>
      <p:sp>
        <p:nvSpPr>
          <p:cNvPr id="17" name="Segnaposto piè di pagina 16"/>
          <p:cNvSpPr>
            <a:spLocks noGrp="1"/>
          </p:cNvSpPr>
          <p:nvPr>
            <p:ph type="ftr" sz="quarter" idx="11"/>
          </p:nvPr>
        </p:nvSpPr>
        <p:spPr>
          <a:xfrm>
            <a:off x="1371600" y="5650704"/>
            <a:ext cx="5791200" cy="365125"/>
          </a:xfrm>
        </p:spPr>
        <p:txBody>
          <a:bodyPr tIns="0" bIns="0" anchor="b"/>
          <a:lstStyle>
            <a:lvl1pPr algn="r">
              <a:defRPr sz="1100"/>
            </a:lvl1pPr>
          </a:lstStyle>
          <a:p>
            <a:r>
              <a:rPr lang="it-IT" smtClean="0"/>
              <a:t>La Prova "Mobile" - Mesagne</a:t>
            </a:r>
            <a:endParaRPr lang="it-IT"/>
          </a:p>
        </p:txBody>
      </p:sp>
      <p:sp>
        <p:nvSpPr>
          <p:cNvPr id="29" name="Segnaposto numero diapositiva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007B441-5312-499D-93C3-6E37886527FA}" type="slidenum">
              <a:rPr lang="it-IT" smtClean="0"/>
              <a:pPr/>
              <a:t>‹N›</a:t>
            </a:fld>
            <a:endParaRPr lang="it-IT"/>
          </a:p>
        </p:txBody>
      </p:sp>
      <p:sp>
        <p:nvSpPr>
          <p:cNvPr id="10" name="Titolo 9"/>
          <p:cNvSpPr>
            <a:spLocks noGrp="1"/>
          </p:cNvSpPr>
          <p:nvPr>
            <p:ph type="title"/>
          </p:nvPr>
        </p:nvSpPr>
        <p:spPr/>
        <p:txBody>
          <a:bodyPr/>
          <a:lstStyle/>
          <a:p>
            <a:r>
              <a:rPr lang="it-IT" smtClean="0"/>
              <a:t>Fare clic per modificare lo stile del titolo</a:t>
            </a:r>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r>
              <a:rPr lang="it-IT" smtClean="0"/>
              <a:t>04/07/2012</a:t>
            </a:r>
            <a:endParaRPr lang="it-IT"/>
          </a:p>
        </p:txBody>
      </p:sp>
      <p:sp>
        <p:nvSpPr>
          <p:cNvPr id="5" name="Segnaposto piè di pagina 4"/>
          <p:cNvSpPr>
            <a:spLocks noGrp="1"/>
          </p:cNvSpPr>
          <p:nvPr>
            <p:ph type="ftr" sz="quarter" idx="11"/>
          </p:nvPr>
        </p:nvSpPr>
        <p:spPr/>
        <p:txBody>
          <a:bodyPr/>
          <a:lstStyle/>
          <a:p>
            <a:r>
              <a:rPr lang="it-IT" smtClean="0"/>
              <a:t>La Prova "Mobile" - Mesagne</a:t>
            </a:r>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1800" y="381000"/>
            <a:ext cx="1905000" cy="5486400"/>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381000"/>
            <a:ext cx="6248400" cy="5486400"/>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r>
              <a:rPr lang="it-IT" smtClean="0"/>
              <a:t>04/07/2012</a:t>
            </a:r>
            <a:endParaRPr lang="it-IT"/>
          </a:p>
        </p:txBody>
      </p:sp>
      <p:sp>
        <p:nvSpPr>
          <p:cNvPr id="5" name="Segnaposto piè di pagina 4"/>
          <p:cNvSpPr>
            <a:spLocks noGrp="1"/>
          </p:cNvSpPr>
          <p:nvPr>
            <p:ph type="ftr" sz="quarter" idx="11"/>
          </p:nvPr>
        </p:nvSpPr>
        <p:spPr/>
        <p:txBody>
          <a:bodyPr/>
          <a:lstStyle/>
          <a:p>
            <a:r>
              <a:rPr lang="it-IT" smtClean="0"/>
              <a:t>La Prova "Mobile" - Mesagne</a:t>
            </a:r>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67494"/>
            <a:ext cx="8229600" cy="1399032"/>
          </a:xfrm>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a:xfrm>
            <a:off x="457200" y="1882808"/>
            <a:ext cx="8229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a:xfrm>
            <a:off x="4791456" y="6480048"/>
            <a:ext cx="2133600" cy="301752"/>
          </a:xfrm>
        </p:spPr>
        <p:txBody>
          <a:bodyPr/>
          <a:lstStyle/>
          <a:p>
            <a:r>
              <a:rPr lang="it-IT" smtClean="0"/>
              <a:t>04/07/2012</a:t>
            </a:r>
            <a:endParaRPr lang="it-IT"/>
          </a:p>
        </p:txBody>
      </p:sp>
      <p:sp>
        <p:nvSpPr>
          <p:cNvPr id="5" name="Segnaposto piè di pagina 4"/>
          <p:cNvSpPr>
            <a:spLocks noGrp="1"/>
          </p:cNvSpPr>
          <p:nvPr>
            <p:ph type="ftr" sz="quarter" idx="11"/>
          </p:nvPr>
        </p:nvSpPr>
        <p:spPr>
          <a:xfrm>
            <a:off x="457200" y="6480969"/>
            <a:ext cx="4260056" cy="300831"/>
          </a:xfrm>
        </p:spPr>
        <p:txBody>
          <a:bodyPr/>
          <a:lstStyle/>
          <a:p>
            <a:r>
              <a:rPr lang="it-IT" smtClean="0"/>
              <a:t>La Prova "Mobile" - Mesagne</a:t>
            </a:r>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2">
        <a:schemeClr val="bg1"/>
      </p:bgRef>
    </p:bg>
    <p:spTree>
      <p:nvGrpSpPr>
        <p:cNvPr id="1" name=""/>
        <p:cNvGrpSpPr/>
        <p:nvPr/>
      </p:nvGrpSpPr>
      <p:grpSpPr>
        <a:xfrm>
          <a:off x="0" y="0"/>
          <a:ext cx="0" cy="0"/>
          <a:chOff x="0" y="0"/>
          <a:chExt cx="0" cy="0"/>
        </a:xfrm>
      </p:grpSpPr>
      <p:sp>
        <p:nvSpPr>
          <p:cNvPr id="9" name="Triangolo rettangolo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olo isosce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Segnaposto data 3"/>
          <p:cNvSpPr>
            <a:spLocks noGrp="1"/>
          </p:cNvSpPr>
          <p:nvPr>
            <p:ph type="dt" sz="half" idx="10"/>
          </p:nvPr>
        </p:nvSpPr>
        <p:spPr>
          <a:xfrm>
            <a:off x="6955632" y="6477000"/>
            <a:ext cx="2133600" cy="304800"/>
          </a:xfrm>
        </p:spPr>
        <p:txBody>
          <a:bodyPr/>
          <a:lstStyle/>
          <a:p>
            <a:r>
              <a:rPr lang="it-IT" smtClean="0"/>
              <a:t>04/07/2012</a:t>
            </a:r>
            <a:endParaRPr lang="it-IT"/>
          </a:p>
        </p:txBody>
      </p:sp>
      <p:sp>
        <p:nvSpPr>
          <p:cNvPr id="5" name="Segnaposto piè di pagina 4"/>
          <p:cNvSpPr>
            <a:spLocks noGrp="1"/>
          </p:cNvSpPr>
          <p:nvPr>
            <p:ph type="ftr" sz="quarter" idx="11"/>
          </p:nvPr>
        </p:nvSpPr>
        <p:spPr>
          <a:xfrm>
            <a:off x="2619376" y="6480969"/>
            <a:ext cx="4260056" cy="300831"/>
          </a:xfrm>
        </p:spPr>
        <p:txBody>
          <a:bodyPr/>
          <a:lstStyle/>
          <a:p>
            <a:r>
              <a:rPr lang="it-IT" smtClean="0"/>
              <a:t>La Prova "Mobile" - Mesagne</a:t>
            </a:r>
            <a:endParaRPr lang="it-IT"/>
          </a:p>
        </p:txBody>
      </p:sp>
      <p:sp>
        <p:nvSpPr>
          <p:cNvPr id="6" name="Segnaposto numero diapositiva 5"/>
          <p:cNvSpPr>
            <a:spLocks noGrp="1"/>
          </p:cNvSpPr>
          <p:nvPr>
            <p:ph type="sldNum" sz="quarter" idx="12"/>
          </p:nvPr>
        </p:nvSpPr>
        <p:spPr>
          <a:xfrm>
            <a:off x="8451056" y="809624"/>
            <a:ext cx="502920" cy="300831"/>
          </a:xfrm>
        </p:spPr>
        <p:txBody>
          <a:bodyPr/>
          <a:lstStyle/>
          <a:p>
            <a:fld id="{B007B441-5312-499D-93C3-6E37886527FA}" type="slidenum">
              <a:rPr lang="it-IT" smtClean="0"/>
              <a:pPr/>
              <a:t>‹N›</a:t>
            </a:fld>
            <a:endParaRPr lang="it-IT"/>
          </a:p>
        </p:txBody>
      </p:sp>
      <p:cxnSp>
        <p:nvCxnSpPr>
          <p:cNvPr id="11" name="Connettore 1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ttore 1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olo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marL="0" algn="l">
              <a:defRPr/>
            </a:lvl1p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a:xfrm>
            <a:off x="4791456" y="6480969"/>
            <a:ext cx="2133600" cy="301752"/>
          </a:xfrm>
        </p:spPr>
        <p:txBody>
          <a:bodyPr/>
          <a:lstStyle/>
          <a:p>
            <a:r>
              <a:rPr lang="it-IT" smtClean="0"/>
              <a:t>04/07/2012</a:t>
            </a:r>
            <a:endParaRPr lang="it-IT"/>
          </a:p>
        </p:txBody>
      </p:sp>
      <p:sp>
        <p:nvSpPr>
          <p:cNvPr id="6" name="Segnaposto piè di pagina 5"/>
          <p:cNvSpPr>
            <a:spLocks noGrp="1"/>
          </p:cNvSpPr>
          <p:nvPr>
            <p:ph type="ftr" sz="quarter" idx="11"/>
          </p:nvPr>
        </p:nvSpPr>
        <p:spPr>
          <a:xfrm>
            <a:off x="457200" y="6480969"/>
            <a:ext cx="4260056" cy="301752"/>
          </a:xfrm>
        </p:spPr>
        <p:txBody>
          <a:bodyPr/>
          <a:lstStyle/>
          <a:p>
            <a:r>
              <a:rPr lang="it-IT" smtClean="0"/>
              <a:t>La Prova "Mobile" - Mesagne</a:t>
            </a:r>
            <a:endParaRPr lang="it-IT"/>
          </a:p>
        </p:txBody>
      </p:sp>
      <p:sp>
        <p:nvSpPr>
          <p:cNvPr id="7" name="Segnaposto numero diapositiva 6"/>
          <p:cNvSpPr>
            <a:spLocks noGrp="1"/>
          </p:cNvSpPr>
          <p:nvPr>
            <p:ph type="sldNum" sz="quarter" idx="12"/>
          </p:nvPr>
        </p:nvSpPr>
        <p:spPr>
          <a:xfrm>
            <a:off x="7589520" y="6480969"/>
            <a:ext cx="502920" cy="301752"/>
          </a:xfrm>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a:xfrm>
            <a:off x="4791456" y="6480969"/>
            <a:ext cx="2130552" cy="301752"/>
          </a:xfrm>
        </p:spPr>
        <p:txBody>
          <a:bodyPr/>
          <a:lstStyle/>
          <a:p>
            <a:r>
              <a:rPr lang="it-IT" smtClean="0"/>
              <a:t>04/07/2012</a:t>
            </a:r>
            <a:endParaRPr lang="it-IT"/>
          </a:p>
        </p:txBody>
      </p:sp>
      <p:sp>
        <p:nvSpPr>
          <p:cNvPr id="8" name="Segnaposto piè di pagina 7"/>
          <p:cNvSpPr>
            <a:spLocks noGrp="1"/>
          </p:cNvSpPr>
          <p:nvPr>
            <p:ph type="ftr" sz="quarter" idx="11"/>
          </p:nvPr>
        </p:nvSpPr>
        <p:spPr>
          <a:xfrm>
            <a:off x="457200" y="6480969"/>
            <a:ext cx="4261104" cy="301752"/>
          </a:xfrm>
        </p:spPr>
        <p:txBody>
          <a:bodyPr/>
          <a:lstStyle/>
          <a:p>
            <a:r>
              <a:rPr lang="it-IT" smtClean="0"/>
              <a:t>La Prova "Mobile" - Mesagne</a:t>
            </a:r>
            <a:endParaRPr lang="it-IT"/>
          </a:p>
        </p:txBody>
      </p:sp>
      <p:sp>
        <p:nvSpPr>
          <p:cNvPr id="9" name="Segnaposto numero diapositiva 8"/>
          <p:cNvSpPr>
            <a:spLocks noGrp="1"/>
          </p:cNvSpPr>
          <p:nvPr>
            <p:ph type="sldNum" sz="quarter" idx="12"/>
          </p:nvPr>
        </p:nvSpPr>
        <p:spPr>
          <a:xfrm>
            <a:off x="7589520" y="6483096"/>
            <a:ext cx="502920" cy="301752"/>
          </a:xfrm>
        </p:spPr>
        <p:txBody>
          <a:bodyPr/>
          <a:lstStyle>
            <a:lvl1pPr algn="ctr">
              <a:defRPr/>
            </a:lvl1pPr>
          </a:lstStyle>
          <a:p>
            <a:fld id="{B007B441-5312-499D-93C3-6E37886527FA}"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b="0"/>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r>
              <a:rPr lang="it-IT" smtClean="0"/>
              <a:t>04/07/2012</a:t>
            </a:r>
            <a:endParaRPr lang="it-IT"/>
          </a:p>
        </p:txBody>
      </p:sp>
      <p:sp>
        <p:nvSpPr>
          <p:cNvPr id="4" name="Segnaposto piè di pagina 3"/>
          <p:cNvSpPr>
            <a:spLocks noGrp="1"/>
          </p:cNvSpPr>
          <p:nvPr>
            <p:ph type="ftr" sz="quarter" idx="11"/>
          </p:nvPr>
        </p:nvSpPr>
        <p:spPr/>
        <p:txBody>
          <a:bodyPr/>
          <a:lstStyle/>
          <a:p>
            <a:r>
              <a:rPr lang="it-IT" smtClean="0"/>
              <a:t>La Prova "Mobile" - Mesagne</a:t>
            </a:r>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a:xfrm>
            <a:off x="8429652" y="5786454"/>
            <a:ext cx="502920" cy="301752"/>
          </a:xfrm>
        </p:spPr>
        <p:txBody>
          <a:bodyPr/>
          <a:lstStyle/>
          <a:p>
            <a:fld id="{B007B441-5312-499D-93C3-6E37886527FA}" type="slidenum">
              <a:rPr lang="it-IT" smtClean="0"/>
              <a:pPr/>
              <a:t>‹N›</a:t>
            </a:fld>
            <a:endParaRPr lang="it-IT" dirty="0"/>
          </a:p>
        </p:txBody>
      </p:sp>
      <p:pic>
        <p:nvPicPr>
          <p:cNvPr id="2050" name="Picture 2" descr="Y:\2015_Varie\Carta e Logo Studio\flowRoot4119.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453336"/>
            <a:ext cx="1574353" cy="32045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a:xfrm>
            <a:off x="6278976" y="6556248"/>
            <a:ext cx="2133600" cy="301752"/>
          </a:xfrm>
        </p:spPr>
        <p:txBody>
          <a:bodyPr/>
          <a:lstStyle>
            <a:lvl1pPr>
              <a:defRPr sz="900"/>
            </a:lvl1pPr>
          </a:lstStyle>
          <a:p>
            <a:r>
              <a:rPr lang="it-IT" smtClean="0"/>
              <a:t>04/07/2012</a:t>
            </a:r>
            <a:endParaRPr lang="it-IT"/>
          </a:p>
        </p:txBody>
      </p:sp>
      <p:sp>
        <p:nvSpPr>
          <p:cNvPr id="6" name="Segnaposto piè di pagina 5"/>
          <p:cNvSpPr>
            <a:spLocks noGrp="1"/>
          </p:cNvSpPr>
          <p:nvPr>
            <p:ph type="ftr" sz="quarter" idx="11"/>
          </p:nvPr>
        </p:nvSpPr>
        <p:spPr>
          <a:xfrm>
            <a:off x="1135856" y="6556248"/>
            <a:ext cx="5143120" cy="301752"/>
          </a:xfrm>
        </p:spPr>
        <p:txBody>
          <a:bodyPr/>
          <a:lstStyle>
            <a:lvl1pPr>
              <a:defRPr sz="900"/>
            </a:lvl1pPr>
          </a:lstStyle>
          <a:p>
            <a:r>
              <a:rPr lang="it-IT" smtClean="0"/>
              <a:t>La Prova "Mobile" - Mesagne</a:t>
            </a:r>
            <a:endParaRPr lang="it-IT"/>
          </a:p>
        </p:txBody>
      </p:sp>
      <p:sp>
        <p:nvSpPr>
          <p:cNvPr id="7" name="Segnaposto numero diapositiva 6"/>
          <p:cNvSpPr>
            <a:spLocks noGrp="1"/>
          </p:cNvSpPr>
          <p:nvPr>
            <p:ph type="sldNum" sz="quarter" idx="12"/>
          </p:nvPr>
        </p:nvSpPr>
        <p:spPr>
          <a:xfrm>
            <a:off x="8410576" y="6556248"/>
            <a:ext cx="502920" cy="301752"/>
          </a:xfrm>
        </p:spPr>
        <p:txBody>
          <a:bodyPr/>
          <a:lstStyle>
            <a:lvl1pPr>
              <a:defRPr sz="900"/>
            </a:lvl1pPr>
          </a:lstStyle>
          <a:p>
            <a:fld id="{B007B441-5312-499D-93C3-6E37886527FA}"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2">
        <a:schemeClr val="bg1"/>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a:xfrm>
            <a:off x="6108192" y="6556248"/>
            <a:ext cx="2103120" cy="301752"/>
          </a:xfrm>
        </p:spPr>
        <p:txBody>
          <a:bodyPr/>
          <a:lstStyle>
            <a:lvl1pPr>
              <a:defRPr sz="900"/>
            </a:lvl1pPr>
          </a:lstStyle>
          <a:p>
            <a:r>
              <a:rPr lang="it-IT" smtClean="0"/>
              <a:t>04/07/2012</a:t>
            </a:r>
            <a:endParaRPr lang="it-IT"/>
          </a:p>
        </p:txBody>
      </p:sp>
      <p:sp>
        <p:nvSpPr>
          <p:cNvPr id="6" name="Segnaposto piè di pagina 5"/>
          <p:cNvSpPr>
            <a:spLocks noGrp="1"/>
          </p:cNvSpPr>
          <p:nvPr>
            <p:ph type="ftr" sz="quarter" idx="11"/>
          </p:nvPr>
        </p:nvSpPr>
        <p:spPr>
          <a:xfrm>
            <a:off x="1170432" y="6557169"/>
            <a:ext cx="4948072" cy="301752"/>
          </a:xfrm>
        </p:spPr>
        <p:txBody>
          <a:bodyPr/>
          <a:lstStyle>
            <a:lvl1pPr>
              <a:defRPr sz="900"/>
            </a:lvl1pPr>
          </a:lstStyle>
          <a:p>
            <a:r>
              <a:rPr lang="it-IT" smtClean="0"/>
              <a:t>La Prova "Mobile" - Mesagne</a:t>
            </a:r>
            <a:endParaRPr lang="it-IT"/>
          </a:p>
        </p:txBody>
      </p:sp>
      <p:sp>
        <p:nvSpPr>
          <p:cNvPr id="7" name="Segnaposto numero diapositiva 6"/>
          <p:cNvSpPr>
            <a:spLocks noGrp="1"/>
          </p:cNvSpPr>
          <p:nvPr>
            <p:ph type="sldNum" sz="quarter" idx="12"/>
          </p:nvPr>
        </p:nvSpPr>
        <p:spPr>
          <a:xfrm>
            <a:off x="8217192" y="6556248"/>
            <a:ext cx="365760" cy="301752"/>
          </a:xfrm>
        </p:spPr>
        <p:txBody>
          <a:bodyPr/>
          <a:lstStyle>
            <a:lvl1pPr algn="ctr">
              <a:defRPr sz="900"/>
            </a:lvl1pPr>
          </a:lstStyle>
          <a:p>
            <a:fld id="{B007B441-5312-499D-93C3-6E37886527FA}"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olo rettangolo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ttore 1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ttore 1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Segnaposto titolo 21"/>
          <p:cNvSpPr>
            <a:spLocks noGrp="1"/>
          </p:cNvSpPr>
          <p:nvPr>
            <p:ph type="title"/>
          </p:nvPr>
        </p:nvSpPr>
        <p:spPr>
          <a:xfrm>
            <a:off x="457200" y="267494"/>
            <a:ext cx="8229600" cy="1399032"/>
          </a:xfrm>
          <a:prstGeom prst="rect">
            <a:avLst/>
          </a:prstGeom>
        </p:spPr>
        <p:txBody>
          <a:bodyPr vert="horz" anchor="ctr">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r>
              <a:rPr lang="it-IT" smtClean="0"/>
              <a:t>04/07/2012</a:t>
            </a:r>
            <a:endParaRPr lang="it-IT"/>
          </a:p>
        </p:txBody>
      </p:sp>
      <p:sp>
        <p:nvSpPr>
          <p:cNvPr id="3" name="Segnaposto piè di pagina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r>
              <a:rPr lang="it-IT" smtClean="0"/>
              <a:t>La Prova "Mobile" - Mesagne</a:t>
            </a:r>
            <a:endParaRPr lang="it-IT"/>
          </a:p>
        </p:txBody>
      </p:sp>
      <p:sp>
        <p:nvSpPr>
          <p:cNvPr id="23" name="Segnaposto numero diapositiva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007B441-5312-499D-93C3-6E37886527FA}" type="slidenum">
              <a:rPr lang="it-IT" smtClean="0"/>
              <a:pPr/>
              <a:t>‹N›</a:t>
            </a:fld>
            <a:endParaRPr lang="it-IT"/>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1</a:t>
            </a:fld>
            <a:endParaRPr lang="it-IT" dirty="0"/>
          </a:p>
        </p:txBody>
      </p:sp>
      <p:sp>
        <p:nvSpPr>
          <p:cNvPr id="11" name="Titolo 1"/>
          <p:cNvSpPr txBox="1">
            <a:spLocks/>
          </p:cNvSpPr>
          <p:nvPr/>
        </p:nvSpPr>
        <p:spPr>
          <a:xfrm>
            <a:off x="24382" y="23798"/>
            <a:ext cx="5483722" cy="928695"/>
          </a:xfrm>
          <a:prstGeom prst="rect">
            <a:avLst/>
          </a:prstGeom>
        </p:spPr>
        <p:txBody>
          <a:bodyPr vert="horz" anchor="ctr">
            <a:normAutofit/>
          </a:bodyPr>
          <a:lstStyle/>
          <a:p>
            <a:pPr marL="484632" marR="0" lvl="0" indent="0"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
        <p:nvSpPr>
          <p:cNvPr id="12" name="Titolo 1"/>
          <p:cNvSpPr txBox="1">
            <a:spLocks/>
          </p:cNvSpPr>
          <p:nvPr/>
        </p:nvSpPr>
        <p:spPr>
          <a:xfrm>
            <a:off x="1691680" y="2708920"/>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36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Case </a:t>
            </a:r>
            <a:r>
              <a:rPr kumimoji="0" lang="it-IT" sz="36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36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11591352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10</a:t>
            </a:fld>
            <a:endParaRPr lang="it-IT" dirty="0"/>
          </a:p>
        </p:txBody>
      </p:sp>
      <p:sp>
        <p:nvSpPr>
          <p:cNvPr id="4" name="CasellaDiTesto 3"/>
          <p:cNvSpPr txBox="1"/>
          <p:nvPr/>
        </p:nvSpPr>
        <p:spPr>
          <a:xfrm>
            <a:off x="1071538" y="2071678"/>
            <a:ext cx="7215238" cy="2862322"/>
          </a:xfrm>
          <a:prstGeom prst="rect">
            <a:avLst/>
          </a:prstGeom>
          <a:noFill/>
        </p:spPr>
        <p:txBody>
          <a:bodyPr wrap="square" rtlCol="0">
            <a:spAutoFit/>
          </a:bodyPr>
          <a:lstStyle/>
          <a:p>
            <a:pPr algn="just"/>
            <a:r>
              <a:rPr lang="it-IT" dirty="0" smtClean="0"/>
              <a:t>A questo punto è stato agevole predisporre una procedura software utile all’estrazione automatica dei segmenti dei messaggi.</a:t>
            </a:r>
          </a:p>
          <a:p>
            <a:pPr algn="just"/>
            <a:endParaRPr lang="it-IT" dirty="0" smtClean="0"/>
          </a:p>
          <a:p>
            <a:pPr algn="just"/>
            <a:endParaRPr lang="it-IT" dirty="0" smtClean="0"/>
          </a:p>
          <a:p>
            <a:pPr algn="just"/>
            <a:r>
              <a:rPr lang="it-IT" dirty="0" smtClean="0"/>
              <a:t>Nel caso di specie:</a:t>
            </a:r>
          </a:p>
          <a:p>
            <a:pPr algn="just"/>
            <a:endParaRPr lang="it-IT" dirty="0" smtClean="0"/>
          </a:p>
          <a:p>
            <a:pPr algn="just"/>
            <a:r>
              <a:rPr lang="it-IT" dirty="0" smtClean="0"/>
              <a:t>E7 60 A8 A7 5B 70 E1 00 </a:t>
            </a:r>
            <a:r>
              <a:rPr lang="it-IT" dirty="0" smtClean="0">
                <a:sym typeface="Wingdings" pitchFamily="2" charset="2"/>
              </a:rPr>
              <a:t> </a:t>
            </a:r>
            <a:r>
              <a:rPr lang="it-IT" dirty="0" err="1" smtClean="0">
                <a:sym typeface="Wingdings" pitchFamily="2" charset="2"/>
              </a:rPr>
              <a:t>00</a:t>
            </a:r>
            <a:r>
              <a:rPr lang="it-IT" dirty="0" smtClean="0">
                <a:sym typeface="Wingdings" pitchFamily="2" charset="2"/>
              </a:rPr>
              <a:t> E1 70 5B A7 A8 60 E7  da HEX a DEC  </a:t>
            </a:r>
            <a:r>
              <a:rPr lang="it-IT" dirty="0" err="1" smtClean="0">
                <a:sym typeface="Wingdings" pitchFamily="2" charset="2"/>
              </a:rPr>
              <a:t>microsec</a:t>
            </a:r>
            <a:r>
              <a:rPr lang="it-IT" dirty="0" smtClean="0">
                <a:sym typeface="Wingdings" pitchFamily="2" charset="2"/>
              </a:rPr>
              <a:t> Giuliano  sec Giuliano  sec Gregoriano  15.10.2010 14:25:17</a:t>
            </a:r>
            <a:endParaRPr lang="it-IT" dirty="0" smtClean="0"/>
          </a:p>
        </p:txBody>
      </p:sp>
      <p:sp>
        <p:nvSpPr>
          <p:cNvPr id="6" name="Rettangolo 5"/>
          <p:cNvSpPr/>
          <p:nvPr/>
        </p:nvSpPr>
        <p:spPr>
          <a:xfrm>
            <a:off x="642910" y="1500174"/>
            <a:ext cx="8286808" cy="369332"/>
          </a:xfrm>
          <a:prstGeom prst="rect">
            <a:avLst/>
          </a:prstGeom>
        </p:spPr>
        <p:txBody>
          <a:bodyPr wrap="square">
            <a:spAutoFit/>
          </a:bodyPr>
          <a:lstStyle/>
          <a:p>
            <a:pPr algn="ctr"/>
            <a:r>
              <a:rPr lang="it-IT" dirty="0" smtClean="0">
                <a:solidFill>
                  <a:srgbClr val="FFFF00"/>
                </a:solidFill>
              </a:rPr>
              <a:t>Caso reale: Procedura</a:t>
            </a:r>
            <a:endParaRPr lang="it-IT" dirty="0">
              <a:solidFill>
                <a:srgbClr val="FFFF00"/>
              </a:solidFill>
            </a:endParaRPr>
          </a:p>
        </p:txBody>
      </p:sp>
      <p:sp>
        <p:nvSpPr>
          <p:cNvPr id="8"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28753480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11</a:t>
            </a:fld>
            <a:endParaRPr lang="it-IT" dirty="0"/>
          </a:p>
        </p:txBody>
      </p:sp>
      <p:sp>
        <p:nvSpPr>
          <p:cNvPr id="4" name="Rettangolo 3"/>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Flow Chart </a:t>
            </a:r>
            <a:endParaRPr lang="it-IT" dirty="0">
              <a:solidFill>
                <a:srgbClr val="FFFF00"/>
              </a:solidFill>
            </a:endParaRPr>
          </a:p>
        </p:txBody>
      </p:sp>
      <p:sp>
        <p:nvSpPr>
          <p:cNvPr id="5" name="Rettangolo arrotondato 4"/>
          <p:cNvSpPr/>
          <p:nvPr/>
        </p:nvSpPr>
        <p:spPr>
          <a:xfrm>
            <a:off x="3857620" y="2071678"/>
            <a:ext cx="278608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Estraggo 16 Byte HEX</a:t>
            </a:r>
            <a:endParaRPr lang="it-IT" dirty="0"/>
          </a:p>
        </p:txBody>
      </p:sp>
      <p:sp>
        <p:nvSpPr>
          <p:cNvPr id="6" name="Freccia in giù 5"/>
          <p:cNvSpPr/>
          <p:nvPr/>
        </p:nvSpPr>
        <p:spPr>
          <a:xfrm>
            <a:off x="5214942" y="2428868"/>
            <a:ext cx="71438"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reccia in giù 6"/>
          <p:cNvSpPr/>
          <p:nvPr/>
        </p:nvSpPr>
        <p:spPr>
          <a:xfrm>
            <a:off x="5286380" y="5214950"/>
            <a:ext cx="71438"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in giù 7"/>
          <p:cNvSpPr/>
          <p:nvPr/>
        </p:nvSpPr>
        <p:spPr>
          <a:xfrm>
            <a:off x="5214942" y="4143380"/>
            <a:ext cx="71438"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a:off x="5214942" y="3000372"/>
            <a:ext cx="71438"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in giù 9"/>
          <p:cNvSpPr/>
          <p:nvPr/>
        </p:nvSpPr>
        <p:spPr>
          <a:xfrm>
            <a:off x="5214942" y="3571876"/>
            <a:ext cx="71438"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in giù 10"/>
          <p:cNvSpPr/>
          <p:nvPr/>
        </p:nvSpPr>
        <p:spPr>
          <a:xfrm>
            <a:off x="5214942" y="4643446"/>
            <a:ext cx="71438"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arrotondato 11"/>
          <p:cNvSpPr/>
          <p:nvPr/>
        </p:nvSpPr>
        <p:spPr>
          <a:xfrm>
            <a:off x="3857620" y="5429264"/>
            <a:ext cx="285752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Estraggo 16 Byte</a:t>
            </a:r>
            <a:endParaRPr lang="it-IT" dirty="0"/>
          </a:p>
        </p:txBody>
      </p:sp>
      <p:sp>
        <p:nvSpPr>
          <p:cNvPr id="13" name="Rettangolo 12"/>
          <p:cNvSpPr/>
          <p:nvPr/>
        </p:nvSpPr>
        <p:spPr>
          <a:xfrm>
            <a:off x="3857620" y="2643182"/>
            <a:ext cx="278608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Inverto HEX </a:t>
            </a:r>
            <a:r>
              <a:rPr lang="it-IT" dirty="0" err="1" smtClean="0"/>
              <a:t>step</a:t>
            </a:r>
            <a:r>
              <a:rPr lang="it-IT" dirty="0" smtClean="0"/>
              <a:t> -2</a:t>
            </a:r>
            <a:endParaRPr lang="it-IT" dirty="0"/>
          </a:p>
        </p:txBody>
      </p:sp>
      <p:sp>
        <p:nvSpPr>
          <p:cNvPr id="14" name="Rettangolo 13"/>
          <p:cNvSpPr/>
          <p:nvPr/>
        </p:nvSpPr>
        <p:spPr>
          <a:xfrm>
            <a:off x="3857620" y="3214686"/>
            <a:ext cx="278608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Converto HEX </a:t>
            </a:r>
            <a:r>
              <a:rPr lang="it-IT" dirty="0" smtClean="0">
                <a:sym typeface="Wingdings" pitchFamily="2" charset="2"/>
              </a:rPr>
              <a:t> DEC</a:t>
            </a:r>
            <a:endParaRPr lang="it-IT" dirty="0"/>
          </a:p>
        </p:txBody>
      </p:sp>
      <p:sp>
        <p:nvSpPr>
          <p:cNvPr id="15" name="Rettangolo 14"/>
          <p:cNvSpPr/>
          <p:nvPr/>
        </p:nvSpPr>
        <p:spPr>
          <a:xfrm>
            <a:off x="3857620" y="3786190"/>
            <a:ext cx="278608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µsec </a:t>
            </a:r>
            <a:r>
              <a:rPr lang="it-IT" dirty="0" smtClean="0">
                <a:sym typeface="Wingdings" pitchFamily="2" charset="2"/>
              </a:rPr>
              <a:t> sec</a:t>
            </a:r>
            <a:endParaRPr lang="it-IT" dirty="0"/>
          </a:p>
        </p:txBody>
      </p:sp>
      <p:sp>
        <p:nvSpPr>
          <p:cNvPr id="16" name="Rettangolo 15"/>
          <p:cNvSpPr/>
          <p:nvPr/>
        </p:nvSpPr>
        <p:spPr>
          <a:xfrm>
            <a:off x="3857620" y="4857760"/>
            <a:ext cx="278608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Data Gregoriano</a:t>
            </a:r>
            <a:endParaRPr lang="it-IT" dirty="0"/>
          </a:p>
        </p:txBody>
      </p:sp>
      <p:sp>
        <p:nvSpPr>
          <p:cNvPr id="17" name="Freccia angolare in su 16"/>
          <p:cNvSpPr/>
          <p:nvPr/>
        </p:nvSpPr>
        <p:spPr>
          <a:xfrm flipH="1" flipV="1">
            <a:off x="2071670" y="4500570"/>
            <a:ext cx="3071834"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p:cNvSpPr/>
          <p:nvPr/>
        </p:nvSpPr>
        <p:spPr>
          <a:xfrm>
            <a:off x="5143504" y="435769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arrotondato 18"/>
          <p:cNvSpPr/>
          <p:nvPr/>
        </p:nvSpPr>
        <p:spPr>
          <a:xfrm>
            <a:off x="785786" y="4857760"/>
            <a:ext cx="285752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Data Giuliano</a:t>
            </a:r>
            <a:endParaRPr lang="it-IT" dirty="0"/>
          </a:p>
        </p:txBody>
      </p:sp>
      <p:sp>
        <p:nvSpPr>
          <p:cNvPr id="21"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23224709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childTnLst>
                          </p:cTn>
                        </p:par>
                        <p:par>
                          <p:cTn id="52" fill="hold">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childTnLst>
                          </p:cTn>
                        </p:par>
                        <p:par>
                          <p:cTn id="56" fill="hold">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childTnLst>
                          </p:cTn>
                        </p:par>
                        <p:par>
                          <p:cTn id="60" fill="hold">
                            <p:stCondLst>
                              <p:cond delay="7000"/>
                            </p:stCondLst>
                            <p:childTnLst>
                              <p:par>
                                <p:cTn id="61" presetID="3" presetClass="entr" presetSubtype="1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12</a:t>
            </a:fld>
            <a:endParaRPr lang="it-IT" dirty="0"/>
          </a:p>
        </p:txBody>
      </p:sp>
      <p:sp>
        <p:nvSpPr>
          <p:cNvPr id="4" name="Rettangolo 3"/>
          <p:cNvSpPr/>
          <p:nvPr/>
        </p:nvSpPr>
        <p:spPr>
          <a:xfrm>
            <a:off x="642910" y="1285860"/>
            <a:ext cx="8286808" cy="369332"/>
          </a:xfrm>
          <a:prstGeom prst="rect">
            <a:avLst/>
          </a:prstGeom>
        </p:spPr>
        <p:txBody>
          <a:bodyPr wrap="square">
            <a:spAutoFit/>
          </a:bodyPr>
          <a:lstStyle/>
          <a:p>
            <a:pPr algn="ctr"/>
            <a:r>
              <a:rPr lang="it-IT" dirty="0" smtClean="0">
                <a:solidFill>
                  <a:srgbClr val="FFFF00"/>
                </a:solidFill>
              </a:rPr>
              <a:t>Caso reale: Flow Chart </a:t>
            </a:r>
            <a:endParaRPr lang="it-IT" dirty="0">
              <a:solidFill>
                <a:srgbClr val="FFFF00"/>
              </a:solidFill>
            </a:endParaRPr>
          </a:p>
        </p:txBody>
      </p:sp>
      <p:sp>
        <p:nvSpPr>
          <p:cNvPr id="5" name="AutoShape 2" descr="data:image/jpeg;base64,/9j/4AAQSkZJRgABAQEAYABgAAD/2wBDAAIBAQIBAQICAgICAgICAwUDAwMDAwYEBAMFBwYHBwcGBwcICQsJCAgKCAcHCg0KCgsMDAwMBwkODw0MDgsMDAz/2wBDAQICAgMDAwYDAwYMCAcIDAwMDAwMDAwMDAwMDAwMDAwMDAwMDAwMDAwMDAwMDAwMDAwMDAwMDAwMDAwMDAwMDAz/wAARCAGqA5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q8I/HnwF+zx4S/Y98L678DNJ+K178bPA1/FDHY6Hpd1rk+qWCaOtqqz6jc29vHb/AGae8373J3JBtwN+76T+Fnjn9mrx/a29trPwf8N+AvEs/jNvh/L4e1zwhps1/aa2LI362rvY/abbD2YE6yLO0e1gCwf5B8my/sh3X7Yfj/8A4JzafFqE+naZ4N8AeJPE+rvaa3f6LfyWcR8O2zLa3VkyTxz+ZdxEFZIwUEmX/hb7J+OP7Ap8M/Df4cw/BbS9Bi1n4cfECPx6LPxNr18q+Jrh7e7trlr3VHivLtp3ju2bz5UncmGNDheV7sVU5ZK0nvr97/4BzUaNN04XSPO/2svin8BfgVfeBJtJ+HnwiudIvPinH8O/Fst54LV5dPc6Xd3hitUWNWluWkS0SMIswkM+xFZyMdlF8P8A4UftTfAzU9f+B/hv4NaRqmi6lNYag3jD4TTTSWE1uD59pcabLJp13bz8xsPNK4VlbYyurVxd3+wH8bYdK03Xf7T+GGreNtM+OFx8VzbPdX2n6Zc2b6NPYpYCQQTSRyh5Vj80xuAimXax/cH3D9kz9m7xZ8N9J+KniDxxN4ej8bfF7xHNr99Y6JdzXmmaMi2VtYWtrFcSxQyT7YLONnlaCIs8jgIFVa4lUqcjvJ3TfX7jenSpe65RXnp5/wCR478Dde+E+t/8E6Ph58ZvG3wb8CJq3jDw3Zandw+GPhhc63DbXdxa+cT9lsra6uktg2cu24KMBnyRnd+F0/wI8P8A7CfgP4u/E3wj8EI4fEmhaZfz3/h3wY7WGp3N7HGYY9OtJrc38hmeRRDAYjcMWVdm7ivUv2Qf2bNc+AH7Angf4V6xd6Tc+IfDXg+38P3VxZyyPZSXEdqImZHZFcxlhkEoDjsOleWH9gbx74e/4J+fs+eCdF1bwgfid8AU8Pajai9kuW0DWL7TrA2c0EkixiZIZUkm2TeSzRt5cnlMV2VU607NqT6ERoQ928Vu/wDgHpfwZ+EXwI+O/hSTWdE+D+i2NpHcNatH4i+GM3hy7LKqsSLfULOCYphhhwhQkMASVIHPftK6D8B/2aLXw/bT/BHw94w8U+MNQGmeHvDHhzwhp1xqmszAb5CnneVBFFFEGlkmuJookVeX3Mit7N8FNY8f654XuJfiN4Z8HeFtZW5ZYLXw54ludetZINqlZGmnsLJlkLFwUETABVO87iq+W/tlfsw+MPiH8Ufhl8U/hnd+Gf8AhYPwruruO30zxJLPb6Tr2m36xRX1pJcQJLLay7YopYp1hm2vCFaNlkYhVKtRNWk7X116CjRhZtxV7fic3rP7OemfFf4F3GreF/gl8Nvg54rtbljJZfEH4f6V4gPkRoWP7rStSWL58qVcXZ27WDR56c5+zJc/CTxn/wAE/Phv8Y/HXwc8Dfb/ABb4e03VNQtPCfw2l1hxcXUSMy29lawXN0yBm7ByqglmwC1fSvw6m8d+L/hpep488P8AhPwx4juDNAlpoHiG41yyERUBHNxNZWb7iS2V8nAAGGbOB83f8MT/ABg8Df8ABNP4Q/CTwn4l0S18V+BrbRbHxLFaeI9Q0C28R2VrEEurODV7W3a9sRIwRhPDB5hWMp8gkLKOrUV7N9Opao0nGLaV7u+nS2n4mrH8Qf2Spfgtb+PU8DeEn0W81uTw1BZL8M7g67NqkbyJJYLpH2L+0Tcr5UjmEW+8RxtJt8sF60fEN/8AsxeE/g5pfjjVfhfpGlaRreoDStNsbz4TXtvr2o3ZLgQQaQ9gNQlkKxSOFS3J8uN5P9WpYeVfCH/gn98UfhN8CPGfhLUPAXwp8fx+I/HknjPT4db+KWv/AG3R2uLRFd4tZk02e/S9tZ4wsN4pE0iyNIGtWURnt7D9kj4paf8AseaV4O8R6R4I+MHiGPxHearFaeKfHurWzeE7aSSd7OOw8QCwuNSmu7NZEjjvXiiuDlmEkZVRSnVmk2pPpYmFGm2k4rrc9T+FPwK+B3xm8E22v6R8IfDVnYXbOiRa58Om0G+UoxU77S+tYbhBkHBeMbhgjIINcr+1D4B+GH7M/gaXxDB+zDZ/ELTrG2uL3Um8NaD4bjfSoII/MeWUahdWm8FQ2BD5jfKcgcZ7j9iD4PeNvgb8B4dC8f8AiSbxFrZ1O+vIVfV7rWv7Gs5rl5LfTxqN2qXV8LeNljFzcKJZNuWA4A7H4+eArv4p/A3xp4Z0+W3hv/EehX2l20lwzLCks9vJEhcqCQoLDJAJxnAPSqqVJptRkTGlC13FX9D5P8M/HX9nOH4S+G/HHxA/Z+s/hD4b8cXVjZeFbjxN4V0K9k8Sz3lrNdW8VvFpM99IsjxQnak6xM7vHGgaRwld7ot5+zN4l+BUnxF034VabqPh2K/l0uSC1+Ed9NrMd1FcNbywtpS2BvwySqwYGD5QpY4UFqfrP7FvinUfhP8AsraDHfeHxd/A7XNH1LXWaaXyrqO00O80+QWpEWWYy3CFQ4jBQMSQQFPYft4fCH4k/Gn4PafpHwz1y20rUItcs7vV7SXX73w42vaYjMZ7FNVsopbrT2clG86CNnxGYwVEhdZ9vUcOa7ve2/4mkaFPTmS+485T4g/slS/Ba28ep4G8JPot5rcnhqCyHwzuDrs2qRvIklgukfYv7RNyvlSOYRb7xGjSFfLBevPf23PjX8Dv2eP2Pv8AhYvhr4F6fc6nrt3DpWhxax8FdVjW1uZb2GzE19a/YI7iGNGnDrHL5LXW3y4WLuppPhD/AME/vij8JvgR4z8Jah4C+FPj+PxH48k8Z6fDrfxS1/7bo7XFoiu8WsyabPfpe2s8YWG8UiaRZGkDWrKIz2GtfsKfFHxt/wAE+D8M9e8W2Gr+LZfGVh4hgbVNcvdXg0bT7fxDbakmmjUriI3l8YbaExJcXEYklbbu2L91VKlRp8snura9L6hTpU7rmiuv/AOM0Pxn8OPhZ8D/AAnrPiz4KaH8UfEnjrxj/wAIlolh4b+CI+H91NO1nNdKrWPiS8jZUCWs5M5nCOSqquVY13fgLxz+zr4p+H3ijV9V+A58L614H1ZdF8Q+E5/hnHrHiHS7hwrQ/wCi6VFefaYZYnSVJrVpojGxJcFJAndft1/AHx58XofhHq/w8tvCOpa58MvHcHiqWw8Raxc6Ra38CadqFo0a3EFpduj7rxGGYSCEbkcV5H44/Yb+Ovijw7448X2viDwnovxG+JfinSL3xB4f0PxNqejaa/h/T4nhTSIdegtvt8M0m4zPew2sTnJhWONcymnXqa6vd/8AA+/qRGhBQjdK73/Uf8WP2lv2SfhV+zxa/E0/CVPEHh6510eG3g0n4Q3MupWF8L2OykhvLWSzSWydJZF+S5WJ5BgRLK7xo/oGpTfsyeH/AIHL8Q9Y+Gfh3w/4ckulsYY9a+GFzpmq3Vy8ohit4dNuLJL2aaWQhYo44GeUsNgfNeP+DP8AgmX8TdL/AGMfi78OLqfwjb6r4q8cWXxA8OST+MdW19ftMVzYXzWF9e3lt9qdFnsRD9rPnSSJIZDFEQIq9P8A2v8A9k/4k/tvfs0eGrTXbPwv4M+IPgvxbaeKbDTtE8c6v/Zt/wDZhJGLd9WtbWxvrYyxTyjzYYWMLhGCygFTLrVY81m3quvTqVCjTk43Vt76L5HYfAz4e/s6/tH+ELjWvCfw48DXNvZXkunXttqHgZdK1DTrqPG+C5s7u2iubeTayOEljQlJI3AKOrHtU/Y3+ELpkfCv4cf+E1Zf/G6479g79nDUf2ePCPihNY8Jab4U1fxNrP8Aal6bb4ma54/k1SQW0FuLia+1e3huFk8uCOPywGULEh3ckD3qMcVrKpK+kn95EaUesV9x5v8A8Ma/CHH/ACSr4b/+E1Zf/G6D+xr8ISP+SV/DfP8A2LVl/wDG69Koqfaz7sv2NP8AlX3Hmv8Awxr8Isf8kq+G/wD4TVl/8bpR+xr8If8Aolfw4/8ACasv/jdek0Ue1n3Yexp/yr7jzX/hjX4Q/wDRK/hx/wCE1Zf/ABulP7Gvwh/6JV8OP/Cas/8A43XpNFHtZ92Hsaf8q+481/4Y1+EP/RKvhv8A+E1Z/wDxuj/hjX4Q/wDRKvhv/wCE1Z//ABuvSqKPaz7sPY0/5V9x5r/wxr8If+iVfDf/AMJqz/8AjdH/AAxr8If+iVfDf/wmrP8A+N16VRR7Wfdh7Gn/ACr7jzX/AIY1+EP/AESr4b/+E1Z//G6P+GNfhD/0Sr4b/wDhNWf/AMbr0qij2s+7D2NP+Vfcea/8Ma/CH/olXw3/APCas/8A43R/wxr8If8AolXw3/8ACas//jdelUUe1n3Yexp/yr7jzX/hjX4Q/wDRKvhv/wCE1Z//ABuj/hjX4Q/9Eq+G/wD4TVn/APG69Koo9rPuw9jT/lX3Hmv/AAxr8If+iVfDf/wmrP8A+N0f8Ma/CH/olXw3/wDCas//AI3XpVFHtZ92Hsaf8q+481/4Y1+EP/RKvhv/AOE1Z/8Axuj/AIY1+EP/AESr4b/+E1Z//G69Koo9rPuw9jT/AJV9x5r/AMMa/CH/AKJV8N//AAmrP/43R/wxr8If+iVfDf8A8Jqz/wDjdelUUe1n3Yexp/yr7jzX/hjX4Q/9Eq+G/wD4TVn/APG6P+GNfhD/ANEq+G//AITVn/8AG69Koo9rPuw9jT/lX3Hmv/DGvwh/6JV8N/8AwmrP/wCN0f8ADGvwh/6JV8N//Cas/wD43XpVFHtZ92Hsaf8AKvuPNf8AhjX4Q/8ARKvhv/4TVn/8bo/4Y1+EP/RKvhv/AOE1Z/8AxuvSqKPaz7sPY0/5V9x5r/wxr8If+iVfDf8A8Jqz/wDjdH/DGvwh/wCiVfDf/wAJqz/+N16VRR7Wfdh7Gn/KvuPNf+GNfhD/ANEq+G//AITVn/8AG6P+GNfhD/0Sr4b/APhNWf8A8br0qij2s+7D2NP+Vfcea/8ADGvwh/6JV8N//Cas/wD43R/wxr8If+iVfDf/AMJqz/8AjdelUUe1n3Yexp/yr7jzX/hjX4Q/9Eq+G/8A4TVn/wDG6P8AhjX4Q/8ARKvhv/4TVn/8br0qij2s+7D2NP8AlX3Hmv8Awxr8If8AolXw3/8ACas//jdH/DGvwh/6JV8N/wDwmrP/AON16VRR7Wfdh7Gn/KvuPNf+GNfhD/0Sr4b/APhNWf8A8bo/4Y1+EP8A0Sr4b/8AhNWf/wAbr0qij2s+7D2NP+Vfcea/8Ma/CH/olXw3/wDCas//AI3R/wAMa/CH/olXw3/8Jqz/APjdelUUe1n3Yexp/wAq+481/wCGNfhD/wBEq+G//hNWf/xuj/hjX4Q/9Eq+G/8A4TVn/wDG69Koo9rPuw9jT/lX3Hmv/DGvwh/6JV8N/wDwmrP/AON0f8Ma/CH/AKJV8N//AAmrP/43XpVFHtZ92Hsaf8q+481/4Y1+EP8A0Sr4b/8AhNWf/wAbo/4Y1+EP/RKvhv8A+E1Z/wDxuvSqKPaz7sPY0/5V9x5r/wAMa/CH/olXw3/8Jqz/APjdH/DGvwh/6JV8N/8AwmrP/wCN16VRR7Wfdh7Gn/KvuPNf+GNfhD/0Sr4b/wDhNWf/AMbo/wCGNfhD/wBEq+G//hNWf/xuvSqKPaz7sPY0/wCVfcea/wDDGvwh/wCiVfDf/wAJqz/+N0f8Ma/CH/olXw3/APCas/8A43XpVFHtZ92Hsaf8q+481/4Y1+EP/RKvhv8A+E1Z/wDxuj/hjX4Q/wDRKvhv/wCE1Z//ABuvSqKPaz7sPY0/5V9x5r/wxr8If+iVfDf/AMJqz/8AjdH/AAxr8If+iVfDf/wmrP8A+N16VRR7Wfdh7Gn/ACr7jzX/AIY1+EP/AESr4b/+E1Z//G6P+GNfhD/0Sr4b/wDhNWf/AMbr0qij2s+7D2NP+Vfcea/8Ma/CH/olXw3/APCas/8A43R/wxr8If8AolXw3/8ACas//jdelUUe1n3Yexp/yr7jzX/hjX4Q/wDRKvhv/wCE1Z//ABuj/hjX4Q/9Eq+G/wD4TVn/APG69Koo9rPuw9jT/lX3Hmv/AAxr8If+iVfDf/wmrP8A+N0f8Ma/CH/olXw3/wDCas//AI3XpVFHtZ92Hsaf8q+481/4Y1+EP/RKvhv/AOE1Z/8Axuj/AIY1+EP/AESr4b/+E1Z//G69Koo9rPuw9jT/AJV9x5r/AMMa/CH/AKJV8N//AAmrP/43R/wxr8If+iVfDf8A8Jqz/wDjdelUUe1n3Yexp/yr7jzX/hjX4Q/9Eq+G/wD4TVn/APG6P+GNfhD/ANEq+G//AITVn/8AG69Koo9rPuw9jT/lX3Hmv/DGvwh/6JV8N/8AwmrP/wCN0f8ADGvwh/6JV8N//Cas/wD43XpVFHtZ92Hsaf8AKvuPNf8AhjX4Q/8ARKvhv/4TVn/8bo/4Y1+EP/RKvhv/AOE1Z/8AxuvSqKPaz7sPY0/5V9x5r/wxr8If+iVfDf8A8Jqz/wDjdH/DGvwh/wCiVfDf/wAJqz/+N16VRR7Wfdh7Gn/KvuPNf+GNfhD/ANEq+G//AITVn/8AG6P+GNfhD/0Sr4b/APhNWf8A8br0qij2s+7D2NP+Vfcea/8ADGvwh/6JV8N//Cas/wD43R/wxr8If+iVfDf/AMJqz/8AjdelUUe1n3Yexp/yr7jzX/hjX4Q/9Eq+G/8A4TVn/wDG6P8AhjX4Q/8ARKvhv/4TVn/8br0qij2s+7D2NP8AlX3Hmv8Awxr8If8AolXw3/8ACas//jdH/DGvwh/6JV8N/wDwmrP/AON16VRR7Wfdh7Gn/KvuPNf+GNfhD/0Sr4b/APhNWf8A8bo/4Y1+EP8A0Sr4b/8AhNWf/wAbr0qij2s+7D2NP+Vfcea/8Ma/CH/olXw3/wDCas//AI3R/wAMa/CH/olXw3/8Jqz/APjdelUUe1n3Yexp/wAq+481/wCGNfhF/wBEr+G//hNWf/xuivSqKPaz7sPY0/5V9x4R/wAEyoyf+Cfvwf5/5lay/wDRQr3QRkA46mvDv+CZJz/wT7+D/wD2K1l/6KFe6VVf+LL1ZOH/AIcRu049z1pQMdaWkY4rF7Goh6np6DFA6YPNch8Z/wBoHwF+zf4Wh134h+NvCPgLRLi5Wzi1DxHrFvpdrJOysyxLLO6IXKo5Cg5IRjjANW/hV8YvCPx28E23ibwR4o8PeMfDl6zpb6roepQ6jZXDIxRwk0LMjFWBU4PBBHUUlqFu50f3Tj1607OAOKqatqq6VplxciKe4+zxNJ5UK7pZdoJ2qO7HoB6kVg/Bn4oD4y/Cjw74r/sDxN4VHiHT4b/+x/EVj9h1bTPMQN5F1Bubyplzhk3HBBGTRuDdtTqNw5NH55pnmYb2xWZ4x8d6J8PNCbVPEGsaXoWmJLDbteahdJbQLLNKkMKF3IXc8siIozlndVGSQKLrZgjWHIoAz3pnm5C9s80okGMZp2ewfqO24+tKflrn/id8WPC/wU8EX3ibxn4k0Hwj4b0wIbzVtav4bCxtN7rGhkmlZUTc7KoyRksB1IrK+Cv7R3w9/aU8OXWsfDrx34N8faTY3BtLm98Oa3barbwTBVYxPJA7qr7WVtpOcMDjmpSuDZ2mcZwKMY/CuA+NP7ROifAnXvAGnavbapczfEfxNH4V01rSON0guntLq7DzFnXbF5dpIMqGbcyDbgkjvlcEHGDTVmrobW3mLnjHrRjA7c1yHxo/aC8Bfs4eFIdd+Ifjbwj4D0W4uFs4tQ8Raxb6XayTsrMsSyzuiFyqOQoOSEY44NXPhd8W/Cnxx8DWXijwV4m8P+MPDWo7xaatomoQ6hY3RR2jfy5oWZH2urKcE4ZSOoNC1uJnQgZUcdDSqMepxWX4w8eaJ8OtCbVPEGsaXoemLNDbteahdR21uss0qQxIXchdzyyIijOWZ1UZJApvjLx7onw90I6p4g1fTNC01ZYYGu9Ru47aBZJpUhhQu5ChnlkRFGcs7qoySBRdMLWNfn0xQfl6U1XDKCT1FDSAL9P0pNaWBO9mhT39+aUOAvSvO/2kP2s/hv8Asg+AZfE3xL8Y6H4Q0hEleJ72f9/emKJpZI7aBcy3EojRm8qFHchThTXceH9dtPFOg2Wp2Evn2WowR3NvLtK+ZG6hkbBAIyCOCAare7QrlzzB70uciuf+JvxU8L/BLwRfeJvGfiPQfCPhvSwjXmra1fxWFjaB3WNTJNKyom52VRuIyzADkiuG1H9r/wAPeJ/gsfHfwttX+O+jfajan/hX+uaNeD5QTI/n3N7b2xEeAGUTFwWGFPOFzaXKSbaXc9ZLYNG7ivPfgD+0bo/7R37OHhj4naDYa1Do3i3Q4ddsrG7hjGoLFLEJUjdI3dPNwQMK7DPRj1rY+DPxPHxl+FHh7xWNA8TeFR4h0+HUP7H8RWP2HVtM8xA3kXUG5vKmTOGTJwQRmqaabT6Cv2Oq3+1BOBmuA+NP7ROifAvxB4A03V7XVLif4j+Jo/CmmtZxxulvdSWl1dK8291KxbLSQZUM25kG3BJHXeJvFGneCvDWo6xq17b6dpelW0l5eXVzII4bWGNSzyOx4VVUEkngAGp5la/QaNHdRmvEfDP/AAUA+Hc3wWj+IvjHUh8IvA+paibHRNX+IV1aeHI9fQoXiuYEuJhLHHKqyGNLlIZ2WNm8oIVZvS/hd8XvCnxx8EWfibwV4n8PeMPDepbxaatomow6hY3Ox2jfy5oWZG2urKcE4ZSDyKeornR76A2fWsfWPHeiaB4j0nRr/WNLstW14yrpllPdJHc6iYk8yUQxkhpNifM20HaOTgU/T/Gej6t4k1DR7XVdOudX0hIZL6xiuUe5slm3eUZYwdyB9j7SwG7Y2M4NLmC+upqlsClrjPjb8U9S+Engd9Y0rwN4q+IFxFKEfTPD82mw3aR4YtNm/u7WHYuBkCXf8wwp5xB+zV8ftI/ak+AfhD4iaDa6nY6N400m21myt9Rjjju4Ip41kRZVjd0DgMMhXYZ6E9affyC+z6PY7ndigtgU1mAHJxk0hkXOOhoTAfu56UbuKjEw9fb2FDTBRk0tQTvsSF6XNcN8Lfj1pHxd8ZeP9D0221G3u/hzrqeH9Se6jRY57hrCzvg0JV2LR+VexLlgp3q4xgBj2jTgD1NU7oOvL1Jc0m8U1XDZPbpVPxF4hsPCWh3uqare2mm6Zp1u91d3l1MsMFrCilnkkdiFRFUEliQAASTSvbcPQvbsnFLnis7w14q0zxn4esNY0fUbHVdI1W3ju7K9sp0nt7yGRQySxyISroykMGUkEEEZq+GyeMn60+tgTvsOzSFsGsD4n/Ffwv8ABLwTfeJvGfiPQfCPhvTAhvNW1rUIbCxtA7rGnmTSsqJudlUZIyWA6kVlfBb9o/4eftK+HrrV/hz488GeP9Ksrj7Jc3vhzWrbVbe3m2hvKeSB3VX2sp2k5wwOOaSdxvTU7XPFITiozMAcZGazfGXjvRPh5obap4g1jS9C0xJobdrzULpLaBZZpUhhQu5C7nldEUZyzOqjJIFK/cDWDZo3cVH5uQvbPNOV8gc809eoh5OBSbx703zMtxXN/Fn4y+EfgN4IuPEvjjxV4b8GeHLR0jn1XXdSg06ygZ2CIrTTMqKWYgAE8kgCh+YHTb/Y0BsivKfFf7Zfgbw/pnww1HTdSj8W6J8XfEMfhzw/qvh64t7+wmmktbu6ExmWQIYNlnKu6MudxUbcZK+pPMEjLAFsDOB3pOVouT2Gruw8vg9KUt7GuK+APxmX49/CzT/FP/CL+MfBf9ovOn9keKdM/s7VbbypnizLBubYH2b05+ZHRuM4rsvMXHX2obsKLvqPLYGaAc1j+MfHeifDrQjqniDV9L0LTFmht2u9Ru47WBZZpUhhjLuQu55ZERRnLO6qMkgHXicOuRTQXHUhOKWuP+NP7QXgL9m/wvFrnxD8beEfAeiT3C2cWoeItYt9LtZZ2VmWJZZ3RC5VHIUHJCsexobS3HZvY68MGpc1zXwu+L3hX43+BrPxP4K8TeHvGHhvUi4s9W0TUYdQsbrY7RvsmhZo32ujKcE4ZSDyKuav490TQPEmk6Nfaxpdlq2vNKumWU90kdxqBiTfKIYyQ0hRPmbaDtHJwKNdhXVrs2CwxRu4rK07xppGr+I9R0e11TTbnVtJSGS+sYblHubJZt3lNLGDuQPsfaWA3bGxnBrC+NvxT1L4S+Bn1nSfA3ir4g3EUoR9L8Pz6bDdpHglpt1/d2sOxcAECXf8wwp5wubS4R1fKtzst1G7iuG/Zp+PmkftR/AHwh8RdBtdTsdG8aaRbazZW+opHHdwRTxrIqyrG7oHAYZCuwz0J6125YBsH61T03EnfYcG5PtQWxTfMUtxnJql4h8RWHhLQ77VNVvbTTNM02B7q7u7uZYYLWFFLPJI7EKiKoJLEgAAkmlfuPfYv7snFLnis7w14q0zxn4esNY0fUbHVdI1W3ju7K9sp0nt7yGRQySxyISroykMGUkEEEZq+GyeMn60+tgTvsOzSFsGsD4n/Ffwv8EvBN94m8Z+I9B8I+G9MCG81bWtQhsLG0DusaeZNKyom52VRkjJYDqRWV8Fv2j/AIeftK+HrrV/hz488GeP9Ksrj7Jc3vhzWrbVbe3m2hvKeSB3VX2sp2k5wwOOaSdxvTU7XPFITiozMAcZGazfGXjvRPh5obap4g1jS9C0xJobdrzULpLaBZZpUhhQu5C7nldEUZyzOqjJIFK/cDWDZo3cVH5uQvbPNOV8gc809eoh5OBSBs03zMtxXI/Gf9oLwH+zj4Wi134h+NvCPgPRLi5Wyi1DxFrFvpdrJOysyxCWd0UuVRyFByQjHGAaPUFrsdgX5oL4PQ1yvwj+OHgv4/8Ag9PEXgPxf4X8beHpZXgTU9A1SDUrN5UOHQSwsyFlJ5GcjvXThx1z+FO4XH7vY0FsCmmQEc9up9KyfGXjrRPh5obap4g1jTNC01ZobdrvULuO2gWWaVIYkLuQu55ZERRnLM6gZJAqb9GPfY2A2aN4FUNe8S6f4W0C81XU76003TNOge6u7y6mWGC1hRSzySOxCqiqCSxIAAJJxTfDPinTPGvhyx1jR9QsdW0nVLeO7sr6znSe2u4JFDpLHIpKujKQyspIIII4ov3FdGjvz2o3UxpVC8kdcdaDKBjkU79B+g/eAetG6uE+P/x0tv2e/An/AAk194c8WeINGtbhU1STw/YDULjSLUhi97JbhxPLDHgblto5pvmBWJlDFer8LeKNM8b+GrDWdF1Cz1XSNVto7yyvbSZZre7hkUPHLG6kqyMpBDAkEEEcUJivt5mgWxRv4rJ8R+OdF8HXelQavq+maXPr16NN02O7u44H1G6MckoghDEGSUxxSvsXLbY3OMKSHaL400fxNqOq2mnapp1/daFdCx1KG2uUlk0+4MUcwhmVSTHIYpopNjYOyVGxhgSr6XA1C2DQWx60wuCc8e9DSgJz9KLhfsP3/wA6N1eMa1+2RF5PxBj8MfD3x5461P4a+Io/Dmq6dpD6VbzySPp9rfm4ia9vbeJoVivIVO6RZN+4LGyjcet/Zs+P+j/tRfAPwf8AEXQbXVLDRvGukW2s2VvqMcaXcEU8ayIkqxu6BwGGQrsM9CRzVapNvoNprR97fM7rPNAbJ6UwyDHBA5xSqQQeRSFfqOLYo3Vx/wAaP2gPAX7N3haHXfiH428I+A9EuLlbOLUPEWsW+l2sk7KzLEss7ohcqjkLnJCscYBq78L/AIt+FPjj4HsvFHgrxN4f8YeGtR3i01bRNRh1CxutjtG/lzQsyNtdWU4JwykdQaAZ0YfjoaN3J4NZPjDx5onw60JtU8Qaxpeh6Ys0Nu15qF1HbW6yzSpDEhdyF3PLIiKM5ZnVRkkCm+MvHuifD3QjqniDV9M0LTVlhga71G7jtoFkmlSGFC7kKGeWREUZyzuqjJIFJSQamxmgtimK4ZQSeooaQBfp+lDfQE77D91G8AZ5rzr9pD9rP4b/ALIPgGXxN8S/GOh+ENIRJXie9n/f3piiaWSO2gXMtxKI0ZvKhR3IU4U13Hh/XbTxToNlqdhL59lqMEdzby7SvmRuoZGwQCMgjggGnq07CuXPMHvS5yK5/wCJvxU8L/BLwRfeJvGfiPQfCPhvSwjXmra1fxWFjaB3WNTJNKyom52VRuIyzADkiuG1H9r/AMPeJ/gsfHfwttX+O+jfajan/hX+uaNeD5QTI/n3N7b2xEeAGUTFwWGFPOFzaXKSbaXc9ZLYNG7ivPfgD+0bo/7R37OHhj4naDYa1Do3i3Q4ddsrG7hjGoLFLEJUjdI3dPNwQMK7DPRj1rY+DPxPHxl+FHh7xWNA8TeFR4h0+HUP7H8RWP2HVtM8xA3kXUG5vKmTOGTJwQRmqaabT6Cv2Oq3+1KORXn/AMaf2idE+BfiDwBpur2uqXE/xH8TR+FNNazjjdLe6ktLq6V5t7qVi2WkgyoZtzINuCSO+Rhg9aSd9QFBycUtA5opjCiiigDwr/gmOf8AjXz8H/8AsVrL/wBFCvdRyK8J/wCCY/H/AAT4+D//AGK1l/6KFe7L0Fa1/wCLL1ZjQ/hx9ApGHIpaCMisjY+Vf+Cnvw48efELVv2ej8PEhh1vRvira6jLqV3oFxren6NAukatG1zd28E9u3khpETcZ4gHlj+bJAPlH7QX/BPO/sofhLp3iA6l8S73xt8eU8beP7vStLuNO0uNH0LULVsW0U0rW2nhIrSB1mnlEpkYSvJ5zK33+U3E0gQ9+aineKt53K5tn2PC/F/7BXwd0v8AZZ1b4bWXwp8E3fgiCS91iw8MXGiQ3um2l9KZZfMt7WRXjibzJXKLGoCbyECjivBfh98BvFXh7/gkp+zZrtn4Y1qP4ofAnwz4b8Q2miNZyQaq7WunRQalpXkkCQTT2b3dv5TDIlaMlSyCvu4oSMEik8sbcZzn9acrtPXXuSn8Plf8T4I+PvhfWIv2P9W8Y638IrDx7q3xu8Z2OpeINM8R+CLzxZF4S0k4jsZrvQYVF3etaW0FsHtIgjJc3EspKhJHr57sv2QZvib/AMEyPil4Q1/4QR67eeAPihb+K/C2l/8ACpr3RLaLQJ9R06/uBommXaTSxLLbJfB7KGSSZS7QyIrv5dfof+2l+094i/Zstvh1Z+E/CWieMfEXxJ8Xw+E7G11fX5dEsrV5LK8uzPJcR2l2+Atmy7VhJJcc8Vxugft3eKNX8C/EbTtU+E/iMfE/4a3y2GueHvCes6ZqscFvPA09rqlrdahLp0dxatEMlZFimWRJEMJCh2l2kny9X91rbegQi48rf/D30PHf2z/hlZ+Ov+CevhfTf2f/AIeyeFPAGm+NrK88UeEz8KdSsEv9ISSQ3iP4dP8AZ11ewtK0MstvHg3UcciAS7tjeqf8Em/htH8MfhF4vsrHUJpNEvvEst/p+jw/CfWvhrpXhtJLa3ElpYaXqjvKtu0qyTlo28sy3M+ADuApeCf+CiNn8If2IPgJ4v8AEkHxB+LGufFTQLe4tbnTNB07T9S1eX+yJNTlnuLX7UlraFoYJSyrM0aNhd2Pmr1T9kb9tvw1+2Ta61P4f0XxXoY0dLG5Vdds4raS+tL20S7tLuNEldljkif7kwjlUqQ8a5GdU7Snbr+m5mmuSMb/AA2+fYwf+Ci2geG9c+GHhOTxDN8WtMl0rxVaanpOt/DvwxL4j1XQL6GG4eO5e0jsr3fAVEkLM9rKga4TIUkOvzj4z8d/Fb4jeAvhj448Z+HfGPiLwx8LPjVa6hp+rWngDU7DxLrfh1dGu7P+0brQVje9Wdb28eOTy7aESLEZ47aKFlFfU37Z37a/h39iO0+HWoeK5dG07w7438XQ+F77WdW1iPSrLQI5LK8uRdSSSLsIDWqx7WZMmUHdxg8H4T/4KvfD/wAbeE/HXiDQRH410jw946tPAPhp/B2pW2tN43v7iwsbqNLRwyW6Nvu5ImMk4ijFtI8ksahtmdPROa7/AJG7jJqPY+Wvij8N9b+KHhux1/xZ8JPiivheb9p248Vapo0eg3lxqL6AvhyeH7ZJbWm+WS2kO0NEocyCRrcxu7GE/UX/AASx+Gj/AA+8MfFK40Twjqfw9+F+v+ObnUPAfhm90iXRX03TfslpFNImnyokllFPfR3syQPHGQsofYvmYrfuv+ClHhTw/wDCPVPGHiTwl488LWXhPxKnhjxra6jb2L3HgORkikW7vzBdSxNZ+VcWspmtJLgJHco77VSYx8Z8e/8Agr34W+Dfwa8N/Eex8H+Jtf8AAGt+P38Hy60jRxRNp0Nrdz3ev2qoZGnsIfsc2WcQl0iklTdH5bS6RXI3BLd/izOKc4qC/wCHsM/4K+eHdb1fw/8AAvUdHl+JGnQeHfijaanqWseBvDEniPV9DtRpOqxG5S0SzvQy75Y4yWtpFHmjgEgjwfw34d8WaL8K/Bni+48C/EC68K+Bv2iZvFban/wherR+KPE+k3GmXcEus3Wi+U14s5vr10kSC1gjKQ+bDawQbEX66H/BQHw9afFWfwzfaRfutz8Q7L4d6PfafNHdQ309z4eh1xLqXJQRQ+W8kXyGUkojdHITJ+Lf/BT3wf8ACs30C+D/AIg+JdRtPFuoeDUsdHsrN57m9stLbVJpFM1zHGsH2dWxJI6fMOQoIYxBezSS6y/HsXKpsn9k+Uvj5+zFc/tR/sRfHXWvEvwS1W91eP4yxeLdD0jX/C6X2sPpMdxorXU1pBskdzcWNtcL5UOXkBaFlL7ox6F+27+yx8KP2g/+CYrW3w2+BNgNI8IeINP1jTvDkvwsn0W+to4dWs7jUzaaXc2cNxvmtY7hSIoc3AYoN+7BufFn/grcPGf/AAqnUfh/ofxD0621L4j6PpGqaVcaFbTah4m0rUtBv9QszbRb5DCszx27bpjbyReWxl8qPcx9ms/+CmHhOT4WarrV74T8faV4q0jxZH4El8C3NrZyeIpNbmVJLezTyrp7M+dDJHMs/wBq8gRMXeVAr7c+RSpuV7KTuvkEE4uPW11955L8dvh54J8T/s4/CuL4f/CnU7H4AaH44N1498C2Xwy1DR5NR0/7JdqC2gSWcVxdwDUJLOaSJLWTzfL3BWCEjxi0/ZMu/iZq/hfT9B+G3jPw/wDAO+/aDs9X8NeGf7Fv/D40XRk8MXkN/OdP2xT6bp8+p+dmKZIY5TOxMWy5Hm/Wmtf8FR/CnhrwbpV1qXgT4nWviXUfHI+HE/hKPTrO71nTNZexkvoYpvIupLYxSWyRyCaGeSJVuIzI0arKYvafgX8V7v4z+Al1u/8ABfjHwBfLd3NlNoviaC2i1C3aCZoi5+zTzwPG+3ekkcro6MrA4NdCTUua2zf4/n5djOLtBJf1b+tT4O+Onw1sv2Wv2ev2zvAPhL4ZeMNI8N+PLCfTfA/h7wV4A1O+0ye8uvDEUTm2t9OtZIrdJLgbZJcJF5udzbya+l/hb+338H/hj+z14JuPHvjfTvhP5tlHpcEHxHgm8EXV5PbQQCcQQaultLMiGRAZI1ZMsAGr1L9o340J+z78INW8TjTptbv7YR22maVFN5Mmr388iwWlorkNtaaeSKMNtO3fnBAxXksP/BSjw9afsp+A/iPqPhXxDJrfj3WIfCdv4S06W1a/j8QGSaC40sz3ctraq8M9tcx755YVcwhVy8kaNjSfJTcL3ta/6F2u0rfFe3yPIf2of2hvAv7Q3x++C3xN+HuueHv2gvh38HNbuZvGGi/D+7tfF+oeHrm+g8jTdb+w2jSzSm2dLgBYUeZVnkljRvJbH1r4D+LGkfHb4V6rrPh/T/FdjbzCe3MWveF9T8PX0kixgZ+zX9vBORgqA/l7TjAJwcbHwo8baj8SPBdtq2reEPEXgS/nZ1l0bXZrCa+tgrFQXaxubm3IYAMNszHDDO05Ued/t3/tdw/sV/Bmz8Uy2Oh3R1LW7PQ47nX9cGg6Fpb3DkC51HUDFN9ktlClfMEMmZHiTaN+5SUVGLh3f5hTlecZr+rHk37J37K2k/ET/gj78K/AfxR+HGm65daP4GsDL4d8U+H0unsb+Kx2LutbhCUnRiyjK7gSQO9eYav8G/Fdv/wRs/Zg8O6z4I8Ya1ovhbTvCX/CyfBVlp0x1jUdHg09Uu7F7L5Zp/Ln8hprTazyxwSxeW5fYfXPjl/wUM+If7N/7K1j8S9e+Duh+NU1nV9MtNPT4d/EC21jS5LO/urW3gunvb+308kyNc4jWCGZGOzfJEjtInc/E39vW3+Cnw38D634v+GHxQ0XWPiD4mXwnpfhqO303UtX+2Pb3M8TSfY72a3WJ1tXG8TME3q0nloJHS5y5k1fqvv/AFFFNcq9X958y/tNfCK1+IXwW+DVj+yX4Af4TS6R8WxfFp/hJqPhqz0a4/sHU421G40+e0tWMWZYI/tTRtEHKKfNKmI9J8RvhevxG/4JWfGDQvCnwj8WeG/HdxHM3jDw9qFlP/ani7UIGie8K6g6KNXF1BGyRXMbOsqSRxnyyrQx/Q2sftT+Ibv9mu+8Z2nwc+LlnrMVxd2E3hqaPRIdb03yWlRrthPqSWUsGYw6mK6fzEdCoYE489+HX7f+nfCv9h79njxn4sm8e/EvVPjFBo+l2N9p3hm3g1TVr690yW9jmnsbeZorYOsDhxE7xxM4ywiDSLM4XTXn+N0/0Hq+VevzOG/4KNeL7T9oX4Ifs3+Pfhzr3je+8J2/xHstbfxN8OPDzeKNR0qyGk6tC1zHax2d6GCyyJC++2kCM+1lVunm/h7wh4k8BfsneLvjPZeHdZ07Vfgb8Q9Y8d6Bq2v6Tc+HtY+IOhSW8b61Jf2d4Y2tp7qN75AphtbfzrO0mitoIRGg988Iftz/AA5+Efh/xhLZ/B3xh4I8fX3jq20TUfBFtpOkR694l17ULSK5ilE1rePYTyS2g817iS8ARLaTzWTy8V0PhHWvAX/BTjRtf0vxd4J+I/h9vhh4mGjaz4Z17VZNOhubxbSzvfLuoNOvZLTUrQx3MPyTmaCQhsKyEMzSfLL2fV3v8/xC6UEnqlp/wDwrxL+z74s8d/sx63+0ppfhvVrz4233iW1+KXh3SWizqMOl2UbQ2mgKnBV5tHkuY3iUj/SdQn+9nl/xN0DxPB+wXceLPFXwfg8b+IPjn43tte8T6J4m8F3fi6LwXp85VLN7vQrbNzevY2dtYwvawkFbhnl3KiMw+zPjZ+0l8OP2Y9FsdQ+Ivj/wV8PtO1GY21pc+JNctdKguZQpYxo87oGbaCcAk4BpPgn+0z8Nv2mdMvr74cfEHwR8QLLTJVgvLjw1rtrqsVpIw3KkjwO4RiOQGIJFFk+ZR2e3l3t69TNe64yl/wAP/wAN0Pl7/gkL4Z13wD+zn8VPBmp+HdQ8Pw6d4v1LUPD9nD4C1DwdpH9l30UdzAdPsbsubeIyPOxthK8lu7Mkixv8let/8ErPBmr/AA8/4Jx/BPQ9f0nUtC1rSvBumWt7p2oWz211ZypbIGjlicB0cEEFWAIOQRmvSPj34Z8a+LfBunW/gHxFbeGdZi13S7i7u7iGOYTabHfQvf26h4pAHmtFnjU7QQzqQyY3Dhl+Gfxvn+E1zYP8QNKj8WP4/OpQ6ktrbvGnhj+2hMNPKm0C+f8A2VmDdsLCU58448yqcrpvyRaj7qg3s2/0sc3/AMFRfAPhb4nfAvSNK8XReMLjToddgv4LXSfAd/4402/uYYpmhg1fSLOCaS705mO54yIxvSErNFIsbj5i+K/wx+JPjb/gll4T0rw98LPDPgbRtH+IYn1zwx4f+HF5bad4j8LRXtxm6bwqlzBeLHcZt7mbS2maeRFkRhIz+Ufvj4BeGfHXhnwvrEPj/X7PxFqk/iLVbrTp7aNEW20qS9lfT7dtkMQ3xWphRyVYllbLyfePcsmew/8ArVDhZNX3t+A4zs1K2x+WPhH9kVvGfw2+FPhq1s/EHiDwRJ8fYtcvNE0j4T+IvhnpPhLT28P30c0Fvp97I00WnyXB3yOri3eW+mjIPmMh1vjN+yevwo8VeNfDmmfCrVof2dLX4t+HtY8ReD/C/haefTtT0g6CkcxttKtYiLu2GqfY5LqG2ik3+TIzo+1wf03KtwB65oWPbz39PWm78yl2v87/AORKenL5n5M+M/2e/F17+zP8XIfhn8MPEngr4dXvxw0nXJvCuq+Bry5j1fwnHoelRS+XoUVxbT3NiZo0dtPRo5DFDLbNArq9sNnwh+yEfGnw3+FHhu30/W/E3gaT4+xa5e6Dpnwj8Q/DfRvCmnN4fvo5oIdNv5Hlj06S5IeRgwt5JL6eNgRIyH9TguBj8qUR5546Vadnctzbd/Ns434Efs++C/2Zfh8nhT4f+GtK8I+GYby5vYdL02LybS2kuJmml8qMfLGhkdiEQBFzhVAAFeVf8FE9O8afEbwN4c+HvgfwpZ+KLvxfq8Mmsx6rd3Om6KNKtGW4ube6vobW68n7SVjtwnku0izSYG1XZfolV2imyZ3cVnUgprllsTG8bcu5+ZY+Emp2X7H+qfBn41eD/Fmh2Pw48dC88LweGfB+sfEvwrq+nTRT3unWF5bRWCy6nptqZXtZYjDBsaztSJYn8mU/Wn/BMm01HTf2T9Ptb74ceF/hhBZ6rqMOm6Z4f8LyeFbG/shdyeRqA0iXM2nNcpiVraZmlQudxycD3/ZxilVSoIOPoO1WpPW+7I5dktj58/4KL6B4c134Z+EpPEM3xb0t9J8VWup6Trfw78LzeI9V0C+hhuHjuXtI7K93QFRJCxe1lQNcJkKSHX568b+L/ih4k/Zk1T4469aXc+s/s5+JrjxB4O1jU/Ds/hLVfGvhaGyjXVYr/Trtke2nniN9GDJHbRST2lrcpBFF5YP6EhOeveuB+PP7M/hH9pbTNMsPGdrq2qaXptyt1/Z0Ot31lYagQVPl3ttbzRxX0BKjMF0ksTcgoQTnNJq9t29+xo2tL7Lp38j4l+IvwI0P4y/syX/xM+KGmePIta+M3iy18Ww6XbeAb7xvaW9jbW0q6JpGs6NZwTPPYJblZp4MRgXczss0UuyQYfxm/ZYT9oL/AIJApZat+zx4G0+/8GeLI9T0LQtD+HZ0w3ek2+vwTXF9Z6HMkl1YTXunxTM9kd07+YY23M+yv0wWLaqqOAoGKdsIHGBTmlJNR62t5WZNNuNnLdfjc/P/APbQ+GVn46/4J7eF9N/Z++HsnhTwBpvjeyvPFHhNvhTqWnx3+kpJI14j+HSNOur2BpWhllt48G6jjkQCXdsbxe2/Y0Xx78KvCXh2PQdQ8a+CD498Q6wfDlv8Gtd8A6D4XSTwlexpawaTqTSMLSS92yZBML3N26gbztr9aGiHGACBx0oZMDnpVxdqnP53InFyo+yTtpa5+d/7Djav/wAE9fgh8S/Fl98J/itrVumg+Db+fQvDvh6a/wBe8QapLpVtb6hPHFKyNc3azHdcuzmQCJi5yuK9j/bl0vU/Dv7TvwC+Kl34b8TeKPAPgK41hdYtNE0m61m/0a8vbRIbLUl0+1SW4uPLAubdvJjd4xfFyAiuy/VmMdAMfzp3l5H0/Os4wtGKe8f0Kte/965+V/xY+BGqeMrGy8Y6p8M/iJL8LfFP7R//AAnC+G7Pw9qH9p2+hr4bubW8v7nTYE+1QxXd6k0z2rxiWZbrbJC0ty0J99/YR/ZO8I+OPg38XdF1/wCE+mWXwO8TePJ9W8EeBPFfhRba1sbBLW0R510m7iDWaS38d5cRwyRRsokDhE319p+Xx9a5D41fA7Rvj54Ui0bXb3xbY2cVyt0H8O+KtU8OXTOFZQGuNOuIJmTDHMbOUJCkqSqkFRN03Bdb/K5o5tvXa9/67H5r6V8JPGXij/giF8JdG8DaQk+haP41e58S6JF4bn1yC/8AD0er3/mQHSra4tpb62BNvI9nFJmaGNowkm7y20dN+AGpaT+xRc6dpum+JfG/wwT4rWWu+K/Afh74Qa74Agh8PfZkF3punaFqMrz3Nm10I7uWCDek5ku41jdnKH9Kfht8NND+D/gDR/C/hzT4NL0LQbSOxsbWMswhhRQqjcxLMcDJZiWY5JJJJrcZSR16VXdrrb8DKmuWMU+l/wAWfnh+2T+yv8F/2g/+Cb2s2/wp/Z9sbXTvCPinTNaj0CT4P3Xh2+Pk6hp8+pSWenXVhBPM8thE8TGCJvPCmEFyCg+p/gT4u+G3wi/ZR1PW/hr8O9W8KeC/DVvfagvhvT/AV14VvJniVpZVg0y5t7WTzJCDtJjVZGP3upr2cIT/ADFVfEHhyw8VaDe6XqljZalpupQPa3lndQrNBdQyKUeORGBVkZSQVIIIJB4NNKzk11sP+W/2b/ic9+z98adN/aN+Bfg74gaPZ6pp+k+NtEs9dsrXUolivLeG5gSZEmRGdVkCuAwVmAIOCRzXzX/wV+8Pa3q+hfAzUdIl+JGmweHPijaalqWr+B/DEniPV9DtRpOqxG5S0WzvQ6h5Y4yWtpFHmjgEgj6806wt9JsYbW1gitra3RYoYYkCRxIoAVVUcBQAAAOgqRwScj8KUoJuLfR3LpzcXc/NDw74R8SeA/2TvF3xnsvDmtadq3wN+ImsePNA1bX9JuvD2sfEHQpII31qS/s7wxtbT3Ub3yBTDa2/nWdpNFbQQiNB1HiT9n7xZ46/Zk1v9pTS/Dmq3fxtvfEtp8UvD2kNFnUYdLs42htNAVBgq82kSXMbxAj/AEnUJz82efsr47fs0+Ef2ltN03T/ABnaarqml6Zcrdf2bDrd9Y2GoEMp8u9treaOK+gJUZgullibnKEE57wRCMALgADGOwok3Nyb0benl3d/MiyTV1p18+33H59/E7w94ng/YLuPFfir4P2/jbxB8c/G9tr/AIn0TxN4Lu/F0XgrT5yqWb3eg22bm9eys7axhe1hIK3DPLuVEZh1f/BIbwzrngH9nD4q+DtU8PX/AIeh03xfqWoaBZw+AtQ8HaSdKvoo7m3OnWN0XMETSPOxthK8lu7MkixudlfbWMnpSspI/CnLVy6J/gVTbi4vqnf19T5//wCCVfg7Vvh3/wAE4Pgpoev6TqWh61pXg3TLW906/tXtrqzmS2QPHLE4Do6kEFWAIPWuO/4LGfDzxx8Sf2YNDtfB1m2q6ZZeLtMvfF2l/wDCP3HiFNU0NGf7RDJplvc282oQhzC8tpHJuniieMJJu8tvrFE2r7Ch0B5wPxpVFzu4qfufj+J8pf8ABJv4bx/DL4ReLrKw1KV9FvvE0t/p+jQ/CjWvhrpXhtHt7cSWlhpeqO8q27SrJOWibyzLcz4AO4V0v/BRDTvGnxG8C+G/h74H8KWfii78X6vDJrMeq3dxpuijSrRluLm3ur6G1uvJ+07Y7cJ5LtIs0mBtV2X6ICE+xx1pCpXA9OlFZKqrPbqKF4u63PzMHwk1Oy/Y/wBU+DPxq8H+LNDsfhx46F54Xg8M+D9Y+JfhXV9OminvdOsLy2isFl1PTbUyvayxGGDY1nakSxP5Mp+tP+CZNpqOm/sn6fa33w48L/DCCz1XUYdN0zw/4Xk8K2N/ZC7k8jUBpEuZtOa5TErW0zNKhc7jk4Hv+zjFKqlQQcfQdqpSet92Ll2S2Pnz/govoHhzXfhn4Sk8QzfFvS30nxVa6npOt/DvwvN4j1XQL6GG4eO5e0jsr3dAVEkLF7WVA1wmQpIdfnrxv4v+KHiT9mTVPjjr1pdz6z+zn4muPEHg7WNT8Oz+EtV8a+FobKNdViv9Ou2R7aeeI30YMkdtFJPaWtykEUXlg/oSE56964H48/sz+Ef2ltM0yw8Z2urappem3K3X9nQ63fWVhqBBU+Xe21vNHFfQEqMwXSSxNyChBOc0mr23b37Gja0vsunfyPiX4i/AjQ/jL+zJf/Ez4oaZ48i1r4zeLLXxbDpdt4BvvG9pb2NtbSromkazo1nBM89gluVmngxGBdzOyzRS7JBh/Gb9lhP2gv8AgkCllq37PHgbT7/wZ4sj1PQtC0P4dnTDd6Tb6/BNcX1nocySXVhNe6fFMz2R3Tv5hjbcz7K/TBYtqqo4CgYp2wgcYFOaUk1Hra3lZk0242ct1+Nz8/8A9tD4ZWfjr/gnt4X039n74eyeFPAGm+N7K88UeE2+FOpafHf6SkkjXiP4dI066vYGlaGWW3jwbqOORAJd2xvF7b9jRfHvwq8JeHY9B1Dxr4IPj3xDrB8OW/wa13wDoPhdJPCV7GlrBpOpNIwtJL3bJkEwvc3bqBvO2v1oaIcYAIHHShkwOelXF2qc/ncicXKj7JO2lrn53/sONq//AAT1+CHxL8WX3wn+K2tW6aD4Nv59C8O+Hpr/AF7xBqkulW1vqE8cUrI1zdrMd1y7OZAImLnK4r0z/grsPFqeGvgR4j8G2erG98L/ABPtNWuru28D6n4xGk239karC08+m6ayXUsYeaND5bphpFyccH7DxjoBj+dKUPrj9ayjC0Yp7xt+BrTlyy511ufHnxNv/EXx/wD2UPDXxK0y01rxJ8Tvgx4hTxJabPh3rXgm41oQ7lvbK20zVC12Bc6dPPbrl5UeZlYZKBF8s/a9+BPxF+Iv7G0njTT9Bu31b4kfEPTvFnjnQbzwzd63cP4YjUw2+m3OkxT2txdpDbpZPcWCOGlYXa7JGkKSfos8OVxQUz2Gauaunr/wO/3kw92z7X+fb7uh+WHg/wDZFbxl8NfhR4ZtrTX/ABB4If4+Ra5eaJpHwn8R/DPSfCWnt4fvo5oINPvZWmi0+S5bfI6uLd5b6aNgfMdDa/aw/wCCdOgT/B39orw9oXwP0qfwt4c8ceFvE3hTQ7DwektpDbRppEmsNpFokJUvLBb3KSpapumbehDMxB/UQq3AHrmgRlR29cHvUVIuVraWv+NvysVTnyqx8WfFPQdP8c/st+EPhv8As7fB+20bw74q8QF9T0PV/Cep/DvRYdPtZFur6O5EmmGS3F2wjgB+ysZxPLtyFd08Psv2bPiB4n8H/CX4K/EP4ZaiNE+GXxyiukXQ7jUdV0E+FrrSNXuLaEag1vbNNa2r3A0+VXiRNqRRSKySjf8AqIEPHPA/WkMfQdMflVx0qOfff5bfcQk0ort/T+8+LP22v2S/CvwZ/Z9+G/hHwh8Np5PgbpfxEh1nx54N8L6LPqSXWmTfa5WRdLt1d7i0GpS2k0trBGw8uNsRMistfO3gj4S/DHxh8Gvjpo0fgjx54L8AxfGy31HQvDVn8Mb/AMS6dK0XhnSngg1Xw7aQzSnS3Y+abSRLZ4mECk2k8ahP03+Lfwj0v41+CptB1i68S2djcSJK0ug+I9Q0C9BQ5G26sJoZ1BPVVkAYcEEHFVPgd+z94V/Zx8Ev4f8ACOmy2FhPeTajdS3F7cX97qN1M26W5ubq4eS4uZnON0s0juQFBbCgAXwtPr/X/DGjnZWS/pf5nhv7E3xG0z4CfsFXOvePfCXgX4H+FfC91qkirYeHm8HaTLpqXcgh1I6VOfN003SlZDazM0qtIAxLNtHRf8EsPAOr/DX9gz4faXrei3nhq6NrPeQaNdgrPo9rcXU1xa2ciH/VtDbyxRmP+AoV/hr2fxj8NfD/AMQZtIfX9C0XW30DUI9W0tr+yjuTpt7GGWO5h3qfLmQO4WRcMA7YPJrbRdqgHt09qbfvOb6/kv1MuTSPlc+WP+Cnvwg8UfGPVv2e7Lwte+LtEn074qWt/e654dsLe7u9Atl0fV0N0Rc29xbom+SOMtNEyZmUfeZa+efHXws8Y/Bz4TfHvR/EfgfWPjrZeLPjHpYn1fxz4AHieL+zW0LR1bWJNE0q1tv7Uit5oDAsdnEh8xN7MPJlYfpaw3NxSFOf84NTFe64X3d/vNnO8VG2x+SHwQ/Zp8QeOfhf8PPh1rfgPxPD4Y8P/tHSa+tnpXgTWPBmi2vhy80XUZopbe1kYtaWLzzOstsZ28ppzDOFMhiPb/Gb9lBfhV4q8a+HdM+FOrQ/s6W3xb8Pax4i8H+F/C08+nanpB0FI5jbaVaxEXdsNUFnJdQ20UhfyZGdH2yA/puYyw6+9KEwewxT2nGXa/zv/kZ/Y5P6R8b/APBNL4c23gzRf2iDoHw68SfDfwhrvjhrzwtpGpaJJpBk0/8A4R/SIY5ba0cAwwM8UgSHajQ7TE8ULxvEnjHjr4E/E6X/AIIh/s7+GNN8PanBceHY/DL+O/DeoeFrvWJ7jSYYMXdrcaRHcW1xeospheazVw80cUkeyTd5bfpfs2jAxQELYJAP+FOp7z002/At1Lu/m396sfmF4d/Z38I/8MU6x4f8QXnjS98KXHxDGvaR4c0L9mvxTpvhjSZlsVK6bceFbmO5uLnRpJ1kuZBGY4jczEpNDKFZfr7/AIJlWmoWH7J9haX/AMOPDHwwgs9V1GDTtM8P+F5PCtlf2S3cnkagNIlzNpzXKYla2mZpULnccnA9/KHI6dacq4GKfNq/Mycdj49/4K/+HNa1XQPgVqWkTfEjToPDvxRtNS1LV/A3hiTxHrGh2o0nVYjcpZrZ3oZd8scZLW0ijzRwCQR4N4b8PeK9F+FngzxfP4F8f3XhXwL+0TN4rbU/+EM1aPxR4n0m40y7gl1m60XymvFnN9eukiQWsEZSLzYbWCDYi/p00W49qQoSCCByfzqaXuppd7mrn8Pkfl78e/2Ybr9qT9iP466z4k+CWqX2rp8ZY/Fuh6Rr/hdL7WJNJiuNFe6mtINkjubixtrhfKhy8gLQkF90Y9C/bc/ZY+FH7Qv/AATFe2+GvwKsP7I8H+INP1jTvDsvwrn0S+to4dWs7jUzZ6XdWcNxvmtY51IihzcBig37sH9ANhBHPOKNnHGABWcqd1JJ2vZ+liabcXG/S6+8+Fvjt8PvBPib9nP4VRfD/wCFOqWHwA0Txwbrx54FsvhlqGjyalp/2S7UFtAeziuLuAahJZzPElrJ5vl7grBGx4zafsl3fxM1fwvp+g/Dbxn4f+Ad9+0HZ6t4a8M/2Lf+H10XRk8MXkF/OdP2xT6bp8+p+dmKZIY5TOxMWy5Hm/qaV4wB0/CnFd3Oea2Ukpc3z+/8/LsKN1FQ7W/D+tT82/jn8NrH9lv9nn9s/wAA+Evhn4v0jw148sLjTPA/h7wV4A1O+0ye9ufDEUT/AGa3061kit0kuBtkmwkXm53uHJr6a8K/tiWHw4/YTtfHVl8PfjP4qfwlY2Om3PhnT/AWpWXiW7nAt4XFtp9/FbSzIhl3GRRs2RyEMShFfRRiIXj60bCRz+lRTTjT9ne701G3dtnyR/wUL8O6xYfHf9n/AOKNx4P8Q+Pfh38OtZvLjX9D0fR21fUdLubu3SCx1qOxjDTXBs3MqlbdHmjW6aVEbyzj3rwJ8V9J+O3wr1TWPD2neK7KCbzrYxa74X1Pw9eySLGBn7Nf28E5BBUB9m1sYBODjvQnA7+/el8vFCguWUV1v+IQbU4z7W+dvyPjz9k39ljSPiJ/wR7+FfgX4o/DjTdcuNH8DWHm+HfFOgJdPZX8VlsXNtcISk6MzAZXeCxA615hrHwb8V2//BGv9mDw9rPgjxhrWieFtO8In4k+CrLTpjq+o6PBp6pd2L2XyzT+XP5DTWgVnljhli8ty+w/oiFOP160MmF7E1c7yVvQUdEr9L/ifnT+038JLT4gfBb4NWX7JfgFvhPLo/xaF+Wn+Emo+GrPRrj+wNUjbUbjT57S1YxZlt4/tTRtEHaNT5uwxH6g/YCs9DsvhPqCWfw68QfDrxUNUlXxfb63YzfbNU1dQqzXh1GRFGqpIAhS8RnVo9i4jKGKP3U9x1p3l4Ge4ojpcTu0kOTp1zS0yMEfhT6BhRRRQM8K/wCCZBz/AME+Pg//ANirZf8AooV7ovQV4V/wTH/5R7/B7/sVbH/0UK91T7orWv8AxJeplQ/hx9BaKKKyaNQ70mOaWilYBGXPTrTQpHXFPprjJqhWR4n+2n+y/wCIv2krX4dXnhLxbong7xD8N/F8Pi2yudX8Py63ZXTR2V5aeRLBHd2j7SLwtuWYEGMcHNVvgh+yfc/CfSPiR4g8YeMLbxP46+Jzef4g12HTF0rTbaGG3NvbW9raGWVobaGLLYlnmkZ5JWaUhlVOL/4KdxXmv6z+z34Zj1/xboOleL/ira6TrH/CO+Ir/Qbq9tDo+rTGBrmymhnCGSGJiFkGSi+lcB8HdN8TeIJf2j/hf4Z+LnxDg8IfDDWbc6H4iN/ZeJNVtJZtPNzfaHNeatb3v2iKGR42P2gPcRrcLGZQqKoyptNe6ur/AEv9/wCJq07Qu9G1+eh2Pw5/YS0fxv8Asm/s6aD4e+JGmeIdD+E/hxbGx1/TrJLm08TwSeH7nSUuYik7KiEXInG2SUEIF3fNvHof7Hv7Gf8AwydeatL/AMJH/bo1TRNB0fH2D7L5X9l6ell5mfMfPm7d+3jZnGW+9Xylp/x3+Imm/wDBOf8AY5XwX4stvh5e+PvCUdxrFzonhzS0TZF4SvNRCW1q9ubW2H2i3jKiOEIoG0Jt+WvZf+CWn7QPxC+NCeKoPH/in/hK7mPSPDWv28v9m21ili2p6RFdTW0KQop+zpKWMfmtLKAx3Svxh+65JL+9b8LnG+VN3392/wB7se0/tGfs2f8AC/8AxZ8K9T/tr+yf+FZeM4vF3lmz+0f2lssL60+z53r5Wftm/fh/9Xjad2V8Y/aN/wCCUWhftIeGfiHaaxrWjXt14s+IVj8R9ITV/DMOraZpl5a6XZ6ctvd2cz7L63kjtpPMXdCxW5IVkZFkrQ/4KdxXmvar+z34Zi1/xboOleMPira6TrB8O+Ir/Qbq9tDo+rTGBrmymhnCGSGJiFkGSi56V80/E39rXx/+yhB8Tfh/8PvEXjXxl4Y0z4qeHvBeleIbjVrPXdc8M/2nbG4v9PivtZuFgmuIZhDFCdRml8p9SiRxIqJFUwknHlWmr/Df0+Z2PmSjru1/wD6R8Ff8E4r/AMO/s/Xnw3TU/g94J8O+IteS98T23wx+GZ8Hwa9pflKk9g0f9oXPlyz7FjkugS32ctGiI5WZL/wy/wCCdtz8PPDvgTwtdeOBr/gf4YeLrrWvDGl6jpTT3VppE2lahp6aNPcyXDm4jhGoHy5mQMIYY4mVz+9rx/X/ANo74/8Awp/Z207SfHF34k+HN54r+Klj4O0nxv4yh8Nz63p2hXkIl+23MWmSyaUt39pWayhJjEeXtnkhcl9+9+3x8PPjR8OPhx8HPD/w8+NHjTXvH+ofEo3lpqXiP+zrNdWjttB1a9GkXS6baWkDWU8lmqNvhdlMm/LGNANldVFbdtL/AIPyIppyat0vb+vMf4F/4I7z/Bf4eXGk+B/iSLO+0T4nQfETwZLruhPqlp4bhh0uPSodImhS7hkuraKzWSKNhNCyKYR83lZff0D/AIJc6laj7Rq/xPu9f1SbxtrvjS6vbjQo4mmk1TQ5tLNsqRyhUSEy+YhwSURYyN2ZT458FP8Agof4n+NHj3TfEXhnV9e0jRfFf7QWm+D9Y0XVkWWfQLceC4ZL3R3WVWFs0WqwuH8nZumD7WPmHevxJ/bf+JHxPudTtvAnxUXStMf4s+KPDEOr6Vpem37Jp+m+GJr5baJpoZItyXsDZkdXPDK25eKPe5otO7v/AF/XUxxCg1P2m2t/wudr4q/4Jlj4a3fw9ms/jRoHhjxLpGv+GpfDkur6Ck0Gq6hpHh2+0xLXyDeRvN56SyXDRRSLII4ZFVgf3yb3xH/4JD2Pxv8AgN4j0fxz4m0HxT8QPE3jyH4j3mtX/hKG50F9TggjtLe3bR55pQ+nrZRJbtA1yZWDOwnV2DL8r638cfil8edU+B2neKviTA2tXPxR8FarYazJodlEuiyav4P1S4nt7WFAiMFkZhb/AGgzsryDzDOo8s+ofEr9uj4u/Bz4M+NfDlj4k8QeP73RfjhY/C+z8cW9joVvrLWN1aW11KVSf7JpH26GedrBJJESDzTHvid1ZHwpcrw0JQ+HW3lr+Gp0Rj73uvrr9x7f8Nv+CY58F6N8Prfzvg14U/4QP4hxeO/s3w4+GX/CJ6fquzTbqx8ia3/tC4/fH7Tu+0bz8sSp5f8AFX1uMY65r89dY+M/7S/hjwb8NPDWuar4s+H2peL/AIzx+FbHXPFWm+GtQ1/VfDk2iXl47XMOlyS6fHcpcxSxxvEIxttoHkicNKkn2x8CPAHiX4ZfD9dJ8V+O9V+I+qRXdzImt6lp1nY3ktu8zPDFKlnFFAzxxlULpFGH2bioJNbtO2u12ZrZHLftQ/spWv7V154Ssdf13WtP8KeHNRbV7rT9G1G90i+1G7SMpaOuoWdxDcW6ws7yFYzl3EWWCoVfyrw//wAE5df+DXgz4heFvhv448ODwZ8QdaOrXOg/Ebw7f+PLZVuLTyNRhmln1SG5uhdSqkxM0zBS0ylXWQbOv/4KQ/HGT4QfAODTLC68UWeuePdUt/DdpP4a0m91bWLGGYlry7trayiluXkgs47iVTHGdrIhOByPAvgL8ePiz8eP2H7fwv4F8TeJrf4i/DLxW/hnxRcavpw0jxnrej2qNNBdWdvrlu0aaleWT2EudRgWJzLcAvFlZ0wi42m10/G/+X4FNO8fP8Lf5n1B+w9+ylH+xt8BYfBcWq2+pganf6qy2NgdM0rT2url5zaafZeZL9jsoi+2K3Ej7FH3mJJrpPjx4T+IPifQ9NHw48YeGvBusWl+J7mbXvDUmv2V9beTKhgaCK8tJFPmPHIJEnGDFtKsrEVyH7A/xfj+MvwCa6bXPH+vapoet6loOryeNbPSrfWrS/s7uSC4tpv7KijsH8p0KLJbb42UD52bca5v9vjxtrPg34l/s1w6Tq+qaXBrvxZtdN1OOzupIEv7U6LrEhgmCkCSIyRRNsbK7o0OMqCNqibmoS3b/QmjaVrHIWf/AASz3/st/E7wXceK9FsPFfxQ8WReObvVNE8Mf2doWm6vBNZzQS2+lfaXYRGSwgknV7tpJ5JLhjKnmKqeg+Lf2VfGfxhtPhPdePPHHhm+1/4YeOE8XvcaD4Vn0yz1SNLG9tEtRBNf3LxNi8LmXznB8sDyxuyIf26vix4o8Gah8JfCPhjWrrwh/wALT8Zp4ZvvE9tbW9xc6FCLC9vAYFuY5bfz5pLWOBDNFIg84/IW2kfMfiT9qj41aV8RIPhRo/xSN9daL8d7D4fv431Dw/p9zearpl14Yn1ea2uIYI4bT7XbzMsayQxwgeXB5kT4lE0x96afVv8AFL8NPvHy6KV/n6n6G+KtE/4Sbw1qOnecYP7QtZLfzQu4x70K7scZxnOM9q+evC3/AATz/wCEa+A37M/gpfFomP7Ot9pV79t/svb/AMJB9h0e503b5fnH7P5n2nzM7pduzbhs7h4V4u/aN+LXw8+I+p/BofFbWb2bU/ixovg2z8farpGkLrOjafeaEdUlXbFaRae9w80Bt4DJaED7WoZZWVd3uP8AwTq+K/iXxx4j+Onh3xD8R3+KMPw4+IUnhjTNZltdPt7hII9J0yaS3n+wxRQtPHcz3KyERod4ZdqBQi1SbnBVo7br5DleK1+y/wAWch+15+yFH4L17xH8XLbxfrmmeJk8b6R4v0F9N+H+o+Lxplxb6Z/ZUkE+m6exur2Ca3knDGMwmIyK28bCW6D/AIJa+CfGNnofxc8ZeMX12a5+JHjuXXLC41jw+3h25u7ZNM06xEo02T9/ZQGSzlEMNyTcLCsRlaRyZH+plJbHPapEXaOtFJ8kPZrbp5Ey9756vztscR8bv2ftD/aB0eysddv/ABrYQ2Exnibw34x1fwzMzFSuJJdNubeSRcE/I7MuecZANM+CP7O2g/s+6Zf2mg6h431CLUZRNK3iXxnrHiaVWAwBHJqV1cPGuOqxsqk8kE813dFKKtsNq+41UwMUoXFLRRYBpTJoKnvTqQthsetFgENKBnrTVl3EYHHSnK24UIAI54paKKYBSMM0tFACEY6elCjFLRQAUhzjilopWATbzSbOvvTqKYWG7Tn+VLg4paKAsJt4oAwaWigBMYowfalooAaUpQvvS0UrAIQR0owfalopisNKknNLggcUtFAxuzOKCmTTqKBWGgEE07GBRRQMTmggkUtFACAHj2oYZpaKAEIx09KFGKWigApDnHFLRSsAm3mk2dfenUUwsN2nP8qXBxS0UBYTbxRilooAQjjikKkmnUUWATH50YJ60tFFgEIJ6UbcnmlooFYTGKACM0tFKwxMHPagLg9qWinYBMHPak2806igBCCRRjj3paKVgE2/rSbTyO1OopisJg+tGM5paKVhiAEUFcj3paKLANKZoKkmnUUwE246UAUtFFgEIOeKAMClopWAMUhGRS0UWATbx1o28UtFFgE28mlFFFMAooooAKKKKAPCf+CY3P8AwT3+D3/Yq2P/AKKFe6gYFeFf8ExDn/gnv8HT/wBSrY/+ilr3ata/8WXqzKh/Dj6BRRRWRqFFFFABTWGTTqa3WgDw39vTxL8END+G3h6z+OvhPS/G2ga5r0Wn6No954HuPGLXeqG3uJIxDYwW1zIZRBHcneI+FDjI3YOB8OP2tf2cPhl+yhc6j4Y1j4efDr4ceG7658Of2Pq9vF4ItNK1Eb5H02ezvY7Y2c7li/lSxIzLIJNrK4Ys/wCCjPgHxn4kvPgh4i8GeCtb8fS/D34kW3iPVNK0i80+2vWsl0vU7ZnjN9c20DMJLqIbTKDhiQDg1Q/Zu+CnjjVfE/x3+JHijwzL4M1D4s/ZrfS/Ctxf213e2FvZWTW0Ut3JbyPbLczuzEpDNKiRpCDKW3BM6Tcl838u3rct2XL6r+vkbHw++LfwhtP2QvhT4u+JOmfB74XaLNoMNzo2m3uuaTc6NoKSaewe3sL1dtrLCtm8qb7fEbQF8fuya9I+Ber/AAs11tZb4Z3XgC8OlyQaNqx8MS2khs5LeBVhtZzbn5GigaMJG+CiFQAARXyNZfsO+P7n9jP9kHwpfeEre4134VeHPsviG0lu7SQaTeDwhe6em1/MKOwvJo4w8TNjdvztBYekf8Ex/wBlnxX+zOdct/EHh6Hw7ZTeFvCOmWkUE9u8fn2Ojx291Gqwuyr5cwZc4Ct1UsMGq5k2v+3vwt+Zyczu01rp+Lf5HoP7eXiX4IaF8NfD1n8dfCel+NtA1zX4tP0bR7zwPceMWutUNvcSRiGxgtrmQyiGO5IcR8KHGRuwee8D/GX9lu//AGNdYt4W+GHhH4I6HczeG9a0PxHosPhjSNFnaYeZYXum38UAtXeSVW8meFC/nI4DCRWZP+Ci3gHxl4lu/gh4i8F+Cta8fy/D34kW3iPVNK0i80+2vWsl0vU7ZnjN/c20DMJLmIbTKpwxIBwa8c8S/DD9omxT4l/FXwn4P1Xwp4g+KXi3Q4rnwzYX2iXvirRfD1jbtbzXcDXcraP/AGrKxHySTTQpbgfPJKBGM4SbW3V/8D7zqmlaLPQPEPxb/Yj/AGW/2Rvtv2z9nTwz8EviTemzMWj2mlt4f8VTtKlrKBBaq0V3sYKsrBXESxkyFUjYr2Xwl/4Zr+GH7PUfjT4S+GPh1ffD7SdVfVrWX4W+FotbiGolPsMlzbW+jwTPJciORoXeFGkWMuGIQNj5e8MfsefGfUf2FPjZ4N1Twp4wvPFWrfEuy+ImiHxBqWgC+8S263+m6k9qzafKlnBe7rOWKQbIbcTSgpJJHulr7Q/4Xz4s/wCFKr4j/wCFI/E9tcN0bU+EhfeHf7YCZx9o8w6r9h8vvj7V5n+x2q5yklNrpa3np/SIjLWHzucn4X1T9nD9qn4KtdTeHvAGp+EPir4lmt59N8VeFk00+JtdtXeCRJ7DUIIpZr6NrB1xLEZcWgI+VARe+JPg3w/pfw+1Cf4T/Dj4K+M9Y8MavML3TdQ1CPRrXTbk2QguS01tYXjR3RtHjiKNCrNDIFZguAfAJv2WPif4N/Zk+DetR+Cb3XPFXgv4w6j8TtV8I6bqdgNRS01O51mQ2iTz3ENm9zbpq0Zk/wBIETGCUJI4KFvZP2IPhp4/8M+CPjNeeO/DFp4W1jxz471PXdO0+21OK/X7HNZ2kUBaVMDzP3RVwQMOr43LtdrqpWfI9UOny80VLVNj/wBl7wb8K/23/wBjnwH401f4N/D6z0zx74e07V5NButItNRtrNW09reKDc8CLIIraeW3UmNcRO6BVVitesab+zf8PNJ+DT/Dm08B+C7X4evbyWj+F4dEtk0Z4ZGLSRmzCeTsZmZiu3BLEnqa8f8A2R9C8S/sWf8ABKjwbaeJtDgi8WfDL4dxNqGkT6pbwRC6s7Hc8D3YLwopaMqZcsig7skCvXv2b/inqHxt/Z78D+NdX8P3HhPU/Fug2Os3WiTzmeXSZbi3SV7Zn2IXMZcqTsXO37o6B8sdVHREpNb92eeeLPhx+z3+wd8NbG+X4deBfBmiQeIYL3TLDwz4ISa5uNalja3ils7Gwt3nmvTC0iAwRNKIhIeEVyOw8Gfta+B/Fvwv1rxndXmu+DvC/hxmGpah438Oal4PjtEVVdpWGqwWzGIBh+9AMecjdkEDmf28/A0HxE+F+iWN18LPGvxWgh123vDa+EPEsHh3W9EeKKZ49QtbuS+sSjrIEiIjuo32XD/eUMjfLfxZ/ZQ/aG+Nn7JsCXN347ivPB3xS07xf4S8O6tqXh+58Yw6DZRIi2M928d1pU97HcmW5t3uXn3CO28+580u8eTk7OXY0STsu59lQ/GX4Q+Nvh5Z/GGLxX8ONX8J6Ha3T2vjZdTsrjTrC33+XdFNQ3GOOPfCFkIkAzFhuV48S+Pfxj/Y5+K/w1tfF/ijTvhT8Z/D/jDxLb6FFc6H4Tj+IL6trMNpPJDAY7C3u5JJ4rbzyuVJjRmGQHwfJJ/2NfHd98DpvEGn+DPix4k8U2Pxc074l614Y+JmoeEbe98Y/ZbOK2ZbZtFY6dEV8uCeITmLdc2gLsiv5lemftWfDv4mftwaF8F7jSfB3xK+C1/4P+KMGrandXl34am1bS9Pj0jUYmv4AlxqNnIpluo4tjrJJks3lBVD1XKuey6Nfjuyadm9f6tsewfBv9oD4PeAvgfpcujR2vwl8DWFzJo+l6f4j8NXPgOGF4oHuWit7PUYLVtghSWTKR7NsUpB/dviv8W/Fn7OX7Uv7Ng8XeOdT+CnxE+D1hcfbv7a1240zV/DVtNGzQed58xe2V1aR4t24EF2XIJIrgv2nf2OvE/xDtP2eNKvL7Vvi7B4D+KVt4o17VfE8WkxXKWkWn6msc7xW8FrbuYrie2VBDB5gwrYJVnG5+2Z+z/q1zP8LfE/gXwpFrkXw38et4y1XwppZtLCfxGZrO+t5JITPJDbtdpcXi3QM8sau0TEvuK5HZ2b7/0yoqyVtxmlXf7InhD9khbOxl/Zw0z4EeL5rhxDA2iweEtaliJadtoxaTshtmLn5iPIJONnBe/Ff9mj4A/A+1ufD+k+Db3wN8LNckEVl8P/AAi/iODwZqXkzTSy/ZdIt52sZBFNOzymOPaLk7mHm4b5w1P9hr4m/Fj4ual8RLz4dnw5aeL/AIhan4qTwxqF/pst74fjHgufRIbq5MM0lt9pubxY3xbyzbEljZ5AQ4j0/hT+zT8Tf2Z/2YfiVoVp8I9c8QX/AIt8BeHPCWm6T4e1HRIja3EPh1rO4kf7Te28Kww3AEbbXZm3Bo1dcsJ5mrPZu+nptf1MpO0nFK6Vvnfe3oezfFbxf8LP2pf2XdV1bR5fhj4a0r4l6hbw3F38Xvhrdx6d4ne3hW4TzdO1B9NmvcW9vvikLlVW3LLuERAw/wBj3x58EP2OP2TvEXjS3+NnwU1/Q/EPiCSe78QaRqul6B4RTUFs4LW20uxC3EsNpHFaWltEkLTyyBY9xY54xfFX7PPjH9pT4H/sraV4i+EupaQfhf490m98S6P4mudGu/JtbLRb6D7cot7u5hlj+1SwbFVzMGAcxrt3V6x8OfgV4k8OfGb9pLWLjSlt7L4hXdjNoswniJ1LytEtrRmIDbkIkiKfvNpIUEfLg0QlJe7te/ytb8zSyai33X4v9D079mn4q3vx1+AHg3xnqOk6doV94q0a11WbT7DWrfW7W0aaJZNkV9b/ALm6QbuJovkcYYcGt34k/EnRPg/4A1jxR4kv49L0Lw/Zy39/dOjOIIY1Lu21QWY4BwqgsTgAEkCvNP8AgnX8Kte+Bf7BnwZ8F+KbD+yvE3hTwTo+karZedHN9kuoLKGKWPfGzI211YbkYqccEis39uf4WfEH48aR4Q8H+B5dE0izuNch1jXNb1rTzqmnWsFi63MNrLZR3drPcfaLlYQQkqqI45d55VHdZtfB8iaavrI7kftW/DaH4A6d8VL7xv4b0T4c6rY22pW/iHWb1NLsBBcBPJZ5LgxiIuZEAWTa25gpAbit34UfGPwj8ePA9t4n8DeKfDvjPw3es6W+q6FqUOo2VwyMUcJNCzIxVlKkA8EEHkV8PeHP2VPiR8Ifg9q/gXxf4A8SfEyHwf8AECTxd8PvEXwwuNJ8OXOhyXsNxctNa2WqamY40s7q4u4BDdTXEckVxEPKljDon1H+w7b/ABStfgLD/wALdmuJvE7anfNa/blsRqqaabh/sS6h/Z/+gm9EGzzTaAQbuFzgsdNNbbdCU3onv1/4BvftF/tUeDP2VNA0PUfGd1rcMfiXVk0PS7fSPD+oa7e3968M06wx21jBNOx8qCZshMAIckcZzPA37cXwp8e/B3W/H0XjTTNF8KeF7yXTtdvPEiyeHn8PXMbqjwX8N+sMtnJmSMhLhEYrLGwBV1J8/wD+CjXgLxn4ju/gh4i8G+Cta8fSfD34kW3iPVNL0i80+2vTZLpep2zPGb65toWIkuohtMoOGJwcGvDdc/ZS+LPiv41y/H+88A3ttdJ8RNL8Sj4Y/wBr6fLq95ptho17pccsk3njTxqHnXguVj+1mEJbRAzmT5RlCTdr6K7u+1tvW5pNWimt+39dj7T8I/tLfDn4geEvD2v6D4+8F63oPi69bTdC1Kw1u2ubPWrpfN3W9rKjlJ5R5E+UjLMPJk4+RscL+0f+3F4Z+AGpeCF+0aHq2n+JPG//AAhetX39tRW8PhZ10281CWa4O1gGjjtV3RuYyFmDlgBg/LGs/sr/ABXuPF158ZLf4Zava3V18b9O+Ikfw6h1XSP7cSwt/D7aJNI0n2tdNF3NIxumRbtlMSqDKZSUWr4v/ZR+L3ijRdJ8SeIfg9aa7fWP7RknxOuPC9rrWm3LPo8eiTQW8kclzJHA10JvJARmQCcZ3rGPPFv7L211XZBG3PZ6rU+xte/aGuPiR8C4/GvwLuPhp8WraWVxFcv4zNnpE8UZdZjHe2dpfBpEdduwR4zuBZSMGD9nX9sTQvi3+xV4Q+NXihtI+HmheIvDlr4j1D+09WjFlokc0SyMJLuRYk2Jux5jKgPXA6VxP7FPwW8W+G9K+NfizxN4al8FXvxc8YXXiGx8LS3VtcXGkW4sLSyT7Q1tJJbfaZ2tXuJPJlkQeeoLswY14Z4x/YW+LGo/8Em/2dvBOnQarpPxA+EFz4a1rVtF0u90pr67bT4tstvby3sdxpzXEcjLNEZwYWlt0BdM+Yqm3FNryGkmo3fVr5W0/E+6fhd8XvCnxw8D2fifwV4m8P8AjDw3qO8WmraJqMOoWN1sdo32TRMyNtdWU4JwykdQa6FW3Cvm/wD4J1/CHVPhf4a8d6hrenfGHTtc8Z+JW1zUm+Ik3hd767nNna25mhXw8xs0iKW6AhgshdXYg7gx+joOUrSaSehlCTY+iiipLCiiigAooooAKKKKACiiigAooooAKKKKACiiigAooooAKKKKACiiigAooooAKKKKACiiigAooooAKKKKACiiigAooooAKKKKACiiigAooooAKKKKACiiigAooooAKKKKACiiigAooooAKKKKACiiigAooooAKKKKACiiigAooooAKKKKACiiigAooooAKKKKAPCP+CYf/KPf4Oj08K2P/opa93rwn/gmGMf8E9/g7/2Ktj/6KFe7VrX/AIsvVmOH/hoKKKKyNgooooAKRgOtLSHr60Az59/b4+O/jz4On4SaN8PLzwjpmt/Evx3B4Tlv/EWjXGr2tjA+nahdtKtvBd2ju+6zRRmYDDNwe3EeFf2pvjHqmg/F3wLeeHvh14p+KHwsuoBd3lnrF94U0fV9JvLWS4t7yAG31Ke1u1VWja3Yyrvi3icBwi+wftX/ALKNl+1VpXg9JfF3i7wPq3gXxFF4n0fVvDv2BrqC7jtrm2G5L21uYHQx3UuVaI84IIxVb4R/ss+G/wBnfwF41kudd8S+JdX8YvNqXinxTrk8U+raq/k+UGYQRRwRJFAqpHDbwRxIF4j3M7NlFWT5npr/AMD7im17tt7r89T588Cft2a58Ev+Cfv7M2seHPCmtfEPVvif4Yt5Yh4s8Z/6dbiPQJtVaa+1EWbNcyFbYo8iW6s7PvCfw17D+wt+23ffthxeIP7T8F/8IVNpltpOqWkB1ZdRe5sdSsY7y3aYrEixThXKyRI0qKQCsrZIXB+Bf7KXwp+Of7InwBHg3xL4o1jwD4D8NxL4P1JtlvcanYzaJNpcctysluhDm1uWfAjiIkC5UAFD6R+zf+yB4a/Zcn1CXw9e63dtqWmaRpEg1CaKTbDptmtnAy7I0+Zo1DOTkFiSAo4q7vmV/O/4cv6nPaWy20/N3/Q5b9vX47+PPg4fhLo3w9vPCOm658S/HkHhOW/8RaNcava2ED6dqF20i28F3aO77rNFGZgMM3B7cPoP7cvj3wD4V+MGieOl+Dz+Ofg3qFgb7XNQ8QXHgzwhqOmX4EtteSzTR38lhIq74mhY3CtJGpEoWUBPYP2q/wBlKz/ap0rwek3i7xd4I1XwL4ij8T6Pq3hz7AbqC7jtrm2AKXtrcwOhjupcq0R52kEY5871n/glz4Q1/wADfZbjxr8RZPGzeL7Xx1L49kurCbX59WtUMNvK0clo2niKKAmFLdbMQIvzLGsv7yoXMou/n/wDolytKx4/4y/4K3ePPF/7C1z8Vfhd4R+Euu6noXj6DwRrOfHFxqeglpNVs7NJ9PvLaxU3sU0d3GfMZYPJLFtkxjMT+y/tM/t46l+xd+zLo3jD4p6F4B8O+K/EfiC38NadYR+Nynh+O5uC5iludWu7K2NvAsMcksr/AGV2RYyqJMxUMumf8Ex/C4+C/wAR/BOo+OfiHrtl8TdYg8SX19fS6at9p2sRmCQ6jatFZxosr3FrBOY5EkgV4wqRRxZirqfG/wCxdB8VvghY+EfF3xF+IXibVtF1eLXtH8XytpllrujX0LboJ4fsdlBaHy8suyS2dJFd1kWRWKlu/vcvdW8l1Ii1ePM9LO/n2PAfC3/BX66+PXg7w9oHw6sfhxqXxR8V+Prj4ewXOm+KD4m8IWEkOmNqsmpx30EcD31vHZbT5IS2d598G+MIZq6LUP8AgoT4j+Gfhvw5Z2fiT4RftJeKfFXxEj8AAfD+ZfDtr4euXsbu5KXolv8AUirxNaEyDzEcRyMVid4wkvpnjb9jK18S/CYWfjr4rfEvxZqvhjVf+En0LxddDSbHW/Cl1FA0ay2v9n2FvbuoR5d0dxBOkqzSRyrJG3l155+zB+w98OvjFo3hn4x6Z8UfiR8Tf+Eq8Uab8U7DxDrEWnWMuqTRaK+l2oa3t9OtVjg+xzDKeSkm9VJYfMp1glzq+3X06JD0ST/rzOg/aC/4KC6z+x/+y7pfjH4seEvB/grxdrvihfCmn6XP44iGgNPLNKILqbV5reLyLMwRPcO7W3mogKiFnwh434d/8Fe7T4tfB+G58J+H/BnjH4i3vxAT4b2Gm+HfHMeqeGdQv3tBqH2mPWY7Xc1mlhvlkcWfmJJFJEImYBj9HftL/s16L+0/4EtNF1e/1rRLrStSt9a0fWdGuUt9S0PULdi0F1Azo8ZdcsCksckbq7q6OrFT5D+0R+yjrSfAe0XUPFfx4+L/AIx8M+JLbxF4a1jR28J6d4n0C5RTEWtjLb2GmPD5TzpIl1HLvS4kGG+ULmmtXPYdlaNtzuv2QP2mvEn7Ql58SNJ8X+DNP8EeI/ht4n/4Rm8trDXjrVreMdOsb4XEU7W9u3lst6AoeJWwgLBSxRei/aq+MWo/BL4OXmpaDa2eoeKtSuLfRvDtnd7vIutTu5Vgtlk2kN5QkcPIQQRGjnIxmvL/APgmj+z54s+C3hH4j634zh8R2etfEjxlN4k+y+ItWttT1mCL7DZWSteyWhNmk8ps2mMNmxtoRMscW1ECL6T+0N+yV4J/aqv/AA5F8QtJs/Fnh7w7cTXieG9Vs7a+0bUbh4jEk1zbzRuJWiVpPLGQqtIWILKhWq6fwwfzFGS5m0rrojxU/wDBRfxFon7EugePbvwXp2oeN4ddbwl4ws5b+bTNA8IajayTQ6jeaheJDdy2WmxPbuyztFKAk9uzlUd5U95/Zj+Llz8efglo3iy6l8BTnWBJJFN4L8Ut4n0SeNZGRWgvzbW3nAhfmxEoVgy5bbk+Y+Gf+Cb3hv4PReJLb4Q+MfGPwN0zxLq9vrM2leCLHRINLs5o7QWsgt7O60+4t4lnVInlxHkyQqwKlpN/pP7Mv7N2h/stfDu50DR73VtVl1XVr3XtW1XVGhN7rGo3s7T3N1MII4oVd5GJ2wxRxqAAqKBiqundvTbTsQk0lG97HBft6fHjx58Gz8JdH+Hl54R0zW/iZ47g8JyX/iLRrnV7WwgfTtQu2lW3gu7RnfdZoozMAA7cGuH0L9ubx54B8LfGDRPHK/B5/HPwav7A3uuahr9x4M8Ialpl+oktryWaaO/ksJAvmRNCTcKZIlIkCy4j9h/at/ZRsv2rNJ8ILJ4u8XeCNU8C+IYvE+j6v4d+wNdW93HbXNsNy3trcwOhjupcq0R52nIxz53rP/BLXwjr/gQWtz40+Iz+N38XWvjqXx5JdWE2vzataoYbeVo5LRtPEUUBMKW62YgRfmWNZf3tZQUkmn5/pY0k4tRt8/Q8e8af8FbvHnjH9hW7+K3wu8JfCTXdU0Px9B4I1jd43uNT0EtJqtnZx3Gn3ltYqb2KaO8jPmMsHkli2yYx+U/s37S/7eWpfsWfsyaN4w+KWh+AfDvirxH4gg8N6dYR+OCvh6O5uGcxS3Or3dlbGC3WKKSWV/srMgjIRJm2qTT/APgmL4Yj+DHxI8E6l45+ImuWfxN1eHxJfX19LpovdO1iMwSHUbVorNEWV7i2gnMciSQK8YVIo4sxV1Xjf9i2D4qfBCw8IeLviL8QvEuraNrEOvaP4vlOmWOu6PfQtut54fsdlBaEx5Zdsls6OjusiyKxBJp2lbW709OpMGrxcul7/oUf2Bf25tI/bo8B+JdQsG8IvqPg7XpfD+qSeFfE8fibQ55RBDcxy2eoJFD9oiaG4iyWhjZZVljKny9ze9AZ6dOvt9a4L4W+Br74E+CNVk8WfFDxT47hiZ76bWPFkWkWbadAsY3Lmws7OERKFZy0iFhlsvgADWvfjd4M0zwfrniC58XeGYNA8MIZNZ1OTVIEs9JUQpOWuJS2yECGSOT5yPkkVvusDWsmr6ExTt7x1GCp7AUOO4xwK5H4n/tBeAvgh8P4vFfjTxt4S8JeFpmjSPWda1i3sNPkaQZjAnldYyXHK4bkDjNa3gH4h+H/AIseDdP8ReFtc0jxL4f1aIT2Wp6VeR3lneRkkB4poyyOvB5UkcUl2K9TWCFjz+B9KVQQMdKx/iF8R/D3wl8G6h4j8U67o/hjw/pMXnXuqatexWVlZpkDfJNKyoi5IGWIHIrEh/aR+Hc3wX/4WOnjzwY/w8Fubo+KRrdsdFEIcoZPte/ydgcFS27GRjrUXVr3Dsjs3UsPpSeUeoxmsT4d/E/w38X/AAXYeJPCWv6L4o8O6qhkstV0i+ivrK8UMVLRzRMyOAwIypPII7VJ8QPiP4e+EvgvUPEfirXtH8MeHtJi86+1TVr2KysrNMgbpJpGVEXJAyxA5FU3bcS7xNgoxPXHbg0GLJ964yL9pP4eT/Bk/EiPx54Mb4d/ZzdnxSNbtjoohD7DJ9r3+TsDgqW34zx1rZ+HXxM8N/GHwVY+JfCOv6L4p8O6qhkstV0i+ivrK8UMVLRzRMyOAwIypPIIo62BNbo2tm4EZoZOOOMcUFtoHbtzS7uOp56UBtuIE2j6+tOX5Qaq6xrlp4d0e71DULu2sbCwhe4ubm4kEUNvEilnd3YgKqqCSSQABk1U8L+O9F8bR3Z0bV9L1cWEqwXRsruO4+zSNFHMqPsJ2sYpYnAOCVkRujAkQzWDZFAbdSR9KcBimFwooooGFFFFABRRRQAUUUUAFFFFABRRRQAUUUUAFFFFABRRRQAUUUUAFFFFABRRRQAUUUUAFFFFABRRRQAUUUUAFFFFABRRRQAUUUUAFFFFABRRRQAUUUUAFFFFABRRRQAUUUUAFFFFABRRRQAUUUUAFFFFABRRRQAUUUUAFFFFABRRRQAUUUUAFFFFABRRRQB4T/wTE5/4J7fB3/sVbH/0Ute7V4R/wTC/5R6/B3/sVbH/ANFLXu9aV/4svVmVD+GgooorM1CiiigAprNzjp706mvz6UmB8U/8Foh8Oxpn7Ov/AAtj/hCv+Fd/8Ldsxrn/AAlv2X+xfJ/sXWcfaftP7nZv2Y38btvfFcd+yn8J/BvxQ8HftAWHw5u9e0r9na11eHUvAM/grxJqXh7TBfR2THUzpNxp88BbTvtRB2W7m0a4+0lQWD4+rv2sf2rbP9lXS/B7y+EfF3jfVfHPiKLwxo+k+HTYC6nu3trm6BZ726toEQR2kuWaUc7Rg5rkNJ/4KJ+F9S+FHi3W7/w58RvCviHwVqTaLrnhm98JXmtaxod20Rmgkng0db0SWskRSVbm3eSAo2PMDhkXOmrK611f42++xbv7vTVfg/1PlHXfGvi74lf8E8f2LGu/H/xC0+98Y+FBeeINS0vxHeWOo646eC768zcXUUizuWuIo5S28OWUEMDzXrv/AASF8YeJddHi+28Q+LfFfi0zaD4R11p9d1SW/kW7v9Ehnumj3nbDG8vzCGFUiQklUXcc+ieEf+ChnhL4f/sf/CP4gfFbxNov9ofErRra8tp/CehaveWOsXLae19J9itTA96IzDHLIqTRrJtXBG7ivSf2d/2tfh7+1dY6rdeANf8A7ettGkhW4m+w3NqjrNCs8M0JmjQTwSxOrJPFvicZ2s2DjWzcr+cr/O35HNyvV300t97/ADPnT/gtD/wrv+zP2dv+Fsf8IX/wrz/hbtn/AG3/AMJb9l/sXyP7F1nH2n7T+52b9n3+N23vivlD49fCHwX46/Y/+Pmp/DybV7H9nLwp478M6z4Pl8L+INQ0jw3bomoWEniK5sRazRwSadFsklDxhreG4S6lh2SIzj9UvjD8dfCnwD0/R7vxfqbaNY67qtvolrePZzy2sd1cNshWeVEaO3V32xrJMyRmR0TdudVby/4s/wDBRfwZ4B0fTp/Dug+MPiZfar47k+HVrY+G7W2gefWI7a4uJo459RntLWSOIWsyPLHMyLKjR53o6rgo6LXW/wCdt/u0OrmbSjb+vI8h/aj1X9ljWf8Aglx4nl1Txx8MviH8OVt9STw/q/jPxtF4xtpNd+x3Jijt7/U7m5Z7xcyiNFlMiDcEAAIrzTT7rwFd/sg/siaB8A/GGjeDfDPi34iaXpPie4+Ft/ZWaXk58O6hLe21w9qpjMzvFF5u5fMUhHBR0R1+sPCX/BQ7wJqvwx1/xH4j0/xT4Hv/AAx4j/4RLVPDepacupa7BqpiinjtIbbTHvPtkskE8UyLaNMSjkkAq4W7F/wUP+EknwoPjFde1Y2I1v8A4RttLXw1qh8RLqm3f9hOjC2/tEXPlfvvJ+zeZ5B87b5Xz1rJXnzS6Pb/ADM6T5eWx4p8OPhBHrN3+0h8NL3xb8WLjwr4G1mxv9AZ/iLry6tpryaHbTvGNUW7F/LC0zvJ5Mtw6AscKAFA9j/4Je+L9W+IH/BOT4D65rup6hrWtav8P9CvL/UL+5e5ur6eTT4HklllclnkZiSzMSSSSea9T+FPxQ0z4z+CrbxBpFr4is7C7aREi13w9f6FejY5U77S+hhuEGQcF4wGGCMgg1D8bPi7pPwD+FOueLtZS8n0/Q7Zrh4LOMS3V23CxwQoSA8sjlI0UkbndRkZzRF+zhaflcXLzNcvdv8ADY8W/wCCl/ju+b4U6T8OdC8Pa/4w174oX66XcaHoNzZ2+pXWix4l1V43u7i3gQfZgYd0kyANdRgEsyqflHwz8Yj4d/Yfm+E3jn4ij9nTWPg14zi0Yad438YReGp/Eeg+RNd6Npc2taXdt9haazMMZurOeZw+nSgxygywn7Xsf2+Phrdfsz+Efirc3ur2nh/xt9ng0uwi0i41PWri7lDZsEsLJJ55bqMxzCSKFJCnkTE/LGzD0X4T/E7TPjL4ItvEGj23iKysLtnVItd8P3+g3wKOVO+0voYbhASDgtGAwwwyCCZVNrmi+u/6DU78sl8v1PI/+CZfxOsvi3+ylYanp2ma1p9lbarqOnwzX3jO+8ZW+qrBdyR/bbHWL1jcX1jNt3wzOEyhAVFULnyz/gtF/wAK7Gm/s6/8LY/4Qs/Dv/hbtmNb/wCEt+y/2L5H9i6zj7T9p/c7N+z7/G7b3xX0p+0v8dbj9m34UX/i6HwP4u8e22lK9xf2fh2XTkurS2jiklkuW+33drGyII8FUdpCWXajDJHBQ/8ABRLwT4b+BfhHx/8AEbTfEfwi0zx5qkGkeH7TxMlrc3epTz2z3NsFGmz3kamaOOQRq8gcuoTaHdFapNOSl2YUly2XqfFMfxq8A/AP4N/GC58E288P7NviLx9o2j+BbzRPG174G8I6ZfTxbtTuYdbsyGsNEF0gDS2ge3e6eWJEZpXB4PxJ4hi/aa/4JV/FSDxN4x1XVn+D3xWsbuM6N8VNZ1lNM8Ny6tpl6LubUmkgudRs0tGupre7u0OI4VliIMauPu74p/8ABXX4QfCv4R3vjGS3+JurWul69aeHdR0yy+HutR6xpV3cvaiIXdncW0UtqrJdwyIZ1Tz1bbD50hWNvS9T/bK8BaD8Dl+Imr3HiXw/4ce6WxhTWvCuq6Zqt1cvKIYreHTbi2S9mmlkYLFHHCzylh5YbNZ8v7tpPa2vo7ocbqafe+n4Hyp+2h8Y7DwF/wAE9fDOp/s//EEeMPh7L42srHxX4oT4p6lqK2GkPI5vDL4hU6jeWcIk8iOSePLW0UrsphC709V/4JM+NNR8XfCDxeZviN8PPiHoFr4mlGgnwt8Trn4jf2DaPbW7tY3OsXUMVxPKLgzyqJgzpFPEm4qigehn9v74UJ8Fbjx9Jr+pW+h2usL4eltLjw9qUGuR6o0ixpYHSXtxqH2ty6MsH2fzXR0kVSjBjV0H/goz8HvEPwt8R+MIfE2oRaT4U1uPw1qcF34d1Oz1SHVpUgePTl0+W3W8lu2FzAqwRwtIzybAu8FRsnZzv1IUb04R7Ev7bfjn4x+B/CGjzfBrw8fEOrTXjLqEX/CP2OseVBsJDbLrXtGVPmx8yzSnt5YB3CP9iTx18ZfHPhfW5PjN4ePh7U4LpF06P/hHrHRzLDsyx2Wuv60r4bjLSwkdNjfeqLU/+Ck/wY0L4ZaV4t1HxZdaVpeseIz4Qt4NQ0DUrPUo9ZEUsq6dNYSwLdwXLpETHFLEjSb4QgYzRB/RfgX8dfDX7SPgBfEvhSfVZdMN3cWDrqWj3mkXlvcW8zQzRS2t5FFPE6SIylXjU5HpzSgmr3/4YJ62PnT/AILKRfEXxN+zbo/gz4d6taaHc/ELXE8Oajcya3Fpkk1nNDM1zADJpOoqUa2S4dnVYpIvKV1aTDRP8oeN/BWk/D//AIIqfErxb+1B4m8Dal41+I+h694p8E/8JhqWk3Nza395o8rWqWDtpenPHqBiaOIxxJIQYh5bIjeUn61iIquBtx6AYFBX5+nI71KjyppdWn9xbd7eR8jat/wUz+C3wU/YN8GfEWPxz4A8VabFLpvhTTbm08Q2baeuuTWyottPehnitNiM7zSOcxQiRtrHCNa/ZT0b4e+FP2AfH2sad8WdE1/QvEU3iLxP4o8X/D/Uo57LRru7MtzfNpslv5pj+zF2Mf35dyB2DOxB+rwnyA45/QUCP5MY61T1lKXcSesT4c+OviLwvpf7Nn7I/jiLxfrnjL4HeF/EWja1rXivxNPI91d6adFu49N1jVJZREdq30thPLJLGuyQrKyp5ZK+Or4i0+XxzefF0X9nN+zUf2jIfFDauswbRXtV8N/YzrIlDiL+z18QbJDPzEJEa4JZQZa/UQwjsMdO1Bi3HnrRF2d10f3379/LsF76f1p2/XufFX7KWu6J4j+G/wC1l46g8T3+i/BbxV4m1HVdD8S6DcMcWiaJZw6lqumyxB8obyG8kjkiRg8scki+ZvBan8d/EXhjTP2a/wBkfxzF4v1zxn8DvDHiLRtb1rxZ4mnkkubzTTot3HpusanLKIjtW+l0+eWWWNdkhWVlTyyV+4zHlegH6Uhjz04xR1XW1t/1BdfO/wCJ+XQ8RafL46vPi8L+zm/ZqP7RsPidtXWYNoz2y+G/sZ1kShxF/Z6+INkhn5iEiNcEsoMtfTv/AATV1GHxt4v+P3jDw1dQX3wx8ZfEOTUfCd5ayLLY6qi6Zp8F9eWjqdj28t/DdEOnyu6yyAsH3N9TtHuGMDrThHjsAfpTUrK3/D69/wBCZ+982n6W7fqfNn/BS7xzft8KNJ+HWheH9f8AGOvfFC/XS7jQ9CubO31K60WPEurPG93cW8CD7MDDukmQBrqMAlmVT8AeDE+IfiL42/Cfwb4f8H63Y/GX9k3TvFVx4a8KeItUs4b3UtGa78Piwtp57W4ksy0+iXc9oJPPkjWeAsxUqdv7ImMN1/Gk8gdcD8amkuVty6v8ti3LRpdrLyvuflP8V/g98Tfhx+x945+F3grXNN07xL8QPiu2meLNTXXU0z+07jUNDsbvV9jTaVqX7qYtfylgsUkIRGVnCmF/qv8A4I9fDj4k+GP2Wn8S/E/X77WvEHxIvz4rjS41C1vDbW91FG8IYw6XpxjlERjjeMpIqmEGNkVvKT6vZD7U5QRmrjL4n3/rQz5Vyxj/AC/iCLtXFKBiiikWFFFFABRRRQAUUUUAFFFFABRRRQAUUUUAFFFFABRRRQAUUUUAFFFFABRRRQAUUUUAFFFFABRRRQAUUUUAFFFFABRRRQAUUUUAFFFFABRRRQAUUUUAFFFFABRRRQAUUUUAFFFFABRRRQAUUUUAFFFFABRRRQAUUUUAFFFFABRRRQAUUUUAFFFFABRRRQAUUUUAeEf8Ewzj/gnv8Hf+xVsf/RQr3cDFeD/8Ew+f+Ce/wc/7FWx/9FCveK0rfxH6syofAgooorM1CiiigApGGaWigD5+/b1+Afj34yH4S6z8PLTwjqWt/DTx3B4rlsPEWs3GkWt/AmnahaNGtxBaXbI+68RhmEghW5BxVb9nv9lzxloWpfFzxt47n8L2/jz4umKKXTNCuZ7nStCtLW1a2tLdbqaKKW6f5pJJJzBDky7FiAjDP9FUVMYqO3n+O5Tk3Zdnc+M9H/4J3eNdO/ZY/Zl8Dvqnhg6t8GPDzaTrcq3M/wBnuZT4Yu9IDWzeTuZBPOjZdUPlhjjdhT3f7Bn7H/ib9lzUNbl1+90K7GpeHvDOkxf2dNLJtl03So7OcnfGmEaRSUxklcEhTxX0jRRyK6fa/wCO5i6UW3Lvb8NvzPH/ANtr4E6/+078EJ/h5pn/AAjcWh+MZ00zxTc6qpmkttHfP2r7JD5TxyXbqPLjMpVIjJ537wxCJ/nGP/glx431j4GfCH4Ua1rWiv4M+DPxFTV9M1bRtdv9B1zU/D0dhqEECyPYQwNBqKPeRI7wTBZ1ieVnR5Gjr7uoojFJ3X9W2+41vqn2/U+YPir/AME/Lfwd4U+HVz8HrDSrXXvhh4ym8awWPiLWLx4vFV3c2l3Z3R1DUnW6u2neO8dxdSJcSBoYxgr93iJf2I/iTqOhfEPxN4i8D/CDxp42+Kni+28Q3nh+fxjqWlaf4SjtNMh0+0n07WYtNkvPt6LbrL9pS1tnRp3EbIYg8n2tRQ4p7/1ff7wTsrI8f/Yi+Dvjj4H/AAIh0Px/4jl8Ra2dTvryESaxda0dHs5rh5LfThqN2qXV8LeJljFzcKJZNuSBwBT/AGxP2cPFP7Tv/CG6HpXiy68E+HtK1mPX9U1TTPs0urie0/eWUdvFd2tzasv2jZK7Sodv2dAqkvuT2yinUip/EKN4qyZ8SaT+wJ8SPhR8NvGngqGz8EfHTwzqnjNvFmgTeN/EsvhjWtHmu4XlvbiK70rSnjs7qO/eSa3ks4IXUXcpDxugaT3z9iH4OeN/gf8AAeLQvH/iOXxFrZ1O+vYVfWLrW/7Gs5rl5LfTxqN2iXV8LeJlj+03CiWTbkgcAev0VSbtZ6i5V06Hln7ZXhbx748/Z68R+HPh3o3hDWdb8T2Nzo8q+ItfuNGtLSC4t5Y2nWSCyu3kdGZMRGNQwLfvFwA3kFt+yl8UviF8Mv2cbHxTZeAPD+sfBbxjY6rqUWleILvVba/sLXRr2wDwyyWNs32h5LlG8powiqpPmsQAfrKioUUmpdik2ndHyD+0Z+wD4x+Lfh34+ppmpeHItQ+IniDw34k8OLdXM0cIm0ddPlWG7ZYWMSSTWOwvGspVJN20kbKvftffsmfEr9tv9mbwzZ67Z+FvBnxB8F+LLTxTYadonjnV/wCzb/7MJIxbvq1ra2N9bGWKeUebDCxhcIwWUAqfrCjHNRGiox5V5fgCdpc/XX8T87/iJ+y5c/svfA/R/iBrb/Cf4T+IfBfxMtfHMh8Z/GvW/EOheKZm05tJZb3W9XtUuLSc20pWHbDOqtbQjawYhOR+HX7MPi7/AIKM/A34oeL7HW/Df9qXXxttvHfhm80LXdW0vQPEEdjoun6e9vbavaGO8e33JdQJqVugDyQeesAU+QP08dN5HtQq4HPNa3bTi/l5ApNKy/q2x8SfD7/gnZ4s05vh9ff8I34Z8Gaj4e+LUHj/AMQB/ij4g8eT63DHol1pvmfbtUtY7gXP723QRH92IoM78nZX22ilAelOHSinfSxKQnOe1BGc0tFILCAHvRtxn3paKBgfakIP60tFFgEbJFG3PWloosA0Jil24/OlooAYyEnjpTgtLRQFhCMjmlAxRRQAUUUUAFFFFABRRRQAUUUUAFFFFABRRRQAUUUUAFFFFABRRRQAUUUUAFFFFABRRRQAUUUUAFFFFABRRRQAUUUUAFFFFABRRRQAUUUUAFFFFABRRRQAUUUUAFFFFABRRRQAUUUUAFFFFABRRRQAUUUUAFFFFABRRRQAUUUUAFFFFABRRRQAUUUUAFFFFABRRRQAUUUUAeD/APBMMY/4J8fB3/sVbH/0UK93Bz+FeE/8Ew/m/wCCe/wdP/Uq2P8A6KFe7AYJrSt/El6mVD4ELRRRWZqFFFFABQSBRSMcds0Acj8aP2gvAX7OHhaHXfiH428I+A9EublbKLUPEWsW+l2sk7KzrEss7opcqjkKDkhGOMA1xPi/9vr4WaJ+zZrHxX0DxZo3xE8IaROlitx4P1G11f7ffSTRQQ2UMkcvk+fJNPBGA8iKDKpZlXLBP2/PH9t4F/ZN8bxS6R4u1q68Q6LfaLYWnhzwxqPiC7lup7OcRhobGCaSOMkYMrqsakqGYFlz8oftX/BnQP21f+CUHgGA/CfWfFHiPwff+E9Mj0/xL8Pb221fTjHqWkpqfk29/apcCE26yiWWNfLeJJAWZQ2MZzkldd1+ZcEnJJn3N8F/ibq/xT8KSajrXgHxb8OrxLhoRpfiG40ye7kQBSJg2n3l3DsJJABlD5Q5UDBNL44ftTfDL9mOz0+4+JXxF8C/D231d3isZfEuvWmkpesgBdYjcSIHKhlJC5xuGetW/gr8C/BP7PPgpdA8BeDfCvgfQ2ma6bTfD+kwaZaGZwA8nlQIqbyFUFsZO0elZv7VmjXfiH9mH4kWGn2tzfahfeFdTt7a3t4jLNcSPaSqqIiglmZiAABkkitp7+6YU5NxvLqSfBD9q34X/tNQ6jJ8NviP4D+IUekMi37+GdftNWWyL7tglNvI+wttbG7Gdpx0NdR4y8f6H8O9EbU/EGsaXoemrPDbNd6hdx2sCyzSpDDGXchd0ksiIozlmdVGSQD8cfGr4M6n4q/4JefBfwfD4U8Vt8UotJ8OWnhW6sbGSG88Ea9HZxhdSuJ2jcWUNrtlM5lGJI/Mt9sjTiJ/EPib+yB/wt//AIJdeKdG8a/Bm98Q/GTwV46tde8Xz6n4ZbWLrxPex6tZz6lqWlzNbD7bDdadCUiitkJWER2ZQGPy6ydSyb7Nfjv9xrBXaT63/pn6b+IPHuieErjSodW1jS9Lm129GnaZHeXccD6jdGOSUQQhiDJKY4pX2LltsbnGFJDtD8caN4m1LVbPTdV03ULvQroWOpQW10ksunXBijmEMyqSY5DFLFIFYA7JEbGGBPw18f8A4KaJ8V/hX+zjpXwG8L+MfhN4a0n4ux3txJ4f+HTeGrrw5GNJ1dZr06fqWnCOKNpZY0M01qY3aYYJZlNeU/Hv9l34v6N8GfjTpdrc+MfHdhL8ctI1rxBeeI/CK6tN4w8OJoOkx3G7S9MGnJqdsk6KslvbBfPS0mjKyvuRtHom33a/4IQXNSU+rt+J+pnnDHHNAmUtgHJr8xvCn7OfnfsQa/4X8MWPiTV/E+tfEOG++HKaD8H9c+Gth8LtVeCDF5aW2qec1np8TpcXU0oPkzG5urdVd5xE3sn7JnxU1P8AY0/Yc8ba54u+E3xa8RfE/wANeIZ5fHVl4d0CXVtW8davPcRxPqmmsyQJfWskTQunl4FtbwrAQpt9oqyvJdrW8/8AhiLt2t1Ppz44ftTfDL9mSz0+4+JPxF8C/D231d3jsZPEuvWmkpesgBdYjcSIHKhlJC5xkZ60z4IftW/C/wDaag1GT4bfEfwH8Qo9HKLfv4a8QWmrLZF9xQSm3kfYW2NjdjO046Gof2otKuvFf7LXxFtNPs7u71DUvCmpwWtrFEXuJ5HtJQkaoASzFiAFHJJFfIf7W/wd+Iuvf8EmvgXoWhaLeTf2DH4Uk8daBdeGrrW5brSYLNVu7a40mG4tri9RJvJaayWQPNHFJHsk3GNspScdGv68yoe9JJH3/wCaPc/Ssrxj4+0P4eaGdU8Qaxpeh6Ys0NsbvULuO1gEs0qQwxl3IXc8siIq5yzuqjJIB/Nnwr+zmJf2IPEHhjwxY+JdX8T618Q4b74croPwe1v4a2Hwt1V4ICLy0ttU85rPT4nS4up5QfJmNzdW4WR5/KbO+Jv7IH/C3v8Aglz4p0bxt8GL3xF8ZfBfjq117xfPqfhltXuvFF7Hq1nNqWp6VM1sv22C606EpFFbISsAjsymY/LqqjcU/K3zT3+4IWbSfW/4f5n6ceIfHuieEbnSoNX1fTNKn169GnaZHeXUcD6jdGN5BBCGIMkpjikcIuW2xucYUkanmD36Zr4H+P8AD4H8I/Cr9nDX/hT8K/GHh74e+Cvi7HqmpaN4f+Eus6bdabD/AGVq0ct0dGjsEuxGZpogZVt9rNIOTmtr/gpP4i8Q/tefsY6LqPw00fxZcaBY+NtPl8XaP4g+HOtfadV0WEsbmKTQ7g2F7qFtveB5LeM/6RHFJGolyYypytFtdHb0HTXMotvc+3TMAMnjsc9qPPUfU+9flh4Q/ZEPjL4bfCjw1aWfiDxB4If4+Ra5eaJpHwn8RfDPSfCWnt4evo5oLfT72RpotOkuDvkdXFu8t9NGQfMZDr/GX9k9fhV4q8aeHdL+FOrw/s62vxb8Pax4i8H+F/C802m6npB0FI5TbaTaxEXlqNUFnJdQ20Tl/JkLI+2QVWvOovS9/wAO/r0EtrrXX+rH6SeMfH2h/DvQTqviDWNL0LS1mht2vNQuo7WBZZpVhijLuQoZ5XSNRnLO6qMkgVy/xp/aM0T4Fa/4A07VrXVLqb4j+Jo/CumtZxxukF09pdXYeYs6lYvLtJASoZtzINuCSPy/179knwP8eP2P/wBpu38KfA1JNI8L/GXSNc8PeGrzwir6jp+nw2Phie+Wy08o81uZ7OOcCzVI5tkgt3gjfdCv0N8evgB4C+OHwv8A2btA+GXws17w58NdP+L8V3q2i2HgfU/BiWNsNJ1ZZ5p7Rre1mhtpJZY0eR0WKbzdjFxIVKV+flfdfc1cuyU1Hff8D7385SKUyACvmT9hn4CWn7Ofx0+POg+G/B0Xgb4fzeIdNvPD+m6dpn9naN82kWi3MlnCirCAZkbzDCoBkVt2W3GvSv2q/CvxT8WfDaS2+E3ibw/4Z13LebJqNmXluU2kBLe5ZZ4rOXOCJprG+QAYNu3UTGpeEZ9zNXu0+h6eJlI70olBHGf8a+JU+F9gvwQfTJ/hD8d5fjANRDG/XxITrj3/AJZ/09PEf2gWy6f99vI3ovlMYv7OG8Wh+h/2UPCXxW8KfDZLb4s+KNA8Ta3lTC+n2mLi1TB3Jc3ax28N5JnB82GwsUxx5GRuNq70J5upoftJfta/Db9kDwDL4m+JfjLRPCGkIkzxNfT/AL+9MUTSvHbQLmW5lEaM3lQo7kKcKa0vH37Qfg/4XfB9/Huv63b6b4VW2hukvJI3ZrgTbRBHFEqmWWaVnRI4URpZHdERGdgp8f8A+CrnjMaJ+wV8VvD0Gh+NfEOt+OPB+t6Bo1l4b8Kan4gmuLyfT544kkWxt5vJVmZV8ybZHkgFxXi/7U1pf/tPfsRfBvVvD2kfFq30n4ZeM9D1DxfpkHhLV9E8TTWFvayQ3X2K2ureG8d4zcxyrLaL5wELm3YzomI5nyyfmkbRiuZJs+zPgx8b9G+PPhSTWdEsvFtjaRXDWpj8ReFtT8OXZdVViRb6hbwTFMMMOEKE5AJKkCl8cP2p/hl+zJZ6fcfEn4i+Bfh7b6u7x2MviXXrTSUvWQAusRuJEDlQykhc4yM9a8k/4Ju2niG38MeP3nl+JL/D2XxVI/gJfH51E+II9NFpbCYTf2n/AMTARG/F6YhefvvKK4/d+VXqf7VehXfiH9mL4kWOnWl1f6jf+FtTt7a2t4zLNcSPaSqkaKOWZmIAA5JIFa1FyuyMYy0dziYP+CmXwV8Ta14QsvBvj7wv8S38YeJ4PCccng7W7HWY9Lu5rS8u42uzFOfKjaOxnweWJAwpG4r7wZlHfp+lfBXxj/Zr1P4rfspfsQ+FdX8K+Jr600TxJ4dk8UWMEF3BLptvF4a1CKUXnlbZIYhK6RSCQqh8zy3yHKN5Z+1H+yF4s+Hfg/4v+F/hT4DTw58LYPif4a1q+8Mad4NuL/Q9U0QaVbrqK2+jWk9r9vgNysT3FrbOGuBFMhWRmMb4qpdLTe/4GqjeKfVn6j+co6nA9aVZQ2cdq/K/wf8AsiN4y+G3wp8M2tn4g8QeCH+PsWuXmiaR8J/EXwz0nwlp7eHr6OaCDT72RpotPkuG3yOri3eW+mjI/eMh+tf2GfgJafs4/HX486D4b8HReBvAE3iDTb3w/pmnaZ/ZujfNpFotzJZwoqwgGZG8wxDBkDbstmtG7Ss+t/wsZtvl5l3PpzPNLTV6dO9OByKB3CiikJxTGLSE4NCPvXIyPrQ3SgALYo3ims2CM0bwOvHPFIVx2+gHIpo5+lPFCAKQnBpaRjxTGBbFKDmmM2CM0qHOeOlJCuOpC2KWmu4XANMYu+gHIpo5+lPFJCCgnFFIzBaYxaKRW3DNLSQBSFsUtITgn6U2AbqUHNNZwOO9G8KpJ6CkA6ikDgmlBzQmAUUUUwCiiigAooooAKKKKACiiigAooooAKKKKACiiigAooooAKKKKACiiigAooooAKKKKACiiigAooooAKKKKACiiigAooooAKKKKACiiigAooooAKKKKACiiigAooooA8I/4Jg/8o9Pg5/2Klj/AOilr3cd68I/4Jg/8o9vg7/2Klj/AOihXu4GK0rfxJeplR+BBRRRWZqFFFFABSMMilooAa6lvSmmMkntnmpKKBWGiPH40jA49afSE4PbFJhY+fP2ov26Yf2X/wBpz4PeBNR8Nm80P4nNfrqPiJtTS2i8M+TJZW9sZImQ+cLi7v7a3GHTY0qnDAnHGeEP+CrGk6l8FrjxjqfgbXFOpeP08DeEdI0nULS4u/FZuII7nT7lZbp7W1tjc2solEc06hTiMSPK6I3pf7S/7EXhb9q/4g6Ze+NUi1bwvB4W1nwvqGhPHIn29NQudMuBMtxHIkkLxNpqlSg37pAyuhQbsfxp+x/4gtfAPjLw/wCB9e+HenaZ421k3d9pfivwM/iHRpNNOl22ntpzWkV9ab1xbK24uF2sUMZHNS9IO29/6/yKaXtI22tr6mv8QP2zofhP8GdB8TeJvh58QNH8ReKtai8O6L4IJ0q61/U7+VpPLhRoL6SxGYopZy73aokUbM7IVIrw745/8FkbL4afDhNVh8Cr4T1e1+JEPw01q1+KHia18J6foN3JpB1U3M9/arqEPkCIxRh0BV3kyrFdrNB40/YVtv2Uv2PvBsNh4t1Sy8SfDTx1L410O88PfDrUfEOkabd3clzHNYW3h3T5JLmPSxBeXEKQRTgwBlfzsqSeO+A/7F3xS/aG8K6t48l8YP4U8Vn41r8StC1Hxd8P54Y9Vgg8PxaPtfRvtdrd2Vuz+eYIrib7SkMUPmmV2Mhuybfk/wCvXzCLSin1/Tqe7fDj/go0NY/Zy0Hxl4i8DaiviPxZ4ln8M+G/D/he/j1WLxlKjTPBc6Ve3a2MU9lNawvcpdTC3iaJGYMVKM9uX/gpv4O0P4Z614m8ReFvHnhWLwV4ih8OeObDUraya68BNMkcsV7fmC6lieyaKe3kNxaSXCKk4Z9ojnMXI+Ff+CX2r+GPDU2sxePtEi+K4+JF18ULPWbTwo1t4dstTuLE6dPCuk/bGlNtNatIZV+2iR55Xl80Z2Vq2P8AwTs8Qat4M8Z2niT4lxXus/F3xPBrPxFu9K8Ptpttremw2sVmukWEJupXsIZLe3gjlleW5mdXudrRtJG0CnfXl/rt/wAEUUtE/wCu/wDwDpPF3/BQ3QLX9kL4g/GDw/oGva1oPhSW7tNEZliSLxnNEwghksmR3Y2s103kpNIqBtrSKrRFJHv6N8J/jgPgNp1vd/FSxvfiJqPiTTdY1e+j0W1tNK0/TheW73+lWEBhlk8k2iTxRvcvLOZJd5mQbRHy9h/wTqubb9irxx8C5vH+o3PhLUEntvBN21m7al4NtMiS0t3ned/tq2kwXyiwjPkxxxPv2mRvYP2bPGXjrxd8OyvxG8GR+DvFelXL2F0lrqMOoabquwLi9spUbzfs0ucqtxFDMhDK0eArurXc100t6W/zITmrNrvf16fgeM/FX49/Fv8AZG8GeE9M1Ox8NfFPxv8AE74oX/h3QRfa0dBsNN02caje2CzT2+nStvhtLWOJgLdyzsT5j43HtPEv7U/iX4H/AA00q7+JvgfTU8beJtcXQvDnhTwJ4hOvza9M0TTKkdxf22mxRuI4riR/O2RIkBJlJIWp/wBtL9iTw7+2/b/DrTvFkWi6j4c8EeL4fFN7o2r6NFqtlryx2V5bC1kilOxV3XYk3Mr4MQG3nIofFX9gjw3N4D8Caf8ACuz8JfCbU/hZr7eJPCY03w3EdFsLmSC5t7hJrC3e2EkM0N3cB1jlhcs4beCCClJ217/h5GjUbJf18zl9V/4KqeD/AA9oNidR8D/E+08X3PjeP4e3ng5dMtbnXNK1aaxlv7ZZhBdSWzQTW0aOtxDPJCBOhd4wkxivfET/AIKR2Hwn+GfhjXPEPwk+MGm654r1bUtGtfCslhpp1iKaxt7u5lkkYXptPIeGzldJluGjYNGdwDZGF4c/4JoajN430Xxp4n8fWuseO1+Jtt8SNfvbHw+bDTdQa20afR7extbVrmV7WJLeSJjJJPcOzpIScSKsfqP7UX7KP/DSWv8Agq//ALeGjHwhdajc7PsX2n7X9r0m907bnzF2bPtfm5+bd5W3A3bltL4VLvr5LyIqSfLLk1fTzOU+EP8AwUY0z9oH4feIdb8E/DT4o+IL3QTps0OiCDTLHUdXs9Qt47m2vIftV9FDHE0Mm4rcywzLsYGIEoG8m/a9/wCCg2meKf2LL7xPD8JfjTqn9n+NYPB3iDQdJ8Z2/hLWvDeoLqVtZiO4v7HU0YhzcxtGLSaaOTzIxI0SFnSx4u/4I/XetfCWfw3afEPTZBK3hQzWmseF21HQtZj0SwFmbTU7FbyI3lpcECYw+dGEkjiyZApDWPAH/BI2fwL+yZ8SvhTb+LvB2l6d408SWvjLRf8AhHvBH9kWHhjVIZbS5KpZpeskll9qsonS3V4mWMtG00jHzRjeTp3a100+epUX7/ld/lp+J3Pw8+J/hL9jD9nTQY7P4UfEXwvrXjTxFNZ6Z4NvdRsNX8V+J9Wn82aSWa9bUp4JpXihlmae7v8AIjhw7qVVK9O/Zs/ah0n9pOx8RQw6J4j8JeJvBuqHR/EPhvX4rdNS0W5MUc8Yka2mnt5Elt5oZUkgmkjKyAbg6ui8X8R/2T/Hnxg8C+Cr/X/Hfg9Piv8ADjxEfEXh7xDpnhC4ttHikNtPaNDcadJqMs0sb211Oj7L2NiWRgV24be/ZQ/Zc1H4Dal468R+J/E1r4u8d/ErWU1nX9RsNKbSNO3RWsFnbw2to007wxR29tED5k8ru5kYvhlRN73u3/Xb/gmcdIK2+n/B/wCAXf2qP2t9B/ZI07wbNrei+LfEE3jrxHD4V0q08PacL65e9ltrm4jDJuUiMraupcZCFlZ9sYd14G3/AOCl/h9NH1O11D4f/EjR/iBp3iW28JQ+A7qLS31vU9QuLIX8KQTQ3r6cyNaeZMZGvFRBDIHKMNp9C/aO/ZqPx/8AFXwr1MayNJPwy8ZReLfL+yef/aOyxvbT7PnevlZ+2b9+H/1eNvzZHmnxQ/4J23fi34wa78RNC8aW2i+Nm8WWHi/w5c3Wim9s9IuLfR20iWG5hW4ie6gnt5J9wSW3dS6Yf5Duyg3zJT21/wCBY1lblutyPVf+Cq3gvw5oNgdV8FfE+w8WXHjeL4e3vg8aVb3ut6Rq01hLqFusyW1xLA8E1tGsiz280sQWZS7IEmMXqH7Nf7Ulp+0RdeLNOm8J+LvAniXwRqEWnazoXiIWTXdo0ttFdQyLLZXNzayRvDMhBjmYghlYKwxXkHh7/gmhqM/jfRfGnifx/a6x46HxMt/iR4gvLHw+bDTtRa20ebSLaxtbVrmV7WJLeSJi8k1w7SI5Jw6rH7T8KP2ff+FYfGn4neL/AO1vtv8Awsa/sr4Wn2by/wCzvs1jDabd+4+Zu8nfnauN2MHGTWt0n1vfy2sKVuX3O/4Fz4xfH3Sfgl4k8D2Os2OrtbeOtcTw7bahbwo9pYXckMskAuSXDRpK0XlIwVgZZI1O3eprE1j9qXzU8cx+FvAfjfx3eeA9Wg0Se10Y6dC2p3MkMM8q20l5d28LCBJ080ySRgOHRd7qVGt+098BYP2lfgfrfhCXUJdGur5Y7nTNVhiEs2jahBKs9pexqSNzw3EcUoGRkx4yM1458Z/+CcV18Uv2Q/Dvw2g8Y6Yuo6dr8PifXbrWfD7apofjS8M8lxeR6npouomntLieZ5fs/wBpAVkhyzrHtZa2f9X/AOG/EOq/H+vM6PQfi/cftufs+a7e+FPEHxJ+CniDwvrV7pGrwR2uiT61pV7ZllktJRNFqNiyOGjkDQl9yOhEiksK5X9mj9qrxvrX/BLT4YfEvU9B8VfEvxn4i8I2F/qjeH49ItrszS2nmS3hjurmytdqtyY0cHkBUIzjd/YR/YPuf2J/h7468LQaz4PuNC8X6zLr9pYeHvCX/CPWeh3Nxbxx3UUMC3UyC2LxhoowFaJSVaSY/PXafs0fsu/8M6/sb+EvhKNc/tf/AIRbwxB4c/tX7J9n+0+VbiHzvJ3ttzjOzecdMnrVu13bZ2/4IQlpDmWqbv6WPN/hP+27a+Bf+Cf/AMFvH3iK88X/ABO8RfEnS9EtdIS00Sy03W/F2oX1qsyAWguFsrWRoxJLIDcLBEsUh8zaoJ5X4Lf8FGtTh1H4sXPjDw543m1WL4mW/gvwd4FFlp0evGdvD+m3z2AcTrZuVZ764NxJdmHywSs5XyxXVt/wTs1DQ/2R/gT4E8O+OLXTvGn7Po0iXw94lvNCN5Y3dxZWDafKbnTxcRs0M9tNcKUS5R4zIrLLlPmxNL/4Jm+J7KTVfFF18U7PUfipL8Q0+JOka7L4VCaZpl6dEh0aazawjulkmsmt1nVV+0pMqyRB55XjaWV3V3fv9y8u4opeyt1uvz/yPbf2bf2odK/aTsfEUEWi+I/CPibwbqZ0fxD4a1+O3XUtFuTFHPGsjW009vIksE0MqSQTSoyygbg6ui+mIgySPxNfPHw6/Za8YfAv4XfGXxBH4sXxN8ZfiabjWJ9W0rRIdPsor6LT47KwjsrC5uZURI47eDi5upPMk3s8iowVPVP2bdL8Z6N+z74Is/iNqUGseP7bQrKPxJfQxxxxXeoi3QXMirGqxhWl3kBFVcHgAcUNC8/PQpftKftKaJ+y58P7TWtWsNc1u71bU7fRNG0bRbZbjUtc1C4YrDawK7JGHbaxLyyRxoqO7uiqWHJ+JP22m8A/DPStY8T/AAt+JHhzxN4l1weHvD/g25m0W41vxBdGJpgIHttRlskTyop3LT3UQVYHLbfk3av7YP7MU/7TngbQoNI8SyeDPFvg3XrbxP4b1wWCahHp9/AskYM1s7KJ4ZIppopIw8bFJW2yI2GHIePP2TfiR8X/AAl4V1DxR8QvAzfE/wCHniU+I/Cuv6P4JurLSbQtaS2kkF3p8uqTy3CPDc3SsY7uAnfHjaUJfKLet+/4eRbtdWMnVP8Agq54L8PaDYf2p4K+J1h4suPG8Xw+vfCC6VbXmuaRq01hLqFusy21xLA8EttGkizwTSxATKXZAkxi5r45f8Fbrn4T/B7xF4gtPgR8Ub/xH4O8UaV4Y17w1fajodlcaQ+oyWQtpnuEv5reVJUvo/L+zvN+8Gyb7Ou6RdHw9/wTQ1KXxvovjTxR4/tdY8cj4mW/xI1+8sfD5sNO1FrbRp9ItrG1tWupXtYkt3iYvJNcO0iSEnDqse58b/8Agnh/wuPQfjTbp4uGm3nxV1bRNd0+dtL89NBvNKSzNs0iCZPtUZnso3ZN0WVZkDD79EnJW+d/vVrfIceX8fwNz4m/t723wS+HHgfW/F3wv+KWi6t8QvE6+E9L8NJb6ZqWr/bHguZ4mk+x3s1uInW1cbxMRHvVpPLQO6T6v+3RaeHPhBoniDWvhv8AEzQ/FHifX5fDOjeBb2209PEOqX8bTExxEXhsfLMVvNOJ2uxCYk3b+QDD4t/ZS8Z/GGz+E11478ceF77X/hh44Txg9zoHhWfS7PVI0sb20S1EE1/cvC2LzeZfOcHy8CMbsjoP2qP2Z7n4+weDtX0PXbbwx43+HOujxD4b1S7046lZwXBtbi0ljubZZYXmhkt7qdGVJomyVYONuDTf5/gRDWKT3/U5Sw+Nb/tm/CjxbY+HNf8AiX8DvGngPVDZeINPNnosmuaPOtutxHDL58WoWEkM0E8EyywNICrqBIrCRBz37LniPx3+1r/wTB+FXiq/+Jfirwr4317wrp2u6j4h0HT9I+1307WoeQGG6sri1VHZtxCQKRgBSoyD3X7NP7J+ofBuL4ia14n8U23ivx58U9UGq6/qdhpR0nTo2js4bK3itbNpp3ijjt7eLPmXErvIZGLgMqJs/sr/ALNR/Zp/ZE8F/Cs6wuuf8Ih4et9AOp/Y/s32zyoBF5vk732bsZ272x6mlO/LJLsvvNIyV4t7KX4WR57+xr+014z8Yf8ABNP4T/EfV9A8TfFTxr4j8L6Xf39poSaZZ32p3E8MZlmUXE9pZxgFmcjzIwAMKCcKYLn/AIKn+EtM+Gmga5deBvibFrOu+PZ/ho3haLT7O71nTtcihuZfInEF1Jb+W6W+RNHO8arPG7siCR48fxj/AMExrzXv+Cffww+Btr4505x8OBpKzz6z4cbUdD8WR2KbDa6npguojcWkvDmH7So3xxElwpVue+Av/BI24+CMfhuzt/F/hC00Pwz8UU+KNppXh3wP/YlnBcPpVzY3VjDEt5IkNs0k4khAUtEieW5nLeaLveWu2n/BM4pRaW6u/wDgHsmt/t02Hg34EWPjLxH8PPiX4a1jV9f/AOEX0zwZf2NmfEGp6k1w8EUEIiuntGWUo0izm5EAiBkaVEBYdV+zj+0pp/7SOha5JFoPiPwlrnhXVpND17QNdS2F/o12sUU6xyNbTT28geCeCZXhmkUpMuSGDKvJ/t+fsO6J+3n8FtP8L6u+ixXOga3a+I9Jk1jQ4dd01by33hVu7GYhLm3kjlljkj3xsVkO2RGCsLn7FP7Kp/ZP+H2p6J/Znwa0oahfm98v4cfD3/hC9PbMaJumtvtl35s3yf63evyhF2/LkkGnzXXawT2jbfqdd+0D4H1nx98N7m20Hxz4p+HuoWx+1LqegW2mz3TBFb90Vv7S6h2MSCSIw/yjDDnPkf7Gn7TvjLxd/wAE0/hR8SNY0DxL8U/GniPwvpV9f2mhJplnfancTwxtLMouZ7SzjALM5HmRgAYUE4U/RWtaZ/a2i3drkL9pieLJGdu4EdO/WvlXxf8A8Exr3xB/wT7+GPwOtfHGnuPhwNIWefWfDrajofiyOxTYbXU9MF1Ebi0l4cw/aVG+OIlnClWh3SdutjR8rUV5v7rf5nt37MP7TemftReBdT1ey0PxD4X1DQNavPD2s6Jri239oaRfWsm2SGU2s08DZUpIrRTOpSRDnOQL/wC0H4J1nx/8OLm20Hx14p+HuoWx+1LqmgW+mz3TBFb90Vv7S6h2MSCcRh/lGGHOfMv+CfH7Dlx+wl4S8YeH7fV/B93oXibXn8SWuneHvCX/AAjtno1xPDEl1DDCtzMgti8QaGMBWiQ7WeY/vD71rem/2vo11aZCC5iaIsRnbuBGcd6qqk1aJGHfvJz7ny9+yJ+3FPJ+xP8Asw+IfiJcap4h8W/G6HStHN/aWdvEsmpXGmT3rzzIhjSOMray58pDhmQBMEkdL8Sf+Clngv4YKVm8O+PdYuX+Ip+GENrpOlR3lxcat9ga+VljWXP2do12+Y2NrHc4SMNIOdb/AIJyapoH7H/wP+Hvh7x3p9l4t+A15peo6H4h1Hw+97Y3lxZ2k1mxuLFLqF2jkguJxtS5VlZlbe23DV/BX/BM3UtBvNAvtX+Jdz4j1XSfi9N8Wbq7uNEjhe8kl0uawawVY5QscambckmGIRFQqxzIW3drpr+AoWTSe2v/AADdm/4KdeHtL8Mav/a3w9+JmjeOdL8U2Xg2PwLcQaZNrmpaleWqXdtHbywXsmnujWzPMZGu1SNIJfMaMoRXlnxy/wCCoupXlz8P5/DvhX4leEb3S/jPbfD3xh4av9Fsr3Vr/wAzw/c6j9mhW3luYyjPJZn7RHKqjY7GUQ7pDu/td/shJ4M17xH8W7bxhrmmeJk8b6R4v0F9N+H+o+Lxplzb6Z/ZUkFxpunsbq9gmt5JwxjMJiMitvGwluQ/ZC/Y88Y/HK5n+IfjLXNd0+4j+N3/AAsqxk1fwo+i3Ou2sHh2PRdg06V1n06BpPNaFLnzLhYIYhL5juZTNH3lGUt76rtv95Tko799PNdfQ9oT/gph4c03wZ4gn1vwH8R/D3jHQPElj4R/4Qm6ttPn1vUdTvoIrizgt3tryWxcSxShvMa6WOIJIZWiCMRv+FP225vHvwx1vWNA+E3xN1fxR4V10+Hdf8FpLolvrei3IiScNJJPqMdhJG0E1vKGhu5MrcJxuDqnnP7Uv/BKDQ/2pT4/m1jWdIubnxR4r0fxjpMGr+GoNY03TbzTrFLJYru0mfZe28yCQSJmFtspCurKsgyfEP8AwTG8aH9jXxF8KfBfjH4KfB6fxXrCXGrX3w7+Eknh6w1DTjEI7izktI9XMgmnCqjXUdzHIIsogVsSCISfs9fi/IHbmVtj0P4Lf8FDLj9oT4Far458JfBL4u6pHpfiCfw8uki48OR3eoNASk93bTtqwsZ7VJQ0RkS5JZ0cKrBSRL8Df+CgD/tFfAbXfHnhb4OfFi8/sbXZtAh0VpdBW91mSGRY57i0uBqZsJbaN96mX7UAzQyBN5AB5T4rfsM/F74lfsTP8H7D4t/DvwJmW305Lzwn8OrzTbGPQIohG+krbHWXli8wKEM8NzGyxEoio2JAz4n/APBPTxt8Y/2StD+GGt+Nvhba2/hbWdOvNN07SPhxcWvhK90yzjCJpGo6RJq0rXdofvbFuoV3RQZUiMh9JP4reVv8yI3ajzfP9DtNA+OPiL9s74JvffDaXWPhj4o8OeNrfR/Emn+I7aylvtNjsdRhOp2TiE3dszzWXmCN4ZGH7+NhIhzttXHww+NsnwV1qIfE+w0/x5a+KdT1fQ706TbX2mXOlm7nbT9Lv4fIhcwi2aFJWgeKcOmVuHGd9D/gnz+w7cfsJ+EfGHh+DV/B93oXifXn8SWuneHvCf8Awjtno1zPBEl1DDCtzMgti8QaGMBWiUlXeZv3h9J/aG8W+NPCPw+P/CvvB8XjLxTqM62NpDdanDp2nacXVv8AS72ZyZBbRkDcLeKaYllCxkFmVVdFJ093aw6TbtzFH9kL9oeP9qv9nTwt47XSbjQbnXLYm+0uaTzH0y8ikaG5t9+BvEc8cqBwAGChgBmvS1715r+yH+z0n7K37OfhfwINWn1+50S2Y32qTRiN9TvJpHnubkoCQnmTyyuEBIUMACcV6WOlVJK+hNNu2oUUUUFhRRRQAUUUUAFFFFABRRRQAUUUUAFFFFABRRRQAUUUUAFFFFABRRRQAUUUUAFFFFABRRRQAUUUUAFFFFABRRRQAUUUUAFFFFABRRRQAUUUUAFFFFABRRRQAUUUUAeD/wDBMH/lHp8HMY/5FSw/9ErXvFeDf8Evuf8Agnp8HP8AsVLD/wBErXvNa4j+LL1MMP8Aw4+gUUUVkbhRRRQAUhOKWkb60AG4UbsHFed/tGftS+DP2VNA0XUPGV1rcMfiTVk0PS7fSPD+oa7e3968M0ywx21jBNOzGOCZshMAIckcUzw7+1d4E17wBY+J7zV7vwhpGp3kmn2h8Z6VeeE7m4nSKSZkW31OK3mP7qKWQHZgpE7AlVYiU7q4NPQ9GMgDYPHGaGPGea820X9sL4S+KPg5qHxE034o/DnUfh/pEhhv/E9t4ksptHspFKArLdrIYUYF0BDMDl19RWT+yt+15on7WOqfEE+Gn0nUdA8FeIIdFsNZ0zVY9Rs9fik0rT9QW6ikjGwL/p3lgKzg+Vu3fNtWkneyE/h5nt/meM/8FhvE+s6H4c+BtjpUXxJ1C38Q/E+107UtI8DeJpPD2sa7anSNWlNql0l5Z4XzIo3Ktcxg+UOSQAfCfDn7XnxG+EH/AATS8J674b13xbrd18Rfiw3hqw+03tvqnir4f6Vd304TS7m412eOGTV7doxaZv5HSKedEP2lY1Mv3b+1L8TfAPwV8Fad4w+IWialq2meG9Q+3WdzYeD7/wASz6LcLBNm8EVlbXEtuEhMym42qqrIVLjfhvnL9p79un9mj4T/ALH3i34lah4Y8Gy2XxWmitW0bxp4ePhCX4jXJFtbxvcRapaxzXNqkc8BkuTBMsdurMAwj21inyU5a9f12NficNO/z0/Q8u/aZ1v9otf+CfviXUPFfjD4z/CrVfDXxD0S00TVZpvC0XiDxBol3qelI0monS0ubSNoXmvEAtvIWSKGPz0kR5Vf6K+Ovivxz+zEP2fNEg+InifxZ/wl3xPg0LxDq+u2GlC7v7CbTdTmFu/2SzggiAnhtwrRxJIdoUuxY5d/wT/8F/Cj4tfsr6/p/h/4d/syWHgrxHqFxZ6ro/ws1Wz8S+FtWzDGkgunSws4pJihCvE8LYQJliGwPVIv2Lfg9bfBeX4cR/Cj4ax/Du4uPtc3hZfDFkNFlm3h/Naz8ryS+9VbcUzlQc5ANauLhNvzT/AxjJS5X2ufH/in9tT4i/Fi/wBOsfAXxMsLCz1v9pC5+HCavaaXZakkOjRaHcXEttHuTY0iXELFZWLMsiru8yMNE3pH7T+o/GP9nnwd8C/B2lfGW+1fxD45+Kg8P6h4p1jwzpkl3NpM1jqt0tu9vBFDb+dGsEKrNHHGC8Ss0bKXif6V0r9n/wAC6JDYx2ngrwlaJpepjWrNYdIt0FpfiA24u4wE+ScQExeYuH8s7c7eK2fEngTRfGF1pU+r6Rpeqz6DeDUdMku7VJ30+6CPGJ4SwJjkCSSIHXDbZGGcMQUorRed35rsXTlZK/Q8M/Yv8X+MYfi18ZvAPivxpq3xAg8Aa7YQ6VrOs2Nha6m8FzpdrcvFN9ht7e3fZJJJsZYEbawDFiN1fRCqdmOM1m6X4M0nQda1PUrHS9OstR1uSOXUbqC3SOa/eNFjRpXA3SFUVUBYkhVAHArUUYFKCailLclLVtAAR6UEEn2paKsY3aR6UbMinUUrAIF4pCp56U6iiyAaFz1xS4OPeloosgEA70hU54xzTqKAG7eaNpFOop2Cwm2k2nH406iiwDdnNAWnUUrAIAR6UYPtS0U7CsMMZJ60oXA96dRQOw0rwKXBI5paKAG7Oe1AjxTqKAG7aCpwadRSsA3bwelOAwKKKYCHOaME0tFKwCEcds0oGKKKLAB6UgBFLRTAQg5NBHFLRSsA3YT1pQuKWinYVhkkZZhj+dAUqvHWn0UDshoU85xyaUrxS0UkrKwDdh46GlA9cUtFFhWGlcmgpznvTqKLDGhSB6mlXOKWimAUUUUAFFFFABRRRQAUUUUAFFFFABRRRQAUUUUAFFFFABRRRQAUUUUAFFFFABRRRQAUUUUAFFFFABRRRQAUUUUAFFFFABRRRQAUUUUAFFFFABRRRQAUUUUAFFFFABRRRQB4P/wS/wD+Uevwd/7FSw/9ErXvFeDf8Evv+Uenwc/7FSw/9ErXvNbYj+LL1MMP/Dj6BRRRWJuFFFFABSGlpGyDQDPk/wD4Ku/Bn4gfFjwx8H774d6b401HU/BPxEtvEF8/hO40SHWrK0XTNSt2mthrLLYu4e5iXbKGyrsQMjI5j4lfAXxx+1J4D/Z6tvFPgXx3qh8AfFa31zxCPiO3heXUp7GHTtSCX0kekzNYOEuLi3REiVZQY1cx/L5h92/bT1/4m+Bvg1rPij4beI/AmhXHhXSr7Vr6DxL4Wu9cTUVggMqRRG31GzMByjAu3m53DCjHPheh/tr/ABm+FXwB+DHivxZpngX4p678e9U0fS9E0fwzpk/hKPQHvdLu79nuZru+vxcxxmBFYosTBBI6pK+2I502k+XzuvUrmd426GB+0B+yL8Rf+GjfEvxF0vwTJ4u0jS/iv4c8bpoFrqNjb3fiu1tNA/s53gM80cKz2tzIk6JdSRK5sxhwfLNew/8ABPv4YeMfBnir45eJPF3gWL4e/wDCxvHx8S6XpY1C1vZjavo2l2/mTtbFo0uTNbzeais6iUPskmTZNJevP2uvGvwps/hu/wAU/hzpfg6Pxp4pm8J6ldab4p/tey0O4kaRNLnEptYGlgvZEjiBdIniluYEZDuYr2fwN/aHk+OPxK+I+mWGhPbeG/AWrr4et9be63DW75Ile9WOLYNsVu7pCZN7b5UnXavlgvdJuMFTWtr/AOepE5Xvpu0/8v8AglT9uPUfEi/sxeLtK8J+BPEvxB1vxPpl3okGn6LdaZbSW7XFrMi3Er393bReSrlQ2x2k+cYRhuI8L+Kvwg+I37QX/BL/AMN+C4Pht4j8L+NNC1Hwlby6JrOo6SZpYtN1XS57m4SW1vJ7fyhFbzOoaVZD5eNm5lB+zQhAHA9acinaM44qHBS3/qw4txaaG28JihVcjIHOO5qQDiiNSq84z7dKWtHuTCKirIQA+tBBx2J7UtFKxQ0KcdacOBRRTAKKKKACiiigAooooAKKKKACiiigAooooAKKKKACiiigAooooAKKKKACiiigAooooAKKKKACiiigAooooAKKKKACiiigAooooAKKKKACiiigAooooAKKKKACiiigAooooAKKKKACiiigAooooAKKKKACiiigAooooAKKKKACiiigAooooAKKKKACiiigAooooAKKKKACiiigAooooAKKKKACiiigAooooAKKKKACiiigAooooAKKKKACiiigAooooA8G/wCCX3P/AAT0+Dn/AGKlh/6JWvea8G/4Je/8o8/g5/2Klh/6JWvea2xH8WXqYYf+HH0CiiisTcKKKKACkYHtS0UAYXxK8A2nxS+Hev8AhnUJLiKw8RabcaXcvbsqypFPE0TlCwYBgrHGQRnHBrzzUP2K/C+peCvgzoUl/rws/gbqFjqWgus0XmXUtpp1xp8YuT5WHUw3DswjEZLhSCBlT7BRSa1T6oFofPv/AAUk8E+JfjB+zB4h+H3hbwDqfjPVfH9nLpFvfRahZ2Nj4WuGA+z6ldyS3MVwI7eXZMPsaTThoflQNtNejfs3fArTf2a/gh4c8E6ZPcXsOhWgjmvblt1xqVyzGS4u5m/imnneSZ27vIx713RUlTyBmgJjPv8ApRDS772/AmSu030GGQJjPJNOWUds8mvin/gtD4G/4WVpf7Ouhf8ACG+C/iCNS+LtnF/wjvi2cQaLqv8AxJdZPl3L/ZbragxuB+zy/Mq8DO4ZXx28Hj9lX9nr4YaNP4P8A/s3/DXXvHWPie/wz1p9L0vRtPNndmGdtUgtdOltVmuodPiluVSFkDhPMKnJiMm187GjhtY+7PNHr70quGGRX5WWfxI8QfETV/C3hjwP8WfiJf8AwW1T9oSz8PeFPFeneLLq+ute0dvDF5c6jZRavI8k1/aLqKXEYmaSVo3jKxzK1vGYf0g+BHwXtPgF8P08OWOu+MfEVnDd3NzDc+J9dudb1CJZpWlEBu7lnnkjj3bE8x3YIqgs2M1qleKn0f8AXyId07HZeYM9+KGlCivnD/gp74mu/C3wE0+fw14q13w38TJdctIfAVvpVxITr2tsx8mwuLVZEjurSVBJ56zHy4oBLOWjMIlT4g+Kmq3X7Tv7OnwQ0zxNpWj/ABT+KV3+0AYPHvgX4hag0Ok6Tq40fWN2lND5d+lrYRRJE1v5cMqTRiOf5nneSs4ycm1tqvxKtZpPqfrd5oyB68UGQAda/OnxP8ENf/YY+A3hnSvEWraL8LPhZ46+Kk2p+OLbwLqs+jaD8NtCm06byLG01CNbSa0tZL+3tGmu41tf3t9NhUEh3co3xisda+BfxGtrL9o638OfBLSviXbReAvFXiv4iXtja+ObKPS4ri+0SLxWLgXwg/tE3KrexTTyRm3ki/0iKNrcVJrXl1X+X9adxRTa10/4J+oQYEn2pDIAcV8+/wDBMv4o2Xxc/ZRsNT07TNb0+yt9V1HT4Zr/AMZX/jKDVVgu5I/ttlq98xub6xm274ZpFTKEbUChc6f7bfjr4yeB/CWjy/Brw8fEOrzXjJqEX/CP2OseXBsJDbLrXtGVPmwNyzSnt5YzuDqe67Cjdnt/mCsvxr470T4beEtR1/xFq+maDoWkW73d/qWo3SWtpZQoMvLLLIQiIo5LMQABzXkP7Evjn4zeOPC2tyfGbw6fD2pwXSLp0f8Awj1jo/mw7Msdlrr+tK+G4y0sJ7bG+9XmX/BbrUfhFpP/AAT3+JE/xQn+G9tqw8Ka6vg2TxS1ktwNXbTLlYhpxuMN9rOcL5P7w54qZtxt8gg+bY+t7fWrS70qO+huYJrKaITx3EcgaJ4yNwcMOCpHORxiqfgbx5onxP8ACVhr/hvWNL8QaFqsK3FlqOm3cd1aXkTcrJHLGSjqexUkGvjvxj8c2/aN/Y++HOmfCTSJ/jl4D1WODSvHVx4A8SaFcTWlvBZxPLprPd6hbRA3DNHFKFkMiQtKNqs6Ova/8EXdVn1T/gmj8Kll8Oal4XjstIS1t7S8a0JeJCQkkYtpZUEZH3QSrADlF4oTvUnHpH/gjn7qj5t/kfUhfBx1pDKBXg3/AAUe/Z1+Hvx5/ZV8bz+OvAvg3xnceGvDOrXmkSa7oltqT6VObNz5tuZkYxSZRfmTB+Uegr5U074X+C/2WP2DP2brvw3ovh/4OfDzx+PD/wDwt3xX4WjTwtdfYf7EnlinvNStPJmgSS/+zRvdeajr57DePNbIpapPqHofpIJQTxzWN8QviT4e+EngzUPEfirXdH8M+HtJj86+1TVr2OysrNMgbpZpWVEXJAyxA5FfNH/BMD4gy+NZPi5b+HfFmsePvg9ovi0Wvw/8SajrU+vf2jaGwtZL1INUneSW/t4dQe8iWZ5ZdpR4hIRCFS9/wUs1C38I6j8DfFniWWG3+Gfg34j22q+L7m4O2002AafqEVne3TFgq28Goy2MjO+VjISQ7RGWVu+luvf9RR3afT8fQ+h/hx8UPDfxi8E2HiXwjr+i+KfDmqoZLLVdIvYr6yvFDFS0c0TMjgMrDIJ5BHatsyAfyr5W/wCCauoQ+NvF/wAf/GPhm5gvvhj40+IkmpeE721kEtlqqDTNPgvry1dTse3lv4rrDp8russgLB97Tf8ABWPQ/Avin9nnQdL+IXxL+H/wz0a68U2U0Vx48sUv/CmuTQJNcDT9TtpLi2jnt5EikcRvPGPNhhILMqoym7bdRxXvcrPqLzwKXzRjvX5H/GTwh8P/AIyf8EsfH994Z8CeCvAHhf4efELRpX8QfB7WLnQ/B3jSzt7/AEiS+16L7AbeOWOKATq/mNcizlspNlzJJB5o9u/bP+Men+BP+CenhnVP2fviD/wmHw9l8bWVj4r8Ur8U9S1FbDSHkc3hl8Qr/aN5ZxCTyI5LiPLW0UrsrQhd6KUuXmutml944q8lHvf8D9AvMwOQRR5o96/JTU/j3d6X8AfhydZ/aF8NwfDe/wDjvFp9zrHgH403vi3+w9Ak0C9muNM1HxDPFBcsn2hZZjJMd9vFJEyzRmCKRPr/AP4JYeMJ/F/hb4pnRfFGv+N/hVYeObq1+H2vaxrdzrs2p6atpaNOYdQuHklvLVL9r2KKV5JMrEVDsqqa15dHJef4E391SPq0NmuW+L/x08Ffs9+Dm8RePvF/hjwR4fSZLdtT1/VYNMs1lfOxDLO6pubBwM5ODim/F/VvGuieDmuPAXh/wt4l18TIostf1+fRLMxHO9vtENneOGHGF8nB7suOfFv2hP23m/Y3/ZwtfG/x10j4f+ENfu9ei0PQrGw8XPfaXPe3IKW7Sald2VmLZdvntNI0O2KGORgZDiM4zk1FtFRV2l3PfPAPxE8P/Ffwdp/iLwtrmkeJfD+rxCex1PSryO8s7yMnAeOWMsjrkHlSRxWzXz1/wTU8OeEtF/Zzu9Q8JePfB3xHj8U+I9U8R6vq3hO+gu9EXU725a4ure0MLOFhjeTaoZjIcbnO5jX0InT6Vo9GRGV0LRRRQUFGeaKRjg0m9AAnH4UtNQ7gT704UwCiimuSD9f1oExS2DSjkUzq3BFOUY+lJghScUU3dgcnGefpQHyOOaLjHUU1W3GnUwCiiigAoJxRSMQPSgBc80U3eOozilU5oAWiiigAooooAKKKKACiiigAooooAKKKKACiiigAooooAKKKKACiiigAooooAKKKKACiiigAooooAKKKKACiiigAooooAKKKKACiiigAooooAKKKKACiiigAooooAKKKKACiiigAooooAKKKKACiiigDwb/gl7/yjz+Dn/YqWH/ola95rwb/AIJe/wDKPP4Of9ipYf8Aola95rbEfxZepjh/4cfQKKKKxNgooooAKKKKACiiigA70hODS0j9KAGsAx5HT9aGiBAzjigkDjvRvHXPbpUpLYV9BCueOBzQBsB7+lKX3Hg9KCfXp0p36iStocD8av2hdE+BfiH4f6dq9rqtzP8AEbxNH4V0xrONHWC6e0uroPNudSsXl2kgJUMdzJ8uCSOY1j9uf4feFLb4iXWvXWoaLa/DTxLb+FL6Saya5l1K/uLOyuoIbGC382e5kkW/gjSJI/NeTcqowwTift5fsZW/7ax+Eum6rpPhLX/C3g7x5B4k8QaT4ithdWupWUenahbeUsLRSRyv5t1CwWQKuEY7shQfBfiV/wAEdJv+Fb+OtE+H9v4P8E2I+K+n/EvwfoegX194YsPLt9HsrCaymn0xYZ7Bpnju2E1qJCjSRSFZDujqErQblvd/cbcsOVXeuh9KaZ+318KdV+H+neJn8Q6hp+j6h4jTwm76noGo6dPpOqOwSO21CCeBJdPZ2aMK12kKt58GCfOi3838av8AgqN8IvgZ4f0jWdU1TVbrQtS+IKfDWbVLTTpPsWnaqY5nkaSWXYr20RheOWeAyrHIrocGOXy/NNI/YB8X6t+y94x+G7+EfBfg+H4seIUPje6vPiVrvxEuLvSmtYbe5uIp9Xs0ka+eGCO3jST91CAk26RoxCz/AAB/wTb8T23wb+G3wo8Y/wDCCeJvh38LvFd/9lkfcl14g8NT6Jq2nxw3lslskAvVbUY0kKMUmWJ5iySOYzoknOz2uvu6/wDAM4WvFPzv+n/BPex+2d4EsviPqHhbULq/0rVLXxnb+A7XzrRpI9T1SbSItXSOFot+1PsshJeURgNE6/3C2T8Vf+CiHwg+DVrdTa/4ou4TZ6/c+F2htdC1G/uH1O2sjfTW0cVvA8krLbAyZRWUgEAlhivmjwH/AMEvvi98HvBYe18VeFPH/iLwb8X7Pxz4UOv6pdWJ1fRrXQYdEgs9Su0tZ3jvEtlbMyQzCVokdsGV9u9pX/BOX4ratfNqfiPXvAdzq958Q/EfjG5OntdQQR2+peHJtLggRXjYl4pZVDEnDRoXGGPlBvWUUn119P63M6rcOZxV7Xt/XmdD8aP+CvXgHRrL4cax4G8RaVrPhrXfiDY+FPEF3eaTfqy2l3pN7f281gpWNrlpzBbrBJCs8c/mFIxI5GPXdL/4KAfCXVfgnqHxBXxFeW3h/SNWPh66gu9C1C01iHU/MWNdOOlywLffa3d4wluIPNk8yMojB1J+YLf/AIJi/FvwTd+BNb0G9+HGoax4F1nwlrC2d/qd5bWuof2R4YvdKng85LSRovNuLhNkgjfbHucoSvkvqfE3/gl34/8AjV8HvFGs63q/h/Tfir4i+KNp8Txpuj+JNWsNHh+yWMWmwaWNVtVt79Q1nFk3ccKsk0m4QuqBGxpu9GMmrSe67amqs5Wemv4Hveo/8FJvgvonww0vxZqPiy50nTNZ8Rt4Pgg1DQNStNSj1nypJV06awlgW7guXSIlIpYkaTfEEDGaIP6R8Bvjv4Z/aN+H6+JfCc2qzaWby5sHXU9GvdIvLe4t5WhmiltbyKKeJ0kRlIeNTxxxg18qfD7/AIJ3+K9OPw9vv+Eb8NeDNQ8PfFqDx/4gD/FHxB48n1uGPQ7rTfN+26paxTi4/e26CIjyxHBnfk7K+3EGxTnHXtWzS+LuRFaKxhfFD4kaN8H/AIc6/wCLPEd5/Z3h/wAL6dcatqd15Mk32a2giaWWTZGrO21EY4RSxxgAk4rXhnju7eOReUdQyEjHB6HmvEv+ChP7G8P7a/7NXi3wnFqevaZrt/4f1Kw0Z7PxZq2hWJu7i2eKP7aljMgubcOU3RzRzJt3fI24g8n8Zv8AglH4B+N3wV0TwPqWs+KX07RtRfVUm19rHx/cmd4REyrJ4ptdVMUeBkLCI8HPOGYHNO6bff8ADuaaH05kE54B615l+1H+0Tf/ALNXgaTxDB8NvHfxD02xtrm91NvDU+kRtpUEEfmPLINQvrTeCobAh8xvkPAyM8/+xH+wV4U/YR8L65pPhW9+2W+vXSXc5/4Rjw7oW1kTYBs0bTbCOTj+KVHcdAwHFehfHr4f3fxR+BfjPwzp8ltDf+ItCvtLtpJ2KwpJNbyRIXKhmCgsMkAkDOAaJ67Ga0R5T8Mv+Ch+g+KPhl4e8ZeMfBHj/wCEvhjxjc6bbaBqXiiLTri31RtQXdasz6ZeXi2iMTGm+9NuDJPEgJdwtVvj7/wVI+FfwB+F+p+LrhfHPinSNI8Ur4PuZPDPhHUtURdRF1BbSoJUh8lkjlnCFxJtaWOSCMyXCmGqvxF/ZA8W+Of2A/BHwN87wibafQtL8J+NL2733CRaZFapFemwiaErLcSeWY4mmEax+b5xDNGIn4J/+CenxFt/+Cdur/AldT8G3beDdXsbnwDqrzPbf2rZafqNvqNnFqqRWgSCctAsEs0CzeYMz7Q7tHUuTabts1b9f+AXFJNJ+d/0Pb779tvwhaaP8OL4aX45S3+J3ikeENKTUvDF5ol1b3Ztru58y4tdRS3uI4dlnKA4jbJZCAVJYJq/7c/w/wDCdr8RLnXrvUdEtfhr4ktvCl+81m1xJqWoXFpZXUENlBb+bPcySLfwRpEkfmvJuVUbALed/tIfsgeLP25vBPwgsPil4N+FUdt4N+IEfiPxF4dfVpvEuk6jp0Wn39sqI1zp1uJpTLdRMY5IFQBCd5IAPlvxI/4I5zD4beOdE+H9v4O8E2I+K+n/ABL8IaHoF9feF7Dy7fR7Kwmspp9MWGawaZ47thNaiQo0kUhWQ7460lom3vf8BwSdOMpfFpf9T1n4q/HX4IftE+H/AIX+ONZ8V+JNG0/wT8SYFsDPol9pklhr32e5sorPVoLq1E1grre/L9pW33tLbbXxMgk92+FPxt8MfGyHXpfC+oNqlv4b1i40K+uFtJooBeW+BPHFK6Kk4jcmNnhLoJEkQtvjdV+VtI/YB8X6t+y94x+G7+EfBfg+H4seIUPje6vPiVrvxEuLvSmtYbe5uIp9Xs0ka+eGCO3jST91CAk26RoxC3VfCD9n349fspfsRav8N/h3dfCPVfFXg26Ww+HuqeJDdx2F/pX2hGU6tBZwRGO7SBpYy9uXWaRElbYZHQNJLmX3frczbbUba77nr/7UH7Rl/wDs0+BpfEVv8NfHfxD02xtrm91I+Gp9IjfSreCPzHllXUL603gqGwIfMb5TlRxnivAH/BQnQvEHwEX4meMvBPjz4VeEb6HT5tGm8Rrpt9deI/twH2aOytdJvL24lncvGqwGNZnaVVRHOQPUfjj4Bv8A4pfATxh4YtJbSHVPEegXulwPKzLAk09vJGpYgMwQM4yQCcdj0r51/aL/AOCeXiX4xfsHfB/4f2esWdr40+EMmg6nAYNd1LRrLVLrT7T7NLb/AG+xMd5bRypJKFniUvG3lv5T7Shzm5R6XKpvma6I9V0n9vz4Van4A03xO3iG/wBO0fUfESeE3fUtA1HT5tJ1R2CR22oQTwJLpzOzRhTeJCrefBgnzot/NfHr/gqX8K/2f/hfqfi65Tx34p0fSPFC+D7mTwz4Q1LVEXUftMFtIglSHyWSOWcIXEm1pI5IYzJcKYa800j9gDxfqv7L3jH4cP4S8FeD4fix4hRvG91efEvXfiLcXelPaw29zcRXGr2ccjXzwwR20aSfuoQEm3O0YhZ3/Dvb4i23/BOvWfgSmp+DLpvB+r2Nz4B1V5Xtf7VstP1G31Gzi1WOK1CQTloFglmgWbzBmfaHcx1U9L27q3p1/wCAELNq/nf9D6v+Efxc0r41+Codf0e18S2djcSPGkWu+HtQ0G9BRtpLWt9DDOoJ6M0YDDkEjmsD9pf9pXTP2ZPB+k6jeaNr/ibUvEesW2gaJomirb/btXvpyxSGN7maC3j+RJHLTzRpiMjcWKq3OeN9R/aC1T9l7VZfDOg/Bzw38ZxLGul2Wp6/qWt+GBGJ497TXEdnZ3JYwebhVhAD7Msy5qb9sb4Xa/8AGT4Q2Wg2Hw6+EXxVtbu/hfWvDvxBupLbSLu3SORg0brY3o85LgQOu+3YbVflW2sCpfXk7ipvbnJ/DP7XNrFZ+H/+E98FeM/hLqXi7xCvhjQtN8SHTr241a7a2luV2NpV3ewxoY4J/mmkj5hIIGU3ec/ta/8ABRzQ/gVfeBJtI1HSbjSbv4px/DvxbLeWF08tg50q7vTFaqu1pblpEtEjEazCQz7EVnI2+Z6V/wAE9fix4b+Fnhy+0+58HnxJ4M+KUHj/AMOeBrzxdqd34b8O2EenSaa2j22qzWj3KQbJprmMJZJFC8ggjhWNA5W7/YC+N0Gk6Zr39p/C/V/G2mfHC4+K5tnu77T9MubN9GnsksBIIJpI5Q8qx+b5bgIpl2sf3BqaXNG3R6+nkVTtzJS8z3u1/wCCjPwku/hAfGsevay+mrrreF/7OHhjVf8AhIDqy5LWA0f7N/aJuQgMhi+z7/KBlx5YL1mfHr/gpj8Pv2eP2fdL+JWtaF8WrjQNY1KHS7e3t/h3rcepRyy3cVqGntZ7aKW2XfKpUziMzDCwiV2RG8zH7E/xGf4deOtW1/wV8JfHfjr4o+Oj4t1LR7nxfqWj6f4UWLT4bCyfTNXh06S7F7BFaxMLlLa2kDzylGj2Jut69+wr8UPGn/BObVPhrrni2x1fx03iCPxJow1TXb7VbPS1tdZi1Ox0mXVJ4vtt3FGII4GvJojOyksYzgJWc7pNry/PUcbcyT21/wCAeveLP+CgXwv+Hvwv8OeMPEup+I/CujeLdbHhzSE13wlq+l397qLRzSJbLZXFql0HkWCQR7ogJW2KhZpEVmah+3X4Hvv2dbn4kaR/wml7oiXdzpQWPwFr9xqFneQPLHIlzpsVm19CkckTh3eBVXHJ+Zc8x8TvgT8Tv2i1+CWreJdL8CeE9a+HPxEj8UarYaZ4iu9YtZbGPTtQtAILiSwtmecvdxko8KKFVv3hOAfe/GmhzeI/B2q6dA8az31nLbxtISFDOhUE4ycZIzitLaa9/wAP+CTS+zzfM8K8A/t+eFPAv7HPwf8AiN8WfGHhOwuPijaabBaahodhqI0nVtRvLJruKO0inj+1IkqRyGJbhVkJ2IR5jqh17f8A4KOfCKb4Z6z4qm1/W9Ps9B1m38PXumah4W1ax1+PUbhYnt7RdJmtk1CSaZJo2jRLdjIrbkDAEjzfwb+wL4w8Ofs0fsg+DJ9R8MvqnwA1HRLzxFLHPMbe8Wy0G806X7ITEGdjNcIyiRYgUDE7SAp4v9sf9nbUfg78Q/EPxu1Lxx8KPDFvo/xG0PxlosXjbxG2h6LfiHRW0ea0vbwwuLWVhPNJBIiT/PHECnzELDa50ntrr2tt632CMfcTWr/4P9M93l/4KQfCy/8A2dviN8S9M1PWb7Q/hY81rr9pPoV9pupWt7FbxXH2E2l5FDMLlluIFCFQd8oQ4YECbwb+0Tr/AMHvhXoviD4/3XhXwhqXjLXIdPsLLQ7O+urDw8boqtpY3uoNuR5S/wAjXbx2sDSyxxKm7a0vzD+zz8LvFX7dX7JP7U13a614Sh1D4reN5NR8K65pHn3Ph24ltNK0iGB4LiRQ17ZpeWLwNdRoi3AhkkSOLeI09v8AiTbeKP8AgoX+yVP4L/4Q+5+H7a/fjw38QNO8aaZIlzpViFBvhp37qS11B5FKpBdRym3XzfN3O8DW5c4zjzKKu1b7rBeLna/udzoPix/wUd8G+ANH02fw5oPjH4mX2reOn+HNrYeG7W2gefWI7a4uJo459RntLWSOIW0yPLHMyrKjR53o6rY8Jf8ABRXwLqfww17xF4j0/wAV+B7/AML+Iz4S1Tw1qWnrqOuw6qYop47SG20x7v7ZLJBPDMq2jTExuScFHC+FQ/8ABLvxvrPwO+EXwo1rW9FfwZ8GfiLHq+l6to2u3+g65qfh6Ow1CCFZJLCGBoNSR7yJHeCYLOsTys6PI0deofFX9gC38HeEvh1c/B6w0q2174YeMpvGsFj4i1i8eLxVd3Nnd2d0dQ1KRbq7ad47x3F1IlxIGhjBBX7tvl6dX87CjdpX0fU7JP8Agop8JJPhQfGK6/q7WC63/wAI02mDw1qh8RLqm3f9hOjfZ/7RFz5X77yfs+/yP323yvnr0n4UfFXTPjN4JtvEGkWviSzsLtnWOLXPD9/oN6NjFTvtL6GG4QZBwXjAYYIyCDXybL+xJ8SdQ0D4h+J/EPgf4QeM/GvxU8X23iG88PzeMdS0rT/CMdnpkOn2c+nazFpsl59vRbdZftKWts6NO4jZDEHk9Q+Bfw9+KH7MP7EviWDXNbXxb4802HWtX0W3ur3UfEsemq7TT2OmG7eMahqaQjy4jM6C4mA4UHaoUdm5bg07pI+hg+TXH/GzxB438P8AhKOb4f8Ahnw34q157lUNprviCXQ7KOHa5eR7iK0u5MjCqFWBslxkqASIf2bfEnjDxj+z34H1b4g6XYaJ471PQbG78Q6dZI6W9hqEluj3EMau7sFSUuoDOxAHLHrXJftw+E/i544+DUOkfBy48L2mvahqltHq0us63daM39k5Juo7W7trW5kgupFCxJKIiYxI7qQ6Iazq35Xy7lQ1epyHgD9qD4l/tGfs4al4l8CeGvCek+PfBnifUdA13w1rN/Ndadqk2nXEtvdWtlqcSxmISOimK7ktX27SslsGJMfrX7NXx80P9qH4GeGvH3h0Xkek+JrJLuOC7jEdzZvyslvMgJCyxSK8bqCQHRhk9a828P8Ai7Xv2Tv2UdI0+f4P28Ot2sw0XQvBnw4vbnxBayswYwh724s7JLZGIZpbi7WKJCctKzuA3TfsK/AXV/2af2V/CfhDxDf2ep+I7OGa71i4tFItnvrqeS6uRDkA+Us00ipuAOwLnnNWneTXRW+/qZ6rlt1ueuUUUUywooooAKKKKACiiigAooooAKKKKACiiigAooooAKKKKACiiigAooooAKKKKACiiigAooooAKKKKACiiigAooooAKKKKACiiigAooooAKKKKACiiigAooooAKKKKACiiigAooooAKKKKACiiigDwb/gl6Mf8E8/g5/2Kdh/6JWvea8G/wCCXvP/AATz+Dn/AGKlh/6JWvea2xH8WXqY4f8AhR9AooorE2CiiigAooooAKKKKACmue1OprmkwPlv/gqR8bvi38EvCvwruPg3Fa6j4i1XxwsF/o08Mb/8JJp1vo+qahcadGzqTFNMtkFjkUqRJsywQsD4xrf/AAV4vH+FPi/xl4Luz4p0zxV8TdE8G+Cpn8N3urDQYL3w7pt/O8+n6dH9tupIZGvi1sCspmIhMkQXKfXn7TPjL4T/AAxsvCfi/wCLXijwh4NsPC2ufa9E1XxFr0ekWsGoyWd3bACSWSOOR2tp7sCNtwI3MFygZeE+HP7KH7OPx4+CPiuTwTp/hLxN4E+K3iWXxjqOoeG9cee1vtaV40fULS7tpiba5SW1Q+ZavGySxswIk3MZhZU3Hzb/AOB/XU0couEVbX9DyzTP29vi7Z/sgeNfiPfeGLCW6+FHiNv7UOseC9Y8Er470FIYZ5J9MtNWlWaxuQs7RqJ3uI5ZrN0BUTq0XK/HT9tr43fEX/gm/p3xu+Hniz4e+CovFXi7ShosR8OHXriDRL3WbKwgiuJRfCAXhEkj3AVCEEjW6+XLF9pP1No37D3w803w3pOlXa+NPEmn6J4gg8UWcXibxzrniHZf24HkSM1/eTNIkTBZEhcmJJUSUIJFVxm+Mv2W/gj4S8A+JvBuvW2naL4f+M+vvJd6ZdeILizi1TV7gGciwUzr9muXaFp8WfluZUeYDzNz0VLy5uXy+Vt18yIO1u2vz/4Y9J+D2l+MNK8C28PjnXfDfiLxEJHaW90LQ59FsnQn5FW2mu7t1IXAJMxDHkBeldQxGa4f4EeDfC3wv8Pah4W8L67rGtLoF6YtQTV/Fd94k1CwuJIo5xDNcXtxPcITFLFIsbvwkqMqhWGe3MqhsHritJPX1Mqaair79R/THbFIRgVwXxq/aL0P4F+IfAGnava6pcz/ABG8Sx+FtNazijdILp7S6uw8291KxeXaSAlQzbmT5cEkd2JQcioT92/QscOuKUDBpjTKqg+tPjbdn24p+Yr7ARu9/rSAYHWnBgCetJuycUh7CHj6Uowetc/8Tfit4W+Cvge+8TeM/Emg+EvDemBGvNW1q/isLG0DusamSaVlRNzsqjcRlmA6kCq3wi+OHgv9oHwbH4i8BeL/AAx438PyyvbpqegarBqVm8icOgmhdkLLkZGcii6tcNTquAaT39DTRIoGfegyDH1pMLjs9eKMZHSm+YpHah5go6+3402+oW1sh3cd6GUnpWT4x8daH8OtBbU9f1jS9D01JobdrvULqO2gWSaVIYkLuQoZ5ZERRnLM6qMkgVqxyb1yB+dNai7XF8vGMUhTB7muH+OP7Unwy/ZistOufiV8RfAnw9t9Xd4rGXxLr9ppKXroAXWI3EiByoZSQucbhnrUXwS/at+F/wC01DqMvw2+JHgL4hR6Q0aX7eGfEFpqwsjJu8sSm3kfYW2NjdjO046Gi49jvScfhR27Vx3xl/aC8Bfs5eF4dd+Ifjjwj4D0Se5Wyj1DxFrFvpdrJOysyxLLO6IXKo5Cg5IRjjg1N8H/AI7eB/2h/CJ8Q+APGXhXxzoAne1OpeH9Wt9TsxKgBaPzYHZN6hlJXORuHrSDzR1Y5pT2H0rI8Y+O9E+HehtqfiDV9M0LTUmhtzd6hdR20CyTSpDChdyF3PLIiKM5ZnVRyQKzvi78ZfDXwI+HuoeKvFuqwaLoemKvmzyKztI7sEjhijQNJNNJIyxxwxK0kruiIrMyqS6tdj1ukdOSPUUpHFcD8Pv2kPC3xF+GWqeMYv8AhI/D/h/RfOa9n8VeGtS8MS26RRiSSVodSgt5fKVDnzNmzhvmypxJ8N/2lfBHxc+AOnfFHQNftrnwDquk/wBuW2s3Eb2cJsthkM7iZUeNQgLHeqkAHOKG0r+RKe3mdyVFLtzivLPgr+1x4c+M3gjSvEUtjrXgvSPFGqnS/C7+K44dJuPFmYmljns7Z5PtAWWOOVo4544p2SF38oJtZu/0Pxvo3ifUdVs9O1bTr+70K6FlqUFtcpLJp1wYkmEMyqSY5DHLE+1gDtkRsYYEtqyv0BM1OjY/nSDjPGKQyAH1NZHin4gaD4HudKi1rW9J0eXX75NM0xL28jt21G7ZHdbeEOR5kpSORgi5YhGOMA0XsO1zZ3U0kZqhpHi3SvEGo6nZ2GpWN7d6JcCz1GCCdZZLCZoo5lilVSTG5ilikCtglJUbGGBN4yKrYPXFDSVrhcdjHJ70pHQ1wPxq/aL0P4F+IfAGnava6pcz/EbxLH4W01rOKN0guntLq7Dzb3UrF5dpICVDNuZPlwSR3YlByKSenN0Cw/qcUkkW8jpgetNaZVUH1p8bbgfY07XVgT6jfJOev9KAhHUZqSvOv2lf2s/hv+x94Ek8TfEvxlofhDSFjmeJr6f9/emKJpXjtoFzLcSiNGby4UdyFOFNDdg6HoS+4OKXoPrXGePf2gPB/wALfhA/jzX9ct9N8Ki2hulu5EdmnE20QxxRKpllmlZ0SOFEaWR3RERnYKeM1j9t7w/YfBmTx/Z+EPixqXhuw1D7HqwbwRqWl6lpEATfJfvp1/Fb3s9tGCu42sE8h3HajhJCie7v0BLbzPZQKVo8+9Z/hXxXpvjjw3p+taNqFnqukarbR3lle2syzQXcEih45I3UlWVlIIYHBBBrSFO2tgTuhqgr6UrAke9LRTCwx493p75pY02A+9OooGFFFFABRRRQAUUUUAFFFFABRRRQAUUUUAFFFFABRRRQAUUUUAFFFFABRRRQAUUUUAFFFFABRRRQAUUUUAFFFFABRRRQAUUUUAFFFFABRRRQAUUUUAFFFFABRRRQAUUUUAFFFFABRRRQAUUUUAFFFFAHg3/BLz/lHl8G/wDsU7D/ANErXvNeDf8ABLz/AJR5fBv/ALFOw/8ARK17zW2I/iy9THD/AMOPoFFFFYmwUUUUAFFFFABRRRQAU1uvWnUEZoEz5U/4KdyXnh/WP2evE0WgeLte0rwh8VLXV9YHhzw5f6/d2NoNI1aEzm2soZpygkmiUssZwXXpmvlX9o/4J/Ej4teCPi3478DeC9d0D4aePPiZ4e1nUfDWseCry4u/EmlWlqYNUv7jw8k9pe3EVxcC1MlnIY7i6hsXzC4lVZP1Skj3YFJ5ZzkcGs1Cyt6/jv8A10LctvI/LrS/2f8AUtK/YnutO0zTfEnjf4YL8VrLXfFfgPw78INd8AQQ+HvsyC803TtD1GV57mza6Ed5LBBuSfzLuNY3LFD3vx+/ZF+Fn7W3wY+E3gn4SfDnxF8L/BkPxPm1C8bSvhxf+CJvD9/F4d1VrbWBbXNnbMPKuvsO24MZieRY4izHKV+g/lsB1JwOKUKQc1pe8+d90/uJpycGmun6n5Z+GtI+L6yxeP8A4pfDvxVba54G/aJ03V/Ev9geHr3VBqtlbeD4NGfWNNtbaKS4uLSa5ZZAsKO8Ss6t80L4j8efs8+IP2mjeTeJfhJ4yXQ9Z+MXi3WzpGs6NIwlsX8HzwWdxPGu6MwzTiJVV8gyMsbDzAVH6n7OO3HI4oKnP4801JXUn0dzKrBz5kna9/xt+Vj8cbT9kjVPBWgfDu3174V/Ei78IW/jTwR4k8V2dhoOp3d1dlfBuoxard3EcKme6czmOK5X948zMIHSVnETdt46/Zw8dT/sZ+OI/hp4F1Pwp8H9S+NFrrth4FvfA97Nu8JR20Ed8p8OLLZ3bWk+pJNdNpgMbyw7wIW87ym/VnZnPtR5eB2OOOaxhDkoxpdr6+rvqbc2r83c/LDwh+yF/wAJn8N/hR4at7DXPE/gZ/j7Drl7oOm/CTxF8N9G8Kac3h++jnt4dNv5Hlj06S5IeRlYW8kl/PGwIkZD+j/wH/Z98F/sy/D5fCnw+8N6V4R8NRXlzew6XpsPk2ltLcTNNL5UY+WNDI7EIgCLnCqAAK7DZ83bpT0GBWzeliUjxP8Aba8C/GPxx4M0aH4NeIf+Ee1iG9L38v8AwkFjo/mweWQF33eg6yr/AD4O1YYj38wj5TD+xH4D+M/gfw1rkfxm8Rf8JDqU10j6fJ/wkNjrPlQhMMu+18P6KqZbs0UxPXev3a9zpCcE/SpiuXYJK+58j/8ABRPwnrOifH74B/Ey48Ja98QPh58NtbvZ9f0XRNIbWdQ0y6uoEgsdaisY1ae5Nm/mgrbo8yLdNKiN5Zxmftl+I7P9qL4XfDrX7Twh468R/CPTPHCy/EXw1qPgHV7bUNZ01LC5jj8zR7q1S7vrdL17CRo0t5RIIchWETY+ydu4gkc+tNEWWP8An8aiK5V6O4PWXMu1j8sLX9k27+JereF9P0H4beNPD/wDvv2g7PV/DXhn+xb/AMPjRdGTwxeQX85sNsU+m6fPqfnZimSGOUzsTFsuR5voep/sd3PwR8RfF7W/hj8OpfDlt8J/HWjeO/A+haDpLWFhqMaaPbQ6vaafBEqxE3du13AyxAq1wyMyl1r9Ddh3UBOBg0OLskna1/Pf/Id7va+t/wDgH50/tffAn4jfEf8AY2l8a6doF2+q/Ej4had4s8c6DeeGbvWp38MRqYbbTbjSIp7W4u0ht0snuLBHDSsLtPLkMhSThvB/7Ih8Z/Df4UeGoNP1vxN4Fb4+Ra5e6Dpnwj8RfDfRvCmnN4fvo57eHTb+R5Y9OkuSHkZWFvJJfzxsD5jof1Q8v2B/DqKQx4OSR0xWispc34Ci2oxV9V17nw3/AMFIv+CcXw2j/wCCeN54T8DfBvwzqVh4P8R2XibTtAsPDqag9nGdZtrzVV0+22OymW2W5X7PbqN6t5SoQQleteG/jh8Ov2V/2Kb7xZ8Lvgx4/HhLQLnEPgnwd8MrvQ9auZZbhI5Ht9HuYLSQ/NJ5jvsUFFdgWxX0SEwMelO2jGMdKiMWnLXdpjbTcW+l/wATz39qSwu/FX7K/wARLTT7K8u9Q1LwpqUNtaQxGS4mkezlCxqi5ZnLMAFGSSQK+WvjB8J9buv2FP2XdO8S+Etd8Q+APDC6G3xP8IxaJPqV3fWEeiTRLFPpqJJNdxw6g1pJLarFIzeVkodhx9z47EUjJxyaVtVKIo6PU/O/4cBPgh+yf+0pJongD4i+GvhR451S80/4YeEdO+Hustd2Ym0SOK4aLRoLV7nTbSbUY7t1E0EEe6QybUE6NJofE7wKv7Xf7N37IWjp4O+I0uk+G/H2kW3iiyv/AA1rPh+6sIrbw9qMU7XEc0MEy2hlkjiaQgQS+Z5ZZw7Ifv8AZCeval2knOB1qkldPt+ncabT5u9z8uf2rv8AgnR4fuPg5+0V4f0P4H6TP4W8OeOPC/ibwpoVj4PSW0ito00iTWG0i0SEqXmgt7lJUtU3TNvRgzMQfTv2qvg14Y8ffscfDK4+DPgPxh4L+HXgL4k2PiHxB4b8MeAr/wAJ63JpyC4ivJLLTpLW2uxMr3CTiS2jE5ETPbsZljr73CEKMY4pRGQBjHSs4U+WPI9dvnbuVz3mprz/ABPz58A/C342fEn4darY+DNI1DxT8Hl8eyajpGjfGHxPrmheINR0iGztSttLLd6fe6i1qdWW7lEV8iyyQxxJk27hWi8O/Bn4meIv+CA9z4O17wDNbeMLbww0b+FrO6uJrzVLSKVZZLVllt4HWeeFJI/IKMCXClm3Gv0M2EAdBSbMjBPXt61U4Xvbd2/B3Ib5rOXT9VY+Mv21rR/20/An7MGvfCfxLrk2g3XxKs9XXxZ4OtbXUZNHs10fV4muf38FzbRqsrpCxniZVdwhAfGPAvj3+y98XtH+Dfxq0y1ufGHjyxm+OWj614gvPEXhFdXn8ZeHE0HSY7gtpmmDTk1O2S4jVZLe1C+clpLEVlfcj/pZ4M+Fnhv4cXOszeHvD+h6DJ4j1GTV9WfT7CK1bVLyRVWS6nMajzZmVEDSPliFXJ4Fb4TaBx39at7NLq2/vLhLlgoW2tb5H5i+Ff2cxL+w9r/hfwxY+JNX8T618Q4b74cpoPwe1z4a2Hwt1V4IMXdpbap5zWenwulxdTSA+TMbm6t1V3nETVW/Yv1T9pX9nL4bfDfxl4T8d+G/iFZfF++1X4geKIrGdmn1tND1hrbxNaX3kRxTW32gac1uQvlwhbe0ZQYwlfqHsyM/n70hXI6ZyacZJS515P7tiYPlcWul/wAT8s/Duj/F8SJ4/wDij8OvFVrrvgb9onTdX8S/2B4fvdUGq2dt4Pg0Z9Y021t4pbi4tJrlkkCxI7Rqzq3ML4Z48/Z58QftNm8m8S/CTxkuh6z8Y/FutnSNZ0aRhLYv4PngsrieNd0ZhmnESqr5BkZY2HmAqP1Q2g9u9Iy4bj15460X96LfR3M6sedNJ2vf8f8AI/HG0/ZI1TwVoHw7t9e+FfxIu/CFv408EeJPFdnYaDqd3dXZXwbqMWq3dxHCpnunM5jiuV/ePMzCB0lZxE3beOv2cPHU/wCxn44j+GngXU/Cnwf1L40Wuu2HgW98D3s27wlHbQR3ynw4stndtaT6kk102mAxvLDvAhbzvKb9Wdmc+1Hl4HY445rKEOSjGl2vr6u+przavzdz8sPCH7IX/CZ/Df4UeGrew1zxP4Gf4+w65e6Dpvwk8RfDfRvCmnN4fvo57eHTb+R5Y9OkuSHkZWFvJJfzxsCJGQ/oJ4Q+G/gX9hf9nvXLfwN4LGi+E/DcOo6+vh/w3ZglnYyXU0Vpb7gqs7l9kS7UBYKAoxj0vZ83bpVTxB4csPFeg3umapY2epabqUD2t3aXcKzwXULqUeORGBV1ZSQVYEEEg5zWzlpbzErLfY579n7406b+0b8C/B3xA0ez1TT9J8baJZ67ZWupRLFeW8NzAkyJMiM6rIFcBgrMAQcEjmvHf+Cr/jVNH/YM+Kvh+30Lxr4h1zxx4O1rQNHsvDfhTU9fmuLyfT544kkWxt5vJVnZV8ybZHkgFhX0Vp1hb6TYw2trBFbW1uixQwxIEjiRQAqqo4CgAAAdBUrAueO1ROHNb1X4Ciz4G/antL/9p39iT4N6t4e0j4tW+lfDPxnoeoeL9Mg8Javoniaawt7WSG7+xW11bw3jvG1xHKstovnYhc27GdEx6J+xt8QR8Evgd8WPFnjTX/G2g/BrSfEE954Svvifc38Os2OkLZ2yzm4bVf8ATxEdQ+2eSLwmYxsgA8sxCvrRkIAANY/jD4a+H/iE+ktr+haLrb6BqMWr6Y2oWUdydNvYgwjuYd6ny5kDuFkXDAM2DyaJ2amv5v1/rQpybsn0PFf+CWHgHV/hp+wZ8PtM1rRrvw3dNaz3sGj3ask+j2txdTT2to6HmNobeWKMx/wFNv8ADX0KvSmLHtHOPwqQVTd3czhHlVgooooLCiiigAooooAKKKKACiiigAooooAKKKKACiiigAooooAKKKKACiiigAooooAKKKKACiiigAooooAKKKKACiiigAooooAKKKKACiiigAooooAKKKKACiiigAooooAKKKKACiiigAooooAKKKKACiiigAooooA8G/4Jef8AKPL4N/8AYp2H/ola95rwX/gl2c/8E8fg2fXwnYf+iVr3qtsR/Fl6mOH/AIcfQKKKKxNgooooAKKKKACiiigApCcUtNcZNAATg0gkGAeuRnivlf8A4KdxXmv6z+z34Zj1/wAW6DpXi/4q2uk6x/wjviK/0G6vbQ6Pq0xga5spoZwhkhiYhZBkovpXith+0Jd/Au5+M3wz034kfF3VdG0bx7o/hbwFf6Ne2HiTxW+r31r9su/D8V9rgnt5DDtaQvqLs0MUzIZV2RBc4zTV15/gVKNkn3P0T8z3FJ5nT36V+WHxE+Pfxi+L3/BNrxtql18T/iz4D8U/DP4xQeEri/jHh+21y+sTrmmR41KSxt5rNZIIrp1Y2TRxOIsSiRGkRv0Es/gFJq/wMuPBvi3x78Q/GP2xt1xrj6qnh/W3AlEiotzokdgYgpULmIIWXKuWDNkc1FSf8tvnfUha8vaV/wAD0svhu9cp8Y/jz4H/AGd/CQ8QfEDxj4V8DaC062o1LxBq1vplmZWBKx+bO6pvYKxC5ydp44r4l+A/x28Y/Df4B/AW10vxZ4g1HTfEXx+8ReD7++1i/k125v8ARI77xGtrA95eGaZlH2SyVJfM3kIqh8Ng+9/siftEXP7R3hT453reIbLxJpPhnx7q/h3R7m0EJhgtbe0tcwh4gA+2Z5gWYs2cgtwMa1o8ib7Dp+9KMe+n42PePBXjbRviR4S0/XvD2r6Zr2h6vbpd2Go6ddJdWl7C4DJLFKhKOjAghlJBB4NaZbb16H0r5u/4I9nP/BLr4CAf9CLpPPr/AKLHXR/tu/tO+K/2YfCWjal4V8DDx3c6jdtbTW32fxDN9mURlvMxo2i6rKORj97FEnPDk4UzNqLJhr8v0Pbt+AScACjzQOuR+FeG/sS/tQ+K/wBp/wAM61f+KvAo8Cz6XdJBDB9n8RQ/alKbi/8AxOdE0mU4PH7qOVfVwflrP/4Kk+PtX+GX/BP/AOJ+saJq9z4fvYNHeFtWtwTNpMEsiQz3SH+FoYXkkDHhSgY8CoqS5Fd+X46DhZns3gz4peGviPPrMXh7xDoevSeHdRk0jVU06/ium0y9jVWe1nEbHyplDoTG+GAZSRyK2/NXP4V8Yftq/CPRvhd4B/Zf+FngqXW/AHgTVPiVZ6Bc2Hg7XL3w481gdI1edoPtFhNDMFeaKORsOC7gM2TmvD/ib+1r8QP2ULf4mfD/AOH/AIi8a+MvDGm/FXw94L0rxDcatZa7rvhr+07Zri/0+K/1idYJ7iGUQxQnUZpfKfUYkfzFRIqrnTdl3a+7f08hxV4xl/N+p+n5cA9RxQZQDycYr4A1/wDaO+P/AMKf2dtO0nxxd+JPhzeeK/ipY+DtJ8b+MofDc+t6doV5CJfttzFpksmlLd/aVmsoSYxHl7Z5IXJffvft8fDz40fDj4cfBzw/8PPjR4017x/qHxKN5aal4j/s6zXVo7bQdWvRpF0um2lpA1lPJZqjb4XZTJvyxjQCre8o93YcI87svP8AA+4g3p+VJ5nU4Jr83fgp/wAFD/E/xo8e6b4i8M6vr2kaL4r/AGgtN8H6xourIss+gW48FwyXujusqsLZotVhcP5OzdMH2sfMO8+JH7b/AMSPifeana+BPiqulaY/xZ8UeGIdX0rTNNv2TTtM8MT3y28TTQyRFkvYGzI6ueGU7hxRbZLq7GVWSgpOWyv+G5+h/iPx3ong670qDV9X0zSp9dvRp2mx3d1HC+o3RjeQQQhiDJKY4pH2LltsbnGFJGmXBGfavyI1r45fFH48ap8DtP8AFPxKgbWrn4o+CtVsNak0OziXRZNX8H6pcT29rCoRGCyMwt/tBnZXkXzDOo8s+o/Er9uj4u/Bz4M+NfDlj4k8QePr3RfjhY/C+z8cW9joVvrLWN1aW11KVSf7JpH26GedrBJJESDzTHvid1ZHiEuakqq2d7ffY2Ubuy6aH6TbgvP+TShwRxX56ax8Z/2l/DHg34aeGtc1XxZ8PtS8X/GePwrY654q03w1qGv6r4cm0S8vHa5h0uSXT47lLmKWON4hGNttA8kThpUk+2PgR4B8S/DLwAukeK/Heq/EfVIru5lTW9T06zsbyW3eZmgilSziity8cZWMukUYfZu2gk1fK7Xf/Dkbq52bSbTgg+vFUNP8V6XrGsajp1rqNjdahpDRpfWsM6yTWTSIHjEqA7kLIQwDAZByOKyfi58TbD4QfDXWfE2pCZ7bSLZpfJgXdPdSfdjgiX+KWSQpGi/xM6jvWL+zh8Mr74c/DVDrht5/FfiC5k1rxDNEdyS6hPhpERsZaKIBIIyefKgiB6VF+oPTY77zlA4oMgI75Br5j/4LB/CLRvid/wAE5vjNNq8utj/hHvAuv6jbRWWuXunQTSrplxtFzFbzRpdRA4PlXCyRkgHbkZrjf2srC38W/Bz9lrwn4liin+GnjLxVpOleL7W4G+z1GE6PeS2VldKVKvbz6jFYxsj4SRikbZEhUkXzXXnb8Llcux9miQMevfFAlB/PFfl03hzT7fxxe/CL7DZQ/s0j9oyLww2lLCE0ZLVvDn2s6MIghi/s9vEBjjaHPlmV2gIUEx0g8O6dB43vPhH9hsof2af+Gi4vDL6UsQTRUtW8OfbDowiCmIae3iAxxGHiMyu0BCgmOqiuZK2l+/S3f16Cacb31t2637d/M/UcyKR9OKTzQTwevFflz/wjunW/ja8+Ef2Gyh/Zp/4aLi8MtpSwhNFS1bw59sOjCIKYhp7eIDHEYOIzK7QEKCY6B4d06DxvefCP7FZw/s0f8NFxeGG0pYQmipat4c+2HRhEFMQ09vEBjiMPEZldoCFBMdC961ut9+lu/a/TuDVr36fjft+p+o3mBlPT0pUkDLxzivy4/wCEd0638bXnwj+w2UP7NP8Aw0XF4ZbSlhCaKlq3hz7YdGEQUxDT28QGOIwcRmV2gIUEx19O/wDBNLT4fBfi74++DvDNtBZfDLwb8RJNO8JWdrGIrHSkbTLCe+srRFGxLeK/lugET5UcyoAuzYHFXXN6/K3f9BSvHfo7et+36n1YT6UFselcp8XviDq3w18GnU9F8D+KPiDfCZI/7I0CfTobwq3WQNf3VrBtXHIMu7nhTSfBr4iav8TvB7anrXgTxV8O7wXDwjSfEFxps94VUAiXdp93dQbGyQB5u75TlRxmVr8gfS51ROCOxNIZBkcjrj0rgf2nfhZZfGb4M6voF94D8B/ExLlEli8OeM9q6LqEqSK6CdmtbrYFI3BhbyEMq4HcfGv7NWkfBrwz+wX4r8OfFDwb4d8RaF4b+KesaPF4FlsbXV9Ch1yW+dbbRdEt5CYp7dGuRFB5iQ7XEkjw2e1o4Zcmoyl2t+I7e9Fdz9CBMu0nPQ4J9KBMvcjBOK+CU0PxF+w/+x9oPw5vdL8baPbfEfxJql1dJ4F8L6v4lg+GWiXE0l02l2v9m200kbRxOtrDIEjijeR5IwEhWM+O6LrUHxH/AOCFfwF8E+ErWBdZ8Ua5ofhPQNL8aaVqFp4e1a6huDcfY9VjlRJp9NlhtpUYqHEzGNV8wsVKlN+9y9Lfi/0Ek/cT3k3/AMBn6smQKfagTBlz2r8j7m71fwx+xzcfCbStE8KeAp7j9oaLwV4/0bTrkxeBtAtb6IXEVpa/Z/JaTS5ll01JrVjbPczXdzA/2cXHy+neEfi+/wAAPhR40+C+n+ANM8JQ6f49m8M6/wCJ/gd8L9VXSRZtpllfT3aafpsV5NZ37x3UdkC0kgSVDN5n7sRC6rcOZrW23noVTi5KN9LvXyP0hMgPOe9Ksgx9OPxr8uPgJqOh/Ej/AIJrfsZeDr2x1GP4T674us/DPiyy1nTLuzt9Qgj0/UJLKzuEuolM1pPqEVjGS2YpyVjLMHIIfDunQeOb34R/YbOD9moftGReGG0lYQmjJat4c+1nRhEFMX9nt4g8uMw/6syu0BAUmOr5XdRT3/D1/QhP3Od/1rbT9T9LvF/xM8O/D+XSY9e17RtDfX9Qj0nTF1C9itjqV7IGaO1hDsPMmYI5WNMsQjEA4NbQIfPI9K+Mv2LfhB4X8aaL+0v8JZ/Dmj6p8D9J8dT6LoWhS2iNpNpA+mafPfWNvDjy1t4b+W6wicRyGRQE2BV9K/4JX+PtX+JX7Bvw/wBU1vWbzxHdLbT2cGsXZL3Gr2tvdTW9tdyOeZHmgiikMn8Zct/FUJq7Xkn8mKUrPlfdr9T6CZtrH2Gaoad4u0zV9Z1HTrTULG61DSGRL61hnR5rJnQOglQEshZCGG4DIORxWV8XviXYfB34b6x4l1ITSWuk2zTeTAN013J0jgiX+KWSQpGi9WZ1HesT9nH4a33w5+Gq/wBuG3m8WeILiXW/EU8R3JLqE+GkRWxkxRAJBHnkRQRA9KFroim7HfmZQAScZ9aVpQor5L/4LG2t34n/AGYfD3g7SP7AuPE3j7xro2i6HYeJI5H8M6xdic3X2PWFj+d7CaK2mR0UEuzRoFbdtPyFdXWr+GP2Obn4TaTonhTwHPcftDReCvH+jadcGPwNoFpfRC4itbX7P5LSaXMsumrNasbZ7ma7uYH+zi4+VJt3t0svvKt70V0f4H64+avrx1oEoNfm54R+L7/AH4T+M/gvp/gDTfCcVh49n8M694n+B3wv1VdJFm2mWV9Pdpp+mRXk1nfvHdR2QLSyBJUabzP3YiHNfATUdC+JH/BNb9jLwdfWOpR/CfXfFtn4Z8WWWs6Zd2dvqMEen6hJZWVwl1EpmtJ9QisYyWzFOSsZZw5BcW5TcVtpr9/3WJelr9b/AIK5+pCzK3f2oWUNnHY4r8tz4d0+Dxxe/CP7DZw/s0j9oyLww2lLCE0ZLVvDn2s6MIghi/s9vEHlxtDnyzK7QEKpMdfT3/BNLT4fBfi/4/eDvDVtDY/DLwb8RJNO8JWdrGIrHSkbTLCe+s7RFGxLeK/lugET5UcyoAuzYtRV1zd+nVW01/Qc047vt+Pb9T6qMoH1pQ4Iz2r58/4KX/tG+Mv2ZP2RvHviTwR4N8W+ItasfC+r3kGq6O+kmHwzNBZvJFeXMd/dQmSNHAcrDHOxEbAxnIDem/AX4ma18VvAaanr3gTxZ8Pr4SeV/Z3iC40ya6lUIpEynT7u6hCMWIAMgfKnKgYJUfei5Lo7A9Em+p2plAbFBmA/PFfMf/BYT4S6P8Uf+Ccvxmn1eTW1Hh7wLr+o20Vlrl9p8E0q6ZcbRcxW80aXUQOD5VwJIyQDtyM1d+Nmg/DnV/2DvDVx8TPAHhn4maVp+maW+l+H9b0m11OO/wBUlijtrOGKO4VoxNJLOsKvgY805IGahSdm+zSGltc+jjOAcfhQJ1Pevj9v2S/gV+xr+w3p/hL4g+APAWv6Jf62mpTeGrbw5bvpmv8AiW+colvY6bJmEF5ZPKt4m+WJEjLMojaQeZfHf9h1Pht/wRc+MmjeLRfaSdL8PeMPFWk+GtD8Q31ppPhaG4tbue30fZbyxRXlraqyoIpUNvuU7IlUIA5TScl2t+JEW2ot9bn6GmYDPXijz1PQ55xXyd+0b8bLz4dfsrfDDw1bWHxDitPHWnWun6trvhPwnq3iC40DT0tEe4ZV023nliuJVxBDIVUI0rS5PlbW8o/Y1174L+IP+CL/AMI4fiT4Nh8WeEdMgs9G0vw14l8NSyvrOqbmt7O1t7TUEUXUkjSBY5GBjzmQuAjOqlNrnsvh/wA7FNNOKfW/5XP0IEynpSrIG6Zr5M+B37E8/gr9g3V/h/4k+H3w28brqur32u6b8PPEcyv4W0CKe9a5tdIEptblRDaKyqrR2zKrp+7jVNoGX/wTW+IHgj9mv9j/AMcv4k1rw78PdA8D/EHXtO1eO61S2tPC3hSdtQz/AGfp1wzrGthE08cURZYWaQvm3t3Jt49NLyXa34kKV0vO59jtKEGTSqwbOO1ePftxfsyD9sz9mvUvAiX/AIetI9UvtL1APreif25pdyLPUba98i5sxPD9ogl+z+W6eamVkPPauL/4JYa9pd3+z/4h0HS/BPw88EHwJ4w1bwvexeBdLTTPD2r3VpKElvrS3UfuhISA8bNI0csckZkk2byRTd0+hUnblt1PpaiiigYUUUUAFFFFABRRRQAUUUUAFFFFABRRRQAUUUUAFFFFABRRRQAUUUUAFFFFABRRRQAUUUUAFFFFABRRRQAUUUUAFFFFABRRRQAUUUUAFFFFAHgv/BLoY/4J4fBsenhOw/8ARK171Xg3/BLz/lHl8G/+xTsP/RK17zW2I/iy9THD/wAKPoFFFFYmwUUUUAFFFFABRRRQAU1hk96dSEcnmgDw39vPxH8ENF+G3h+0+OvhPS/G2ga3r0Wn6No954HuPGL3eqG3uJIxDYwW1zIZRDHcHesfChxkbueWHir9lu9/ZMh0DxN4X8BeBPg3BdSWkHhv4h+Cv+EO0jzIc3beXpur21spVTum3rFtyrsDlWIl/wCCjX7N/jP9o69+B8Hg3Uda0CXwr8SLbXdU1zSX077bolkml6nA1xEl/FNBIfMuIU2GGU4kJCfLuXmf2q/2PfGnjq1+D9jFqet/Fabwdqut6hf634hXSba9Q3Gg6pa2zlLaC1g3C4uYI1MUIZQQzdGcRSd7J9ZW+Qqr5Ycy1sifx78c/wBij9l74QeJk1TWP2d/DPg3X7u38I+ILKzh0trbU5Uiit4tPuraBW80Q280QMboRDA25gkSlhu2vhH9lfxD+xlMfDfgX4VfED4IW98bwaR4I8G2/izSJ7sSiNpYdP023uBNMrt8xjiZkwxbADEfNlh/wTz+Juhfsd+OvDFh4NtrTVBpPw4udJ0i2vrKMajNoCWE97ZxMJRFG5ktXiVpGSIswO7Zlq+0x8e/FafBdfEn/CkficdbN19m/wCET+3eHf7Y2dPtHmf2p9h8vvj7Vv5+5WcZuVJztrp/ww9FUSXn+hzPhHxJ+zx+1D+zD4Y0Q6L4Gv8A4W67qB8MaJ4Y8UeGl0yznvLCWWL+z49K1CGJllgezm2w+SGUW7FVwua3vE1xH8O/hh4gT4IeEfhVr2oabqbQa3pEmtjw/YwzLbxiVZpLOxu2FysQt18t4QSmzLKAoPzTP+y18TvBv7Mvwb1lPBN7rfirwX8YdR+J2q+ENN1OwGoraanc61IbSOee4hs3ubdNVjMn+kCJjBKEkcbC3s37EXwz8f8AhfwR8Zrzx54YtPC+seOvHWp69p2n22pRX6/YprO0igLSpgeZ+6IcEDDq2Ny7XboqpWk4/wBf5hStzwT2v+p2P7BPxU0n41fsYfDDxboXhLTfAmjeJPDdjqFl4d05ka00WKWBHW2iKRxKUQEKCsaDA+6OlbH7RX7UnhT9lvw/Dq3i6HxkdNlSWV7jQvBuseIktEiUPJJcf2dbTmBApzvl2KcNgnBx41+ztofxX/Yy/wCCUHw70fRfhf8A8J58WPBPhPSdNfwX/wAJHZ6X9quEWCGdPtz+Zbr5SGSTOWDeXtBywNe4/tEeF9T+In7NnjrRNNtPtGs654av7G1tfMVd88trIiR72IUZdgNxIHqQOamet3EiLsrPz/M5j4V/t1/DP4u/C3VfG9nq2u+H/BeiWcOo3Ou+L/DGq+E9N+yyoXS4jn1S3to5Ydg3GSMsqgqSRuXOzH8ffhN8ZPhnpFzH42+Hninwh8Rp5dA0qZNZs73TvE8zCVJLKBg7R3LkRTq0SbjiOQEfK2Pmj9p79jv4lfED/gnN8CPDHh1dVsvGvwnufC2tanpGmXOl/bbxtOtljmtreS/in083EchE0RnUwtLbR5dARIvOxfsieLfHH7JfxF8FjwR8XbvxF8afGsF7rOqfEvUvCsFz4cf7PaIdehHh6ZYgbdbOF4Y4QJ2u0Rm8tGeZYveMtNV07miVuW73/A7D4q3/AOyV+zB+ztP4P+NnxE8CeOfh3oHipdO03R/iRd6d4l/4Re9KRLHpkSSRPcMbeK6V83JlngguCzyrABt92+CfhX4G/Gf9mRPDvw7074T+Kvg5exTaeml+HbfT77wzPH5jGaAQwBrZl8wtuTGNxORkmvlyb9kT4pr/AMEv/EHwim8HR3HjfwP4ostTs9QttQtlj+JgtNbt9WfUEaa5d4bu8ETiUXjxhbl3Icw7Xr7T+C/jvVviP4Hi1PWfBPif4f3zSvE2k69Pp014oXgSFrC6uoNrdRiUt6gVondy7X08yHL4fnv6mB4R/Yz+EHw9+F2teBtA+Ffw20PwX4lZn1fw/p3hmytdL1VmVUY3FskYilJVFUl1OQoHQCrHwy/ZO+FvwQ0a007wV8NfAPhDT7DU31m2tdD8PWmnw29+8DWzXaJDGoWcwM0RlADmNiudpIrlf22v2YfFP7UHg3R9M8LeOR4FutNvWuZrn7R4hi+0oYyuzOja1pMp5Of3ssiccIDhhF+xL+y54r/Ze8M63Y+KvHf/AAnVxql0k8E4uPEU32ZVTaUzrOt6tIMnn91JEvqjH5qmMm03sNu1rFD9rmX4AfBf4cS2fxR8DeH9X8P/ABR8TRQXGjweAZvEzeKNZMBljeWxtLWeS4nENlnzXjYhbdPmG1azvBXxu/Zg1f4KX/jpZfhp4U8HeGNanstUufEujw+GD4f1RoVsZYruC/igls7mS3kSHbMiO8MsYGY3XMX/AAUY8BeM/EV18D/Efg3wTrXj6X4e/Ei28R6ppWkXmnWt6bJdL1O2Z4zf3NtAzCS5hG0yg4YkA4NeO+JPhf8AtE6evxL+KfhPwdqvhTxB8UvFuhx3PhqwvtEvfFWi+H7G3a3luoHu5W0f+1ZWI+SSaaBLcD55JQIxKlK115+VrbfeOcI2V/8Ah+56R8c/jh+xb4M/Z20nxf411X9ny6+GXii4h03S76SHTdT0zWHiRtMWOARrIs6wQzy27FAywQtMHKRiTHbaH4g/Z8uP2LrlfB+i+BfGvwNjilsW0bwF4bTxRo1zG82yaCLTtMhnEy+bITIkcTYy7MAAxr5T8L/sdfGfUf2Evjb4N1Twr4wvPFWq/Eqy+Imif8JBqWgC+8S263+m6k9qzafKlnBe7rOWKQbIbcTSApJJHmWvs8fHrxXH8F18Sf8ACkficdbN39l/4RP7d4d/tgJnH2jzP7V+w+X7favM5+5Q9IzUelreen+Yoyu43W97nD/swWP7MEvwp8K6v8N/CHw08GeHNZ8V3A0G1bwhF4Wmk8Q2wubOXyrK4t7eZL9Eguov9WJdkcgHyZr0r4rfFLxAngbVrz4X2Pgbx1r2gXxsdSsNV8UyaTb2LJGJJY5JrezvXSdVeI+U0IOJASy8Z+T5/wBlr4neDf2Zfg3rKeCb3W/FXgv4w6j8TtV8IabqdgNRW01O51qQ2kc89xDZvc26arGZP9IETGCUJI42FvZv2I/hn4/8MeCPjNeePPDFr4X1nx1471PXtO0+21KK/X7FNZ2kUBaVMDzP3RDggYdWxuXa7aVkrNwew6TXPFPVN6+hu/s+eLrL9vz9mz4OfFDUrG+8PW+q21h4yHh+G9S6tjO9uXhinkaFWmWCSRZUKiP97DExHy7a9yVSBXiX/BNv4ReIPgH+wV8IvBfizT/7J8TeF/CenaZqln58c/2a4it0R03xsyNhgRlWIPY17eOlOVruxEPP+tTh/jf+zP8ADr9pnRrLTviP4B8E/EDT9OnNzaWviTQ7XVYbWUqVMkaTo6q20kbgM4OKzvDX7HXwm8F/CDVPh9o/wu+HWl+AtbkaXUPDVn4bs4NHv3baGaa1WMRSEhEBLKc7Fz0Fek0VKSSsX5nERfs1/D2D4Ln4cJ4D8Fp8PDbm0PhddEtho3kl95i+yBPJ2FyWK7MEnOKIf2bPh7D8Fz8OE8B+DE+HhtzaHwuNFtho3kl95i+ybPJ2FiWK7MZ5xmu3opvXcSSWvY4mL9mz4eQfBk/DhPAfgxPh4bc2h8LrolsNFMJfeYvsezydhYliuzGecUR/s2fDyH4MH4cJ4D8GJ8PDbm0PhddFthovklt5i+yBPJ2FiWK7MZ5xXbUUPXca0OJi/Zs+HkHwZPw4TwH4MT4eG3NofC66JbDRTCX3mL7Hs8nYWJYrsxnnFbHw7+GPhz4P+CbDw34R8P6J4W8O6UhjstL0ixisrKzQsWKxwxKqICxJwoHJJ71vUUCshoU45PNBBx2zmnUUWGcv8XPgp4O+P/gybw5478J+GfGvh64dJZdL17S4NSspXRtyM0MyshZTyCRwea5zxF+xj8IPF3wh0v4e6r8KvhtqfgHQphcab4au/DNlNo+nyjzMPDaNEYY2Hmy8qoP7x/7xz6XRSsByfwj+Bng39n/wavhzwH4Q8LeCvDySvOul6DpUGm2ayP8AfcQwqqbm7nGTxnNQ+If2efAXi74SP4A1bwR4P1TwJLGkL+HLvRrefSHRHEiIbVkMRVXVXA24DKCOQK7Kii3UVjhdI/Zk+HXh/wCC8nw3sPAHgmx+Hk0Mlu/he30O1j0V4pXZ5UNosYhKu7MzDZhmYk8nNavwx+D/AIV+CPgWz8L+CvDPh7wh4a08yG10nRdOh0+xtvMdpH2QwqqLudmY4XksSeSa6WimM5LVPgP4K1z4VS+BL3wf4WvPBE1v9kk8PT6VBJpUkOQfKNsV8opkZ27cZ7VWi/Zt+Hlv8GD8OI/AfgxPh41ubQ+FxotsNGMJbeYvsmzydhYltuzGecV21FKyEkjyrx1+x/4W8T/A/T/hroMmofDbwJaSqs+jeCTDoUN5Z/OZLDdDGJLeCRn3ObRoJiRgSqGcN6L4V8Kab4G8M6fo2jWFnpekaTbR2dlZWkKwwWkEahI4o0UAKiqAoUDAAAFaFFMLI5b4h/Ciy+Jup+G5tRu75bXw3qsesLZRMgt7+eJHEPngoWZYpGWZArLiWKNjnbiunVCBzjP6U6iklYLHP/E74UeF/jZ4IvvDHjPw3oHi3w3qYRb3Sda0+K/sbsI6yJ5kMqsj7XVWG4HDKCOQKxdJ/Zk+HPh/4Lv8OLDwB4Jsfh5LDJbyeFrfQ7WLRXikdpJENosYhKu7MzDZhmYk8nNd1RRZDuzm/hb8H/CvwQ8C2fhfwX4Z8PeD/DWnmQ2uk6Jp0NhY2292kfZDCqou52ZjgcliTySarat8B/BOufCmXwJe+D/C154Imt/sknh6fSoJNKkgzu8o2xTyimRnbtxntXW0UNXd2JJLY4mP9m34ewfBg/DhPAng1Ph6bc2h8LrotsNGMJfeYvsmzydhYltu3GeetbHw6+GPh34QeCrDw14S0DRPC3h3S0MdlpekWMVlZWaFixWOGJVRAWYnCgcknvW9RTDlRneJfCmneNfDd/o+s2Fjq2k6tbSWd9ZXsCT215BIpSSKSNwVdGUlSrAggkEYNXoYFhjVFVQqjAAGAB2AFPooGcP8b/2Z/h1+0xo1lpvxH8A+CfiBp+mzG5tLbxJodrqsNrKVKmSNJ0dUbaSNwAODiq/w8/ZQ+F/wj8HW/h3wp8OPAXhjQLTU01qDTNJ8P2llZw36FSl2sMaKgnUomJQN42jB4r0CiklbRAzjvjP+z34D/aP8Kw6F8Q/BPhHx5odvcreRad4i0e31S0jnVWVZVinR1DhXcBgMgOwzya5DUP8Agn18B9W+Glh4Muvgn8IrrwfpV5JqFjoUvg7Tn02zuZBteeO3MJjSVhwXVQxHUmvYKKOVAcd8HP2fPAv7O3hKXQPh94K8I+BdBmuGupNN8PaRb6ZaSTMFVpDFAioXKqoLEZO0egrN8dfsl/C34ofDLT/BXib4a+AfEXg3SZUuLHQdU8P2l5pllIiuqvFbyRmNGCyOAVUEB2A4Jr0Oim9XdgtDy+P9iX4NxfBp/hyvwm+GQ+H0lz9tfwwPC9iNGefcG842nleSZNwB3bc5wa1J/wBl34a3PwVX4ayfD3wNJ8OERYl8KtoNqdEVFlEyr9j8vycCUCQDZw4Ddea7yih6gcz8Tvg34T+NngS58LeM/DHh3xb4Zvdn2jSda02G/sZ/LdXj3wSq0bbWVWGV4KgjkCrnw8+HWgfCXwZp/hzwtoej+GvD2kxeRY6ZpVnHZ2dlHnOyKGNVRFyTwoA5raoo8w6WCiiigAooooAKKKKACiiigAooooAKKKKACiiigAooooAKKKKACiiigAooooAKKKKACiiigAooooAKKKKACiiigAooooAKKKKACiiigAooooAKKKKAPBf+CXZz/wAE8fg2fXwnYf8Aola96rwX/glz/wAo7/g1/wBinYf+iVr3qtsR/Fl6mOH/AIcfQKKKKxNgooooAKKKKACiiigApD1paKTAay5Ipgjwck8g9qez4OOtJvHXnn26UluIRo8D0o2En6Uu8FqQSAAdRk9KNBrsg2EtnpQy5BFAlDH8cfSgPkc5GafqSrWDBHA/nSlT2xmkJI7nkUu/gHueKWxW4m3PrxQ0XHHH1o8xSDz9ag1bWLfQ9Lub25lEVtZxNNM+C2xFG4nAyTwO3NDstWJa7ExQDHH09qkQfLXL/Bj4x+HP2hPhT4d8ceENR/tfwv4s0+HVNKvfIlg+1W0yB45PLlVZEypB2uoYdwDXThtvFPbRiTTHYpHxjPXFG8fWmu46+v60X6jt0EYbgMUeXle2aPMXJXrS7uuOxxR6ivfYTy8DqaAhHcnBoVwwHbNKHUjg5xQyriFTknNBTKnNKWBXuK5f4j/Gnwz8JdW8K2PiDUjp9z431pfD2ix/Z5Zftt80E9wsOUVgmYraZtz7V+TGckAl/wARLyOp5AGOlKDkUzzAeOTmgyAdOc/rQr7ASZozimq+7p2OOaGOByKLhcXdQDkVheGviNo/i/xDr+l6bcvdXnhi5Sy1ICCRY7ed4Y5xGJCoR2EUsbEIzbd67sE4qfxp460X4b+EtR1/xHq+maBoWj273d/qOo3SWtpYwoMvLLLIQkaKOSzEADrSvcLmsWxQXx2rnvGPxV8LfDrwBc+LfEPiTQtC8KWVst3cazqOoRWunQQtjbK87sI1Q7hhi2Dkc81lQ/tJfDu4+DP/AAsiPx54Mb4di3N3/wAJSNbtjovkhyhl+2b/ACdgcFS2/G4Y607h2O13j6Upf8a4lP2kvh3cfBk/EhPHngt/h2tubo+KBrdqdFEIfYZPtm/ydgf5d2/GeOtEX7SPw7m+DP8AwsdPHngxvh4tubo+KF1u2OiiEOUMn2vf5OwONu7fjPHWi4J32O13j6Uu7n1riU/aS+Hdx8GT8SE8eeC3+Ha25uj4oGt2p0UQh9hk+2b/ACdgf5d2/GeOtJF+0h8PJvgyfiOnjzwY3w8W3N0fFC63anRRCH2GT7Zv8nYH+XdvxnjrSbtuCZ2+/I4Bpc9PesD4c/E3w38X/BVj4k8Ja/ovinw7qqGSy1TR72K+srxQxUtHNEzI4DKwypPIIrdVs1WoJ6aDqAc/hTVJJ9q5z4s/GPwj8BvBNz4l8ceKfDngzw5ZMiXGq67qUOnWMDOwRA80zKilmYKATySAOTU8wzpCwFBYCvOta/a7+FHhz4NWPxH1D4nfDyw+HupuqWfie48R2cWi3TMzKoju2kELksjgBWOSrDtW7pXxt8G698Kf+E8sfFvhm98DmxfU/wDhIrfVIJNJ+yIrM9x9qVjF5SqrEvu2gKSTxTbS3FvsdQWAo3DNeY6R+2l8HfEHwd1L4iWHxY+Gt98P9Gn+y6h4mt/E1lLo9jNuRfLlu1lMMb7pYxtZgcyJ/eGbehftb/CvxN8G734i6b8SvAGo/D7Ti4u/E9r4hs5tGtShAfzLtZDCm0sAcuMEgdxQ9N+g9T0PeM0A5rzbVP2wvhJofwas/iPe/FH4dWfw91GXyLXxRP4kso9GunLsgVLsyeSzF0dcBycqw6g1rP8AtE/D5Pg3/wALFPjrwevw+NqL3/hJzrNsNG8gnaJfte/yfLzxu3Yz3oem4r6XXU7TNIWAriYv2k/h5P8ABk/EiPx54Mb4d/ZzdnxSNbtjoohD7DJ9r3+TsDgqW34zx1rZ+HPxN8NfGHwZY+JPCXiDRPFPh3VUMllqmkX0V9ZXiBipaOaJmRwGVhlSeQRRd3sK67m7u4paTjrQo/WgYtFFFMYUUUUAFFFFABRRRQAUUUUAFFFFABRRRQAUUUUAFFFFABRRRQAUUUUAFFFFABRRRQAUUUUAFFFFABRRRQAUUUUAFFFFABRRRQAUUUUAFFFFABRRRQAUUUUAFFFFABRRRQAUUUUAFFFFABRRRQAUUUUAeC/8Euf+Ud/wa/7FOw/9ErXvVeC/8Euf+Ud/wa/7FOw/9ErXvVbYj+LL1MMP/Dj6BRRRWJuFFFFABRRRQAUUUUAFJnDe1LSN1/Chgz5c/wCCsug+BPFf7PWg6X8QfiX8P/hno114ospop/Hlil/4V1yaBJrgafqdtJcW0c9vIkUjiN54x5sMRBZlVG+RfE/xym8G/wDBP3U7v4M+A/hP8OvBen/FSw0TxX4s+GOpyeGvCPivQxbxG61q21OwsZZrGBpjFaXFxCs7WflXCi7YwmZf0V/aZ/aR0v8AZm8H6TqN7o2veJtT8Q6xbaBomiaKtv8AbtXvpyxSGN7maC2j+RJHLTzRpiMjcWKq2F/w2DYeC/hHf+Mvib4O8ZfCGys7+HTrex8QnT9S1HVZpiiQJaQaRd3zXEksjiOOBCZ3cYWM5BONlySRd7NXPhvTfjp4j0n9iW6upfjL4c1T4WH4rWdn4g8RfDv4qX3j298DeFJrZJLm3n1+S3ivVP2zG+4c+bbWt5lZUEKsup+2hoHwq+NPwY+AOifCDUvBX7R3hu7+N9vb3Gn+K/iRd+MdHvbr+wtVdrW61C5OqSRKqeXIIvLkVSVIQb99fZift9fChPgbffESfxJdWHhzS9S/sW7iv9Ev7PV7fUjIsaWDaZLAt99rkaSPy7fyPNlEsZRGDqTW8Zftvado37PupfEfQPh18WvF+k6JNKt/p3/CNN4Z1W0ghhaeW6+za++nM8CKAN0e4szYVW2vt1k7z5pd0/wIptpxt5nzx8e/g/ffBr4a/s5+CfD3h7w3+zmnjb4vxWfiLSPhDq32Swu7Z9J1Z3j+0JZWTSectvBvJt1dCqlHDxRyr1f7XfhJ/wBlD4OfDPwy3j74h6d8IL/x3Ivj7xXrHjO/fVND0iaC+uIYpNaeYXdrai+Flb/aDcLIkbKhlwxz6fb/APBRHwT4Z+BXhDx/8R9N8SfCLTPHmqQ6RoFp4mS1ubvUp57Z7m2VRps95GpmjjkEau4dnUJtDuitLN/wUL+HerfCLxJ4o0d/GtyfDF7/AGVqGnt8PfEUmsaRdtbrcRfatLSy/tCGExPG/mtAEKMCG5FSpfPW78/L5Djsl9x8Hax8Std+IF03h3wZ8VviTqnwR/4WJrNr4P8AEuneNNQuLjX7CHwZdXtzbx6yJjdX1rBqyTBZjO7K0TRrNiEKjtD8W+BNd/Yi+MVp+0N4t0Hxbo83hDw/rujT/FLVbfUIk8RX/hd52ay+3Hy4Z3kEjRw2wQKTJ5aLls/o7+yB8VNS+Ov7Kvw78a6xfeGNU1PxZ4esdXuL3w7BdwaTdNPAkvmWqXarcpC24FVmVZACAwDZFQftRftDX/7NPgeXxDb/AA18d/ELTLK2ub7U28NT6RG+lQQR+Y8so1C+tN4KhsCHzG+Q5UZGVJctk3te/nfa/oZNc85TvZaaem/3nxJpt14DvP2P/wBkLQPgH4w0bwb4Y8W/ETS9J8TXHwtv7OzjvJj4d1CW9trh7VWjMzvFF5u5fNBCOCjqjr6l8Ofg9FrN1+0j8Nb3xb8WLjwt4F1mxvvD7P8AEXX11XTWk0O2neMaot4L+WEzO8nky3DoCxwoAUD1n4e/8FCNC1z4CL8S/GXgjx78KvCN/Dp8+jT+I1029uvEn24D7NHZWuk3l7PLO5aNVgMazO0qqiMcgbWmft8/CnU/AOm+J28QX1ho+peI08JSPqegajp0+k6pI4SO11CCeBJdPZ2aMKbxIVbz4ME+dFuajZ36a/ja33WNVPSN+j/4cz/+CXvi7VvH/wDwTj+BGua7ql/rWtax4A0K9v8AUL+4e5ur6eTT4GklllclnkZiWZmJJJJPNWv23fHHxk8D+ENGm+DXh4+IdXmvGS/iHh+x1gRwbCQ2y617RlT5sDcs0p7eWB8w5/48/wDBUf4V/s//AAv1Txdcp458UaPpHihfB9zJ4Z8IalqiLqP2mC2kQSpD5LJHLOELiTa0kckMZkuFMNezfCT4r6X8bfBMHiDRrXxJZ2M8jxpHr3h3UNBvQUO0lrW+hhnVT2LRgMOQSOaud5Nvs9SIpQ919bnmv7Enjn4zeOfDGtP8ZvDzeHtTgukXTo/+EesdH82HZlm2Wuv60r/NxlpYSOmxvvV41/wWgHw8Gmfs7f8AC2B4L/4V4fi9af23/wAJb9l/sbyf7F1nH2n7T+52b9mN/G7b3xX2qwxx3PNMZVwB8vHYDp+FS2nKMl0ZUHyO7PyS8ffELVPhF8Efidf/ALPc9ppf7Mt38TdCtbbUNK1y78P+HtP0ySB/7em03UrS3uHsNLa9FvHJd2MflQvLfSRvGyySL1em/HPxHpH7El1dS/GXw7qnwsPxWs7PxB4h+HfxUvvHt74F8KTWySXME+vyW8V6h+2Y33Dnzba1vMrMghR1+/8A9pX9o7Sv2ZfCGk6je6Nr3ibU/EWs22g6Jomirb/btXv5yxSGNrmaC2jwiSOXmmjTEZG4sVVsP/hsOw8F/CG/8ZfEvwZ4y+EFnZ38WnW9h4g/s7UtQ1WaYokCWkGkXd8Z5JZXEccCEzu4wsZypKh7sXFdLbhZ6N9Wz5D/AGqfhn8P/wBpr4P/AAR8O/s/fGe411k+Lkl5pniu2+IV544bSdatPDWsXcEct3c3dzKYg8VuZLbzQDFI+FHmFq4PwH+2Nrb6nf8AxK8Vz6h8ILPTf2ktL0z4lxXuptYado4i8FWljcRXVwzLHJYNqC2/lySHy5A1tJwSMfekf7ffwoHwM1D4iT+JLuw8N6XqX9iXUV/ol/Zavb6iZFjSwbTJYFvhdu0kfl2/kebIJYyiMHUtz/xH/wCCi3hrwT8PvCmu6V4F+LXiq58a+Kk8HaRoo8LS+GtVuL5rSe73eTrzaeBD5VvJ+9LbS3ygkhsaRmo+753+b/4BSleCgl1/L/gnxr48+O2vftFPenSviB8TdL8Nap8YvFtlbyafrWoaLc3Gn2nhCe6ggR1aOaO1NxEs0YQoDkOhG4E+W6x47vbzR/hMPiF8VfG9voCfEDwN4i1bxHqniF2m0o33gnVLjUJ0uZMrYW7kMWMIhjt1aSSPyCDIP0y8Q/t1eG/hF8NtG8RfFnw94r+DZ8R6+PDWkab4ijs9RvdSvXgknhjiGkXF9GTKsMqxqXDu6BAu6SMPft/27fhlcfBGH4hjVdci8P3Gqy6HBbz+F9Vg1q51COZ4Xs4tKe2F/JciSOQeUluXxGzYKqTWUVyyjP8Alcvx/wAjKMZXu32/Df7z4H8efHzx54c/Yy8cal8OfGOv+J/grD8aLXStO8Yat441JX/4RFrWBtQmXxEkV5epp6amZrb+0E8x4YfMKzKsSyrZ8IeOvFXjz4afCjw/pvxy0nU/DXiT4+Q6TBc/DX4v3fje50/RpfD99cS6Pd63cQRXM5a5SWQecGkijlh8uRWhidPs7Vv+CnvwR8O/D6z8SXnijVrazvdXudBWwk8Lav8A21BqNtbPdy2c+m/ZvtsE4to2mEcsKs0ZR1BV0LQX/wDwUr8C698GPEnjj4daN4u+Lem+ECkur2/hy1trK4t7N7Q3i38Z1WeyiubVoQrLLbySiTeNgfD7bjJKTfT/ACLbd1dar8Lnq/wH+DFp8BPh+vh2w13xj4hsory5uoLnxPrtzreoRJNK0ogN1cs88kce7Ynmu7BFUFmxmn/Hf4pr8GvhfqWupaNqV/GI7XTbBW2tqV/O6w2tsp7GWeSNM9F35OACa8ztf+CiPgnwp8CvCPj/AOI2m+JPhFpfj3VIdJ0C08TJa3N3qU89s9zbhRps95Gpmjjk2K8iuzqE2h3RWyfF/wC2X8JfiV8PpvHEMXjrVLr4Z6y0P9nN4F8Tf2noepyWLGN7zR47P7asRt7jcJZrbywsgZWB2tSm+Z6hCNrWPX/gL8LW+EHwt07Rri6XUdVLSXur323Z/aN/PI011cY7B5pHYL/CpVRgKK+dP+C3epfCHSP+CfHxIm+KFx8N7fVx4U1xPBsnilrJbgau2mXCxDTjcEN9rOcKIT5hzxXun7HvxY1P46/sq/DzxprN/wCGdV1PxX4esdXuLzw7DdwaTdtPbpL5lrHdqtykLb8qsyiQAgMAwIr0jywz5wOB1oqRbdvO5NKSep8G/Fz49+A/iT8Af2ZPiBpfjPwl4r+EPw+8baZJ451TStWgv9N0VotGuoraa9likMccdtqE+nySGT/VExSsFVNw8tHiLT5fHV58XhfWcv7NJ/aNh8UNq6zBtGe1Xw39jOsiUOIv7PXxBskM/MQkRrgllBlr9RRFkDhR+HShoyR6fSne0+bzb+/v38i+a6t6f0v1Py6HiTT5vHd38XRf2cv7NX/DRkPidtWWZX0VrVfDf2M6yJQ4i/s9fEGyQzcxCVGuCWUGSl/4SPT5vHV58XRf2cv7NP8Aw0ZD4nbVlmVtFa1Xw39jOsiUOIv7PXxBskM3MQlRrgllBkr9QjCGGCB6nilMWQcDHfinF2t5d+t+/fyFe9/N/d6dvM/LseJNPm8d3fxdF/Zy/s1f8NGQ+J21ZZlfRWtV8N/YzrIlDiL+z18QbJDNzEJUa4JZQZKU+I7CfxzefF0X9nL+zT/w0ZD4nbVkmV9Fa1Xw39jOsiUOIv7PXxBskM3MQlRrgllBkr9QjCGGCB6ninCPjpjntSi7Wtrbv1v3726dgbun5/h6fqfK/wDwTV1GLxr4u+P3jHw1cwX/AMMfGXxEk1HwneWsiy2OqoumafBfXlo6nY9vLfw3RDp8russgLB9zfQPxd1Pxro3g9p/AOgeFvEniDzkAstf1+fRLMxHO9jcQ2d4+4cYXycHuy456kLgen8qVelElfQS3b7nKfBvVvHOteEDN8QPD3hTwzr/AJ7qLPw94huNds/JwNr/AGieys33k7sp5OBgfM2eMj9qD4sad8Ffgzquu6l4/wDAPwyEYSC28Q+M9p0ayndgqecrXVrv3cgILiMkkYPavQ6ZKgY8gYqakeaLQ4uzPzx/Zz/bc+Hf7Hv7CniH4i+Jb3w1eReIvitrFppHiT7elhoPjrWL68l/4mlpPMvl2OnsWnBcvMsUFrKfPvD+9m4z45eCdCs/+CfXgbWPCnxT8EeJvBOq/GqLxj8TPF3hl7bVvD+gpc3VxcXU1vGpkhEFnfSWbqbkSxxmIT3KSIsqn9PinOcc5z9aURAjkd6c/ecpd7fgFNuPK/U+EPA3xD0X9oz9kT4qR/Er4+pN8KvCvjuwfwj8Z3udD0s6jFZy6bfwz/aGthpU/kaoslp5qWwhl8gptLhmPPT/ABm8QfGX9h3R/iH4k+KHw4Wz+FPxYN94a8XeNr+Dw14c+JmmWU8kFrNc3McbRQmbznaO4toWiee0iljh8twg/Q8xYxx3z0pdnelUipcyXW34CTd4y7XPzV/Zy/bK079kv4LfGf41fEY+B9L8M/E/4sI/gJbDVfL8P6pfXWm2VpJc22pXMcS/YXnhu3e/aGJJY4bi4SNllRXtvpfgr4cfAT4LePLf4heCPH/wyt/jVeeOPiRr/hvUILnwxpd5ewak6yh45THHY2mqXFiS0rMYyqTyEFWYfo/5eQCRkd+9HlccetV9rmXl+HcL63XW/wDS7H5djxFp8vjq8+Lwv7Ob9mo/tGw+J21dZg2jPbL4b+xnWRKHEX9nr4g2SGfmISI1wSygy19O/wDBNXUYfG3i/wCP3jHw1cwX3wy8ZfESTUfCV5ayLLY6qi6Zp8F9eWjqdj28t/DdEOnyu6yyAsH3N9TtHuGMDrTlXaDxg+wqoysrdv17/oKfvX87P0t2/UUAkH86cBimrndTqSGFFFFAwooooAKKKKACiiigAooooAKKKKACiiigAooooAKKKKACiiigAooooAKKKKACiiigAooooAKKKKACiiigAooooAKKKKACiiigAooooAKKKKACiiigAooooAKKKKACiiigAooooAKKKKACiiigAooooA8F/wCCXP8Ayjv+DX/Yp2H/AKJWveq8E/4JcHP/AATv+DX/AGKdh/6JWve62xH8WXqYYf8Ahx9AooorE3CiiigAooooAKKKKACkPXr+FLTXBJ9qBM8i/bQ+GOtfGH4WW2gaZ8OfhH8VrG61GJ9Y8OfES6e20q6tUSRldHWxvR5yXAt2Xfbsu1XwVbaw+X/FH/BLT4heOv2Wn0OfX7HRNd0j4iWvjzwr4SsPHGutonhm1trVbQaJbazGINQgtpE8+VHggjS0edUit2jhAk9n/wCCjPjzxl4bvfgf4e8G+N9a8ASfEL4kW/hzVNV0mz065vVsm0vU7lkjF/bXMCkyW0R3GInCkAjJz5hZ/teeN/gRbfGPwF4n+KWj32u/DzxBo9n4e8Y+IPBMut32tx6rF58WnSaRoz2jX2oJtkRRZLEWiaJzCSkhfGLXK0+rfroaNuPLL+uwlh/wTx8b2PwZiu/D/h/wf4K+JWg/ESz+IllDqfxO8Q+PdP8AE91b2Qsit/qGo20V3DvtiYlKRzCEwwyBXK7K9i+L9j8evix+yj4r0BvAPwh0/wAa+JYrvRFtP+Fh6jLpcFjPaPGbs3f9iLKZ1kb/AI9/swUqN3ng/LXy94//AOCgnxx+Jn/BPrXvG3hDxR4S8I+MPBPxRtvA+p3958ONRtP7Ygk1nT7aKWLTNQu1n09jBeqJYrjznbbII2hZkkT3n9rv9q34h/sS/s1eFLnXb3w34w8f+NfFlp4WtNT0PwNqz6dYfafNk+0nSLW5vL26MMMMh8mKcGZ9i7oQxZdJTS5lJ7Nf0iKcbuMY9bv/ADuQ237K/wAUfiF8Mf2cbLxVZ+APD+r/AAX8Y2OralFpXiC71a2v9PtdHvbASQyyWFs32h5LlG8powiqpPmsQAfRPAv7N+ueGfip8dtdnu9Ka1+J89pLpSJJJ5tuItKhs288FAF/eRsRtL/Lg8H5R82W37e3xk+J+g+CPAiWl54J8U+PfiTc+Co/Ht18PNV8NQS6XFpEuqtqNjpOshpYbllje0jW5NxD50EkpWRMRVe1f9tLxN8OX8PeDfhr8SNc+LPjHVvivbfD/X5/ir4UbQ7jwyJtIvL4mOKy0/TRMoS3hmjPlusyysomVZEkiah7yt52/C41J2S818uqPX/hr8D/AIy/s0f8EyvAnw7+HNx8M7v4weBvCWi6BBN4ke9fw1NPaxW8F0zNAiXJQxpMYyEU7im4AZr2H45eBb/4p/ATxh4ZtZbOHVPEegXumQvKzLbpNNbvEGYgFggZxkgEgdj0r58/al/az+Kf7Fv7MPhm48Yf8If4j+I/jDxpF4SstR8NeE9ZvNLtYbiSd4r1tJgkuL6aRLSAs1rFOd82EEyKd68d4Z/4KF/FjxB8MND0FfDtlYfEXxd8S08A6D4h8Q+Atd8MaNqFmdPfU5NYGjahJHehY4Iri38j7V+8nh3CZUbCl3Lm5dXf+kieSyV9tfzOq/aL/wCCe3iT4x/sHfB/4f2WsWdt4z+EEmg6nAYNd1LRrHVLrT7T7NLb/b7Ex3ltHKkkoWeJS8beW/lPtKHG0b/gn94v1X9l7xj8N38JeC/B8PxY8Qo3je6vPiXrvxFuLvSmtYbe5uIrjV7OORr54YI7eNH/AHUICTbnaMQt61+xJ8bviD8Udd+LXh34jS+DrzWfhp4xHh2C+8N6fc6fa6jbnSdOvlmaCeed45C164KCVgoVVDNgu2h+21+3X4W/YQ8G6Nrfiq0+122tXpsYV/4Sbw9oW1xGXz5ms6jYxPwPuxu799uMkS4RjeL2ZblK6j1ieLn/AIJ6/EW2/wCCdusfAhNT8GXbeD9XsbnwDqryva/2rZafqVvqNnFqqRWoS3nLQLBLNAs3mDM+0O5jr6p+DupeM9T8FxyePdC8L+G/EPmOr2Wga/PrdmsQPyMLiaztHLHnK+SAMcM1ec/sR/t6eFP27vDGt6t4WtPscGg3SWc4/wCEn8O67ud03j59G1K/jj4/hldGPUKRzXNf8FG/H3jLw7d/BDw94N8ba14Ak+IXxIt/DmqarpNnp1zerZNpep3LJGL62uYFJktojuMROFIBGTQ7qVus2iIRjKyXQ6j9tz9hjwv+3d4O0XRPFN39ktdFvDfQt/wjPh7XQzlCmPL1nTr6JOGPzRoj9i2CRUf7En7B3hT9g/wvrek+Fbw3cGvXcd3cH/hGPDuhbGRNgGzRtNsY5OP4pUdh0DAcV8j/ALRf7Uf7QvwV+Hfxa8I+Hvitol/rvwo8aeFLOLxbr/gy3vNR1fTtcvrJEtZ47WW1s0uLfzpVkkjt1Etu0QVIJc3FfU37Qfh74qaV+xX4l1C++LLaB498Madfa4uu+B/DNpp9veCC2mkitntNVOqKIydhcq4dig2sgLKVTkuVyjsEkrqD31/A6X9sz4X618YPhRbaDpnw4+EnxVsbrUY21jw78RLp7bSrq1SORlZHWyvQJkuBbuu+3ZdqvyrbWHzD4o/4JafELxz+y4+h3Gv2Oh67pHxEtfHnhXwlY+ONdbRPDVtb2y2g0O21mMQahBbSJ58qPBBGlo86pFbtHCBJ1ev/AB7+LfwD/Zt/Z2/sfxRbfE3xl8afFOm6Xe6p46gtrZLCG80e7vX8pdKtrZMRPbBkVo2LgsjSLvWSPa0L4tfGz4h+FfjX4HvPEfwni8Y/DTUYLdtdXwXqLaTrWn3GlRXbRHThqyzQTBpmj8wXsikIG2AnAUbNNR6t/hYtX92T7/noclYf8E7/ABxZfBmK78PeH/B/gr4laB8RLP4iWcOp/E3xF490/wATXVvZCyK3+oajbRXcO+2JiUpFMIjDDIFcjZXaftE/sq/Ev9uDwx8LYPiBpfhbwJL4I+IkXiPUYPCPxB1eSa402PTL23zb6hBZafcw3Rmu1+RAi+WjHzTu2V2n/BLfUrHU/wDgm78B7vT9H0/w5Y3vgHRLqHS7B55LTTxJYwyeTE1xLLMY13YXzJHfAGWY5NWf+Chv7Ttp+yv+zfd6zJ4r8PeCNR8QX9r4c0rXNbuoLax0m6vJPLW7leciLbAnmTlX4YQlcHODdZqDvLWz/HyIpO708zJ+LX7FFxqa/Ayx8I6pfSaT8LfiCniy/k8UeJNT1vULm2/s/Urd40urx7ieWTzLyPassgVUVgGXaqnb/bE/Z+8R/GC8+HPirwbJok3i34UeJ/8AhJNN0zWruWz0zWd9jd2EtvNPFFM8B8q8d0lEEpV41GwhiR89fB3/AIKZ+I/iz+yN8L7fwd4i8B+Mfir4s8ey/Cy88SZXUdAW9so7qe61by7SSFZ45rOzNxFDDLEC13Em9QGxzPwt+PHxM+CHxC+K/hq3k8C3/wAVfiZ8ebLwlb6sdNuk0G0/4pDS7yfUGsftHn4FrZyFbb7XnzZFXzyoLm+R/c7r18hxd6fP00Wvn3Oub/gnF8S/HPxLvviL4ivfAul+KvFfi3UPEGr6Rpuo3V5p+k27eFJ/D9nBb3UltHJdSEmGaWR4IAA8iqh8sGS14U/Yb+MHwc+A3j7w/wCHLT4a+Jta8c+ENB8I7dS8S3ulWtklpoTafc3PmR6dcO587aY49i70ZizxsAh43wIfj3pekftHQ+FJBqvjsfGbTIfEV74ItdPs9Qm0weHNC8+fSoNblksorgqIiYruWZERpgru4jc7fiv/AIKEXX7Pf7NJuNF8Y/FD4jePNT+INl4CvIvH/ggTap4Hv7i1W5ljm0zQdPtZL5IrcGVBbb1uWlXyroxMJFiUEkrbRvb/ALe1YpU71pN6ttXv/d2PR7X9lb4pfEL4Yfs42Xiqy8AeH9X+C/jKx1XUotL8QXeq21/YWujXtgJIZZLG2YXDyXKN5TRhFVSfNY4B9E8C/s4a54Z+Kvx212e70p7X4nT2kulLHJIZLcRaVDZt54KAL+8jYjYX+Ug8E7R4ToP/AAUQ+K1/8D7S0fwvaW/xA8RfEm3+Hnh3XvEHgfXfCWianFcWv20au2k6gRepFFEtxD5BuP309thZ4xKNnpXxg+NXxc+BHh74eeENQ1/4c+IviT8VvFx8O6Vr1v4RvdN0HRIF0+5v3lnsW1OaW4cR2Uyqi3kPmNKmNuw7zkSlputPW+/5BGd0l21+5non7DXwR1X9mf8AY0+FXw716fTrrWvA3hLS9Avp9Pd5LWae1tIoJHiZ0RihZCVLKpwRkA8V6rvGO4r4N8T/APBQ34zeFfF9r8NU074Y6z8R9N+Llj8O9R1hrS+0/RNQsr7QJ9YivYbbz557aeJBGjQtNMshifEkYmDQaOsftz/GHwd4u1L4U3T/AA01j4n3XxG0zwRo3iSDQr2x0OO3utGOrzXc+mtfSzM8MMNzGsSXy+a5iO6IbhT5uZppXcr287bgocqd+n5n3D5oNAkx6n6Cvzz+FnxA+N3wmg/aOu9D07wt4m8br8YbK38Q6tpvh+7v7LStOXwvorTanDoq3iXl2wVIx9ihu3mBmJja4MYST0n4l/toa+n/AAS78a/ETw7458K+IvGVhHd6OutWvhe98M2+jagbv7H/AKRpd/cT3VrNavIGkhuHDFo+VRWACqS5Fffb8dCpLlm4P+rH2F5i5ABpyyBjivlH4r/s5+Kv2Vf2ULDQf2edL8QnWNQ8RWt94r1PS59NuvGGtQyEC91BLnWmNpc6jIUiDSXzMPKDquGWIL5p4q/4KD3X7PP7NJuNE8Y/E/4jeO9T+INl4CvIvH3gkT6p4Hv7i1W5ljm0zQdPtZL5IrdTKgtt63LSr5V0YmEittartoTD3lGS6/h6n3wTgAgHFKJRzzXw3oP/AAUQ+K1/8D7S0fwvaW/xA8RfEm3+Hnh3XvEHgfXfCWianFcWv20au2k6gRepFFEtxD5BuP309thZ4xKNk/7e/wAYfi9+zl8KfhFbeIvilNY6l4w+JkGh6trfww+G7yX40t9L1CfyLfTLr+2nlm863jJeONjtzhFAYklpK3nYdNczsj7d3gZA5+go8wDH9K+MPGn7SXj/AODvwi+DsfgLxR4j+IerfFj4jr4WOp/F/wAKyeHb/TbV7C/mdvsNtYaZIvlvZB0EtuDMGZfMVZElj7D4qfHb4xfBPwV8NvB+t3vw11D4q/FHxlc+GbDX7LQ76Pw5YWyW97fJdzWD3fnNKbSz2m3F4AZpPllKry7du9vmCTspPqfT/mj0NBcH1/wr8+viD/wUY+Nng/xPqXw3hi+Fdx8QvDHjG88O6n4gk0W/XRr+0XwvN4gt7mHTxemaGUBY4Hha7kVijOsqhwsdvwN+1f8AFz9qD9lz4panfeL4vhj4l8F+G9O8baXe+CNOtZf3N5obX6afcjVYLyOZUkOGmjigZwqgCPDb45k0mut7edtGTKSjJwk9Va/z2PvreMe2KbvA9fxr4w8QfHv4t/AP9nD9nYaP4nt/iZ4y+NHirTdKvtT8dW9tapYRXmjXd7J5S6VbWyYie1DIrRszgvG0i7lkj2dC+LHxr+InhX41+B7zxH8J4vGPwz1GC3bXV8GaidJ1rT7jSorxojpw1ZZoJg0rR+YL2RSFDeWCcAjNS1j5/hv+Zag7JvqfW+/j26UqjI9K+SP2PvgT4I/ap/4JM/ArTda8MWei6ZL4J0LWdIh0a7u4JvCl2dPjaKfTruSaS7t5YfMZY5vOaUKSC7bmz6T/AME4/jL4h+PP7G/g3xD4rvrTVfEfl3Om6jqNsixxanPZ3U1o10qqAq+cYPN2rwvmYHAFVa0nDqjLmWjfW6+49u2ZzmlC8nNLRTNLDQmKcBiiigAooooAKKKKACiiigAooooAKKKKACiiigAooooAKKKKACiiigAooooAKKKKACiiigAooooAKKKKACiiigAooooAKKKKACiiigAooooAKKKKACiiigAooooAKKKKACiiigAooooAKKKKACiiigAooooAKKKKACiiigDwT/gluMf8E7vgz/2KVh/6JWve68E/4Jcc/wDBO34M/wDYpWH/AKJWve61r/xZerMcP/DiFFFFZGwUUUUAFFFGaADNFNMgA5pUO4Z/yKBX6i01z70pOKQMHGf50mM8N/bz8OfBDW/hv4fvPjr4s0zwToGh69FqGjaxd+OLjwc1pqYt7iOMw30FzbSCUwyXACCTlSxwduRx/wAIf2Yf2Zf2k/2em0n4e6hofjfwjb+Jjr8niHwx46u7/VRrqKN14+uW12b43oidUaVrky+Syxk+Xhag/wCCnnw48efEPVv2e/8AhXiQw65o3xVtdQk1G70C51vT9GgGj6tG1zd28E9u3khpETcZ4gHlQbudp4P/AIKC/szeMPjp4a+DehfEHTNJ+KVzYavr9zrT6B4Vu7LR2RvDurJa+baSXV4VUyvbx4lmdZJWUAAsFE0tbJ6XbX/BFWfLBS3srnsOs/sUfAr4PfBTxxoWtxS6V4L+IN1anxC+u+MtReO7vmaG3guBc3N0XhvZZfI/0iJ0nmn8t2d5drVrfEf9mD4R+Gv2XtW8MeO7zUZvh3pT/wBtXmp+LvG2p3lxpDwuJlvBq17dNdWrQMgkSVLhDCV3Iyda/OjXP+CeL67+xT8QrTVvgvda3fabD8O/FMVrqnheTUdSvLqGDTpNflgWWN5ri+lggninCbppiPKbcSFr6T+Nvwl8Ja98MPgT4k+GHwq1i0+DHww+IL+IfEvgSw+Hd34duZI1s7tEv4tGuLa3nuDbXksF15cUDySmMtEksiKpinLnhfa9vl2uO1pJLz/r5nrvwV+EX7O/7TvwG1bQfBvjCH4yeDk1dLqXUP8AhZmo+MrnRtSiRGikttSlvri5sbmIFJIzbzRPEzeYm1iWPQfD/wD4Jy/CL4aavBqVjoviDUNWg8TweMV1HXPF2sa5eyarBYvp8Nw9xe3U0smy1keIRuxjAwdmVBHyH8Q9R+IX/BQTx34N0rxr4D13VvAXhf466cbG/j+HniDwa+p6CfDmoySSXttfuZzBHc3BtJJG2QTZKlAspjPpv/BRf9jt/hZ+xDoXgv4H+D9M0fwPpnjm01vxT4W03w1ca3Y3ekSTzTXsI0i2ubeS7tvPkjlksYJAJIo5IljYHym0cuWKqrrt+XyHGKl7v9aH1l8cfgT4S/aR+Hs/hbxrpS6xo1xNFcKizy209tcQuJIbiCeFkmgnjdVdJYnSRGAKsDzXkPxp/YY0h/2dbvwn4X0DU/iBdf21a65Zw+Nvi34lgudPuoWUrc2mtMb7ULGSMKdottgO51yokct8haR8BJdG/Za0jT5NL8QeNvgwvxgttb8ZeCND+CXiDwdZ6dorWG37FZ+HL0z3V3p41P7NeTxW6SI5luD5bBXWvRP2HPi54b/ZN+E/7UvjDwb8HfiUfCGjfE2F9J8DeFvCxbXHgm0TQY1+y6XvRoE/eecbdxFJBECrxRPG0S37Je89v66/oLW3N2/Xt6HpH7L2g+Af+CVvw08RXPxi8ffCj4X6p8VfFd14i+y33i/bZpKLW0tTEmoak0NxqVx5dtFNPdSosss1xI7rltzfQPwQ/ar+F/7TUOozfDf4j+AviFHo5Rb9/DPiC01YWJfcUEpt5H2FtrY3YztOOhqL9qTTbvxV+yz8RbTT7K8u7/UfCmpw21pDCXuJpHtJVSNUXJZyxACjJJIr5G/a5+DnxF13/gk18C9B0LRbyX+wk8KSeOdAu/DV1rcl1pMFmq3dtcaTDcW1xeok3lNNZLIHmSKSPZJu8t4q1HduYqcbtJddWz77yN2eteUftdfBT4Y/GbwHozfFK+m0nSPDOuWup6ZqcHiq88MS6dqLh7O3aO9tLi3lR3N20KqJPmaYKAWK18P+Ff2chL+xD4g8L+F7HxJq/ifWviHDf/DlNB+D2t/DSw+F2qvBCReWltqnnNZ6fE6XF1PKD5Uxubq3VZHn8ps34nfsf/8AC3v+CXXinRvG3wZvfEXxl8F+OrXXvGE+p+GW1i68T3serWc2panpczWym9gutOhKRRWyErCI7MpmPy6mo+W7fRq3n3+4qmveSXW/y/4c+69K/YP+FWmfATxD8No/DMkvhXxbcSXut/adVvbjU9Yu3ZGN5cajJM17LdAxxbbh5jMnlRbXXy0wniL9hzwL4r+Bx+HOpXvxNvPC8ly9zMJPiT4jOo3W9HR4ZtQ+3fbJbcrIwMDzND0+TIGNH9kCy+Hmm/Ba1t/hd4Kf4f8AhKG5mEOjt4IuvB3lSlsyOLC5traRQzHO/wAoB+SCaw/22/A/xj8b+D9Gh+DfiD/hHtXhvC9/L/wkFjo3mwbCAvmXeg6yr/Pg7VhiPfzDjaaqe7Ky1uzOm+aKk9C/4O/Ye+HXgnwn4N0O3sfEeo6f8PtcXxF4e/trxXq2sTaXepbS2qMk13cyyGJYJpUWBmMS7yQgOCHfFDUvg5+ypbeK/GXjjxJ4R+H1l8RLyG21jVfEXiBNNtdSuVtPIiiV7iVY0f7PAQFj2kiNmwSCayP2IvA/xn8FeF9bj+M3iE+IdTnukfTpP+EhsdYMUITDLvtfD+iqmW52tFMT13r92uI/4KcyXnh/V/2e/EsWg+Lte0rwf8VLXVtYHh3w5f6/d2NoNH1aEzm2soZpygkmjUssZwXXpnlS0lG3V/dc0pK75dl/kdTpf7NH7P8A+17+wVpXwt0ZdA8efASfTbTR9Ph0XxHNd2U9rp8sawRJfW85lfypbZAWExYtGQxPzA+j/EzQPAvh7VvDnjPxbd6dpZ8Gym30q/1LUza2llNebLQcM6xNLJ5iwozgvmZkQjzGDfAvxN0DXL/wn8a/G1l8DJNc+Gfxg8faEtvoni/4cXutLaRw24iv/E914XiVb+5DzRQosBSG5YxRzuEjG8+bWX7IM3xO/wCCY/xR8Ia/8IE1298AfFCDxX4W0ofCe90W2i0CfUdPv7gaJpl2k0sKy2y3weyhkkmUyNDIis/l0pz93nt1T/R/NEwV5JPbVfr+J+jfxL/YW+FvxbvPE93rXh26a+8Yalp2taje2Ws32n3aX+nxrFaXlvPbTJJaXEcSrH5ts0buihWZl4rlPFn7Bn7Pvwm+Aviqy1rS7fwt4Qm1mPxxrmt3fiq+sLq01S2ihT+2G1Vrlbm3udluhkulnR5CZXkZ2llZ/Cv2zvhnZ+Ov+Ce3hjTf2fvh9J4V+H+meN7K88T+Ez8KdT09L/SEkka8R/DpGnXV7A0rQyy28YBuo45EAl3bG81+H/7NOpeH/hr4C16x0/WPHHwv8AfF9/Get+BNH+DOteBLXRbQ6Q8UbaXoWpySXFxDa6gyah5VrvLzSzGGN5VEZvq4LZP8O4Q+BTfXW3mfTvwG/Zd/Zd+PHwr1WD4S+IrXxDoLeKf+Eh1PWfAXxO1Jrxtc+wJZyXE+p2F99pNxJalfNDzZmMhlkDyOzn0cfsCfCaT4Kal4AuPDVzqGhaxqS61fXN9rV/eazdaijIYr99Ulma/N5F5UIiuPP82JYYlRlWNAvxt8QtS+If8AwUE8d+DNK8beA9e1bwF4W+OunGxv4/h34g8Gtqegnw5qMkkl7bX7mcwR3VwbSSRtkE+SpQLKUPpv/BRf9jt/hd+xFoXgv4HeDtN0fwPpvjq11rxR4W03w1ca3YXekSTzTXsI0i2ubeS7tjPJHLJYwSASxI8SxuCImVRtQ531/wA+pcE5Stfq7nvt5+wX8NNc+C2qfD7W7TxZ4r8M6vex6hIniTxprWuX1rcxFDFNbXt5dy3VrJGyKyNBLGUcblKsSakP7C/w8uvhRN4Mvf8AhN9Z0g6mmtQXWr+O9c1TWNNvEUKk9nqVxeSXtmyhcA288eN8uMeY+74V0n4CS6N+y3pGnyaX4g8bfBgfGC21vxl4J0P4JeIfBtnp+itYbfsVl4cvjPdXenjU/s15PFbpIjmW5PlsFkWvRP2Hvi54b/ZN+E/7UvjDwb8HfiV/wiOjfE6B9J8DeFvC27XHgm0TQY1+y6XvRoE/eecbdxFJBECrxRPG0S26e7f9ev6E68vMt1/Wh7Z4++F37L/7FHh3wgPHfiLwf4CisfFcvi/R9S8aeOZIL7VdbW3kt3vJr2/uvP1CZbe4Mf7+SXZH5SgBY4ws3h3wZ+zF+3za+NJfCfifwV8R5tS1fTdb1zUPB3jdp73TNRtolisbmO60+5E1hMscG1XgeJmUSDJDPn1P9qTTLvxT+yz8RLTT7O8utQ1LwpqcFtaQxGSeaR7OULGqLlmcsQAoBJJAr5a+MHwn1u5/YV/Zd03xL4S13xD4A8MrobfE7wjFolxqd3fWEeiTRLFPpscck13HDqDWcktqsMjN5WSh2HGbupJS3v8Ad6iWqtHVbnqPjj9jD9n39nP4Ka/d6xqWo/C/wg+tr4m1zX0+JWseG5JtReCGxN1d6nHfRTM8ypCshlmImmPmPvmYuX/DCT9l/wAcfsd+JfCvhXxj8NfFfwg1KafRPEN5D4xi1i3vLvUpAssd5qDXEkkl5cy3S5eWYzO8yfMWZTXzJ4W+EOg6P8MvGN7/AMIz8cvhd8IpPivZa78KLfwZ8Pr2XVvB8lvpKC4vY9Bk0+6lsrGe9jv18uaw2F7rzfKjEyzGf9p74Z+Mf25/+CdvjOf4h/DhPiNL4E8aaZd+CdQ1X4eT6f4k1/QbW802W/uX0e5RrmG8kjj1CB0jhg+1rHmO2jjmjVlNvkk35X+/9Ny0vfWut/0Pq3R/2LZvF/wg0/wd8T/Hfijx3F4W1dr7w7rul6nf+EtftoFgkgiW7vdLu4WuZxFNOjyxiCOVXXdDvUu13VP2EfhNp3wC1vwTceFNQ1jQtQvf7fvXuNXv77Xr/UYtjRXv9pyztftex+TCsNwbjzYlhhRHRY0C/PHx8+AHw/8Ajn8Lf2bdA+Gvwp1nQ/hlp3xeju9Y0K18Cal4Qis7ZdK1YTzXNlJbW0kdrJLJHHI0kYim87YxdZCrfQPi39gr4O6V+yzq3w1svhR4IvPBEEl5rFh4YuNDhvdNtb6YyymS3tZFaOJvMlfYsagJvIQKOK0knyt+f5dSaXvct+v4GN8Jf2V/hp+0B+x9ZaTrfhX4pHwz44S18QSaL8R/E2tX3iTQrnbHJEDNeXs91YXUDKpAgnQxSKWUhiWPZeG/2KPh/wCHNO8O2skfjHXv+ET8RDxXpE3iPxprWv3VjqItZbUSJPfXc0vliGaVfJLGIGRm2bzur4+tv2XNc+IP/BP39gHwX4h8HeLGTw5q3hj/AISrTVtby0uNHgh8L38My3oj2yQRCVkhlWUqrGTy3BDlGw/jN+ygvwp8VeNfDml/CnV4P2dbf4t+HtY8ReD/AAv4Xnn03VNIOhJHKbbSrWIi8tRqgs5bqG2icv5EhZHw4M3/AHiitLt6+nf1Ev4ane/l87aH3/8AGz4feCfFFjoniXxtFarZ/DTUT4tsb24vJLWHSbiC2uITcuVdVKpBPOCJMoA24jKgjxT4t/Hz4f8A7S37Lmm+J/FPw5+KDeENV8X6TpXhucxnQtauZbu9gs7PWbJo7qG9sYfMuc+Y5trkReaREUdfM+XPA/wjtPHH7C37bfh34XfDXWdE0K78bmfSfBo01tMuL2yj0HQZZbSGy+9B9ohSRY7R1jdBMsUkMLhol/R74NfFPw18b/hjovirwhrOneIPDmuWq3NjfWUyywTJ04I4ypBVl6qyspwQQDkfvR2tb8Ve45Pkqcr13/4Y+WfAMH7K/g34Hv4j8SGz+G/h3w3498QaMdZ+IHjFre61TXEF5pF7PNqFzfSS3sksCXEcZuZnkEMabVjESBIvGvhv9l7xP+zPJqfg281Lx14E8Ra54e8DXsvwv+Id7+/kJg0eztp7mx1GLMEUN3GJo2lO5MO6SOqmur/4KdfDjx58Q9V/Z7/4V6kMOt6N8VbXUJdSu9BuNb0/RoF0fVo2ubuCCeBvJDSIm4zRAPIg3c7T9C/CjR/FukeCLaHxxrXhzxD4kVnNxfaHok2jWUoLEoEtpru7dCF2gkztkgkbQdoE1JOVrNNpf5/MHBR5ZPVvf5bHyr4QvPg/4K/Zt0TX9P8Ah/8AGXxB4P8Agv8AEXUIbcXWs3/iXUvC93pjXmkz6kEl1Ce6nsIlEyLbw+c4SUOtqMMU+k/h/wDDjwPrieIPF3htLLULf4pQ29/qGo2l89xb6zF9kSCCWNg5QIbdYwDFgMMNyTk6/wAWvif4b+C3w31nxT4t1rTPDvhzQ7R7q/1HUJ1gt7WIYyzO2AMkgAdyQByQD5F/wSu8Bav8Nf2DPh9pWtaLeeGrr7LPeQ6NdgrPo9rcXU1xa2jof9W0NvLFGY/4ChX+Giycnpt+u6/Aluyiv601udN4n/ZgvNA/Zw8OfC74V+J5PhZ4e0K1tdEjurW0Op6jZaRDD5PkWU1xIwiudixhbmdLkKAxMTsQy918IPhJ4f8AgP8AC/QfBvhTTYtI8OeGbGHTdOtI2ZhBBEgRF3MSzHA5ZiSTkkkkmukoqu77jsgooooGFFFFABRRRQAUUUUAFFFFABRRRQAUUUUAFFFFABRRRQAUUUUAFFFFABRRRQAUUUUAFFFFABRRRQAUUUUAFFFFABRRRQAUUUUAFFFFABRRRQAUUUUAFFFFABRRRQAUUUUAFFFFABRRRQAUUUUAFFFFABRRRQAUUUUAFFFFAHgn/BLf/lHb8Gf+xS0//wBErXvdeCf8Etv+UdvwZ/7FLT//AESte91riP4svUxw/wDDiFFFFZGwUUUUAFI7YHelprjPTGaAZ4v+1b+1be/AvxP4J8H+EvCsXjj4lfEW7mt9B0a51ZdJsUgtlSS9vbu7Mcrw28EbrkxQTyM8kSLGd5ZdeD4s/Ebwb8Gpta8U/C3+1fF0N2IE8N+BPElvq/2mJmUCWO71NNLi4BYuJAmNhClyVBw/2uP2Rr34/eI/A/jDwj4tHgL4l/Da+lutA1uXS11WyeC4VY72xvLQyRNPbTxKoIjmhkV44nWRSmG5X9o79jD4iftYfs36f4Q8a/EPwHda7YeI7bWpmtvAtyvhbX7WA5GnanpEuqSSXduxJdlF5GrOkJKkIyvknLkfe/8AwwWXOr7W/wCHOZ+Mv/BWT/hAP2X7j4jaF8GPiJ4hvtI8Yx+Cde8OXGo6Np974cvzqNvZFLmT7a8LlzcxtEbZ50fzI97wqWkT1Pxx+2lbfCf4Gad4x8W/D34g+HtY13VotC0jwdIum32vatfTOUggi+yXk1pmTaz7nuVSNFZpWjVWI8U8Af8ABIybwJ+yX8SfhRbeLvB+l6d408TWvjPRv+Ef8Ef2Rp/hjVIZbS5KpZpesslkLqzhZLdWidIi0bTSMfNHqHxf/ZJ8d/H34HeHdP8AEvxD8O2XxM8F+IofE/h3xR4f8IyWmn2N3AskcYl065vrlpomhmmilUXKF0lba0TYYU7+8l3X3dSY3vFPzv8AocJ+1f8AtweOvhtonwS1xfAfxF+H58T/ABRg8M6t4cvbLStY1fWrF9K1GdY4lsLm8iRZLiGD5/OjZPKZpGjiDMfbf2bf2o7T9oi68V6bL4U8W+BPE3gfUYtO1rQvEYsnu7VpbWK6hdZbK5ubaRHimQgxzMQQysFYEVx/iP8AZT8f/GGT4ZXvxE8feD9T1r4a+O4/GEM3hvwdcaRa30Cadd2Ys2in1K7ZZN148nniQjCKvlZy9dz8KfgAPhf8aPib4v8A7V+2/wDCx9Qsr77L9l8v+zvs1jDabd+4+Zu8rfnauN2MHGSJtO3TX5bWHJ+4mnrcn/aQ/aO0b9mbwNZ6vqthretXes6nb6Ho2jaPAk2o63qFwxWG1hEjxxKzEMS8skcUaozu6IrMPNbv/gpP4U8O/CPVPGPiLwn488K2XhLxKnhjxra6hb2L3HgOV0ikW71AwXUsTWnlXFrKZrSS4CR3Ku+1UlMez+37+xBof7efwX0/wvrD6NDc6Brdr4j0iXWNCg1zTFvLfeFW7sZiqXNvJHJLHJHvjYrIdsiMFccJ4J/4JxX/AId/Z8u/hsmpfB/wT4c8Ra7HeeJrb4Y/DI+D4Ne0vylSawMf9oXPlyz7FjkugS3kFo0RHKzIlzOMrb9C/dvH8T2z9nX9o3Rf2nfCOpeIvDdnqy+G7fVLjTdP1S6SJbbxBHA2x7yzKyMz2rSCREkkVDJ5TOqtG0cj2P2j/jRH8APg9q/iYadLrV9beXbaZpcUohk1a/nlWC0tEcghTNPJFGGwdu/ODiud/Y+/Zs1L9k74bXPgkeLJfEvg/S7yQeEra8tpBfeH9MPMWnS3LzSG6SDJjikKxssSxo28pvJ+0/8Aso2n7VV34RsNf13WtP8ACnh3UW1i607R9RvdIvtQu0jKWrrf2dxDcW6Qs7yFYzl3EWWCoVeq3/TvboZ0n/z8R5D8VP20PBXxe/Yf8EeKfFOg/Ei2vfiFrtt4Zg8L+EPFE+ha5F4hE00U2ljUku9PWMxT21zGzS3ECSmHaAzSJG3sn7Gnw60X4b/BOC10f4feKPht9tvrm+vtK8TapBq2tT3Ukh8y6vL2G8vftM0uA3mvdSvt2BiNu1fJNB/4Jza98FvBfxC8LfDfxz4cHgz4g60dWutB+I/h2/8AHlsq3Fp5OowzS3GqQ3N0LqVUmJmmYKWmUq4kGzof2HvD/wAOf2NP2eL3wrF8T/A2qWuieLbvT9Tewu7fTdH0DV767Ei6LaWfnyjT0R7mKOGxMrOokQZZnyaUleT2Tsxa2inurnR/tp/tQeI/2bbT4dWfhPwnovjDxF8SPF8PhOyttW1+XRLK2d7K8uzNJcRWl2+AtmV2rCSS45GOW+PP2rdX/Zp+B9n4z+MvhGw8P2yaollrVx4T1ltf0vw1ZyMETULue4t7GYW6sVEpjt3MQbe37tZJE5L9uT9ljQv+Cmnwz8JWPh7xT8NdVtfAPjf+17mLXfD0fjLQb65tLe9sptPvLNLu3BZHuWLKZQyPCAVznE+n/sP+Jb79l7TfhPf+Jfhz4Z8KjVQNW0/4e+ApPC1hfaISXn0uCA6hcfZTcSFhLcIxJilkVEjkYTLn76pvvf8AA2TheN9uppX3/BR3wWPgnP49sdE8Zazot74n/wCES8LR6fZ281x48vDJ5UbaYvnBWt3lWZVmuGgjKwSSkiDbK2p4q/bSHw2+Ddt4p8Y/DP4jeE9X1XXIPDuieE7o6Tea3r19OQII4DZ309ookO/557mJYxFI8hjjG+vOR/wTQ1fSv2ftM8BaT8ULq0X4ceK4vE3wt1S60c6hdeDo4RIsOn3RmuCdRto4p57ZeYJPszqm/eglrS/aR/YE8R/tq/s42/hD4u+KPhv4j8R6D4ktvEug39l8PmXRIZbdCqQ3ul3t/eC8idZLhJALiIskwCmN1Ehc76uG19PQzp7x5/nYsa3/AMFSPC/hnwZpd1feAPifH4p1LxyPhzL4PisLG41rT9aexkv4YZmiu2tPLlt1ikE8dy8SrcxtI8arM0XMfGf/AIK3f8K6/Z91jxlo/wAFviPrOueFPF9p4N8S+Fry/wBH06/8N3dxc2cURuJDeyQyLNHfQSQNavOj+Ygd4VLyR+a/GT9g7xv8FvCXwP0LwHpfwh0HWLX4yW/iCS/+HXwjl0LQtJiXQ9Th+1ajp8eoTGVDIY4nm+0wErLGgZG2vXrup/8ABNa+8W/s0fEvwxrvju3vviB8UvFFv401PxPb6EYNPttTtJbJ7AQ6ebl2FpCunWiGFrpnkCyEygvkE37jlDo/1W3yLgkklLXf+n5np3jH9ovxTpf7O1x4uX4O/E+31pjLE/hxbnw7JrGnoqv/AKWxOqCxeMbQ2xbppCGA2dQOD+DX7atv4U/YN+CPjLXbzxZ8UPFPxO0jSY9GhttGsNL1vxff3Vl9ryLX7QtlayGFJpnBuVhjETgSH5c+x+BvBXjOf4SXujeO/EnhnXvEF7FcW51HQfD8+jWixupVMW017dvuUE5Pn4bjAWvHbP8A4J5XXhj9lX4EeC9C8Y2tp42/Z7g03/hG/Et3ojXFnPcW2myabK1zYrcI7Qz2804MSXKMpdSJfl5t2u7bX6djOF3GN9+v3EWq/wDBVbwZ4d0KwbVPBXxP0/xbceNo/h7e+D10q2vNc0jVZrGXULcTLbXEsDwTW0aSLPBNLEBMpdkCTGL0/wDZs/agtP2ibrxZp0vhTxZ4D8S+CNRi07WdC8RLZNd2rS2sV1C4lsrm5tZY3hmQgxzMQQysFIxXkHh3/gmjqM3jbRfGnij4gWuseOR8TLb4ka/eWPh82Gnai1to02j21ja2rXMr2sSW8kTF5Jrh2kSQk4dVj9o+FHwAHwy+NXxO8YDVje/8LFv7G++yfZvL/s77PYw2m3fuPmbvJ352rjdjBxkyrq1/O/l2HJ3Tt3/A9HKZHQE/SgocAfhS5GD1z9KFkGP88U/UPQQJj6Gho9w/ClLADk8H0pd46c89Pel5IXqcv8W/hHpfxr8GS6FrF34ms7GaRJWl0HxHqGgXoKHIC3VjNDOq+qrIAw4II4qt8DvgB4U/Zx8FNoHhDTJbCwmu5tQupbm9uNQvdRupm3S3NzdXDyXFzO5xmWaR3IVRnCgCb4x/HjwP+zx4RHiDx/4y8K+BtBadLUal4g1a30yzMrglYxLO6JvYKxC5ydpwOK1PC3xC0Hxx4JtPEuia3pOseHNRtVvrTVbG8juLK6t2XcsyTISjRleQwJBHOaE7aja2v8jX28cjNJs3L1rN8G+OdG+I/hPTtf8ADurabr2h6vbJeWGo6ddJdWl9C4DJLFKhKOjKQQykgggg0uheNtH8UX+qWmm6rp2oXWhXQsdShtrlJZNPuDFHMIZlUkxyGKWJ9rYO2VGxhgS7B0uaLITzkcUKvpwOvFKWDA45pU5FGwxPLxwAAPak2nOKcz7WFG4ZPJoSENCetcz8W/hFpnxp8Fy6DrN34ms7GeRJHl0HxHqGgXoKHIC3VhNDOqk9VWQBhwQRxXT7iPWguPf1pWTQJ2ZxnwP+AHhT9nLwU+geENNlsLCe8m1C6kub241C91G6lbdLcXN1cPJcXM7nGZZpHchVGcKANbwX8MPDfw3m1mTw94f0TQZPEWoSaxqradYxWraneyKqyXU5RR5szqiBpHyzBFBPAxuhg6ggn1pN/wDj+FUpXe5NrKwBdx+tL0XrnvXKfGH48+B/2ePCS+IPiB4x8K+BtBa4W0GpeINWt9MszMwYrH5szqm9grELnJ2n0NZni/8Aau+F3w/+Eum+P9e+JHgLRPAus+SdP8R3/iC0ttIvhKpeLyrp5BFJvUFl2sdwBIzUl9kdJ4w+HHh74hyaQ+v6Fo2uPoGoRatpbahZR3J029jDLHdQbwfLmQO4WRcMAzYPJrbjGxcVleDPHGjfEbwpp2veHtV03XtC1i3S6sNR066S6tL2F13JJFKhKOjA5DKSCO9ajMMfSmtNBeY4mgtg4pu8MeO1Y/jT4iaB8N9Niv8AxFrWk6DY3F1BYxXGo3kdrDJcTyrFDCrOQDJJIyoi9WZgoBJxQ9B77G1u4pQciuLH7QngF7SwnHjjwh5Gp66/hi0k/ti22XerIzo+nRnfh7pWilUwLmQGNwV+U47KPlaYkOooooGFFFFABRRRQAUUUUAFFFFABRRRQAUUUUAFFFFABRRRQAUUUUAFFFFABRRRQAUUUUAFFFFABRRRQAUUUUAFFFFABRRRQAUUUUAFFFFABRRRQAUUUUAFFFFABRRRQAUUUUAFFFFABRRRQAUUUUAFFFFABRRRQAUUUUAeCf8ABLb/AJR2/Bn/ALFLT/8A0Ste914J/wAEtv8AlHb8Gf8AsUtP/wDRK173W2I/iy9THD/wo+gUUUVibBRRRQAU1hz9adSN9aAGjg/SlzzyK88/aM/al8GfsqaBouoeMrrW4Y/EmrJoel2+keH9Q129v714ZplhjtrGCadmMcEzZCYAQ5I4pnh39q7wJr3gCx8T3mr3fhDSNTvJNPtD4z0q88J3NxOkUkzItvqcVvMf3UUsgOzBSJ2BKqxEJ31/q4Weh6MWCt6d6Q85zxXm+i/thfCXxR8HNQ+Imm/FH4c6j8P9IkMN/wCJ7bxJZTaPZSKUBWW7WQwowLoCGYHLr6isn9lf9rzRP2stV+IJ8NSaTqGg+CvEEOi2GtaZqseo2evxSaVp+oLdRSRjYF/07y8Kzg+Vu3fNtWuW90LaPN/Wp4L/AMFKviL8Rfhn+1v8F/EHgSTxtrdt4L0DxF4m1nwZoFxIR4xtIrvQ7SaJrVci6mhtr+5ngTBbzokCkbyDgfC7Tv2gm/Z38aaXpHjPWm+ICfEj7f4gjfU7S61qzsZ9KstQvNL0JtRjmsEkinuPKt47iMWwiDqXhLCZPqP9pT47eAf2ZpNN8YeNNH8Rzz2lpeQQavongbVfEk+l2p8qW5Ekmn2lw9rC3kxMxkKI5gU8mP5fLrj4u/ss/tkfC9tQ8YeGfC974M1HUIdXgn+Jvw9uNB07WLySykeO7tjrVnAl3L9jt5GMsPmFYY8khcVN7xcY9ypW9pGW1l977nm19+194j8S/s7fCvQfCvj34g6R4g8b/FWf4b+IfFXjLStCHiDwxcWxvnurcLZ2/wDZElwZLNbSF0jmhJnU/vXGD4r8afi78U/iPGfAFj8UNX+Js+iftKQ+A7a8h8WyeBZdTsE8JveTafe6l4fgSRHju2l80xwEmWLaY0ChU+w/E+n/AAi/aF/ZR0X4dfCPXv2bbzwj4oV4PD+lXug2firwpqVvZTK9xFBplrd20c4hcKT5cmInAZlyMVmfs+/8E/vhHpHw88S/DTxzY/Cn4satNrcHivXNCl8L2EekaLK1oljYLa6Q7T/YbaKztFggDvI22KTEjZYCpKLlt1v6/wDDf8OEJqMUuun9fM8M+EH7QHjfwn8NtB+Edl4y8YaJ4hvfjbqHw98QeINRvF8RXnguN9Pn1mG0sdQ1Brs6gpQ21tBdX8ZkYTESW0DqsMWx4j/al+K/w5+FXxxtLT4mL4j174BePdP0zQ9U1bTLFZPiP9qsrK5Hh69S0tVjF281/wDZY5LGKCQP9lLxtiUTfYen/spfC7S/gpL8NrT4b+Abb4c3AYS+FYvD9omiShpPNYGzEfkEGT5z8nLc9aseEv2ZPhx4B8KeG9D0L4feB9F0XwbevqegafYaHa29pod24lDz2sSRhIJWE8+XjCsfOk5+dsk7Sb1tf+vwFGyjax8c+Jv2qvGvxD/4I6/FD4qz+NJ9P8Ra+uoGeO0sfs0vwyhNwLO508AwxT/adPjEzSyzgv56yuMReWi/Wug/sr/DrTPgj4Y+H9j4V0qy8FeFbjT9Q0nSrNTbW9rPZXMd3bSqIyu5luI0lOch2yW3bjnoLb4HeDbODxTHB4S8MQp44Z5PEYj0uBBr7vEIGa8wv+kMYgIyZNxKAL04rL/Z0+ANv+zZ4BfwxpviXxbr+h21y76VBr98l9LolqQoSxhnKLPJBHg7DcyTSgNtMpVUVRayk31t+VrGcYtWd72v+PU+V/8Agpj4Jh+A/gb4NeHfAul/Egab44+M73Ot6J4H8W3Ghav4he+sdav7qJLw31p5ayXX74obqKMbAFwFVK1fGHibxH8GPhZ8IPBvhS2+LPwjl+L/AI9bQdT1Pxr4mj8Y+IfDMQsby5BhuLu91W1Elw1lFFErSTRL9oYmISHj688R+BdG8Y3mkz6tpGl6rNoV4NR02S7tUnfTroRvGJ4SwJjkEckiB1w22RhnBOa/xI+GHhz4w+C7/wANeLtA0PxT4c1VBHe6VrFjFfWV2oYMFkhlVkcBlBwwPIB6ipje1pa6/wBI1ck0l2Pz+8R/tS/GjTPiNB8JdI+Kc15caP8AHex+H0nji60DTbi/1TS7rwxPq81vPFFFHZi8t5WWNZYYogPKg8yJ8SrN6F+17rHxk/Z18FfDDwjp3xu1++1jxFrviAX/AIquPDejDVLixg0bVNRtrcxC1+yLLE1vAhmS3UP5ZJj+Yivqbwj+zV8O/h94Q8O6BoHgHwXomheD71tS0LTbDRLa2tNEu283dPaxIgSCU+fPl4wrHzpOfnbO54q+HegeOJ7GXW9D0fWJNNaR7Nr2zjuGtTLC8EhjLg7C8MskbYxuSRlOQSDUbLlvrrr5kVLuMlDRvbyPzx+FH7cHjy8+C+tWfjj4leO73xT4qm8HDwu/gzQdCi1qbUtZ0pL6TS7FL6A2CQZjnYSXxdkiEm6ctsI5f4i/Hv4xfF7/AIJs+NdUuvid8WfAfir4ZfGKDwjPfRjw/ba5e2J1zTI9upPY281mskEV06sbJo4pBDiUSI0kbfof4n/ZN+FvjbwVf+G9Y+GvgDVvD2qR2kN7pd74etLiyvEtFVbVJIXjKOsKqojDAiMKNuMCo/D/AOyJ8KfCfhDXvD+k/DL4faZoPimzi07WdNtPDtnDZ6vaxQ/Z4oLiJYwk0aQ/ulRwVVPlAxxWShJ0+WT1019GVFuM7ra7/FHjX7RfiLx78C/C/wAHfh9Y/Ezxfe6h8T/G3/CO6j4+1Sw0dtW0iA2N7eqsMcVjHYedI9rHbxmW0df3pyrNtYbX7B/xb8WeJPHnxq8AeJ/FFx4+j+E/iyLRNP8AFN1aWlvfanFPplnftDdLZxxWpuLd7toiYYYgUWPcm/c7+laR+yH8KfD/AMGLz4cWHww+Hlj8PNRZnu/C9v4cs4tGuWZlcl7MRiFiWVWO5Dkqp6iuk+Fvwi8KfA7wPZeGPBPhnw94P8N6Zv8Asmk6Lp8Wn2NrvdpH8uGJVjTc7sx2qMsxJ5Jra+rb8/6foQo+4o9ra/13PDf+CivxO8e+Bb/4H6L8P/FcHg+98f8AxJtvDep30ulQ6kDYPpmpXEiLHLgCTdbRsjgja6ruDpujfw7Vv2hfiz4G+Md/8FZPif4g1GLVPijpvhODx/f6RpC65otlc+HH1Vk2xWiae88lzB5ETyWZAW4wyyMFavu/xH4E0Txhd6TcavpGlarPoN6NR02S7tI530+6CPGJ4SwJjlEckib1w22RxnDEVj+Mf2f/AAL8RdF8RaZ4g8GeE9d03xgYm1601HSLe6g1sxBFiN0joVn2CNAvmA7Qi4xgVlGNpRb1Wt13vt9xq2nFLqv6Z8H+JP2qPjVpPxEg+FGj/FL7ddaN8drH4fv431Dw/p9zearpl34Yn1ea3uIYI4bQXdvMyxrJBHCB5cJkif8AerN9KfsV+MfGUfxZ+MvgLxX411f4gQeANdsYNK1nWbGwttTeC50u1umin+w29tbvslkkKlYEbawDFiNx9U8Ifs2fDv4feE/Dvh/QfAXgvQ9B8IXr6loWm2GiW1taaLdt5u64tYkQJBKfPny8YDHzpOfnbPR6V4M0jQdb1PUrHTNOs9R1qSOXUbuC2SOa/eNBHG0zgbpCsaqgLE4VQBgACqSa5bvvfzvt9xE/eTS7/ceR/tv/ABR8S/APwd4X8f6RqhtfDHhTxDayeNbJrWKWO80Ocm2uJt7DfEbQyx3e6NgSltIpDBuPJvid+1FrM3wY17xXceMPH+iW/wASPHUHhf4Y6f4M0vRpdbvkj/dKts2qQtZn7Y9teXPm3ZEa2xj2sjAM3114g8N2Hi3Q7zStUsrPU9M1GF7a7tLqFZoLqF1KvHIjAq6spIKkEEE5rmvGX7OfgD4ifCiHwD4g8DeDtd8DW8MEEXhzUNGtrnSYooNvkxrauhiCx7E2ALhdq4xgUuRtNf15jb1T/ryPAv8Agm98e/GXx0/Zv+JMPjufxDda/wCB/Get+Fln8QR6VHrMkEGySJbwaUfsHnoJvKY23yERA/eLVzX7DvgrV/HX/BFL4N2+ieNvEngO9tPh/p12dQ0W0025nmRLAZgePULW6hMbcbsR7uBhgCc/UPww/Zz+H/wStr+LwX4F8G+EI9Vht7e9TRdGtrBbuK3iENukgiRd6xRARoGyEQbRgcVueGvAGh+CvBdp4b0fRtJ0rw9p9oLG10uztI4LK2t1XasKQoAixheAoAUDjGKt6ttdbfgOm+VRT6Nv7z4Z+Hnx+8X6d/wTU/Y00zw5rWn+AtV+M8fhjQtR8Q6Xo1hbxaBFPo8l7K1namE2MM0z24t4UMDQo1yAsRwq1w3wk+KvizwL8T/iL4I0D4m3Oo3PxB/aITwTq3xDhs9Nk1DTVg8H2E7gIIWsBftNZJZtutvKEjSfuEbCp+g3iL9nvwF4u+D8fw91bwR4Q1TwBFbQWSeGbvR7efR0t4ChghFoyGERxmOPYu3C7FwBgYoRfspfC+H4Yan4KHw48BjwbrSwpqOhDQLQaZfrDFDDCJbfy/KkEcVvBGoZSFSCJRgIoDvu/P7/ACf/AABK3Jyed/xPJP2L/j5r0XiD46+FfHfjSPxXpHwX8SrpsXjTVYrOwmubV9Ks9RlF81tHDZiW1a5eNnjihXy0j3oHDO/0V4P8X6V4/wDC2n65oWqafreiaxbR3lhqFhcpc2t7BIoaOWKVCVdGUhgykgggg4rkrf8AZo8FeHvgHqXwz8MeHNC8F+DNR0+801NM0HSrS0s7OO6EnmmK28prfJaV3IaJkZmO5WBIO38G/hRovwI+EvhjwT4ct2tPD/hHSrXRtNhZ97RW1vCsMSk9yEQc0XRNt2ur+48b/wCCj3xz8RfBf4b+CLTw74itfBEvj3xtpnhK98V3FvBOvhm2uvNLXKLPmDznaJLeIzK8YluYyyOAVPL/ALQupfEH9n3QvhX4AtPiz421i9+K3jsaBfePNY03Q/7T8PWx0+7uljto4NPisfMlks0hjM9rLg3L53HZt+mPHnw/0P4peENR8P8AiXRtJ8RaBq8LW1/pmp2cd3Z3sTfejlikBR1PcMCDXE+Hf2LPg74O+EureAdI+E/wz0vwJ4gn+1ap4ctPDFlBpGpS4jHmT2qxCKV/3UfzOpP7tP7oxnFNb9y3bSx8W+JP2qPjVpfxBg+FGjfFI31zo3x2sfh+/jfUNA0+5vdV0y78MT6vNbXEMEcNoLu3mZY1kgjhAEcHmRORKs2N+2B4u+L+jfBP4zeHIvj58T4ZvhX8Q/CNnZ+IbO20Ww1e9sNRm0dp4ryS3sEi2Qmed1MMUO5Tsn8+PerfoD4R/Zs+Hnw+8J+HPD+geAvBWh6D4QvW1LQtNsNEtraz0W6bzd1xaxIgSCU+fPl0AY+dJz87Z0dd+C3hDxXpXiWy1Twr4b1Sy8ZR+T4ggu9Mhmi1xBEIQt0rKROPKAjxJuGwBegxUyg7JJ7X176qxUZpdPT0Pmn9rPU/ih8BfCvwH8IeGfi/4ku9Z8e/EyHw9rHifXtF0i7v5tPl03VLmSIRW9rb2ysrW8flyLCCrIhcSrvje18d9a+Jv7P/AIR+Efw5l+Kuv6zqvxN8fS+Hbv4h3OjaVBqmj2L2t/fQRpClt9ga6b7NDaLI9qY23ljEHIx7t4G/ZZ+GXwx8NaPonhr4deBPDujeHdSbWdKsNM0C1tLbS74o8ZuoI44wsU5SSRTIgDFZGGcE53/iP8MPDnxi8FX/AIa8XeH9E8VeHNVQR3ulavYxX1leKGDBZIZVZHAZQQGBGQD2rWTva+uv4diKfuwUex89/sf/ABZ8W+J9R+PfgHxR4nuPH8fwo8R/2Jp/im7tbS2vtTjn0q0v2huhZxxWpnt3u2hJhiiGxYt0Yfc7xf8ABK4Z/wCCR/wWPOR8PNN/9Ikr6B+Gvwc8J/BbwBaeFPBvhfw54S8L2AkFto2jadDYWFv5jtI4SCJVjUM7uzYUZLEnkmtDwn4F0XwH4RsfD+h6Rpei6DptstnZ6bYWqW1paQKu1Yo4kAREC8BVAAHGKGtGk9Wl+HUuM0nF22lf5W2PhT9nL4xxfCH/AIIsfs4wxeIfHmgeIvF2h+HdA8PL4Ms9Kudd1W/ltldbS3GqxyWCFo4pS73O1FRHO9W2muQ8BftkfHDx38J/Avh5fGXiHwv4ouP2hr74Y6nq3iDRtDvdbk0qPTb+78q5jsAdOW7QpGgktv3YaBGZZAZY3++PE/7M/wAOvGvwfg+Hus+AvBWreAbWKGCHwze6JbT6PFHCQYUW0dDCFQqpUBcKVGMYql4O/ZD+FHw4uLafw/8ADH4eaDNZXFreW76d4cs7VoJ7W2e1tpUKRgq8NtJJDGwwUjdkXCkiiNnNyl5Gcfds10b/ABPnX9t34rfFb9h39k7wjYWnjTxT8RfE3i/x/Z+GJPFX9l6DZ61YWF9cTNH5ccxtNJN2qrFaxSzKkLSyxu0T/wCrbs/2SvBXj/43fCXW9C+P3hfxZJDoHjC31PwvceLJtFj1zUra1a0vrS5vF0KdrESw3ySIojCK8dvCXjLM5b6D8d/D/Q/ip4Rv/D/ibRtJ8Q6Dq0LW1/pmp2cd3Z30TD5o5YpAUdD3VgQaw/gr+zh8Pv2a/Dt1pHw58CeDfAGlX1wbu5svDmi22lW9xOVVTK8cCIrPtVRuIJwoHYUo6c3P1CW0eXoZlz+yx8PZfg94p8C3PhXTdQ8IeMbvUdS1nSr8PeW9/cX1xJdXTuJWb780juAMBDjaFCqBwn/BK7x9q/xK/YL+H2qa1rV54luha3FlBrF2S0+sWtvdTW9rdyOeZHmt4opDJ/y0Ll/4q9J+P/wMg/aF8Cf8Izf+IvFXh/Rrq4VtUj0C+Wwn1i12sHspLgIZ4YZNw3NbSQzfKAsqqWDdV4T8K6b4G8M6fo2jWFnpWk6TbR2dlZ2kKwwWkEaBI4o0UAKiqAoUAAAACiN7tvrb/hxSV3G3T/I0aKKKooKKKKACiiigAooooAKKKKACiiigAooooAKKKKACiiigAooooAKKKKACiiigAooooAKKKKACiiigAooooAKKKKACiiigAooooAKKKKACiiigAooooAKKKKACiiigAooooAKKKKACiiigAooooAKKKKACiiigAooooA8D/wCCWpz/AME7Pgz/ANilp/8A6JWvfK8D/wCCWn/KOv4M/wDYpaf/AOiVr3ytsR/Fl6mOH/hR9ApCcdjS0h+uKxZsI0oU88YGaDKBXzL/AMFOf2v9b/ZB8G/DW60jxV8OPAsHjTxvb+GtS8SeOLSS50jRLWSwv7kzuq3lmMmS1jQFp1X94epIrI8Sft1eIvhR8EfhRrNhd+Af2i9S+LXjQeFNL1XwHMmhaLIslrezLOjTXl+jrE1k6SEXBJBcqpdBFJMZXV13t8yuSWi7n1iZQDQJAy5r5Bv/APgpN4v8OSar4Q1f4YaH/wALhh8caf4G0vQtO8XyXWhalPeacNTW5bUnsYp4oIbRLh5SbJmDQbUWTeprov8Agnn8SfG/xD+If7QieO4JNM1XRfiFFYR6THrb6vY6VGPD+iyGKzndIybdpJJZVBhiJMzFo0dmFVBOUeZbd/8AIlppNvo0vvM3/gq78GfiB8WfDHwfvvh1pnjTUdS8E/ES28QXz+ErjRItasrRdM1K3aa2Gssti7iS5iXbKGyrsQMjI5f4lfAXxx+1L4E/Z6tvFHgXx1qp8AfFa31zxCPiO3heTU57GHTdSCX0kekzNYOEuLi2REhVZQY1cx/L5h9r/bu+Nfjn4FfBqy1bwHok2qalea3Z6fe3kfhrUPFA8P2Urnzb46Vp7JeXwTCp5UDoy+aJCdsbA+a/Df8Abx1DTPDfw3kv/GPw4+MUnxI+ISeB3vvCOj3PhhfC0h026vJIbyzuby/mW8ia1KyW8r28iGYB0VkIaKS15Vrrf5spya5WvM4D9oD9kf4it+0d4k+ImleCJfF+k6Z8V/DnjdNAtdQsbe78V2tpoH9nO8JuJo4VntbmRJ0S6kiVzZjDA+Wa9h/4J9/DDxj4O8VfHLxJ4t8CxfD7/hY3j4+JdL0tdQtL2VrV9G0u382drZmjW4aa3m81FZwJVfbJMhSaTyb9rj9snxh4g8W/DyHwZo2rQ6j4c/aDXwJPptnr/wBki8TQr4fvbn/SXIVUtvMljeSMiYgW25Vlk2Rn6I/ZE/ae1X9oGPxzo/ijwxZ+D/G/w48Qv4d13TbHV21iw8w20F3BPbXbQW7Sxy29zC/zwROjF1K/Lk1QbjSUVra689H+P6E1Pg5n1af3bHXftJ+EtQ8f/s7ePtD0i2+16rrXhzULCzgLqnnTS2skcabmIVcswGWIAzyQOa+bPiB+x54n8dfAL9jXw5qPhSx1aT4VeJvD2p+K7K7mtZotLSy0G9t2lw7lZWivJINvlb23Ydcgbh9kAZHB/GhlxilyrmjJ9Ai2ndHy/wD8FK/hzpXw9/ZP1b4jeG4tE8M+Jfg3fy/EjRrgRLbQ3F7CJZLuCQopJ+3wy3VrIQpdjeFhl8V137Bvwf1bwb8MNU8Y+LbBdP8AiH8WNTfxb4lhZzI9hJNGiW2n7z1FpaR29txwWhdgBvIr0f4ifArwV8X9V8P3/i7wf4V8U33hS+XU9EuNW0m3vZdGu1Klbi2aVGMMoKqQ6EMCo54zXWRqVXmiCtzef9fj1JmruPl/X4CLHtXrzTgvFLRTsVbqNK8/WlK5paKdhWEAOfagjPpS0UrDE2/hQQSe1LRTsA0Kd3alK+nFLRSsA3YcdaUDAFLRRYBMcjpQRzS0UWAbt59qXH0paKLAN2kGjByOlOopisJgk84o2/SlopWGNKk0BeO1OopgJt5/GgjNLRQKw0pu9qGUnpinUUDG7aXBA4paKVhWG4PtS4PtS0Ux2G4PtQVOe1OooFYbtJpChJNPoosMYUbPHrmnAHFLRQAhXP5UKMClooAKKKKACiiigAooooAKKKKACiiigAooooAKKKKACiiigAooooAKKKKACiiigAooooAKKKKACiiigAooooAKKKKACiiigAooooAKKKKACiiigAooooAKKKKACiiigAooooAKKKKACiiigAooooAKKKKACiiigAooooAKKKKAPAv+CWzBP+CdnwYB6nwlp+Pf9yte9+aMZr8lv2n77w9pv/BKL9hyfxZpXwx1rw5F4s0M31j8RNVi0vwxcJ/YOrAC+uJbe4SOPdtILQSfMFGOcj1DxV4n8K+K/gJ+zXofwX1/4c/DTw/4m+MKaN4ig+Avim1u9DVW0nVZ57Rbu3tYEcyLHbtJut0dSysu1kjlGlV81RvvKxNCFoQ10aP0Z80HOOcda5vwR8XfD3xI8R+KtJ0a/N3qHgnU10bWovIkj+xXbWtvdiPLqA+YLqB9yFl/eYzuDAfnV8ZvGmp/AHxT418A3vxI+Ifhv4J6X8WvD2n+JfEWp+NNSuL7wvot3oKXLxtrVxO19aW1xqS2sTTG4HlC6dVeJW49u/4JG3vhzUtd/aKm8H6/rfirwqfiYo0rVtUvrnUJr+3HhzQwki3dzmW7hI/1VyzyefHskEsquJGiivaQ9p0t/XoVJWi31TS+89y/av8A2UbL9qzS/B6S+L/FvgfVfAviKLxPo+reHfsDXVvdx21zajcl7a3MDoY7uUFWiJzggjHPn3xs+D+hfCnwH4E1/wCKHj740/EiT4deNE8VabqNt4Ui1fUjc/Ybq1WCa00LSVJtFjuJmLiBWDlN02MKeF/4Kv3eiWnxG+CP/C2I4X/Zrk1u6Xx59uWRtES/McX9jHVwP3f9m/afM3faf9H882pk4ANe2fs2t8FH/Z01P/hQL/DB/ASvdBV8AyWJ0dLvyx5oUWZ8lZOULAYPzAnrk4w0g5x01f3r/MqD5qsYP+r/ANanBWP7J/wx/bR8JL8V/CHjDxpp8nxD1bSPiB4d8UaV5VreaPcW9glpBPaw3dqyhZbQvHJDdwyhlnkBQZXb6d+y/wDsnaV+y0vjKax8ReL/ABVqfj3XP+Ej1rUvEV7Hc3NzfGztbR3Xy440jjZbRHESIscZZljWOJY4k+MvBHxx0P4F/wDBCL9nm41+PUksPEOjeGdFS9h8bXvgfT9MlmhQpcahrdmRPp9mCmHkQMWZo4tjeZiuE+Dn7S0Hj/8AYh8V6F4p/aJ8H/D4+EPitcxWzan8Xb97fxBoz25vrHSh4rkaDU0troO8kGoqDI8VuAsdxEGjbRP2cXCK0VtP6/EhLm0l1b/DY/ST48/CDU/jFoGm2uj/ABC8b/Da+0y/F8up+GP7Pa4nHkyxG3ljvrW6t5IW83dhoiQ8cbAgrXk17/wTI8Naj4DktW8c/EL/AITiXxhB48k8fb9MOvvrENsLOKfyzZf2cqrZKtr5S2YjMeWKmVmlPz7f/HDw/wDED/gmz4Y1F/ihD8DdGh8Y3dqLzxR8XNUm03x/HaTXWbSz8XzTR6itldsiyw3seJBHDgQSQ7on+lf+CY3xPsvi1+yhYalp2ma1p9jbarqOnwz33jK+8ZW+rLBdyR/bbHV75jc31jNt3wTSBMoQFRVC04xtzJDbdo/1Y5+X/glJ4Pg8F22l6f43+J+m6hZfECb4m22upqttc6pDrctjJZmXfcW8sbxAStJ5MkbJuwpBhHk16x+zP+zBpP7MnhrWrWy1fX/E+s+KdZn8Qa/r+uSQPqOt30qpGZpRbxQwJthihiRIYo40jhQBRgk+l0UJ2vbqK2ii9kIq7R2pCpPXFOopWGIE4pQOtFFCQBRRRTAKKKKACiiigAooooAKKKKACiiigAooooAKKKKACiiigAooooAKKKKACiiigAooooAKKKKACiiigAooooAKKKKACiiigAooooAKKKKACiiigAooooAKKKKACiiigAooooAKKKKACiiigAooooAKKKKACiiigAooooAKKKKACiiigAooooAKKKKACiiigAooooAKKKKACiiigAooooAKKKKACiiigAooooAKKKKACiiigAooooAKKKKACiiigAooooAKKKKAPAf+CXUfmf8ABO34L+3hHT++P+WK172IyD2/rXg3/BLX/lHZ8GP+xS0//wBErXvla4hfvZepjQ/hxGeT+lIkPljjGakorJabGwxot2OnHNHlcdhnrT6KVgsR+Rx70GAEdBx0qSimFiPyeRnB5zT0UquDS0UCsFFFFAwooooAKKKKACiiigAooooAKKKKACiiigAooooAKKKKACiiigAooooAKKKKACiiigAooooAKKKKACiiigAooooAKKKKACiiigAooooAKKKKACiiigAooooAKKKKACiiigAooooAKKKKACiiigAooooAKKKKACiiigAooooAKKKKACiiigAooooAKKKKACiiigAooooAKKKKACiiigAooooAKKKKACiiigAooooAKKKKACiiigAooooAKKKKACiiigAooo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27" name="Picture 3" descr="C:\Users\SC\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42" y="1916832"/>
            <a:ext cx="6696744" cy="405765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1816942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fltVal val="0"/>
                                          </p:val>
                                        </p:tav>
                                        <p:tav tm="100000">
                                          <p:val>
                                            <p:strVal val="#ppt_w"/>
                                          </p:val>
                                        </p:tav>
                                      </p:tavLst>
                                    </p:anim>
                                    <p:anim calcmode="lin" valueType="num">
                                      <p:cBhvr>
                                        <p:cTn id="8" dur="1000" fill="hold"/>
                                        <p:tgtEl>
                                          <p:spTgt spid="1027"/>
                                        </p:tgtEl>
                                        <p:attrNameLst>
                                          <p:attrName>ppt_h</p:attrName>
                                        </p:attrNameLst>
                                      </p:cBhvr>
                                      <p:tavLst>
                                        <p:tav tm="0">
                                          <p:val>
                                            <p:fltVal val="0"/>
                                          </p:val>
                                        </p:tav>
                                        <p:tav tm="100000">
                                          <p:val>
                                            <p:strVal val="#ppt_h"/>
                                          </p:val>
                                        </p:tav>
                                      </p:tavLst>
                                    </p:anim>
                                    <p:anim calcmode="lin" valueType="num">
                                      <p:cBhvr>
                                        <p:cTn id="9" dur="1000" fill="hold"/>
                                        <p:tgtEl>
                                          <p:spTgt spid="1027"/>
                                        </p:tgtEl>
                                        <p:attrNameLst>
                                          <p:attrName>style.rotation</p:attrName>
                                        </p:attrNameLst>
                                      </p:cBhvr>
                                      <p:tavLst>
                                        <p:tav tm="0">
                                          <p:val>
                                            <p:fltVal val="90"/>
                                          </p:val>
                                        </p:tav>
                                        <p:tav tm="100000">
                                          <p:val>
                                            <p:fltVal val="0"/>
                                          </p:val>
                                        </p:tav>
                                      </p:tavLst>
                                    </p:anim>
                                    <p:animEffect transition="in" filter="fade">
                                      <p:cBhvr>
                                        <p:cTn id="10"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13</a:t>
            </a:fld>
            <a:endParaRPr lang="it-IT" dirty="0"/>
          </a:p>
        </p:txBody>
      </p:sp>
      <p:sp>
        <p:nvSpPr>
          <p:cNvPr id="4" name="Rettangolo 3"/>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Test Affidabilità </a:t>
            </a:r>
            <a:endParaRPr lang="it-IT" dirty="0">
              <a:solidFill>
                <a:srgbClr val="FFFF00"/>
              </a:solidFill>
            </a:endParaRPr>
          </a:p>
        </p:txBody>
      </p:sp>
      <p:sp>
        <p:nvSpPr>
          <p:cNvPr id="5" name="CasellaDiTesto 4"/>
          <p:cNvSpPr txBox="1"/>
          <p:nvPr/>
        </p:nvSpPr>
        <p:spPr>
          <a:xfrm>
            <a:off x="1214414" y="2285992"/>
            <a:ext cx="6858048" cy="2308324"/>
          </a:xfrm>
          <a:prstGeom prst="rect">
            <a:avLst/>
          </a:prstGeom>
          <a:noFill/>
        </p:spPr>
        <p:txBody>
          <a:bodyPr wrap="square" rtlCol="0">
            <a:spAutoFit/>
          </a:bodyPr>
          <a:lstStyle/>
          <a:p>
            <a:pPr algn="just"/>
            <a:r>
              <a:rPr lang="it-IT" dirty="0" smtClean="0"/>
              <a:t>Per finire è utile dire che ci si è preoccupati di effettuare dei test di affidabilità del Sistema Operativo (Symbian) che hanno evidenziato che qualora fosse stato sostituito il file “</a:t>
            </a:r>
            <a:r>
              <a:rPr lang="it-IT" dirty="0" err="1" smtClean="0"/>
              <a:t>index.dat</a:t>
            </a:r>
            <a:r>
              <a:rPr lang="it-IT" dirty="0" smtClean="0"/>
              <a:t>” con un falso, il dispositivo non avrebbe accettato la modifica poiché non coerente con il resto delle informazioni contenute nel dispositivo mobile. Ciò evidenzia una buona resistenza del Sistema Symbian alle manipolazioni.</a:t>
            </a:r>
          </a:p>
        </p:txBody>
      </p:sp>
      <p:sp>
        <p:nvSpPr>
          <p:cNvPr id="7"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4871213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14</a:t>
            </a:fld>
            <a:endParaRPr lang="it-IT" dirty="0"/>
          </a:p>
        </p:txBody>
      </p:sp>
      <p:sp>
        <p:nvSpPr>
          <p:cNvPr id="4" name="CasellaDiTesto 3"/>
          <p:cNvSpPr txBox="1"/>
          <p:nvPr/>
        </p:nvSpPr>
        <p:spPr>
          <a:xfrm>
            <a:off x="1214414" y="2928934"/>
            <a:ext cx="6858048" cy="923330"/>
          </a:xfrm>
          <a:prstGeom prst="rect">
            <a:avLst/>
          </a:prstGeom>
          <a:noFill/>
        </p:spPr>
        <p:txBody>
          <a:bodyPr wrap="square" rtlCol="0">
            <a:spAutoFit/>
          </a:bodyPr>
          <a:lstStyle/>
          <a:p>
            <a:pPr algn="just"/>
            <a:r>
              <a:rPr lang="it-IT" dirty="0" smtClean="0"/>
              <a:t>A questo punto la vendetta dell’uomo sulla macchina è compiuta! Laddove gli strumenti forensi non sono riusciti è arrivata la pazienza dell’Operatore forense</a:t>
            </a:r>
          </a:p>
        </p:txBody>
      </p:sp>
      <p:sp>
        <p:nvSpPr>
          <p:cNvPr id="5" name="Rettangolo 4"/>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Conclusioni </a:t>
            </a:r>
            <a:endParaRPr lang="it-IT" dirty="0">
              <a:solidFill>
                <a:srgbClr val="FFFF00"/>
              </a:solidFill>
            </a:endParaRPr>
          </a:p>
        </p:txBody>
      </p:sp>
      <p:sp>
        <p:nvSpPr>
          <p:cNvPr id="7"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3607800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2</a:t>
            </a:fld>
            <a:endParaRPr lang="it-IT" dirty="0"/>
          </a:p>
        </p:txBody>
      </p:sp>
      <p:sp>
        <p:nvSpPr>
          <p:cNvPr id="7" name="CasellaDiTesto 6"/>
          <p:cNvSpPr txBox="1"/>
          <p:nvPr/>
        </p:nvSpPr>
        <p:spPr>
          <a:xfrm>
            <a:off x="1214414" y="2428868"/>
            <a:ext cx="4000528" cy="2308324"/>
          </a:xfrm>
          <a:prstGeom prst="rect">
            <a:avLst/>
          </a:prstGeom>
          <a:noFill/>
        </p:spPr>
        <p:txBody>
          <a:bodyPr wrap="square" rtlCol="0">
            <a:spAutoFit/>
          </a:bodyPr>
          <a:lstStyle/>
          <a:p>
            <a:pPr algn="just"/>
            <a:r>
              <a:rPr lang="it-IT" dirty="0" smtClean="0"/>
              <a:t>Dispositivo Mobile: Nokia 6120c</a:t>
            </a:r>
          </a:p>
          <a:p>
            <a:pPr algn="just"/>
            <a:endParaRPr lang="it-IT" dirty="0" smtClean="0"/>
          </a:p>
          <a:p>
            <a:pPr algn="just"/>
            <a:r>
              <a:rPr lang="it-IT" dirty="0" smtClean="0"/>
              <a:t>Strumenti  forensi utilizzati:</a:t>
            </a:r>
          </a:p>
          <a:p>
            <a:pPr marL="342900" indent="-342900" algn="just">
              <a:buFont typeface="+mj-lt"/>
              <a:buAutoNum type="arabicPeriod"/>
            </a:pPr>
            <a:r>
              <a:rPr lang="it-IT" dirty="0" err="1" smtClean="0"/>
              <a:t>Cellebrite</a:t>
            </a:r>
            <a:r>
              <a:rPr lang="it-IT" dirty="0" smtClean="0"/>
              <a:t> UFED</a:t>
            </a:r>
          </a:p>
          <a:p>
            <a:pPr marL="342900" indent="-342900" algn="just">
              <a:buFont typeface="+mj-lt"/>
              <a:buAutoNum type="arabicPeriod"/>
            </a:pPr>
            <a:r>
              <a:rPr lang="it-IT" dirty="0" err="1" smtClean="0"/>
              <a:t>Oxygen</a:t>
            </a:r>
            <a:endParaRPr lang="it-IT" dirty="0" smtClean="0"/>
          </a:p>
          <a:p>
            <a:pPr marL="342900" indent="-342900" algn="just">
              <a:buFont typeface="+mj-lt"/>
              <a:buAutoNum type="arabicPeriod"/>
            </a:pPr>
            <a:r>
              <a:rPr lang="it-IT" dirty="0" err="1" smtClean="0"/>
              <a:t>Mobiledit</a:t>
            </a:r>
            <a:r>
              <a:rPr lang="it-IT" dirty="0" smtClean="0"/>
              <a:t>! </a:t>
            </a:r>
            <a:r>
              <a:rPr lang="it-IT" dirty="0" err="1" smtClean="0"/>
              <a:t>Forensic</a:t>
            </a:r>
            <a:endParaRPr lang="it-IT" dirty="0" smtClean="0"/>
          </a:p>
          <a:p>
            <a:pPr marL="342900" indent="-342900" algn="just">
              <a:buFont typeface="+mj-lt"/>
              <a:buAutoNum type="arabicPeriod"/>
            </a:pPr>
            <a:r>
              <a:rPr lang="it-IT" dirty="0" smtClean="0"/>
              <a:t>Paraben </a:t>
            </a:r>
            <a:r>
              <a:rPr lang="it-IT" dirty="0" err="1" smtClean="0"/>
              <a:t>Device</a:t>
            </a:r>
            <a:r>
              <a:rPr lang="it-IT" dirty="0" smtClean="0"/>
              <a:t> </a:t>
            </a:r>
            <a:r>
              <a:rPr lang="it-IT" dirty="0" err="1" smtClean="0"/>
              <a:t>Seizure</a:t>
            </a:r>
            <a:endParaRPr lang="it-IT" dirty="0" smtClean="0"/>
          </a:p>
          <a:p>
            <a:pPr marL="342900" indent="-342900" algn="just">
              <a:buFont typeface="+mj-lt"/>
              <a:buAutoNum type="arabicPeriod"/>
            </a:pPr>
            <a:r>
              <a:rPr lang="it-IT" dirty="0" smtClean="0"/>
              <a:t>Metodo “Artigianale”</a:t>
            </a:r>
          </a:p>
        </p:txBody>
      </p:sp>
      <p:sp>
        <p:nvSpPr>
          <p:cNvPr id="8" name="Rettangolo 7"/>
          <p:cNvSpPr/>
          <p:nvPr/>
        </p:nvSpPr>
        <p:spPr>
          <a:xfrm>
            <a:off x="539552" y="883951"/>
            <a:ext cx="8286808" cy="461665"/>
          </a:xfrm>
          <a:prstGeom prst="rect">
            <a:avLst/>
          </a:prstGeom>
        </p:spPr>
        <p:txBody>
          <a:bodyPr wrap="square">
            <a:spAutoFit/>
          </a:bodyPr>
          <a:lstStyle/>
          <a:p>
            <a:pPr algn="ctr"/>
            <a:r>
              <a:rPr lang="it-IT" sz="2400" dirty="0" smtClean="0">
                <a:solidFill>
                  <a:srgbClr val="FFFF00"/>
                </a:solidFill>
              </a:rPr>
              <a:t>Estrazione Messaggi</a:t>
            </a:r>
            <a:endParaRPr lang="it-IT" sz="2400" dirty="0">
              <a:solidFill>
                <a:srgbClr val="FFFF00"/>
              </a:solidFill>
            </a:endParaRPr>
          </a:p>
        </p:txBody>
      </p:sp>
      <p:pic>
        <p:nvPicPr>
          <p:cNvPr id="9" name="Immagine 8" descr="foto fronte 6120.JPG"/>
          <p:cNvPicPr>
            <a:picLocks noChangeAspect="1"/>
          </p:cNvPicPr>
          <p:nvPr/>
        </p:nvPicPr>
        <p:blipFill>
          <a:blip r:embed="rId2" cstate="print"/>
          <a:stretch>
            <a:fillRect/>
          </a:stretch>
        </p:blipFill>
        <p:spPr>
          <a:xfrm>
            <a:off x="5364088" y="1714948"/>
            <a:ext cx="3047989" cy="2285992"/>
          </a:xfrm>
          <a:prstGeom prst="rect">
            <a:avLst/>
          </a:prstGeom>
        </p:spPr>
      </p:pic>
      <p:pic>
        <p:nvPicPr>
          <p:cNvPr id="10" name="Immagine 9" descr="foto retro 6120.JPG"/>
          <p:cNvPicPr>
            <a:picLocks noChangeAspect="1"/>
          </p:cNvPicPr>
          <p:nvPr/>
        </p:nvPicPr>
        <p:blipFill>
          <a:blip r:embed="rId3" cstate="print"/>
          <a:stretch>
            <a:fillRect/>
          </a:stretch>
        </p:blipFill>
        <p:spPr>
          <a:xfrm>
            <a:off x="5340243" y="4017683"/>
            <a:ext cx="3071834" cy="2303876"/>
          </a:xfrm>
          <a:prstGeom prst="rect">
            <a:avLst/>
          </a:prstGeom>
        </p:spPr>
      </p:pic>
      <p:sp>
        <p:nvSpPr>
          <p:cNvPr id="11"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49349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3</a:t>
            </a:fld>
            <a:endParaRPr lang="it-IT" dirty="0"/>
          </a:p>
        </p:txBody>
      </p:sp>
      <p:sp>
        <p:nvSpPr>
          <p:cNvPr id="4" name="Rettangolo 3"/>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Estrazione Messaggi, Strumenti</a:t>
            </a:r>
            <a:endParaRPr lang="it-IT" dirty="0">
              <a:solidFill>
                <a:srgbClr val="FFFF00"/>
              </a:solidFill>
            </a:endParaRPr>
          </a:p>
        </p:txBody>
      </p:sp>
      <p:graphicFrame>
        <p:nvGraphicFramePr>
          <p:cNvPr id="5" name="Tabella 4"/>
          <p:cNvGraphicFramePr>
            <a:graphicFrameLocks noGrp="1"/>
          </p:cNvGraphicFramePr>
          <p:nvPr/>
        </p:nvGraphicFramePr>
        <p:xfrm>
          <a:off x="1428728" y="2071678"/>
          <a:ext cx="6584924" cy="2123440"/>
        </p:xfrm>
        <a:graphic>
          <a:graphicData uri="http://schemas.openxmlformats.org/drawingml/2006/table">
            <a:tbl>
              <a:tblPr firstRow="1" bandRow="1">
                <a:tableStyleId>{5C22544A-7EE6-4342-B048-85BDC9FD1C3A}</a:tableStyleId>
              </a:tblPr>
              <a:tblGrid>
                <a:gridCol w="2530767">
                  <a:extLst>
                    <a:ext uri="{9D8B030D-6E8A-4147-A177-3AD203B41FA5}">
                      <a16:colId xmlns:a16="http://schemas.microsoft.com/office/drawing/2014/main" val="20000"/>
                    </a:ext>
                  </a:extLst>
                </a:gridCol>
                <a:gridCol w="1092517">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1365567">
                  <a:extLst>
                    <a:ext uri="{9D8B030D-6E8A-4147-A177-3AD203B41FA5}">
                      <a16:colId xmlns:a16="http://schemas.microsoft.com/office/drawing/2014/main" val="20003"/>
                    </a:ext>
                  </a:extLst>
                </a:gridCol>
                <a:gridCol w="778193">
                  <a:extLst>
                    <a:ext uri="{9D8B030D-6E8A-4147-A177-3AD203B41FA5}">
                      <a16:colId xmlns:a16="http://schemas.microsoft.com/office/drawing/2014/main" val="20004"/>
                    </a:ext>
                  </a:extLst>
                </a:gridCol>
              </a:tblGrid>
              <a:tr h="370840">
                <a:tc>
                  <a:txBody>
                    <a:bodyPr/>
                    <a:lstStyle/>
                    <a:p>
                      <a:pPr algn="ctr"/>
                      <a:r>
                        <a:rPr lang="it-IT" dirty="0" smtClean="0"/>
                        <a:t>Strumento</a:t>
                      </a:r>
                      <a:endParaRPr lang="it-IT" dirty="0"/>
                    </a:p>
                  </a:txBody>
                  <a:tcPr/>
                </a:tc>
                <a:tc>
                  <a:txBody>
                    <a:bodyPr/>
                    <a:lstStyle/>
                    <a:p>
                      <a:pPr algn="ctr"/>
                      <a:r>
                        <a:rPr lang="it-IT" dirty="0" smtClean="0"/>
                        <a:t>Rubrica</a:t>
                      </a:r>
                      <a:endParaRPr lang="it-IT" dirty="0"/>
                    </a:p>
                  </a:txBody>
                  <a:tcPr/>
                </a:tc>
                <a:tc>
                  <a:txBody>
                    <a:bodyPr/>
                    <a:lstStyle/>
                    <a:p>
                      <a:pPr algn="ctr"/>
                      <a:r>
                        <a:rPr lang="it-IT" dirty="0" smtClean="0"/>
                        <a:t>SMS</a:t>
                      </a:r>
                      <a:endParaRPr lang="it-IT" dirty="0"/>
                    </a:p>
                  </a:txBody>
                  <a:tcPr/>
                </a:tc>
                <a:tc>
                  <a:txBody>
                    <a:bodyPr/>
                    <a:lstStyle/>
                    <a:p>
                      <a:pPr algn="ctr"/>
                      <a:r>
                        <a:rPr lang="it-IT" dirty="0" smtClean="0"/>
                        <a:t>SMS </a:t>
                      </a:r>
                      <a:r>
                        <a:rPr lang="it-IT" dirty="0" err="1" smtClean="0"/>
                        <a:t>Canc</a:t>
                      </a:r>
                      <a:endParaRPr lang="it-IT" dirty="0"/>
                    </a:p>
                  </a:txBody>
                  <a:tcPr/>
                </a:tc>
                <a:tc>
                  <a:txBody>
                    <a:bodyPr/>
                    <a:lstStyle/>
                    <a:p>
                      <a:pPr algn="ctr"/>
                      <a:r>
                        <a:rPr lang="it-IT" dirty="0" smtClean="0"/>
                        <a:t>MMS</a:t>
                      </a:r>
                      <a:endParaRPr lang="it-IT"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err="1" smtClean="0"/>
                        <a:t>Cellebrite</a:t>
                      </a:r>
                      <a:r>
                        <a:rPr lang="it-IT" dirty="0" smtClean="0"/>
                        <a:t> UFED</a:t>
                      </a:r>
                    </a:p>
                  </a:txBody>
                  <a:tcPr/>
                </a:tc>
                <a:tc>
                  <a:txBody>
                    <a:bodyPr/>
                    <a:lstStyle/>
                    <a:p>
                      <a:pPr algn="ctr"/>
                      <a:r>
                        <a:rPr lang="it-IT" dirty="0" smtClean="0"/>
                        <a:t>183</a:t>
                      </a:r>
                      <a:endParaRPr lang="it-IT" dirty="0"/>
                    </a:p>
                  </a:txBody>
                  <a:tcPr/>
                </a:tc>
                <a:tc>
                  <a:txBody>
                    <a:bodyPr/>
                    <a:lstStyle/>
                    <a:p>
                      <a:pPr algn="ctr"/>
                      <a:r>
                        <a:rPr lang="it-IT" dirty="0" smtClean="0"/>
                        <a:t>2.447</a:t>
                      </a:r>
                      <a:endParaRPr lang="it-IT" dirty="0"/>
                    </a:p>
                  </a:txBody>
                  <a:tcPr/>
                </a:tc>
                <a:tc>
                  <a:txBody>
                    <a:bodyPr/>
                    <a:lstStyle/>
                    <a:p>
                      <a:pPr algn="ctr"/>
                      <a:r>
                        <a:rPr lang="it-IT" dirty="0" smtClean="0"/>
                        <a:t>0</a:t>
                      </a:r>
                      <a:endParaRPr lang="it-IT" dirty="0"/>
                    </a:p>
                  </a:txBody>
                  <a:tcPr/>
                </a:tc>
                <a:tc>
                  <a:txBody>
                    <a:bodyPr/>
                    <a:lstStyle/>
                    <a:p>
                      <a:pPr algn="ctr"/>
                      <a:r>
                        <a:rPr lang="it-IT" dirty="0" smtClean="0"/>
                        <a:t>0</a:t>
                      </a:r>
                      <a:endParaRPr lang="it-IT" dirty="0"/>
                    </a:p>
                  </a:txBody>
                  <a:tcPr/>
                </a:tc>
                <a:extLst>
                  <a:ext uri="{0D108BD9-81ED-4DB2-BD59-A6C34878D82A}">
                    <a16:rowId xmlns:a16="http://schemas.microsoft.com/office/drawing/2014/main" val="10001"/>
                  </a:ext>
                </a:extLst>
              </a:tr>
              <a:tr h="370840">
                <a:tc>
                  <a:txBody>
                    <a:bodyPr/>
                    <a:lstStyle/>
                    <a:p>
                      <a:pPr algn="l"/>
                      <a:r>
                        <a:rPr lang="it-IT" dirty="0" err="1" smtClean="0"/>
                        <a:t>Oxygen</a:t>
                      </a:r>
                      <a:endParaRPr lang="it-IT" dirty="0"/>
                    </a:p>
                  </a:txBody>
                  <a:tcPr/>
                </a:tc>
                <a:tc>
                  <a:txBody>
                    <a:bodyPr/>
                    <a:lstStyle/>
                    <a:p>
                      <a:pPr algn="ctr"/>
                      <a:r>
                        <a:rPr lang="it-IT" dirty="0" smtClean="0"/>
                        <a:t>183</a:t>
                      </a:r>
                      <a:endParaRPr lang="it-IT" dirty="0"/>
                    </a:p>
                  </a:txBody>
                  <a:tcPr/>
                </a:tc>
                <a:tc>
                  <a:txBody>
                    <a:bodyPr/>
                    <a:lstStyle/>
                    <a:p>
                      <a:pPr algn="ctr"/>
                      <a:r>
                        <a:rPr lang="it-IT" dirty="0" smtClean="0"/>
                        <a:t>2.447</a:t>
                      </a:r>
                      <a:endParaRPr lang="it-IT" dirty="0"/>
                    </a:p>
                  </a:txBody>
                  <a:tcPr/>
                </a:tc>
                <a:tc>
                  <a:txBody>
                    <a:bodyPr/>
                    <a:lstStyle/>
                    <a:p>
                      <a:pPr algn="ctr"/>
                      <a:r>
                        <a:rPr lang="it-IT" dirty="0" smtClean="0"/>
                        <a:t>0</a:t>
                      </a:r>
                      <a:endParaRPr lang="it-IT" dirty="0"/>
                    </a:p>
                  </a:txBody>
                  <a:tcPr/>
                </a:tc>
                <a:tc>
                  <a:txBody>
                    <a:bodyPr/>
                    <a:lstStyle/>
                    <a:p>
                      <a:pPr algn="ctr"/>
                      <a:r>
                        <a:rPr lang="it-IT" dirty="0" smtClean="0"/>
                        <a:t>0</a:t>
                      </a:r>
                      <a:endParaRPr lang="it-IT" dirty="0"/>
                    </a:p>
                  </a:txBody>
                  <a:tcPr/>
                </a:tc>
                <a:extLst>
                  <a:ext uri="{0D108BD9-81ED-4DB2-BD59-A6C34878D82A}">
                    <a16:rowId xmlns:a16="http://schemas.microsoft.com/office/drawing/2014/main" val="10002"/>
                  </a:ext>
                </a:extLst>
              </a:tr>
              <a:tr h="370840">
                <a:tc>
                  <a:txBody>
                    <a:bodyPr/>
                    <a:lstStyle/>
                    <a:p>
                      <a:pPr algn="l"/>
                      <a:r>
                        <a:rPr lang="it-IT" dirty="0" err="1" smtClean="0"/>
                        <a:t>Mobiledit</a:t>
                      </a:r>
                      <a:r>
                        <a:rPr lang="it-IT" dirty="0" smtClean="0"/>
                        <a:t>! </a:t>
                      </a:r>
                      <a:r>
                        <a:rPr lang="it-IT" dirty="0" err="1" smtClean="0"/>
                        <a:t>Forensic</a:t>
                      </a:r>
                      <a:endParaRPr lang="it-IT" dirty="0"/>
                    </a:p>
                  </a:txBody>
                  <a:tcPr/>
                </a:tc>
                <a:tc>
                  <a:txBody>
                    <a:bodyPr/>
                    <a:lstStyle/>
                    <a:p>
                      <a:pPr algn="ctr"/>
                      <a:r>
                        <a:rPr lang="it-IT" dirty="0" smtClean="0"/>
                        <a:t>183</a:t>
                      </a:r>
                      <a:endParaRPr lang="it-IT" dirty="0"/>
                    </a:p>
                  </a:txBody>
                  <a:tcPr/>
                </a:tc>
                <a:tc>
                  <a:txBody>
                    <a:bodyPr/>
                    <a:lstStyle/>
                    <a:p>
                      <a:pPr algn="ctr"/>
                      <a:r>
                        <a:rPr lang="it-IT" dirty="0" smtClean="0"/>
                        <a:t>2.447</a:t>
                      </a:r>
                      <a:endParaRPr lang="it-IT" dirty="0"/>
                    </a:p>
                  </a:txBody>
                  <a:tcPr/>
                </a:tc>
                <a:tc>
                  <a:txBody>
                    <a:bodyPr/>
                    <a:lstStyle/>
                    <a:p>
                      <a:pPr algn="ctr"/>
                      <a:r>
                        <a:rPr lang="it-IT" dirty="0" smtClean="0"/>
                        <a:t>0</a:t>
                      </a:r>
                      <a:endParaRPr lang="it-IT" dirty="0"/>
                    </a:p>
                  </a:txBody>
                  <a:tcPr/>
                </a:tc>
                <a:tc>
                  <a:txBody>
                    <a:bodyPr/>
                    <a:lstStyle/>
                    <a:p>
                      <a:pPr algn="ctr"/>
                      <a:r>
                        <a:rPr lang="it-IT" dirty="0" smtClean="0"/>
                        <a:t>0</a:t>
                      </a:r>
                      <a:endParaRPr lang="it-IT" dirty="0"/>
                    </a:p>
                  </a:txBody>
                  <a:tcPr/>
                </a:tc>
                <a:extLst>
                  <a:ext uri="{0D108BD9-81ED-4DB2-BD59-A6C34878D82A}">
                    <a16:rowId xmlns:a16="http://schemas.microsoft.com/office/drawing/2014/main" val="10003"/>
                  </a:ext>
                </a:extLst>
              </a:tr>
              <a:tr h="370840">
                <a:tc>
                  <a:txBody>
                    <a:bodyPr/>
                    <a:lstStyle/>
                    <a:p>
                      <a:pPr algn="l"/>
                      <a:r>
                        <a:rPr lang="it-IT" dirty="0" smtClean="0"/>
                        <a:t>Paraben </a:t>
                      </a:r>
                      <a:r>
                        <a:rPr lang="it-IT" dirty="0" err="1" smtClean="0"/>
                        <a:t>Device</a:t>
                      </a:r>
                      <a:r>
                        <a:rPr lang="it-IT" dirty="0" smtClean="0"/>
                        <a:t> </a:t>
                      </a:r>
                      <a:r>
                        <a:rPr lang="it-IT" dirty="0" err="1" smtClean="0"/>
                        <a:t>Seizure</a:t>
                      </a:r>
                      <a:endParaRPr lang="it-IT" dirty="0"/>
                    </a:p>
                  </a:txBody>
                  <a:tcPr/>
                </a:tc>
                <a:tc>
                  <a:txBody>
                    <a:bodyPr/>
                    <a:lstStyle/>
                    <a:p>
                      <a:pPr algn="ctr"/>
                      <a:r>
                        <a:rPr lang="it-IT" dirty="0" smtClean="0"/>
                        <a:t>22</a:t>
                      </a:r>
                      <a:endParaRPr lang="it-IT" dirty="0"/>
                    </a:p>
                  </a:txBody>
                  <a:tcPr/>
                </a:tc>
                <a:tc>
                  <a:txBody>
                    <a:bodyPr/>
                    <a:lstStyle/>
                    <a:p>
                      <a:pPr algn="ctr"/>
                      <a:r>
                        <a:rPr lang="it-IT" dirty="0" smtClean="0"/>
                        <a:t>2.447</a:t>
                      </a:r>
                      <a:endParaRPr lang="it-IT" dirty="0"/>
                    </a:p>
                  </a:txBody>
                  <a:tcPr/>
                </a:tc>
                <a:tc>
                  <a:txBody>
                    <a:bodyPr/>
                    <a:lstStyle/>
                    <a:p>
                      <a:pPr algn="ctr"/>
                      <a:r>
                        <a:rPr lang="it-IT" dirty="0" smtClean="0"/>
                        <a:t>0</a:t>
                      </a:r>
                      <a:endParaRPr lang="it-IT" dirty="0"/>
                    </a:p>
                  </a:txBody>
                  <a:tcPr/>
                </a:tc>
                <a:tc>
                  <a:txBody>
                    <a:bodyPr/>
                    <a:lstStyle/>
                    <a:p>
                      <a:pPr algn="ctr"/>
                      <a:r>
                        <a:rPr lang="it-IT" dirty="0" smtClean="0"/>
                        <a:t>0</a:t>
                      </a:r>
                      <a:endParaRPr lang="it-IT" dirty="0"/>
                    </a:p>
                  </a:txBody>
                  <a:tcPr/>
                </a:tc>
                <a:extLst>
                  <a:ext uri="{0D108BD9-81ED-4DB2-BD59-A6C34878D82A}">
                    <a16:rowId xmlns:a16="http://schemas.microsoft.com/office/drawing/2014/main" val="10004"/>
                  </a:ext>
                </a:extLst>
              </a:tr>
            </a:tbl>
          </a:graphicData>
        </a:graphic>
      </p:graphicFrame>
      <p:graphicFrame>
        <p:nvGraphicFramePr>
          <p:cNvPr id="6" name="Tabella 5"/>
          <p:cNvGraphicFramePr>
            <a:graphicFrameLocks noGrp="1"/>
          </p:cNvGraphicFramePr>
          <p:nvPr/>
        </p:nvGraphicFramePr>
        <p:xfrm>
          <a:off x="1428728" y="4714884"/>
          <a:ext cx="6584924" cy="1010920"/>
        </p:xfrm>
        <a:graphic>
          <a:graphicData uri="http://schemas.openxmlformats.org/drawingml/2006/table">
            <a:tbl>
              <a:tblPr firstRow="1" bandRow="1">
                <a:tableStyleId>{5C22544A-7EE6-4342-B048-85BDC9FD1C3A}</a:tableStyleId>
              </a:tblPr>
              <a:tblGrid>
                <a:gridCol w="2530767">
                  <a:extLst>
                    <a:ext uri="{9D8B030D-6E8A-4147-A177-3AD203B41FA5}">
                      <a16:colId xmlns:a16="http://schemas.microsoft.com/office/drawing/2014/main" val="20000"/>
                    </a:ext>
                  </a:extLst>
                </a:gridCol>
                <a:gridCol w="1092517">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1365567">
                  <a:extLst>
                    <a:ext uri="{9D8B030D-6E8A-4147-A177-3AD203B41FA5}">
                      <a16:colId xmlns:a16="http://schemas.microsoft.com/office/drawing/2014/main" val="20003"/>
                    </a:ext>
                  </a:extLst>
                </a:gridCol>
                <a:gridCol w="778193">
                  <a:extLst>
                    <a:ext uri="{9D8B030D-6E8A-4147-A177-3AD203B41FA5}">
                      <a16:colId xmlns:a16="http://schemas.microsoft.com/office/drawing/2014/main" val="20004"/>
                    </a:ext>
                  </a:extLst>
                </a:gridCol>
              </a:tblGrid>
              <a:tr h="370840">
                <a:tc>
                  <a:txBody>
                    <a:bodyPr/>
                    <a:lstStyle/>
                    <a:p>
                      <a:pPr algn="ctr"/>
                      <a:r>
                        <a:rPr lang="it-IT" dirty="0" smtClean="0"/>
                        <a:t>Strumento</a:t>
                      </a:r>
                      <a:endParaRPr lang="it-IT" dirty="0"/>
                    </a:p>
                  </a:txBody>
                  <a:tcPr/>
                </a:tc>
                <a:tc>
                  <a:txBody>
                    <a:bodyPr/>
                    <a:lstStyle/>
                    <a:p>
                      <a:pPr algn="ctr"/>
                      <a:r>
                        <a:rPr lang="it-IT" dirty="0" smtClean="0"/>
                        <a:t>Rubrica</a:t>
                      </a:r>
                      <a:endParaRPr lang="it-IT" dirty="0"/>
                    </a:p>
                  </a:txBody>
                  <a:tcPr/>
                </a:tc>
                <a:tc>
                  <a:txBody>
                    <a:bodyPr/>
                    <a:lstStyle/>
                    <a:p>
                      <a:pPr algn="ctr"/>
                      <a:r>
                        <a:rPr lang="it-IT" dirty="0" smtClean="0"/>
                        <a:t>SMS</a:t>
                      </a:r>
                      <a:endParaRPr lang="it-IT" dirty="0"/>
                    </a:p>
                  </a:txBody>
                  <a:tcPr/>
                </a:tc>
                <a:tc>
                  <a:txBody>
                    <a:bodyPr/>
                    <a:lstStyle/>
                    <a:p>
                      <a:pPr algn="ctr"/>
                      <a:r>
                        <a:rPr lang="it-IT" dirty="0" smtClean="0"/>
                        <a:t>SMS </a:t>
                      </a:r>
                      <a:r>
                        <a:rPr lang="it-IT" dirty="0" err="1" smtClean="0"/>
                        <a:t>Canc</a:t>
                      </a:r>
                      <a:endParaRPr lang="it-IT" dirty="0"/>
                    </a:p>
                  </a:txBody>
                  <a:tcPr/>
                </a:tc>
                <a:tc>
                  <a:txBody>
                    <a:bodyPr/>
                    <a:lstStyle/>
                    <a:p>
                      <a:pPr algn="ctr"/>
                      <a:r>
                        <a:rPr lang="it-IT" dirty="0" smtClean="0"/>
                        <a:t>MMS</a:t>
                      </a:r>
                      <a:endParaRPr lang="it-IT"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Studio</a:t>
                      </a:r>
                      <a:r>
                        <a:rPr lang="it-IT" baseline="0" dirty="0" smtClean="0"/>
                        <a:t> e Pazienza</a:t>
                      </a:r>
                      <a:endParaRPr lang="it-IT" dirty="0" smtClean="0"/>
                    </a:p>
                  </a:txBody>
                  <a:tcPr/>
                </a:tc>
                <a:tc>
                  <a:txBody>
                    <a:bodyPr/>
                    <a:lstStyle/>
                    <a:p>
                      <a:pPr algn="ctr"/>
                      <a:r>
                        <a:rPr lang="it-IT" dirty="0" smtClean="0"/>
                        <a:t>183</a:t>
                      </a:r>
                      <a:endParaRPr lang="it-IT" dirty="0"/>
                    </a:p>
                  </a:txBody>
                  <a:tcPr/>
                </a:tc>
                <a:tc>
                  <a:txBody>
                    <a:bodyPr/>
                    <a:lstStyle/>
                    <a:p>
                      <a:pPr algn="ctr"/>
                      <a:r>
                        <a:rPr lang="it-IT" dirty="0" smtClean="0"/>
                        <a:t>2.447</a:t>
                      </a:r>
                      <a:endParaRPr lang="it-IT" dirty="0"/>
                    </a:p>
                  </a:txBody>
                  <a:tcPr/>
                </a:tc>
                <a:tc>
                  <a:txBody>
                    <a:bodyPr/>
                    <a:lstStyle/>
                    <a:p>
                      <a:pPr algn="ctr"/>
                      <a:r>
                        <a:rPr lang="it-IT" dirty="0" smtClean="0"/>
                        <a:t>Tantissimi</a:t>
                      </a:r>
                      <a:r>
                        <a:rPr lang="it-IT" baseline="0" dirty="0" smtClean="0"/>
                        <a:t> segmenti</a:t>
                      </a:r>
                      <a:endParaRPr lang="it-IT" dirty="0"/>
                    </a:p>
                  </a:txBody>
                  <a:tcPr/>
                </a:tc>
                <a:tc>
                  <a:txBody>
                    <a:bodyPr/>
                    <a:lstStyle/>
                    <a:p>
                      <a:pPr algn="ctr"/>
                      <a:r>
                        <a:rPr lang="it-IT" dirty="0" smtClean="0"/>
                        <a:t>3</a:t>
                      </a:r>
                      <a:endParaRPr lang="it-IT" dirty="0"/>
                    </a:p>
                  </a:txBody>
                  <a:tcPr/>
                </a:tc>
                <a:extLst>
                  <a:ext uri="{0D108BD9-81ED-4DB2-BD59-A6C34878D82A}">
                    <a16:rowId xmlns:a16="http://schemas.microsoft.com/office/drawing/2014/main" val="10001"/>
                  </a:ext>
                </a:extLst>
              </a:tr>
            </a:tbl>
          </a:graphicData>
        </a:graphic>
      </p:graphicFrame>
      <p:sp>
        <p:nvSpPr>
          <p:cNvPr id="8"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35770278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200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4</a:t>
            </a:fld>
            <a:endParaRPr lang="it-IT" dirty="0"/>
          </a:p>
        </p:txBody>
      </p:sp>
      <p:sp>
        <p:nvSpPr>
          <p:cNvPr id="4" name="CasellaDiTesto 3"/>
          <p:cNvSpPr txBox="1"/>
          <p:nvPr/>
        </p:nvSpPr>
        <p:spPr>
          <a:xfrm>
            <a:off x="1214414" y="2428868"/>
            <a:ext cx="6858048" cy="2862322"/>
          </a:xfrm>
          <a:prstGeom prst="rect">
            <a:avLst/>
          </a:prstGeom>
          <a:noFill/>
        </p:spPr>
        <p:txBody>
          <a:bodyPr wrap="square" rtlCol="0">
            <a:spAutoFit/>
          </a:bodyPr>
          <a:lstStyle/>
          <a:p>
            <a:pPr algn="just"/>
            <a:r>
              <a:rPr lang="it-IT" dirty="0" smtClean="0"/>
              <a:t>Sul Dispositivo mobile è installato il Sistema Operativo (software) Symbian 9.2 S60</a:t>
            </a:r>
          </a:p>
          <a:p>
            <a:pPr algn="just"/>
            <a:endParaRPr lang="it-IT" dirty="0" smtClean="0"/>
          </a:p>
          <a:p>
            <a:pPr algn="just"/>
            <a:r>
              <a:rPr lang="it-IT" dirty="0" smtClean="0"/>
              <a:t>Per capire le modalità di memorizzazione dei Dati dal parte del Sistema Operativo ci sono due strade:</a:t>
            </a:r>
          </a:p>
          <a:p>
            <a:pPr marL="358775" indent="-179388" algn="just">
              <a:buFont typeface="Arial" pitchFamily="34" charset="0"/>
              <a:buChar char="•"/>
            </a:pPr>
            <a:r>
              <a:rPr lang="it-IT" dirty="0" smtClean="0"/>
              <a:t> studio delle righe di codice del programma, approfittando del fatto che trattasi di un software open source, il cui sorgente è pubblico, (oltre 2.000.000 di istruzioni </a:t>
            </a:r>
            <a:r>
              <a:rPr lang="it-IT" dirty="0" smtClean="0">
                <a:sym typeface="Wingdings" pitchFamily="2" charset="2"/>
              </a:rPr>
              <a:t></a:t>
            </a:r>
            <a:r>
              <a:rPr lang="it-IT" dirty="0" smtClean="0"/>
              <a:t> via impraticabile)</a:t>
            </a:r>
          </a:p>
          <a:p>
            <a:pPr marL="358775" indent="-179388" algn="just">
              <a:buFont typeface="Arial" pitchFamily="34" charset="0"/>
              <a:buChar char="•"/>
            </a:pPr>
            <a:r>
              <a:rPr lang="it-IT" dirty="0" smtClean="0"/>
              <a:t>studio empirico ed esperimenti da laboratorio</a:t>
            </a:r>
          </a:p>
        </p:txBody>
      </p:sp>
      <p:sp>
        <p:nvSpPr>
          <p:cNvPr id="5" name="Rettangolo 4"/>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Symbian </a:t>
            </a:r>
            <a:endParaRPr lang="it-IT" dirty="0">
              <a:solidFill>
                <a:srgbClr val="FFFF00"/>
              </a:solidFill>
            </a:endParaRPr>
          </a:p>
        </p:txBody>
      </p:sp>
      <p:sp>
        <p:nvSpPr>
          <p:cNvPr id="7"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14026576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5</a:t>
            </a:fld>
            <a:endParaRPr lang="it-IT" dirty="0"/>
          </a:p>
        </p:txBody>
      </p:sp>
      <p:sp>
        <p:nvSpPr>
          <p:cNvPr id="4" name="CasellaDiTesto 3"/>
          <p:cNvSpPr txBox="1"/>
          <p:nvPr/>
        </p:nvSpPr>
        <p:spPr>
          <a:xfrm>
            <a:off x="1214414" y="2071678"/>
            <a:ext cx="6858048" cy="3416320"/>
          </a:xfrm>
          <a:prstGeom prst="rect">
            <a:avLst/>
          </a:prstGeom>
          <a:noFill/>
        </p:spPr>
        <p:txBody>
          <a:bodyPr wrap="square" rtlCol="0">
            <a:spAutoFit/>
          </a:bodyPr>
          <a:lstStyle/>
          <a:p>
            <a:pPr algn="just"/>
            <a:r>
              <a:rPr lang="it-IT" dirty="0" smtClean="0"/>
              <a:t>È stato indispensabile procurarsi un dispositivo Nokia 6120c identico al reperto sul quale effettuare alcune prove. Queste ultime hanno confermato che una volta cancellato un messaggio non è possibile recuperalo poiché la memoria liberata non è raggiungibile con i </a:t>
            </a:r>
            <a:r>
              <a:rPr lang="it-IT" dirty="0" err="1" smtClean="0"/>
              <a:t>tools</a:t>
            </a:r>
            <a:r>
              <a:rPr lang="it-IT" dirty="0" smtClean="0"/>
              <a:t> a disposizione già citati</a:t>
            </a:r>
          </a:p>
          <a:p>
            <a:pPr algn="just"/>
            <a:endParaRPr lang="it-IT" dirty="0" smtClean="0"/>
          </a:p>
          <a:p>
            <a:pPr algn="just"/>
            <a:r>
              <a:rPr lang="it-IT" dirty="0" smtClean="0"/>
              <a:t>Le operazioni di backup del dispositivo hanno però evidenziato la presenza di un file chiamato “</a:t>
            </a:r>
            <a:r>
              <a:rPr lang="it-IT" dirty="0" err="1" smtClean="0"/>
              <a:t>index.dat</a:t>
            </a:r>
            <a:r>
              <a:rPr lang="it-IT" dirty="0" smtClean="0"/>
              <a:t>”, non rilevabile con i tradizionali </a:t>
            </a:r>
            <a:r>
              <a:rPr lang="it-IT" dirty="0" err="1" smtClean="0"/>
              <a:t>tools</a:t>
            </a:r>
            <a:r>
              <a:rPr lang="it-IT" dirty="0" smtClean="0"/>
              <a:t>, la cui funzione è quella di accelerare la ricerca dei messaggi da parte dell’utente del cellulare</a:t>
            </a:r>
          </a:p>
        </p:txBody>
      </p:sp>
      <p:sp>
        <p:nvSpPr>
          <p:cNvPr id="5" name="Rettangolo 4"/>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Procedimento </a:t>
            </a:r>
            <a:endParaRPr lang="it-IT" dirty="0">
              <a:solidFill>
                <a:srgbClr val="FFFF00"/>
              </a:solidFill>
            </a:endParaRPr>
          </a:p>
        </p:txBody>
      </p:sp>
      <p:sp>
        <p:nvSpPr>
          <p:cNvPr id="7"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15351196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6</a:t>
            </a:fld>
            <a:endParaRPr lang="it-IT" dirty="0"/>
          </a:p>
        </p:txBody>
      </p:sp>
      <p:sp>
        <p:nvSpPr>
          <p:cNvPr id="4" name="CasellaDiTesto 3"/>
          <p:cNvSpPr txBox="1"/>
          <p:nvPr/>
        </p:nvSpPr>
        <p:spPr>
          <a:xfrm>
            <a:off x="1214414" y="1857364"/>
            <a:ext cx="6858048" cy="1754326"/>
          </a:xfrm>
          <a:prstGeom prst="rect">
            <a:avLst/>
          </a:prstGeom>
          <a:noFill/>
        </p:spPr>
        <p:txBody>
          <a:bodyPr wrap="square" rtlCol="0">
            <a:spAutoFit/>
          </a:bodyPr>
          <a:lstStyle/>
          <a:p>
            <a:pPr algn="just"/>
            <a:r>
              <a:rPr lang="it-IT" dirty="0" smtClean="0"/>
              <a:t>Prove ripetute sul dispositivo di test hanno permesso di rintracciare la testa e la coda dei messaggi all’interno del file “</a:t>
            </a:r>
            <a:r>
              <a:rPr lang="it-IT" dirty="0" err="1" smtClean="0"/>
              <a:t>index.dat</a:t>
            </a:r>
            <a:r>
              <a:rPr lang="it-IT" dirty="0" smtClean="0"/>
              <a:t>”; una volta reso riconoscibile il blocco dei caratteri (codificati in esadecimale) del messaggio è stato agevole identificare la posizione del testo del messaggio, il destinatario/mittente poiché in chiaro. </a:t>
            </a:r>
          </a:p>
        </p:txBody>
      </p:sp>
      <p:sp>
        <p:nvSpPr>
          <p:cNvPr id="5" name="Rettangolo 4"/>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Parte in chiaro</a:t>
            </a:r>
            <a:endParaRPr lang="it-IT" dirty="0">
              <a:solidFill>
                <a:srgbClr val="FFFF00"/>
              </a:solidFill>
            </a:endParaRPr>
          </a:p>
        </p:txBody>
      </p:sp>
      <p:pic>
        <p:nvPicPr>
          <p:cNvPr id="6" name="Immagine 5" descr="hex01.jpg"/>
          <p:cNvPicPr>
            <a:picLocks noChangeAspect="1"/>
          </p:cNvPicPr>
          <p:nvPr/>
        </p:nvPicPr>
        <p:blipFill>
          <a:blip r:embed="rId2" cstate="print"/>
          <a:stretch>
            <a:fillRect/>
          </a:stretch>
        </p:blipFill>
        <p:spPr>
          <a:xfrm>
            <a:off x="428596" y="3643314"/>
            <a:ext cx="8159241" cy="2786082"/>
          </a:xfrm>
          <a:prstGeom prst="rect">
            <a:avLst/>
          </a:prstGeom>
        </p:spPr>
      </p:pic>
      <p:sp>
        <p:nvSpPr>
          <p:cNvPr id="8"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7744958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7</a:t>
            </a:fld>
            <a:endParaRPr lang="it-IT" dirty="0"/>
          </a:p>
        </p:txBody>
      </p:sp>
      <p:sp>
        <p:nvSpPr>
          <p:cNvPr id="4" name="CasellaDiTesto 3"/>
          <p:cNvSpPr txBox="1"/>
          <p:nvPr/>
        </p:nvSpPr>
        <p:spPr>
          <a:xfrm>
            <a:off x="1214414" y="2071678"/>
            <a:ext cx="6858048" cy="1200329"/>
          </a:xfrm>
          <a:prstGeom prst="rect">
            <a:avLst/>
          </a:prstGeom>
          <a:noFill/>
        </p:spPr>
        <p:txBody>
          <a:bodyPr wrap="square" rtlCol="0">
            <a:spAutoFit/>
          </a:bodyPr>
          <a:lstStyle/>
          <a:p>
            <a:pPr algn="just"/>
            <a:r>
              <a:rPr lang="it-IT" dirty="0" smtClean="0"/>
              <a:t>Le informazioni  relative alla Data ed Ora non erano immediatamente riconoscibili. Ma, messaggi identici spediti in tempi diversi differiscono solo in otto caratteri, che evidentemente rappresentano la Data e l’Ora.</a:t>
            </a:r>
          </a:p>
        </p:txBody>
      </p:sp>
      <p:sp>
        <p:nvSpPr>
          <p:cNvPr id="5" name="Rettangolo 4"/>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Data ed Ora</a:t>
            </a:r>
            <a:endParaRPr lang="it-IT" dirty="0">
              <a:solidFill>
                <a:srgbClr val="FFFF00"/>
              </a:solidFill>
            </a:endParaRPr>
          </a:p>
        </p:txBody>
      </p:sp>
      <p:pic>
        <p:nvPicPr>
          <p:cNvPr id="6" name="Immagine 5" descr="hex02.jpg"/>
          <p:cNvPicPr>
            <a:picLocks noChangeAspect="1"/>
          </p:cNvPicPr>
          <p:nvPr/>
        </p:nvPicPr>
        <p:blipFill>
          <a:blip r:embed="rId2" cstate="print"/>
          <a:stretch>
            <a:fillRect/>
          </a:stretch>
        </p:blipFill>
        <p:spPr>
          <a:xfrm>
            <a:off x="571472" y="3286124"/>
            <a:ext cx="8358246" cy="3214710"/>
          </a:xfrm>
          <a:prstGeom prst="rect">
            <a:avLst/>
          </a:prstGeom>
        </p:spPr>
      </p:pic>
      <p:sp>
        <p:nvSpPr>
          <p:cNvPr id="8"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3632704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8</a:t>
            </a:fld>
            <a:endParaRPr lang="it-IT" dirty="0"/>
          </a:p>
        </p:txBody>
      </p:sp>
      <p:sp>
        <p:nvSpPr>
          <p:cNvPr id="4" name="CasellaDiTesto 3"/>
          <p:cNvSpPr txBox="1"/>
          <p:nvPr/>
        </p:nvSpPr>
        <p:spPr>
          <a:xfrm>
            <a:off x="1214414" y="1928802"/>
            <a:ext cx="6858048" cy="1200329"/>
          </a:xfrm>
          <a:prstGeom prst="rect">
            <a:avLst/>
          </a:prstGeom>
          <a:noFill/>
        </p:spPr>
        <p:txBody>
          <a:bodyPr wrap="square" rtlCol="0">
            <a:spAutoFit/>
          </a:bodyPr>
          <a:lstStyle/>
          <a:p>
            <a:pPr algn="just"/>
            <a:r>
              <a:rPr lang="it-IT" dirty="0" smtClean="0"/>
              <a:t>Messaggi  identici spediti nel tempo hanno fatto emergere che cambiava solo la parte iniziale della sequenza di otto caratteri </a:t>
            </a:r>
            <a:r>
              <a:rPr lang="it-IT" dirty="0" smtClean="0">
                <a:sym typeface="Wingdings" pitchFamily="2" charset="2"/>
              </a:rPr>
              <a:t> si è dedotto che la data è rappresentata invertendo la sequenza dei byte.</a:t>
            </a:r>
            <a:endParaRPr lang="it-IT" dirty="0" smtClean="0"/>
          </a:p>
        </p:txBody>
      </p:sp>
      <p:sp>
        <p:nvSpPr>
          <p:cNvPr id="5" name="Rettangolo 4"/>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Data ed Ora</a:t>
            </a:r>
            <a:endParaRPr lang="it-IT" dirty="0">
              <a:solidFill>
                <a:srgbClr val="FFFF00"/>
              </a:solidFill>
            </a:endParaRPr>
          </a:p>
        </p:txBody>
      </p:sp>
      <p:sp>
        <p:nvSpPr>
          <p:cNvPr id="7" name="CasellaDiTesto 6"/>
          <p:cNvSpPr txBox="1"/>
          <p:nvPr/>
        </p:nvSpPr>
        <p:spPr>
          <a:xfrm>
            <a:off x="1357290" y="4714884"/>
            <a:ext cx="6858048" cy="646331"/>
          </a:xfrm>
          <a:prstGeom prst="rect">
            <a:avLst/>
          </a:prstGeom>
          <a:noFill/>
        </p:spPr>
        <p:txBody>
          <a:bodyPr wrap="square" rtlCol="0">
            <a:spAutoFit/>
          </a:bodyPr>
          <a:lstStyle/>
          <a:p>
            <a:pPr algn="just"/>
            <a:r>
              <a:rPr lang="it-IT" dirty="0" smtClean="0"/>
              <a:t>Dal differenziale di Data ed Ora dei messaggi  identici successivi si è dedotta la codifica in microsecondi.</a:t>
            </a:r>
          </a:p>
        </p:txBody>
      </p:sp>
      <p:pic>
        <p:nvPicPr>
          <p:cNvPr id="8" name="Immagine 7" descr="hex02.jpg"/>
          <p:cNvPicPr>
            <a:picLocks noChangeAspect="1"/>
          </p:cNvPicPr>
          <p:nvPr/>
        </p:nvPicPr>
        <p:blipFill>
          <a:blip r:embed="rId2" cstate="print"/>
          <a:srcRect l="31624" t="17778" r="52137" b="68889"/>
          <a:stretch>
            <a:fillRect/>
          </a:stretch>
        </p:blipFill>
        <p:spPr>
          <a:xfrm>
            <a:off x="2571736" y="3214686"/>
            <a:ext cx="4286280" cy="1353562"/>
          </a:xfrm>
          <a:prstGeom prst="rect">
            <a:avLst/>
          </a:prstGeom>
        </p:spPr>
      </p:pic>
      <p:sp>
        <p:nvSpPr>
          <p:cNvPr id="10"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23985919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B007B441-5312-499D-93C3-6E37886527FA}" type="slidenum">
              <a:rPr lang="it-IT" smtClean="0"/>
              <a:pPr/>
              <a:t>9</a:t>
            </a:fld>
            <a:endParaRPr lang="it-IT" dirty="0"/>
          </a:p>
        </p:txBody>
      </p:sp>
      <p:sp>
        <p:nvSpPr>
          <p:cNvPr id="4" name="CasellaDiTesto 3"/>
          <p:cNvSpPr txBox="1"/>
          <p:nvPr/>
        </p:nvSpPr>
        <p:spPr>
          <a:xfrm>
            <a:off x="642910" y="1928802"/>
            <a:ext cx="5286412" cy="3693319"/>
          </a:xfrm>
          <a:prstGeom prst="rect">
            <a:avLst/>
          </a:prstGeom>
          <a:noFill/>
        </p:spPr>
        <p:txBody>
          <a:bodyPr wrap="square" rtlCol="0">
            <a:spAutoFit/>
          </a:bodyPr>
          <a:lstStyle/>
          <a:p>
            <a:pPr algn="just"/>
            <a:r>
              <a:rPr lang="it-IT" dirty="0" smtClean="0"/>
              <a:t>Ipotizzando, come poi si è potuto verificare, che i microsecondi avessero origine dall’anno zero, si è provveduto a decodificare la stringa di caratteri relativi alla Data e l’Ora di uno dei messaggi di prova sul dispositivo di test, trovando che differivano di poco più di un anno dalla momento reale. A questo punto è apparso chiaro che la codifica era espressa secondo il Calendario Giuliano, emendato da papa Gregorio XIII con la bolla papale “Inter </a:t>
            </a:r>
            <a:r>
              <a:rPr lang="it-IT" dirty="0" err="1" smtClean="0"/>
              <a:t>gravissimas</a:t>
            </a:r>
            <a:r>
              <a:rPr lang="it-IT" dirty="0" smtClean="0"/>
              <a:t>” del 1582 e diventato Calendario Gregoriano così come noi lo conosciamo e pratichiamo oggi.</a:t>
            </a:r>
          </a:p>
        </p:txBody>
      </p:sp>
      <p:pic>
        <p:nvPicPr>
          <p:cNvPr id="5" name="Picture 2" descr="http://t3.gstatic.com/images?q=tbn:ANd9GcRoHkdHi3blsGFGhGaG9wBr5Qk2k7T_0dGIRaNEMG4x5RycNsHr"/>
          <p:cNvPicPr>
            <a:picLocks noChangeAspect="1" noChangeArrowheads="1"/>
          </p:cNvPicPr>
          <p:nvPr/>
        </p:nvPicPr>
        <p:blipFill>
          <a:blip r:embed="rId2" cstate="print"/>
          <a:srcRect/>
          <a:stretch>
            <a:fillRect/>
          </a:stretch>
        </p:blipFill>
        <p:spPr bwMode="auto">
          <a:xfrm>
            <a:off x="6429388" y="2714620"/>
            <a:ext cx="1905000" cy="1828800"/>
          </a:xfrm>
          <a:prstGeom prst="rect">
            <a:avLst/>
          </a:prstGeom>
          <a:noFill/>
        </p:spPr>
      </p:pic>
      <p:sp>
        <p:nvSpPr>
          <p:cNvPr id="6" name="Rettangolo 5"/>
          <p:cNvSpPr/>
          <p:nvPr/>
        </p:nvSpPr>
        <p:spPr>
          <a:xfrm>
            <a:off x="642910" y="1428736"/>
            <a:ext cx="8286808" cy="369332"/>
          </a:xfrm>
          <a:prstGeom prst="rect">
            <a:avLst/>
          </a:prstGeom>
        </p:spPr>
        <p:txBody>
          <a:bodyPr wrap="square">
            <a:spAutoFit/>
          </a:bodyPr>
          <a:lstStyle/>
          <a:p>
            <a:pPr algn="ctr"/>
            <a:r>
              <a:rPr lang="it-IT" dirty="0" smtClean="0">
                <a:solidFill>
                  <a:srgbClr val="FFFF00"/>
                </a:solidFill>
              </a:rPr>
              <a:t>Caso reale: Data ed Ora</a:t>
            </a:r>
            <a:endParaRPr lang="it-IT" dirty="0">
              <a:solidFill>
                <a:srgbClr val="FFFF00"/>
              </a:solidFill>
            </a:endParaRPr>
          </a:p>
        </p:txBody>
      </p:sp>
      <p:sp>
        <p:nvSpPr>
          <p:cNvPr id="8" name="Titolo 1"/>
          <p:cNvSpPr txBox="1">
            <a:spLocks/>
          </p:cNvSpPr>
          <p:nvPr/>
        </p:nvSpPr>
        <p:spPr>
          <a:xfrm>
            <a:off x="24382" y="23798"/>
            <a:ext cx="5483722" cy="928695"/>
          </a:xfrm>
          <a:prstGeom prst="rect">
            <a:avLst/>
          </a:prstGeom>
        </p:spPr>
        <p:txBody>
          <a:bodyPr vert="horz" anchor="ctr">
            <a:normAutofit/>
          </a:bodyPr>
          <a:lstStyle/>
          <a:p>
            <a:pPr marL="484632" marR="0" lvl="0" indent="0" algn="ctr" defTabSz="914400" rtl="0" eaLnBrk="1" fontAlgn="auto" latinLnBrk="0" hangingPunct="1">
              <a:lnSpc>
                <a:spcPct val="100000"/>
              </a:lnSpc>
              <a:spcBef>
                <a:spcPct val="0"/>
              </a:spcBef>
              <a:spcAft>
                <a:spcPts val="0"/>
              </a:spcAft>
              <a:buClrTx/>
              <a:buSzTx/>
              <a:buFontTx/>
              <a:buNone/>
              <a:tabLst/>
              <a:defRPr/>
            </a:pPr>
            <a:r>
              <a:rPr kumimoji="0" lang="it-IT" sz="2400" b="0" i="0" u="none" strike="noStrike" kern="1200" cap="none" spc="0" normalizeH="0" baseline="0" noProof="0" dirty="0"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Mobile Forensics – case </a:t>
            </a:r>
            <a:r>
              <a:rPr kumimoji="0" lang="it-IT" sz="2400" b="0" i="0" u="none" strike="noStrike" kern="1200" cap="none" spc="0" normalizeH="0" baseline="0" noProof="0" dirty="0" err="1" smtClean="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rPr>
              <a:t>study</a:t>
            </a:r>
            <a:endParaRPr kumimoji="0" lang="it-IT" sz="2400" b="0" i="0" u="none" strike="noStrike" kern="1200" cap="none" spc="0" normalizeH="0" baseline="0" noProof="0" dirty="0">
              <a:ln w="6350">
                <a:solidFill>
                  <a:schemeClr val="accent1">
                    <a:shade val="43000"/>
                  </a:schemeClr>
                </a:solidFill>
              </a:ln>
              <a:solidFill>
                <a:srgbClr val="FFFF00"/>
              </a:solidFill>
              <a:effectLst>
                <a:outerShdw blurRad="26000" dist="26000" dir="14500000" algn="tl" rotWithShape="0">
                  <a:srgbClr val="000000">
                    <a:alpha val="40000"/>
                  </a:srgbClr>
                </a:outerShdw>
              </a:effectLst>
              <a:uLnTx/>
              <a:uFillTx/>
              <a:latin typeface="+mj-lt"/>
              <a:ea typeface="+mj-ea"/>
              <a:cs typeface="+mj-cs"/>
            </a:endParaRPr>
          </a:p>
        </p:txBody>
      </p:sp>
    </p:spTree>
    <p:extLst>
      <p:ext uri="{BB962C8B-B14F-4D97-AF65-F5344CB8AC3E}">
        <p14:creationId xmlns:p14="http://schemas.microsoft.com/office/powerpoint/2010/main" val="717751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5723</TotalTime>
  <Words>803</Words>
  <Application>Microsoft Office PowerPoint</Application>
  <PresentationFormat>Presentazione su schermo (4:3)</PresentationFormat>
  <Paragraphs>115</Paragraphs>
  <Slides>14</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Calibri</vt:lpstr>
      <vt:lpstr>Century Gothic</vt:lpstr>
      <vt:lpstr>Verdana</vt:lpstr>
      <vt:lpstr>Wingdings</vt:lpstr>
      <vt:lpstr>Wingdings 2</vt:lpstr>
      <vt:lpstr>Verve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Prova Mobile</dc:title>
  <dc:creator>SC</dc:creator>
  <cp:lastModifiedBy>Windows User</cp:lastModifiedBy>
  <cp:revision>456</cp:revision>
  <dcterms:created xsi:type="dcterms:W3CDTF">2012-06-11T18:11:07Z</dcterms:created>
  <dcterms:modified xsi:type="dcterms:W3CDTF">2018-10-04T14:31:24Z</dcterms:modified>
</cp:coreProperties>
</file>