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86" r:id="rId3"/>
    <p:sldId id="260" r:id="rId4"/>
    <p:sldId id="261" r:id="rId5"/>
    <p:sldId id="288" r:id="rId6"/>
    <p:sldId id="263" r:id="rId7"/>
    <p:sldId id="282" r:id="rId8"/>
    <p:sldId id="283" r:id="rId9"/>
    <p:sldId id="284" r:id="rId10"/>
    <p:sldId id="285" r:id="rId11"/>
    <p:sldId id="264" r:id="rId12"/>
    <p:sldId id="265" r:id="rId13"/>
    <p:sldId id="268" r:id="rId14"/>
    <p:sldId id="266" r:id="rId15"/>
    <p:sldId id="289" r:id="rId16"/>
    <p:sldId id="269" r:id="rId17"/>
    <p:sldId id="281" r:id="rId18"/>
    <p:sldId id="267" r:id="rId19"/>
    <p:sldId id="287" r:id="rId20"/>
  </p:sldIdLst>
  <p:sldSz cx="9144000" cy="6858000" type="screen4x3"/>
  <p:notesSz cx="6888163" cy="100187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85" autoAdjust="0"/>
  </p:normalViewPr>
  <p:slideViewPr>
    <p:cSldViewPr>
      <p:cViewPr>
        <p:scale>
          <a:sx n="60" d="100"/>
          <a:sy n="60" d="100"/>
        </p:scale>
        <p:origin x="-2021" y="-5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3120" y="-9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A2FBDD0B-8256-4AA7-89D9-102A188714C4}" type="datetimeFigureOut">
              <a:rPr lang="it-IT" smtClean="0"/>
              <a:t>16/10/2019</a:t>
            </a:fld>
            <a:endParaRPr lang="it-IT"/>
          </a:p>
        </p:txBody>
      </p:sp>
      <p:sp>
        <p:nvSpPr>
          <p:cNvPr id="4" name="Segnaposto piè di pagina 3"/>
          <p:cNvSpPr>
            <a:spLocks noGrp="1"/>
          </p:cNvSpPr>
          <p:nvPr>
            <p:ph type="ftr" sz="quarter" idx="2"/>
          </p:nvPr>
        </p:nvSpPr>
        <p:spPr>
          <a:xfrm>
            <a:off x="0" y="9515475"/>
            <a:ext cx="2984500" cy="50165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902075" y="9515475"/>
            <a:ext cx="2984500" cy="501650"/>
          </a:xfrm>
          <a:prstGeom prst="rect">
            <a:avLst/>
          </a:prstGeom>
        </p:spPr>
        <p:txBody>
          <a:bodyPr vert="horz" lIns="91440" tIns="45720" rIns="91440" bIns="45720" rtlCol="0" anchor="b"/>
          <a:lstStyle>
            <a:lvl1pPr algn="r">
              <a:defRPr sz="1200"/>
            </a:lvl1pPr>
          </a:lstStyle>
          <a:p>
            <a:fld id="{51766B53-7E12-4CFA-B758-5E11D2050202}" type="slidenum">
              <a:rPr lang="it-IT" smtClean="0"/>
              <a:t>‹N›</a:t>
            </a:fld>
            <a:endParaRPr lang="it-IT"/>
          </a:p>
        </p:txBody>
      </p:sp>
    </p:spTree>
    <p:extLst>
      <p:ext uri="{BB962C8B-B14F-4D97-AF65-F5344CB8AC3E}">
        <p14:creationId xmlns:p14="http://schemas.microsoft.com/office/powerpoint/2010/main" val="2863877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84871" cy="500936"/>
          </a:xfrm>
          <a:prstGeom prst="rect">
            <a:avLst/>
          </a:prstGeom>
        </p:spPr>
        <p:txBody>
          <a:bodyPr vert="horz" lIns="96606" tIns="48303" rIns="96606" bIns="48303" rtlCol="0"/>
          <a:lstStyle>
            <a:lvl1pPr algn="l">
              <a:defRPr sz="1300"/>
            </a:lvl1pPr>
          </a:lstStyle>
          <a:p>
            <a:endParaRPr lang="it-IT"/>
          </a:p>
        </p:txBody>
      </p:sp>
      <p:sp>
        <p:nvSpPr>
          <p:cNvPr id="3" name="Segnaposto data 2"/>
          <p:cNvSpPr>
            <a:spLocks noGrp="1"/>
          </p:cNvSpPr>
          <p:nvPr>
            <p:ph type="dt" idx="1"/>
          </p:nvPr>
        </p:nvSpPr>
        <p:spPr>
          <a:xfrm>
            <a:off x="3901698" y="0"/>
            <a:ext cx="2984871" cy="500936"/>
          </a:xfrm>
          <a:prstGeom prst="rect">
            <a:avLst/>
          </a:prstGeom>
        </p:spPr>
        <p:txBody>
          <a:bodyPr vert="horz" lIns="96606" tIns="48303" rIns="96606" bIns="48303" rtlCol="0"/>
          <a:lstStyle>
            <a:lvl1pPr algn="r">
              <a:defRPr sz="1300"/>
            </a:lvl1pPr>
          </a:lstStyle>
          <a:p>
            <a:fld id="{F896C35B-0136-4EF8-A6F4-C74919B2774A}" type="datetimeFigureOut">
              <a:rPr lang="it-IT" smtClean="0"/>
              <a:t>16/10/2019</a:t>
            </a:fld>
            <a:endParaRPr lang="it-IT"/>
          </a:p>
        </p:txBody>
      </p:sp>
      <p:sp>
        <p:nvSpPr>
          <p:cNvPr id="4" name="Segnaposto immagine diapositiva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06" tIns="48303" rIns="96606" bIns="48303"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606" tIns="48303" rIns="96606" bIns="48303"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516038"/>
            <a:ext cx="2984871" cy="500936"/>
          </a:xfrm>
          <a:prstGeom prst="rect">
            <a:avLst/>
          </a:prstGeom>
        </p:spPr>
        <p:txBody>
          <a:bodyPr vert="horz" lIns="96606" tIns="48303" rIns="96606" bIns="48303"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8" y="9516038"/>
            <a:ext cx="2984871" cy="500936"/>
          </a:xfrm>
          <a:prstGeom prst="rect">
            <a:avLst/>
          </a:prstGeom>
        </p:spPr>
        <p:txBody>
          <a:bodyPr vert="horz" lIns="96606" tIns="48303" rIns="96606" bIns="48303" rtlCol="0" anchor="b"/>
          <a:lstStyle>
            <a:lvl1pPr algn="r">
              <a:defRPr sz="1300"/>
            </a:lvl1pPr>
          </a:lstStyle>
          <a:p>
            <a:fld id="{44A16F0A-A094-4233-8B58-077590A65E99}" type="slidenum">
              <a:rPr lang="it-IT" smtClean="0"/>
              <a:t>‹N›</a:t>
            </a:fld>
            <a:endParaRPr lang="it-IT"/>
          </a:p>
        </p:txBody>
      </p:sp>
    </p:spTree>
    <p:extLst>
      <p:ext uri="{BB962C8B-B14F-4D97-AF65-F5344CB8AC3E}">
        <p14:creationId xmlns:p14="http://schemas.microsoft.com/office/powerpoint/2010/main" val="117316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4A16F0A-A094-4233-8B58-077590A65E99}" type="slidenum">
              <a:rPr lang="it-IT" smtClean="0"/>
              <a:t>2</a:t>
            </a:fld>
            <a:endParaRPr lang="it-IT"/>
          </a:p>
        </p:txBody>
      </p:sp>
    </p:spTree>
    <p:extLst>
      <p:ext uri="{BB962C8B-B14F-4D97-AF65-F5344CB8AC3E}">
        <p14:creationId xmlns:p14="http://schemas.microsoft.com/office/powerpoint/2010/main" val="2248209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7"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a:solidFill>
                  <a:srgbClr val="002060"/>
                </a:solidFill>
              </a:defRPr>
            </a:lvl1pPr>
          </a:lstStyle>
          <a:p>
            <a:r>
              <a:rPr lang="it-IT" dirty="0" smtClean="0"/>
              <a:t>16 ottobre 2019</a:t>
            </a:r>
            <a:endParaRPr lang="it-IT" dirty="0"/>
          </a:p>
        </p:txBody>
      </p:sp>
      <p:sp>
        <p:nvSpPr>
          <p:cNvPr id="8"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rgbClr val="002060"/>
                </a:solidFill>
              </a:defRPr>
            </a:lvl1p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9"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100">
                <a:solidFill>
                  <a:srgbClr val="002060"/>
                </a:solidFill>
              </a:defRPr>
            </a:lvl1pPr>
          </a:lstStyle>
          <a:p>
            <a:fld id="{FF43BCD7-34BA-4144-AC63-01E4552D9BB8}" type="slidenum">
              <a:rPr lang="it-IT" smtClean="0"/>
              <a:pPr/>
              <a:t>‹N›</a:t>
            </a:fld>
            <a:endParaRPr lang="it-IT"/>
          </a:p>
        </p:txBody>
      </p:sp>
      <p:pic>
        <p:nvPicPr>
          <p:cNvPr id="5" name="Picture 2" descr="C:\Users\munafo\Desktop\loghi\logo_multi_color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1616" y="188640"/>
            <a:ext cx="1142072" cy="118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344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a:xfrm>
            <a:off x="2195736" y="274638"/>
            <a:ext cx="6840000" cy="720000"/>
          </a:xfrm>
          <a:prstGeom prst="rect">
            <a:avLst/>
          </a:prstGeom>
          <a:solidFill>
            <a:schemeClr val="accent1">
              <a:lumMod val="75000"/>
            </a:schemeClr>
          </a:solidFill>
        </p:spPr>
        <p:txBody>
          <a:bodyPr/>
          <a:lstStyle>
            <a:lvl1pPr>
              <a:defRPr sz="2800" baseline="0">
                <a:solidFill>
                  <a:schemeClr val="bg1"/>
                </a:solidFill>
                <a:latin typeface="Cambria" panose="02040503050406030204" pitchFamily="18" charset="0"/>
              </a:defRPr>
            </a:lvl1pPr>
          </a:lstStyle>
          <a:p>
            <a:r>
              <a:rPr lang="it-IT" dirty="0" smtClean="0"/>
              <a:t>Fare clic per modificare lo stile del titolo</a:t>
            </a:r>
            <a:endParaRPr lang="it-IT" dirty="0"/>
          </a:p>
        </p:txBody>
      </p:sp>
      <p:sp>
        <p:nvSpPr>
          <p:cNvPr id="3" name="Segnaposto data 2"/>
          <p:cNvSpPr>
            <a:spLocks noGrp="1"/>
          </p:cNvSpPr>
          <p:nvPr>
            <p:ph type="dt" sz="half" idx="10"/>
          </p:nvPr>
        </p:nvSpPr>
        <p:spPr/>
        <p:txBody>
          <a:bodyPr/>
          <a:lstStyle/>
          <a:p>
            <a:r>
              <a:rPr lang="it-IT" dirty="0" smtClean="0"/>
              <a:t>16 ottobre 2019</a:t>
            </a:r>
            <a:endParaRPr lang="it-IT" dirty="0"/>
          </a:p>
        </p:txBody>
      </p:sp>
      <p:sp>
        <p:nvSpPr>
          <p:cNvPr id="4" name="Segnaposto piè di pagina 3"/>
          <p:cNvSpPr>
            <a:spLocks noGrp="1"/>
          </p:cNvSpPr>
          <p:nvPr>
            <p:ph type="ftr" sz="quarter" idx="11"/>
          </p:nvPr>
        </p:nvSpPr>
        <p:spPr/>
        <p:txBody>
          <a:body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‹N›</a:t>
            </a:fld>
            <a:endParaRPr lang="it-IT"/>
          </a:p>
        </p:txBody>
      </p:sp>
      <p:pic>
        <p:nvPicPr>
          <p:cNvPr id="6" name="Picture 2" descr="C:\Users\munafo\Desktop\loghi\logo_multi_color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1616" y="188640"/>
            <a:ext cx="829806"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62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a:solidFill>
                  <a:srgbClr val="002060"/>
                </a:solidFill>
              </a:defRPr>
            </a:lvl1pPr>
          </a:lstStyle>
          <a:p>
            <a:r>
              <a:rPr lang="it-IT" dirty="0" smtClean="0"/>
              <a:t>16 ottobre 2019</a:t>
            </a:r>
            <a:endParaRPr lang="it-IT" dirty="0"/>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rgbClr val="002060"/>
                </a:solidFill>
              </a:defRPr>
            </a:lvl1p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100">
                <a:solidFill>
                  <a:srgbClr val="002060"/>
                </a:solidFill>
              </a:defRPr>
            </a:lvl1pPr>
          </a:lstStyle>
          <a:p>
            <a:fld id="{FF43BCD7-34BA-4144-AC63-01E4552D9BB8}" type="slidenum">
              <a:rPr lang="it-IT" smtClean="0"/>
              <a:pPr/>
              <a:t>‹N›</a:t>
            </a:fld>
            <a:endParaRPr lang="it-IT"/>
          </a:p>
        </p:txBody>
      </p:sp>
    </p:spTree>
    <p:extLst>
      <p:ext uri="{BB962C8B-B14F-4D97-AF65-F5344CB8AC3E}">
        <p14:creationId xmlns:p14="http://schemas.microsoft.com/office/powerpoint/2010/main" val="289352690"/>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6"/>
          <p:cNvSpPr txBox="1">
            <a:spLocks/>
          </p:cNvSpPr>
          <p:nvPr/>
        </p:nvSpPr>
        <p:spPr bwMode="auto">
          <a:xfrm>
            <a:off x="1217067" y="1916832"/>
            <a:ext cx="6659562" cy="1477328"/>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lang="it-IT" sz="3600" b="1" kern="1200">
                <a:solidFill>
                  <a:srgbClr val="376092"/>
                </a:solidFill>
                <a:latin typeface="Cambria" pitchFamily="18" charset="0"/>
                <a:ea typeface="Cambria Math" pitchFamily="18" charset="0"/>
                <a:cs typeface="Times New Roman" pitchFamily="18" charset="0"/>
              </a:defRPr>
            </a:lvl1pPr>
            <a:lvl2pPr algn="l" rtl="0" eaLnBrk="0" fontAlgn="base" hangingPunct="0">
              <a:spcBef>
                <a:spcPct val="0"/>
              </a:spcBef>
              <a:spcAft>
                <a:spcPct val="0"/>
              </a:spcAft>
              <a:defRPr sz="3200" b="1">
                <a:solidFill>
                  <a:srgbClr val="376092"/>
                </a:solidFill>
                <a:latin typeface="Cambria" pitchFamily="18" charset="0"/>
                <a:ea typeface="Cambria Math" pitchFamily="18" charset="0"/>
                <a:cs typeface="Times New Roman" pitchFamily="18" charset="0"/>
              </a:defRPr>
            </a:lvl2pPr>
            <a:lvl3pPr algn="l" rtl="0" eaLnBrk="0" fontAlgn="base" hangingPunct="0">
              <a:spcBef>
                <a:spcPct val="0"/>
              </a:spcBef>
              <a:spcAft>
                <a:spcPct val="0"/>
              </a:spcAft>
              <a:defRPr sz="3200" b="1">
                <a:solidFill>
                  <a:srgbClr val="376092"/>
                </a:solidFill>
                <a:latin typeface="Cambria" pitchFamily="18" charset="0"/>
                <a:ea typeface="Cambria Math" pitchFamily="18" charset="0"/>
                <a:cs typeface="Times New Roman" pitchFamily="18" charset="0"/>
              </a:defRPr>
            </a:lvl3pPr>
            <a:lvl4pPr algn="l" rtl="0" eaLnBrk="0" fontAlgn="base" hangingPunct="0">
              <a:spcBef>
                <a:spcPct val="0"/>
              </a:spcBef>
              <a:spcAft>
                <a:spcPct val="0"/>
              </a:spcAft>
              <a:defRPr sz="3200" b="1">
                <a:solidFill>
                  <a:srgbClr val="376092"/>
                </a:solidFill>
                <a:latin typeface="Cambria" pitchFamily="18" charset="0"/>
                <a:ea typeface="Cambria Math" pitchFamily="18" charset="0"/>
                <a:cs typeface="Times New Roman" pitchFamily="18" charset="0"/>
              </a:defRPr>
            </a:lvl4pPr>
            <a:lvl5pPr algn="l" rtl="0" eaLnBrk="0" fontAlgn="base" hangingPunct="0">
              <a:spcBef>
                <a:spcPct val="0"/>
              </a:spcBef>
              <a:spcAft>
                <a:spcPct val="0"/>
              </a:spcAft>
              <a:defRPr sz="3200" b="1">
                <a:solidFill>
                  <a:srgbClr val="376092"/>
                </a:solidFill>
                <a:latin typeface="Cambria" pitchFamily="18" charset="0"/>
                <a:ea typeface="Cambria Math" pitchFamily="18" charset="0"/>
                <a:cs typeface="Times New Roman" pitchFamily="18" charset="0"/>
              </a:defRPr>
            </a:lvl5pPr>
            <a:lvl6pPr marL="457200" algn="ctr" rtl="0" fontAlgn="base">
              <a:spcBef>
                <a:spcPct val="0"/>
              </a:spcBef>
              <a:spcAft>
                <a:spcPct val="0"/>
              </a:spcAft>
              <a:defRPr sz="3600" b="1">
                <a:solidFill>
                  <a:schemeClr val="accent1"/>
                </a:solidFill>
                <a:latin typeface="Cambria" pitchFamily="18" charset="0"/>
                <a:ea typeface="Cambria Math" pitchFamily="18" charset="0"/>
                <a:cs typeface="Times New Roman" pitchFamily="18" charset="0"/>
              </a:defRPr>
            </a:lvl6pPr>
            <a:lvl7pPr marL="914400" algn="ctr" rtl="0" fontAlgn="base">
              <a:spcBef>
                <a:spcPct val="0"/>
              </a:spcBef>
              <a:spcAft>
                <a:spcPct val="0"/>
              </a:spcAft>
              <a:defRPr sz="3600" b="1">
                <a:solidFill>
                  <a:schemeClr val="accent1"/>
                </a:solidFill>
                <a:latin typeface="Cambria" pitchFamily="18" charset="0"/>
                <a:ea typeface="Cambria Math" pitchFamily="18" charset="0"/>
                <a:cs typeface="Times New Roman" pitchFamily="18" charset="0"/>
              </a:defRPr>
            </a:lvl7pPr>
            <a:lvl8pPr marL="1371600" algn="ctr" rtl="0" fontAlgn="base">
              <a:spcBef>
                <a:spcPct val="0"/>
              </a:spcBef>
              <a:spcAft>
                <a:spcPct val="0"/>
              </a:spcAft>
              <a:defRPr sz="3600" b="1">
                <a:solidFill>
                  <a:schemeClr val="accent1"/>
                </a:solidFill>
                <a:latin typeface="Cambria" pitchFamily="18" charset="0"/>
                <a:ea typeface="Cambria Math" pitchFamily="18" charset="0"/>
                <a:cs typeface="Times New Roman" pitchFamily="18" charset="0"/>
              </a:defRPr>
            </a:lvl8pPr>
            <a:lvl9pPr marL="1828800" algn="ctr" rtl="0" fontAlgn="base">
              <a:spcBef>
                <a:spcPct val="0"/>
              </a:spcBef>
              <a:spcAft>
                <a:spcPct val="0"/>
              </a:spcAft>
              <a:defRPr sz="3600" b="1">
                <a:solidFill>
                  <a:schemeClr val="accent1"/>
                </a:solidFill>
                <a:latin typeface="Cambria" pitchFamily="18" charset="0"/>
                <a:ea typeface="Cambria Math" pitchFamily="18" charset="0"/>
                <a:cs typeface="Times New Roman" pitchFamily="18" charset="0"/>
              </a:defRPr>
            </a:lvl9pPr>
          </a:lstStyle>
          <a:p>
            <a:pPr lvl="0" algn="ctr">
              <a:defRPr/>
            </a:pPr>
            <a:r>
              <a:rPr lang="it-IT" altLang="it-IT" sz="3200" dirty="0" smtClean="0">
                <a:solidFill>
                  <a:srgbClr val="002060"/>
                </a:solidFill>
              </a:rPr>
              <a:t>Distributed </a:t>
            </a:r>
            <a:r>
              <a:rPr lang="it-IT" altLang="it-IT" sz="3200" dirty="0" err="1">
                <a:solidFill>
                  <a:srgbClr val="002060"/>
                </a:solidFill>
              </a:rPr>
              <a:t>Ledger</a:t>
            </a:r>
            <a:r>
              <a:rPr lang="it-IT" altLang="it-IT" sz="3200" dirty="0">
                <a:solidFill>
                  <a:srgbClr val="002060"/>
                </a:solidFill>
              </a:rPr>
              <a:t> </a:t>
            </a:r>
            <a:r>
              <a:rPr lang="it-IT" altLang="it-IT" sz="3200" dirty="0" smtClean="0">
                <a:solidFill>
                  <a:srgbClr val="002060"/>
                </a:solidFill>
              </a:rPr>
              <a:t>Technologies </a:t>
            </a:r>
            <a:r>
              <a:rPr lang="it-IT" altLang="it-IT" sz="3200" dirty="0">
                <a:solidFill>
                  <a:srgbClr val="002060"/>
                </a:solidFill>
              </a:rPr>
              <a:t>nel settore </a:t>
            </a:r>
            <a:r>
              <a:rPr lang="it-IT" altLang="it-IT" sz="3200" dirty="0" smtClean="0">
                <a:solidFill>
                  <a:srgbClr val="002060"/>
                </a:solidFill>
              </a:rPr>
              <a:t>finanziario: una nuova sfida </a:t>
            </a:r>
            <a:r>
              <a:rPr lang="it-IT" altLang="it-IT" sz="3200" dirty="0">
                <a:solidFill>
                  <a:srgbClr val="002060"/>
                </a:solidFill>
              </a:rPr>
              <a:t>per i </a:t>
            </a:r>
            <a:r>
              <a:rPr lang="it-IT" altLang="it-IT" sz="3200" dirty="0" smtClean="0">
                <a:solidFill>
                  <a:srgbClr val="002060"/>
                </a:solidFill>
              </a:rPr>
              <a:t>regolatori</a:t>
            </a:r>
            <a:endParaRPr kumimoji="0" lang="it-IT" altLang="it-IT" sz="3200" b="1" i="1" u="none" strike="noStrike" kern="1200" cap="none" spc="0" normalizeH="0" baseline="0" noProof="0" dirty="0" smtClean="0">
              <a:ln>
                <a:noFill/>
              </a:ln>
              <a:solidFill>
                <a:srgbClr val="002060"/>
              </a:solidFill>
              <a:effectLst/>
              <a:uLnTx/>
              <a:uFillTx/>
            </a:endParaRPr>
          </a:p>
        </p:txBody>
      </p:sp>
      <p:sp>
        <p:nvSpPr>
          <p:cNvPr id="3" name="Sottotitolo 7"/>
          <p:cNvSpPr txBox="1">
            <a:spLocks/>
          </p:cNvSpPr>
          <p:nvPr/>
        </p:nvSpPr>
        <p:spPr bwMode="auto">
          <a:xfrm>
            <a:off x="1371600" y="3749910"/>
            <a:ext cx="6400800" cy="12464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spcBef>
                <a:spcPct val="20000"/>
              </a:spcBef>
              <a:spcAft>
                <a:spcPct val="0"/>
              </a:spcAft>
              <a:buFont typeface="Arial" charset="0"/>
              <a:buNone/>
              <a:defRPr lang="it-IT" sz="3000" kern="1200">
                <a:solidFill>
                  <a:srgbClr val="757575"/>
                </a:solidFill>
                <a:latin typeface="Calibri" pitchFamily="34" charset="0"/>
                <a:ea typeface="+mn-ea"/>
                <a:cs typeface="Times New Roman" pitchFamily="18" charset="0"/>
              </a:defRPr>
            </a:lvl1pPr>
            <a:lvl2pPr marL="457200" indent="0" algn="ctr" rtl="0" eaLnBrk="0" fontAlgn="base" hangingPunct="0">
              <a:spcBef>
                <a:spcPct val="20000"/>
              </a:spcBef>
              <a:spcAft>
                <a:spcPct val="0"/>
              </a:spcAft>
              <a:buFont typeface="Arial" charset="0"/>
              <a:buNone/>
              <a:defRPr lang="it-IT" sz="2000" kern="1200">
                <a:solidFill>
                  <a:schemeClr val="tx1">
                    <a:tint val="75000"/>
                  </a:schemeClr>
                </a:solidFill>
                <a:latin typeface="Calibri" pitchFamily="34" charset="0"/>
                <a:ea typeface="+mn-ea"/>
                <a:cs typeface="Times New Roman" pitchFamily="18" charset="0"/>
              </a:defRPr>
            </a:lvl2pPr>
            <a:lvl3pPr marL="914400" indent="0" algn="ctr" rtl="0" eaLnBrk="0" fontAlgn="base" hangingPunct="0">
              <a:spcBef>
                <a:spcPct val="20000"/>
              </a:spcBef>
              <a:spcAft>
                <a:spcPct val="0"/>
              </a:spcAft>
              <a:buFont typeface="Arial" charset="0"/>
              <a:buNone/>
              <a:defRPr lang="it-IT" kern="1200">
                <a:solidFill>
                  <a:schemeClr val="tx1">
                    <a:tint val="75000"/>
                  </a:schemeClr>
                </a:solidFill>
                <a:latin typeface="Calibri" pitchFamily="34" charset="0"/>
                <a:ea typeface="+mn-ea"/>
                <a:cs typeface="Times New Roman" pitchFamily="18" charset="0"/>
              </a:defRPr>
            </a:lvl3pPr>
            <a:lvl4pPr marL="1371600" indent="0" algn="ctr" rtl="0" eaLnBrk="0" fontAlgn="base" hangingPunct="0">
              <a:spcBef>
                <a:spcPct val="20000"/>
              </a:spcBef>
              <a:spcAft>
                <a:spcPct val="0"/>
              </a:spcAft>
              <a:buFont typeface="Arial" charset="0"/>
              <a:buNone/>
              <a:defRPr lang="it-IT" kern="1200">
                <a:solidFill>
                  <a:schemeClr val="tx1">
                    <a:tint val="75000"/>
                  </a:schemeClr>
                </a:solidFill>
                <a:latin typeface="Calibri" pitchFamily="34" charset="0"/>
                <a:ea typeface="+mn-ea"/>
                <a:cs typeface="Times New Roman" pitchFamily="18" charset="0"/>
              </a:defRPr>
            </a:lvl4pPr>
            <a:lvl5pPr marL="1828800" indent="0" algn="ctr" rtl="0" eaLnBrk="0" fontAlgn="base" hangingPunct="0">
              <a:spcBef>
                <a:spcPct val="20000"/>
              </a:spcBef>
              <a:spcAft>
                <a:spcPct val="0"/>
              </a:spcAft>
              <a:buFont typeface="Arial" charset="0"/>
              <a:buNone/>
              <a:defRPr lang="it-IT" kern="1200">
                <a:solidFill>
                  <a:schemeClr val="tx1">
                    <a:tint val="75000"/>
                  </a:schemeClr>
                </a:solidFill>
                <a:latin typeface="Calibri" pitchFamily="34"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it-IT" altLang="it-IT" sz="2800" b="1" dirty="0" smtClean="0">
                <a:solidFill>
                  <a:srgbClr val="002060"/>
                </a:solidFill>
                <a:latin typeface="Cambria" panose="02040503050406030204" pitchFamily="18" charset="0"/>
              </a:rPr>
              <a:t>DIEGO MONORCHIO</a:t>
            </a:r>
          </a:p>
          <a:p>
            <a:pPr algn="ctr">
              <a:spcBef>
                <a:spcPts val="300"/>
              </a:spcBef>
            </a:pPr>
            <a:r>
              <a:rPr lang="it-IT" altLang="it-IT" sz="2400" b="1" i="1" dirty="0" smtClean="0">
                <a:solidFill>
                  <a:srgbClr val="002060"/>
                </a:solidFill>
                <a:latin typeface="Cambria" panose="02040503050406030204" pitchFamily="18" charset="0"/>
              </a:rPr>
              <a:t>CONSOB</a:t>
            </a:r>
          </a:p>
          <a:p>
            <a:pPr algn="ctr">
              <a:spcBef>
                <a:spcPts val="300"/>
              </a:spcBef>
            </a:pPr>
            <a:r>
              <a:rPr lang="it-IT" altLang="it-IT" sz="2400" b="1" i="1" dirty="0" smtClean="0">
                <a:solidFill>
                  <a:srgbClr val="002060"/>
                </a:solidFill>
                <a:latin typeface="Cambria" panose="02040503050406030204" pitchFamily="18" charset="0"/>
              </a:rPr>
              <a:t>DIVISIONE MERCATI/UFFICIO POST-TRADING</a:t>
            </a:r>
          </a:p>
        </p:txBody>
      </p:sp>
      <p:sp>
        <p:nvSpPr>
          <p:cNvPr id="4" name="Segnaposto data 9"/>
          <p:cNvSpPr txBox="1">
            <a:spLocks/>
          </p:cNvSpPr>
          <p:nvPr/>
        </p:nvSpPr>
        <p:spPr>
          <a:xfrm>
            <a:off x="2376091" y="5944195"/>
            <a:ext cx="4391818" cy="509141"/>
          </a:xfrm>
          <a:prstGeom prst="rect">
            <a:avLst/>
          </a:prstGeom>
        </p:spPr>
        <p:txBody>
          <a:bodyPr vert="horz" lIns="0" tIns="0" rIns="0" bIns="0" rtlCol="0" anchor="ctr"/>
          <a:lstStyle>
            <a:defPPr>
              <a:defRPr lang="it-IT"/>
            </a:defPPr>
            <a:lvl1pPr algn="l" rtl="0" fontAlgn="base">
              <a:spcBef>
                <a:spcPct val="0"/>
              </a:spcBef>
              <a:spcAft>
                <a:spcPct val="0"/>
              </a:spcAft>
              <a:defRPr sz="2000" i="0" kern="1200">
                <a:solidFill>
                  <a:srgbClr val="757575"/>
                </a:solidFill>
                <a:latin typeface="+mj-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r>
              <a:rPr lang="it-IT" sz="1600" b="1" dirty="0">
                <a:solidFill>
                  <a:srgbClr val="002060"/>
                </a:solidFill>
                <a:latin typeface="Cambria"/>
              </a:rPr>
              <a:t>De </a:t>
            </a:r>
            <a:r>
              <a:rPr lang="it-IT" sz="1600" b="1" dirty="0" err="1">
                <a:solidFill>
                  <a:srgbClr val="002060"/>
                </a:solidFill>
                <a:latin typeface="Cambria"/>
              </a:rPr>
              <a:t>Cifris</a:t>
            </a:r>
            <a:r>
              <a:rPr lang="it-IT" sz="1600" b="1" dirty="0">
                <a:solidFill>
                  <a:srgbClr val="002060"/>
                </a:solidFill>
                <a:latin typeface="Cambria"/>
              </a:rPr>
              <a:t> incontra </a:t>
            </a:r>
            <a:r>
              <a:rPr lang="it-IT" sz="1600" b="1" dirty="0" smtClean="0">
                <a:solidFill>
                  <a:srgbClr val="002060"/>
                </a:solidFill>
                <a:latin typeface="Cambria"/>
              </a:rPr>
              <a:t>Perugia</a:t>
            </a:r>
            <a:endParaRPr lang="it-IT" sz="1600" b="1" dirty="0">
              <a:solidFill>
                <a:srgbClr val="002060"/>
              </a:solidFill>
              <a:latin typeface="Cambria"/>
            </a:endParaRPr>
          </a:p>
          <a:p>
            <a:pPr algn="ctr">
              <a:defRPr/>
            </a:pPr>
            <a:r>
              <a:rPr lang="it-IT" sz="1600" b="1" dirty="0">
                <a:solidFill>
                  <a:srgbClr val="002060"/>
                </a:solidFill>
                <a:latin typeface="Cambria"/>
              </a:rPr>
              <a:t>Giornata di Studio sulla Crittografia</a:t>
            </a:r>
          </a:p>
        </p:txBody>
      </p:sp>
    </p:spTree>
    <p:extLst>
      <p:ext uri="{BB962C8B-B14F-4D97-AF65-F5344CB8AC3E}">
        <p14:creationId xmlns:p14="http://schemas.microsoft.com/office/powerpoint/2010/main" val="1567889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10</a:t>
            </a:fld>
            <a:endParaRPr lang="it-IT"/>
          </a:p>
        </p:txBody>
      </p:sp>
      <p:sp>
        <p:nvSpPr>
          <p:cNvPr id="6" name="Titolo 5"/>
          <p:cNvSpPr>
            <a:spLocks noGrp="1"/>
          </p:cNvSpPr>
          <p:nvPr>
            <p:ph type="title"/>
          </p:nvPr>
        </p:nvSpPr>
        <p:spPr>
          <a:xfrm>
            <a:off x="2195736" y="274638"/>
            <a:ext cx="6840000" cy="994122"/>
          </a:xfrm>
        </p:spPr>
        <p:txBody>
          <a:bodyPr/>
          <a:lstStyle/>
          <a:p>
            <a:r>
              <a:rPr lang="it-IT" dirty="0" smtClean="0"/>
              <a:t>La consultazione CONSOB:</a:t>
            </a:r>
            <a:br>
              <a:rPr lang="it-IT" dirty="0" smtClean="0"/>
            </a:br>
            <a:r>
              <a:rPr lang="it-IT" dirty="0" smtClean="0"/>
              <a:t>disciplina degli scambi</a:t>
            </a:r>
            <a:endParaRPr lang="it-IT" dirty="0"/>
          </a:p>
        </p:txBody>
      </p:sp>
      <p:sp>
        <p:nvSpPr>
          <p:cNvPr id="9" name="Rettangolo 8"/>
          <p:cNvSpPr/>
          <p:nvPr/>
        </p:nvSpPr>
        <p:spPr>
          <a:xfrm>
            <a:off x="169243" y="1826240"/>
            <a:ext cx="8795245" cy="738664"/>
          </a:xfrm>
          <a:prstGeom prst="rect">
            <a:avLst/>
          </a:prstGeom>
        </p:spPr>
        <p:style>
          <a:lnRef idx="0">
            <a:scrgbClr r="0" g="0" b="0"/>
          </a:lnRef>
          <a:fillRef idx="1001">
            <a:schemeClr val="lt2"/>
          </a:fillRef>
          <a:effectRef idx="0">
            <a:scrgbClr r="0" g="0" b="0"/>
          </a:effectRef>
          <a:fontRef idx="major"/>
        </p:style>
        <p:txBody>
          <a:bodyPr wrap="square">
            <a:spAutoFit/>
          </a:bodyPr>
          <a:lstStyle/>
          <a:p>
            <a:pPr algn="just"/>
            <a:r>
              <a:rPr lang="it-IT" sz="1400" dirty="0" smtClean="0"/>
              <a:t>“sistema </a:t>
            </a:r>
            <a:r>
              <a:rPr lang="it-IT" sz="1400" dirty="0"/>
              <a:t>di scambi di </a:t>
            </a:r>
            <a:r>
              <a:rPr lang="it-IT" sz="1400" dirty="0" smtClean="0"/>
              <a:t>cripto-attività”</a:t>
            </a:r>
          </a:p>
          <a:p>
            <a:pPr algn="just"/>
            <a:r>
              <a:rPr lang="it-IT" sz="1400" dirty="0" smtClean="0"/>
              <a:t>insieme </a:t>
            </a:r>
            <a:r>
              <a:rPr lang="it-IT" sz="1400" dirty="0"/>
              <a:t>di regole e di strutture automatizzate, che consente di raccogliere e diffondere proposte di negoziazione di cripto-attività e di dare esecuzione a dette proposte, anche attraverso tecnologie basate su registri distribuiti.</a:t>
            </a:r>
          </a:p>
        </p:txBody>
      </p:sp>
      <p:sp>
        <p:nvSpPr>
          <p:cNvPr id="10" name="Rettangolo 9"/>
          <p:cNvSpPr/>
          <p:nvPr/>
        </p:nvSpPr>
        <p:spPr>
          <a:xfrm>
            <a:off x="2340918" y="1393031"/>
            <a:ext cx="446449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it-IT" sz="1400" i="1" dirty="0" smtClean="0"/>
              <a:t>Proposta consob oggetto della consultazione</a:t>
            </a:r>
            <a:endParaRPr lang="it-IT" sz="1400" i="1" dirty="0"/>
          </a:p>
        </p:txBody>
      </p:sp>
      <p:sp>
        <p:nvSpPr>
          <p:cNvPr id="11" name="CasellaDiTesto 10"/>
          <p:cNvSpPr txBox="1"/>
          <p:nvPr/>
        </p:nvSpPr>
        <p:spPr>
          <a:xfrm>
            <a:off x="395536" y="2708920"/>
            <a:ext cx="8496944" cy="3139321"/>
          </a:xfrm>
          <a:prstGeom prst="rect">
            <a:avLst/>
          </a:prstGeom>
          <a:noFill/>
        </p:spPr>
        <p:txBody>
          <a:bodyPr wrap="square" rtlCol="0">
            <a:spAutoFit/>
          </a:bodyPr>
          <a:lstStyle/>
          <a:p>
            <a:pPr marL="285750" indent="-285750">
              <a:buFont typeface="Wingdings" panose="05000000000000000000" pitchFamily="2" charset="2"/>
              <a:buChar char="Ø"/>
            </a:pPr>
            <a:r>
              <a:rPr lang="it-IT" dirty="0" smtClean="0">
                <a:solidFill>
                  <a:schemeClr val="accent1">
                    <a:lumMod val="75000"/>
                  </a:schemeClr>
                </a:solidFill>
              </a:rPr>
              <a:t>Anche in questo caso proposto regime di </a:t>
            </a:r>
            <a:r>
              <a:rPr lang="it-IT" dirty="0" err="1" smtClean="0">
                <a:solidFill>
                  <a:schemeClr val="accent1">
                    <a:lumMod val="75000"/>
                  </a:schemeClr>
                </a:solidFill>
              </a:rPr>
              <a:t>opt</a:t>
            </a:r>
            <a:r>
              <a:rPr lang="it-IT" dirty="0" smtClean="0">
                <a:solidFill>
                  <a:schemeClr val="accent1">
                    <a:lumMod val="75000"/>
                  </a:schemeClr>
                </a:solidFill>
              </a:rPr>
              <a:t>-in</a:t>
            </a:r>
          </a:p>
          <a:p>
            <a:pPr marL="285750" indent="-285750">
              <a:buFont typeface="Wingdings" panose="05000000000000000000" pitchFamily="2" charset="2"/>
              <a:buChar char="Ø"/>
            </a:pPr>
            <a:endParaRPr lang="it-IT" dirty="0">
              <a:solidFill>
                <a:schemeClr val="accent1">
                  <a:lumMod val="75000"/>
                </a:schemeClr>
              </a:solidFill>
              <a:sym typeface="Wingdings" panose="05000000000000000000" pitchFamily="2" charset="2"/>
            </a:endParaRPr>
          </a:p>
          <a:p>
            <a:pPr marL="285750"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Requisiti su </a:t>
            </a:r>
            <a:r>
              <a:rPr lang="it-IT" dirty="0" err="1" smtClean="0">
                <a:solidFill>
                  <a:schemeClr val="accent1">
                    <a:lumMod val="75000"/>
                  </a:schemeClr>
                </a:solidFill>
                <a:sym typeface="Wingdings" panose="05000000000000000000" pitchFamily="2" charset="2"/>
              </a:rPr>
              <a:t>governance</a:t>
            </a:r>
            <a:r>
              <a:rPr lang="it-IT" dirty="0" smtClean="0">
                <a:solidFill>
                  <a:schemeClr val="accent1">
                    <a:lumMod val="75000"/>
                  </a:schemeClr>
                </a:solidFill>
                <a:sym typeface="Wingdings" panose="05000000000000000000" pitchFamily="2" charset="2"/>
              </a:rPr>
              <a:t> e operatività da definire con normativa di secondo livello con riferimento a:</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Accesso e identificazione partecipanti</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Selezione attività negoziate e informazioni ai partecipanti</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Svolgimento negoziazioni</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Gestione dei rischi</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Regolamento efficiente delle negoziazioni</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Custodia delle cripto-attività</a:t>
            </a:r>
          </a:p>
          <a:p>
            <a:pPr marL="742950" lvl="1" indent="-285750">
              <a:buFont typeface="Wingdings" panose="05000000000000000000" pitchFamily="2" charset="2"/>
              <a:buChar char="Ø"/>
            </a:pPr>
            <a:r>
              <a:rPr lang="it-IT" dirty="0" smtClean="0">
                <a:solidFill>
                  <a:schemeClr val="accent1">
                    <a:lumMod val="75000"/>
                  </a:schemeClr>
                </a:solidFill>
                <a:sym typeface="Wingdings" panose="05000000000000000000" pitchFamily="2" charset="2"/>
              </a:rPr>
              <a:t>…</a:t>
            </a:r>
            <a:endParaRPr lang="it-IT" dirty="0">
              <a:solidFill>
                <a:schemeClr val="accent1">
                  <a:lumMod val="75000"/>
                </a:schemeClr>
              </a:solidFill>
              <a:sym typeface="Wingdings" panose="05000000000000000000" pitchFamily="2" charset="2"/>
            </a:endParaRPr>
          </a:p>
        </p:txBody>
      </p:sp>
      <p:sp>
        <p:nvSpPr>
          <p:cNvPr id="12" name="Rettangolo 11"/>
          <p:cNvSpPr/>
          <p:nvPr/>
        </p:nvSpPr>
        <p:spPr>
          <a:xfrm>
            <a:off x="4067944" y="5373216"/>
            <a:ext cx="446449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r>
              <a:rPr lang="it-IT" b="1" u="sng" dirty="0" smtClean="0">
                <a:solidFill>
                  <a:schemeClr val="accent1">
                    <a:lumMod val="75000"/>
                  </a:schemeClr>
                </a:solidFill>
              </a:rPr>
              <a:t>Interazione tra </a:t>
            </a:r>
            <a:r>
              <a:rPr lang="it-IT" b="1" u="sng" dirty="0" err="1" smtClean="0">
                <a:solidFill>
                  <a:schemeClr val="accent1">
                    <a:lumMod val="75000"/>
                  </a:schemeClr>
                </a:solidFill>
              </a:rPr>
              <a:t>exchange</a:t>
            </a:r>
            <a:r>
              <a:rPr lang="it-IT" b="1" u="sng" dirty="0" smtClean="0">
                <a:solidFill>
                  <a:schemeClr val="accent1">
                    <a:lumMod val="75000"/>
                  </a:schemeClr>
                </a:solidFill>
              </a:rPr>
              <a:t> e DL</a:t>
            </a:r>
          </a:p>
          <a:p>
            <a:pPr lvl="1"/>
            <a:r>
              <a:rPr lang="it-IT" b="1" u="sng" dirty="0" smtClean="0">
                <a:solidFill>
                  <a:schemeClr val="accent1">
                    <a:lumMod val="75000"/>
                  </a:schemeClr>
                </a:solidFill>
              </a:rPr>
              <a:t>Protezione chiavi crittografiche</a:t>
            </a:r>
            <a:endParaRPr lang="it-IT" dirty="0">
              <a:solidFill>
                <a:schemeClr val="accent1">
                  <a:lumMod val="75000"/>
                </a:schemeClr>
              </a:solidFill>
            </a:endParaRPr>
          </a:p>
        </p:txBody>
      </p:sp>
    </p:spTree>
    <p:extLst>
      <p:ext uri="{BB962C8B-B14F-4D97-AF65-F5344CB8AC3E}">
        <p14:creationId xmlns:p14="http://schemas.microsoft.com/office/powerpoint/2010/main" val="134190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Stablecoin</a:t>
            </a:r>
            <a:r>
              <a:rPr lang="it-IT" dirty="0" smtClean="0"/>
              <a:t>: cosa sono?</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11</a:t>
            </a:fld>
            <a:endParaRPr lang="it-IT"/>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t="9422" r="8200" b="18659"/>
          <a:stretch/>
        </p:blipFill>
        <p:spPr>
          <a:xfrm>
            <a:off x="103424" y="1340768"/>
            <a:ext cx="4468576" cy="2250536"/>
          </a:xfrm>
          <a:prstGeom prst="rect">
            <a:avLst/>
          </a:prstGeom>
          <a:ln>
            <a:solidFill>
              <a:schemeClr val="tx1"/>
            </a:solidFill>
          </a:ln>
        </p:spPr>
      </p:pic>
      <p:pic>
        <p:nvPicPr>
          <p:cNvPr id="11" name="Immagine 10"/>
          <p:cNvPicPr>
            <a:picLocks noChangeAspect="1"/>
          </p:cNvPicPr>
          <p:nvPr/>
        </p:nvPicPr>
        <p:blipFill rotWithShape="1">
          <a:blip r:embed="rId2">
            <a:extLst>
              <a:ext uri="{28A0092B-C50C-407E-A947-70E740481C1C}">
                <a14:useLocalDpi xmlns:a14="http://schemas.microsoft.com/office/drawing/2010/main" val="0"/>
              </a:ext>
            </a:extLst>
          </a:blip>
          <a:srcRect l="13946" t="81030" r="65988" b="835"/>
          <a:stretch/>
        </p:blipFill>
        <p:spPr>
          <a:xfrm>
            <a:off x="2699792" y="1412776"/>
            <a:ext cx="792088" cy="460214"/>
          </a:xfrm>
          <a:prstGeom prst="rect">
            <a:avLst/>
          </a:prstGeom>
          <a:ln>
            <a:solidFill>
              <a:schemeClr val="tx1"/>
            </a:solidFill>
          </a:ln>
        </p:spPr>
      </p:pic>
      <p:sp>
        <p:nvSpPr>
          <p:cNvPr id="6" name="CasellaDiTesto 5"/>
          <p:cNvSpPr txBox="1"/>
          <p:nvPr/>
        </p:nvSpPr>
        <p:spPr>
          <a:xfrm>
            <a:off x="755576" y="1381273"/>
            <a:ext cx="1800200" cy="200055"/>
          </a:xfrm>
          <a:prstGeom prst="rect">
            <a:avLst/>
          </a:prstGeom>
          <a:noFill/>
        </p:spPr>
        <p:txBody>
          <a:bodyPr wrap="square" rtlCol="0">
            <a:spAutoFit/>
          </a:bodyPr>
          <a:lstStyle/>
          <a:p>
            <a:r>
              <a:rPr lang="it-IT" sz="700" dirty="0" smtClean="0"/>
              <a:t>source: charts.woodbull.com </a:t>
            </a:r>
            <a:endParaRPr lang="it-IT" sz="700" dirty="0"/>
          </a:p>
        </p:txBody>
      </p:sp>
      <p:sp>
        <p:nvSpPr>
          <p:cNvPr id="12" name="CasellaDiTesto 11"/>
          <p:cNvSpPr txBox="1"/>
          <p:nvPr/>
        </p:nvSpPr>
        <p:spPr>
          <a:xfrm>
            <a:off x="4572000" y="1340768"/>
            <a:ext cx="4608512" cy="2308324"/>
          </a:xfrm>
          <a:prstGeom prst="rect">
            <a:avLst/>
          </a:prstGeom>
          <a:noFill/>
        </p:spPr>
        <p:txBody>
          <a:bodyPr wrap="square" rtlCol="0">
            <a:spAutoFit/>
          </a:bodyPr>
          <a:lstStyle/>
          <a:p>
            <a:pPr marL="285750" indent="-285750">
              <a:buFont typeface="Wingdings" panose="05000000000000000000" pitchFamily="2" charset="2"/>
              <a:buChar char="Ø"/>
            </a:pPr>
            <a:r>
              <a:rPr lang="it-IT" dirty="0" err="1" smtClean="0">
                <a:solidFill>
                  <a:schemeClr val="accent1">
                    <a:lumMod val="75000"/>
                  </a:schemeClr>
                </a:solidFill>
              </a:rPr>
              <a:t>Bitcoin</a:t>
            </a:r>
            <a:r>
              <a:rPr lang="it-IT" dirty="0" smtClean="0">
                <a:solidFill>
                  <a:schemeClr val="accent1">
                    <a:lumMod val="75000"/>
                  </a:schemeClr>
                </a:solidFill>
              </a:rPr>
              <a:t> e le tradizionali </a:t>
            </a:r>
            <a:r>
              <a:rPr lang="it-IT" dirty="0" err="1" smtClean="0">
                <a:solidFill>
                  <a:schemeClr val="accent1">
                    <a:lumMod val="75000"/>
                  </a:schemeClr>
                </a:solidFill>
              </a:rPr>
              <a:t>criptovalute</a:t>
            </a:r>
            <a:r>
              <a:rPr lang="it-IT" dirty="0" smtClean="0">
                <a:solidFill>
                  <a:schemeClr val="accent1">
                    <a:lumMod val="75000"/>
                  </a:schemeClr>
                </a:solidFill>
              </a:rPr>
              <a:t> sono estremamente volatili</a:t>
            </a:r>
          </a:p>
          <a:p>
            <a:endParaRPr lang="it-IT" dirty="0" smtClean="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Utilizzate soprattutto per finalità speculative </a:t>
            </a:r>
          </a:p>
          <a:p>
            <a:pPr marL="285750" indent="-285750">
              <a:buFont typeface="Wingdings" panose="05000000000000000000" pitchFamily="2" charset="2"/>
              <a:buChar char="Ø"/>
            </a:pPr>
            <a:endParaRPr lang="it-IT" dirty="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 Non propriamente adatte a fungere da mezzo di pagamento o riserva di valore. </a:t>
            </a:r>
          </a:p>
          <a:p>
            <a:pPr marL="285750" indent="-285750">
              <a:buFont typeface="Wingdings" panose="05000000000000000000" pitchFamily="2" charset="2"/>
              <a:buChar char="Ø"/>
            </a:pPr>
            <a:endParaRPr lang="it-IT" dirty="0">
              <a:solidFill>
                <a:schemeClr val="accent1">
                  <a:lumMod val="75000"/>
                </a:schemeClr>
              </a:solidFill>
            </a:endParaRPr>
          </a:p>
        </p:txBody>
      </p:sp>
      <p:sp>
        <p:nvSpPr>
          <p:cNvPr id="14" name="CasellaDiTesto 13"/>
          <p:cNvSpPr txBox="1"/>
          <p:nvPr/>
        </p:nvSpPr>
        <p:spPr>
          <a:xfrm>
            <a:off x="493853" y="3649092"/>
            <a:ext cx="847063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t-IT" dirty="0" err="1" smtClean="0">
                <a:solidFill>
                  <a:schemeClr val="bg1"/>
                </a:solidFill>
              </a:rPr>
              <a:t>Stablecoin</a:t>
            </a:r>
            <a:r>
              <a:rPr lang="it-IT" dirty="0" smtClean="0">
                <a:solidFill>
                  <a:schemeClr val="bg1"/>
                </a:solidFill>
              </a:rPr>
              <a:t>:  </a:t>
            </a:r>
            <a:r>
              <a:rPr lang="it-IT" dirty="0" err="1" smtClean="0">
                <a:solidFill>
                  <a:schemeClr val="bg1"/>
                </a:solidFill>
              </a:rPr>
              <a:t>digital</a:t>
            </a:r>
            <a:r>
              <a:rPr lang="it-IT" dirty="0" smtClean="0">
                <a:solidFill>
                  <a:schemeClr val="bg1"/>
                </a:solidFill>
              </a:rPr>
              <a:t> </a:t>
            </a:r>
            <a:r>
              <a:rPr lang="it-IT" dirty="0" err="1" smtClean="0">
                <a:solidFill>
                  <a:schemeClr val="bg1"/>
                </a:solidFill>
              </a:rPr>
              <a:t>token</a:t>
            </a:r>
            <a:r>
              <a:rPr lang="it-IT" dirty="0" smtClean="0">
                <a:solidFill>
                  <a:schemeClr val="bg1"/>
                </a:solidFill>
              </a:rPr>
              <a:t> che utilizza meccanismo di stabilizzazione del prezzo rispetto ad un </a:t>
            </a:r>
            <a:r>
              <a:rPr lang="it-IT" dirty="0" err="1" smtClean="0">
                <a:solidFill>
                  <a:schemeClr val="bg1"/>
                </a:solidFill>
              </a:rPr>
              <a:t>asset</a:t>
            </a:r>
            <a:r>
              <a:rPr lang="it-IT" dirty="0" smtClean="0">
                <a:solidFill>
                  <a:schemeClr val="bg1"/>
                </a:solidFill>
              </a:rPr>
              <a:t> (o a un paniere di </a:t>
            </a:r>
            <a:r>
              <a:rPr lang="it-IT" dirty="0" err="1" smtClean="0">
                <a:solidFill>
                  <a:schemeClr val="bg1"/>
                </a:solidFill>
              </a:rPr>
              <a:t>asset</a:t>
            </a:r>
            <a:r>
              <a:rPr lang="it-IT" dirty="0" smtClean="0">
                <a:solidFill>
                  <a:schemeClr val="bg1"/>
                </a:solidFill>
              </a:rPr>
              <a:t>) di riferimento</a:t>
            </a:r>
            <a:endParaRPr lang="it-IT" dirty="0">
              <a:solidFill>
                <a:schemeClr val="bg1"/>
              </a:solidFill>
            </a:endParaRPr>
          </a:p>
        </p:txBody>
      </p:sp>
      <p:sp>
        <p:nvSpPr>
          <p:cNvPr id="15" name="CasellaDiTesto 14"/>
          <p:cNvSpPr txBox="1"/>
          <p:nvPr/>
        </p:nvSpPr>
        <p:spPr>
          <a:xfrm>
            <a:off x="434574" y="4365104"/>
            <a:ext cx="8601922" cy="2031325"/>
          </a:xfrm>
          <a:prstGeom prst="rect">
            <a:avLst/>
          </a:prstGeom>
          <a:noFill/>
        </p:spPr>
        <p:txBody>
          <a:bodyPr wrap="square" rtlCol="0">
            <a:spAutoFit/>
          </a:bodyPr>
          <a:lstStyle/>
          <a:p>
            <a:pPr marL="285750" indent="-285750">
              <a:buFont typeface="Wingdings" panose="05000000000000000000" pitchFamily="2" charset="2"/>
              <a:buChar char="Ø"/>
            </a:pPr>
            <a:r>
              <a:rPr lang="it-IT" dirty="0" smtClean="0">
                <a:solidFill>
                  <a:schemeClr val="accent1">
                    <a:lumMod val="75000"/>
                  </a:schemeClr>
                </a:solidFill>
              </a:rPr>
              <a:t>Crittografia e DLT alla base dei meccanismi di emissione/registrazione/trasferimento</a:t>
            </a:r>
          </a:p>
          <a:p>
            <a:pPr marL="285750" indent="-285750">
              <a:buFont typeface="Wingdings" panose="05000000000000000000" pitchFamily="2" charset="2"/>
              <a:buChar char="Ø"/>
            </a:pPr>
            <a:endParaRPr lang="it-IT" dirty="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Stabilizzazione del prezzo tipicamente richiede un qualche tipo di «</a:t>
            </a:r>
            <a:r>
              <a:rPr lang="it-IT" dirty="0" err="1" smtClean="0">
                <a:solidFill>
                  <a:schemeClr val="accent1">
                    <a:lumMod val="75000"/>
                  </a:schemeClr>
                </a:solidFill>
              </a:rPr>
              <a:t>trusted</a:t>
            </a:r>
            <a:r>
              <a:rPr lang="it-IT" dirty="0" smtClean="0">
                <a:solidFill>
                  <a:schemeClr val="accent1">
                    <a:lumMod val="75000"/>
                  </a:schemeClr>
                </a:solidFill>
              </a:rPr>
              <a:t> </a:t>
            </a:r>
            <a:r>
              <a:rPr lang="it-IT" dirty="0" err="1" smtClean="0">
                <a:solidFill>
                  <a:schemeClr val="accent1">
                    <a:lumMod val="75000"/>
                  </a:schemeClr>
                </a:solidFill>
              </a:rPr>
              <a:t>intermediation</a:t>
            </a:r>
            <a:r>
              <a:rPr lang="it-IT" dirty="0" smtClean="0">
                <a:solidFill>
                  <a:schemeClr val="accent1">
                    <a:lumMod val="75000"/>
                  </a:schemeClr>
                </a:solidFill>
              </a:rPr>
              <a:t>» da parte di una struttura centralizzata</a:t>
            </a:r>
          </a:p>
          <a:p>
            <a:pPr marL="285750" indent="-285750">
              <a:buFont typeface="Wingdings" panose="05000000000000000000" pitchFamily="2" charset="2"/>
              <a:buChar char="Ø"/>
            </a:pPr>
            <a:endParaRPr lang="it-IT" dirty="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Nati come «cripto-valuta rifugio» sui mercati di </a:t>
            </a:r>
            <a:r>
              <a:rPr lang="it-IT" dirty="0" err="1" smtClean="0">
                <a:solidFill>
                  <a:schemeClr val="accent1">
                    <a:lumMod val="75000"/>
                  </a:schemeClr>
                </a:solidFill>
              </a:rPr>
              <a:t>crypto-asset</a:t>
            </a:r>
            <a:r>
              <a:rPr lang="it-IT" dirty="0" smtClean="0">
                <a:solidFill>
                  <a:schemeClr val="accent1">
                    <a:lumMod val="75000"/>
                  </a:schemeClr>
                </a:solidFill>
              </a:rPr>
              <a:t>, recentemente  il loro impiego è ipotizzato per </a:t>
            </a:r>
            <a:r>
              <a:rPr lang="en-US" dirty="0" err="1" smtClean="0">
                <a:solidFill>
                  <a:schemeClr val="accent1">
                    <a:lumMod val="75000"/>
                  </a:schemeClr>
                </a:solidFill>
              </a:rPr>
              <a:t>sviluppare</a:t>
            </a:r>
            <a:r>
              <a:rPr lang="en-US" dirty="0" smtClean="0">
                <a:solidFill>
                  <a:schemeClr val="accent1">
                    <a:lumMod val="75000"/>
                  </a:schemeClr>
                </a:solidFill>
              </a:rPr>
              <a:t> </a:t>
            </a:r>
            <a:r>
              <a:rPr lang="en-US" dirty="0" err="1" smtClean="0">
                <a:solidFill>
                  <a:schemeClr val="accent1">
                    <a:lumMod val="75000"/>
                  </a:schemeClr>
                </a:solidFill>
              </a:rPr>
              <a:t>sistemi</a:t>
            </a:r>
            <a:r>
              <a:rPr lang="en-US" dirty="0" smtClean="0">
                <a:solidFill>
                  <a:schemeClr val="accent1">
                    <a:lumMod val="75000"/>
                  </a:schemeClr>
                </a:solidFill>
              </a:rPr>
              <a:t> di </a:t>
            </a:r>
            <a:r>
              <a:rPr lang="en-US" dirty="0" err="1" smtClean="0">
                <a:solidFill>
                  <a:schemeClr val="accent1">
                    <a:lumMod val="75000"/>
                  </a:schemeClr>
                </a:solidFill>
              </a:rPr>
              <a:t>pagamento</a:t>
            </a:r>
            <a:r>
              <a:rPr lang="en-US" dirty="0" smtClean="0">
                <a:solidFill>
                  <a:schemeClr val="accent1">
                    <a:lumMod val="75000"/>
                  </a:schemeClr>
                </a:solidFill>
              </a:rPr>
              <a:t> </a:t>
            </a:r>
            <a:r>
              <a:rPr lang="en-US" dirty="0" err="1" smtClean="0">
                <a:solidFill>
                  <a:schemeClr val="accent1">
                    <a:lumMod val="75000"/>
                  </a:schemeClr>
                </a:solidFill>
              </a:rPr>
              <a:t>su</a:t>
            </a:r>
            <a:r>
              <a:rPr lang="en-US" dirty="0" smtClean="0">
                <a:solidFill>
                  <a:schemeClr val="accent1">
                    <a:lumMod val="75000"/>
                  </a:schemeClr>
                </a:solidFill>
              </a:rPr>
              <a:t> </a:t>
            </a:r>
            <a:r>
              <a:rPr lang="en-US" dirty="0" err="1" smtClean="0">
                <a:solidFill>
                  <a:schemeClr val="accent1">
                    <a:lumMod val="75000"/>
                  </a:schemeClr>
                </a:solidFill>
              </a:rPr>
              <a:t>scala</a:t>
            </a:r>
            <a:r>
              <a:rPr lang="en-US" dirty="0" smtClean="0">
                <a:solidFill>
                  <a:schemeClr val="accent1">
                    <a:lumMod val="75000"/>
                  </a:schemeClr>
                </a:solidFill>
              </a:rPr>
              <a:t> </a:t>
            </a:r>
            <a:r>
              <a:rPr lang="en-US" dirty="0" err="1" smtClean="0">
                <a:solidFill>
                  <a:schemeClr val="accent1">
                    <a:lumMod val="75000"/>
                  </a:schemeClr>
                </a:solidFill>
              </a:rPr>
              <a:t>globale</a:t>
            </a:r>
            <a:endParaRPr lang="it-IT" dirty="0" smtClean="0">
              <a:solidFill>
                <a:schemeClr val="accent1">
                  <a:lumMod val="75000"/>
                </a:schemeClr>
              </a:solidFill>
            </a:endParaRPr>
          </a:p>
        </p:txBody>
      </p:sp>
    </p:spTree>
    <p:extLst>
      <p:ext uri="{BB962C8B-B14F-4D97-AF65-F5344CB8AC3E}">
        <p14:creationId xmlns:p14="http://schemas.microsoft.com/office/powerpoint/2010/main" val="169401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Stablecoin</a:t>
            </a:r>
            <a:r>
              <a:rPr lang="it-IT" dirty="0" smtClean="0"/>
              <a:t>: meccanismi di stabilizzazione</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12</a:t>
            </a:fld>
            <a:endParaRPr lang="it-IT"/>
          </a:p>
        </p:txBody>
      </p:sp>
      <p:sp>
        <p:nvSpPr>
          <p:cNvPr id="6" name="CasellaDiTesto 5"/>
          <p:cNvSpPr txBox="1"/>
          <p:nvPr/>
        </p:nvSpPr>
        <p:spPr>
          <a:xfrm>
            <a:off x="0" y="1289943"/>
            <a:ext cx="4644008" cy="230832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it-IT" dirty="0" smtClean="0">
                <a:solidFill>
                  <a:schemeClr val="bg1"/>
                </a:solidFill>
              </a:rPr>
              <a:t>1:1 con valuta corrente </a:t>
            </a:r>
          </a:p>
          <a:p>
            <a:pPr marL="285750" indent="-285750">
              <a:buFont typeface="Wingdings" panose="05000000000000000000" pitchFamily="2" charset="2"/>
              <a:buChar char="Ø"/>
            </a:pPr>
            <a:r>
              <a:rPr lang="it-IT" dirty="0" smtClean="0">
                <a:solidFill>
                  <a:schemeClr val="bg1"/>
                </a:solidFill>
              </a:rPr>
              <a:t>L’emittente tiene presso un depositario un ammontare di valuta pari alla quantità di </a:t>
            </a:r>
            <a:r>
              <a:rPr lang="it-IT" dirty="0" err="1" smtClean="0">
                <a:solidFill>
                  <a:schemeClr val="bg1"/>
                </a:solidFill>
              </a:rPr>
              <a:t>stablecoin</a:t>
            </a:r>
            <a:r>
              <a:rPr lang="it-IT" dirty="0" smtClean="0">
                <a:solidFill>
                  <a:schemeClr val="bg1"/>
                </a:solidFill>
              </a:rPr>
              <a:t> emessi.</a:t>
            </a:r>
          </a:p>
          <a:p>
            <a:pPr marL="285750" indent="-285750">
              <a:buFont typeface="Wingdings" panose="05000000000000000000" pitchFamily="2" charset="2"/>
              <a:buChar char="Ø"/>
            </a:pPr>
            <a:r>
              <a:rPr lang="it-IT" dirty="0" smtClean="0">
                <a:solidFill>
                  <a:schemeClr val="bg1"/>
                </a:solidFill>
              </a:rPr>
              <a:t>Previste modalità di </a:t>
            </a:r>
            <a:r>
              <a:rPr lang="it-IT" dirty="0" err="1" smtClean="0">
                <a:solidFill>
                  <a:schemeClr val="bg1"/>
                </a:solidFill>
              </a:rPr>
              <a:t>redemption</a:t>
            </a:r>
            <a:r>
              <a:rPr lang="it-IT" dirty="0" smtClean="0">
                <a:solidFill>
                  <a:schemeClr val="bg1"/>
                </a:solidFill>
              </a:rPr>
              <a:t> (più o meno vincolanti) per </a:t>
            </a:r>
            <a:r>
              <a:rPr lang="it-IT" dirty="0" err="1" smtClean="0">
                <a:solidFill>
                  <a:schemeClr val="bg1"/>
                </a:solidFill>
              </a:rPr>
              <a:t>riconventire</a:t>
            </a:r>
            <a:r>
              <a:rPr lang="it-IT" dirty="0" smtClean="0">
                <a:solidFill>
                  <a:schemeClr val="bg1"/>
                </a:solidFill>
              </a:rPr>
              <a:t> i </a:t>
            </a:r>
            <a:r>
              <a:rPr lang="it-IT" dirty="0" err="1" smtClean="0">
                <a:solidFill>
                  <a:schemeClr val="bg1"/>
                </a:solidFill>
              </a:rPr>
              <a:t>token</a:t>
            </a:r>
            <a:r>
              <a:rPr lang="it-IT" dirty="0" smtClean="0">
                <a:solidFill>
                  <a:schemeClr val="bg1"/>
                </a:solidFill>
              </a:rPr>
              <a:t> in valuta</a:t>
            </a:r>
          </a:p>
          <a:p>
            <a:pPr marL="285750" indent="-285750">
              <a:buFont typeface="Wingdings" panose="05000000000000000000" pitchFamily="2" charset="2"/>
              <a:buChar char="Ø"/>
            </a:pPr>
            <a:r>
              <a:rPr lang="it-IT" dirty="0" smtClean="0">
                <a:solidFill>
                  <a:schemeClr val="bg1"/>
                </a:solidFill>
              </a:rPr>
              <a:t>Necessaria affidabilità dell’emittente</a:t>
            </a:r>
          </a:p>
          <a:p>
            <a:endParaRPr lang="it-IT" dirty="0">
              <a:solidFill>
                <a:schemeClr val="accent1">
                  <a:lumMod val="75000"/>
                </a:schemeClr>
              </a:solidFill>
            </a:endParaRPr>
          </a:p>
        </p:txBody>
      </p:sp>
      <p:sp>
        <p:nvSpPr>
          <p:cNvPr id="10" name="CasellaDiTesto 9"/>
          <p:cNvSpPr txBox="1"/>
          <p:nvPr/>
        </p:nvSpPr>
        <p:spPr>
          <a:xfrm>
            <a:off x="3040360" y="1105277"/>
            <a:ext cx="1467272"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it-IT" dirty="0" smtClean="0">
                <a:solidFill>
                  <a:schemeClr val="bg1"/>
                </a:solidFill>
              </a:rPr>
              <a:t>Fiat </a:t>
            </a:r>
            <a:r>
              <a:rPr lang="it-IT" dirty="0" err="1" smtClean="0">
                <a:solidFill>
                  <a:schemeClr val="bg1"/>
                </a:solidFill>
              </a:rPr>
              <a:t>baked</a:t>
            </a:r>
            <a:endParaRPr lang="it-IT" dirty="0">
              <a:solidFill>
                <a:schemeClr val="bg1"/>
              </a:solidFill>
            </a:endParaRPr>
          </a:p>
        </p:txBody>
      </p:sp>
      <p:sp>
        <p:nvSpPr>
          <p:cNvPr id="11" name="CasellaDiTesto 10"/>
          <p:cNvSpPr txBox="1"/>
          <p:nvPr/>
        </p:nvSpPr>
        <p:spPr>
          <a:xfrm>
            <a:off x="4644008" y="4005064"/>
            <a:ext cx="4464496"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285750" indent="-285750">
              <a:buFont typeface="Wingdings" panose="05000000000000000000" pitchFamily="2" charset="2"/>
              <a:buChar char="Ø"/>
            </a:pPr>
            <a:r>
              <a:rPr lang="it-IT" dirty="0" smtClean="0">
                <a:solidFill>
                  <a:schemeClr val="bg1"/>
                </a:solidFill>
              </a:rPr>
              <a:t>Nessun collaterale ma </a:t>
            </a:r>
            <a:r>
              <a:rPr lang="it-IT" dirty="0" err="1" smtClean="0">
                <a:solidFill>
                  <a:schemeClr val="bg1"/>
                </a:solidFill>
              </a:rPr>
              <a:t>supply</a:t>
            </a:r>
            <a:r>
              <a:rPr lang="it-IT" dirty="0" smtClean="0">
                <a:solidFill>
                  <a:schemeClr val="bg1"/>
                </a:solidFill>
              </a:rPr>
              <a:t> </a:t>
            </a:r>
            <a:r>
              <a:rPr lang="it-IT" dirty="0" err="1" smtClean="0">
                <a:solidFill>
                  <a:schemeClr val="bg1"/>
                </a:solidFill>
              </a:rPr>
              <a:t>rule</a:t>
            </a:r>
            <a:r>
              <a:rPr lang="it-IT" dirty="0" smtClean="0">
                <a:solidFill>
                  <a:schemeClr val="bg1"/>
                </a:solidFill>
              </a:rPr>
              <a:t> automatizzata tramite </a:t>
            </a:r>
            <a:r>
              <a:rPr lang="it-IT" dirty="0" err="1" smtClean="0">
                <a:solidFill>
                  <a:schemeClr val="bg1"/>
                </a:solidFill>
              </a:rPr>
              <a:t>smart-contract</a:t>
            </a:r>
            <a:r>
              <a:rPr lang="it-IT" dirty="0" smtClean="0">
                <a:solidFill>
                  <a:schemeClr val="bg1"/>
                </a:solidFill>
              </a:rPr>
              <a:t> in base a domanda e offerta </a:t>
            </a:r>
          </a:p>
          <a:p>
            <a:pPr marL="285750" indent="-285750">
              <a:buFont typeface="Wingdings" panose="05000000000000000000" pitchFamily="2" charset="2"/>
              <a:buChar char="Ø"/>
            </a:pPr>
            <a:r>
              <a:rPr lang="it-IT" dirty="0" smtClean="0">
                <a:solidFill>
                  <a:schemeClr val="bg1"/>
                </a:solidFill>
              </a:rPr>
              <a:t>Non dipende da </a:t>
            </a:r>
            <a:r>
              <a:rPr lang="it-IT" dirty="0" err="1" smtClean="0">
                <a:solidFill>
                  <a:schemeClr val="bg1"/>
                </a:solidFill>
              </a:rPr>
              <a:t>cental</a:t>
            </a:r>
            <a:r>
              <a:rPr lang="it-IT" dirty="0" smtClean="0">
                <a:solidFill>
                  <a:schemeClr val="bg1"/>
                </a:solidFill>
              </a:rPr>
              <a:t> </a:t>
            </a:r>
            <a:r>
              <a:rPr lang="it-IT" dirty="0" err="1" smtClean="0">
                <a:solidFill>
                  <a:schemeClr val="bg1"/>
                </a:solidFill>
              </a:rPr>
              <a:t>entity</a:t>
            </a:r>
            <a:endParaRPr lang="it-IT" dirty="0" smtClean="0">
              <a:solidFill>
                <a:schemeClr val="bg1"/>
              </a:solidFill>
            </a:endParaRPr>
          </a:p>
          <a:p>
            <a:pPr marL="285750" indent="-285750">
              <a:buFont typeface="Wingdings" panose="05000000000000000000" pitchFamily="2" charset="2"/>
              <a:buChar char="Ø"/>
            </a:pPr>
            <a:r>
              <a:rPr lang="it-IT" dirty="0" smtClean="0">
                <a:solidFill>
                  <a:schemeClr val="bg1"/>
                </a:solidFill>
              </a:rPr>
              <a:t>Difficile controllare fluttuazioni di </a:t>
            </a:r>
            <a:r>
              <a:rPr lang="it-IT" dirty="0" err="1" smtClean="0">
                <a:solidFill>
                  <a:schemeClr val="bg1"/>
                </a:solidFill>
              </a:rPr>
              <a:t>prezzo</a:t>
            </a:r>
            <a:r>
              <a:rPr lang="it-IT" dirty="0" err="1" smtClean="0">
                <a:solidFill>
                  <a:schemeClr val="bg1"/>
                </a:solidFill>
                <a:sym typeface="Wingdings" panose="05000000000000000000" pitchFamily="2" charset="2"/>
              </a:rPr>
              <a:t>Implementazione</a:t>
            </a:r>
            <a:r>
              <a:rPr lang="it-IT" dirty="0" smtClean="0">
                <a:solidFill>
                  <a:schemeClr val="bg1"/>
                </a:solidFill>
                <a:sym typeface="Wingdings" panose="05000000000000000000" pitchFamily="2" charset="2"/>
              </a:rPr>
              <a:t> complicata</a:t>
            </a:r>
            <a:endParaRPr lang="it-IT" dirty="0">
              <a:solidFill>
                <a:schemeClr val="bg1"/>
              </a:solidFill>
              <a:sym typeface="Wingdings" panose="05000000000000000000" pitchFamily="2" charset="2"/>
            </a:endParaRPr>
          </a:p>
          <a:p>
            <a:pPr marL="285750" indent="-285750">
              <a:buFont typeface="Wingdings" panose="05000000000000000000" pitchFamily="2" charset="2"/>
              <a:buChar char="Ø"/>
            </a:pPr>
            <a:r>
              <a:rPr lang="it-IT" dirty="0" smtClean="0">
                <a:solidFill>
                  <a:schemeClr val="bg1"/>
                </a:solidFill>
                <a:sym typeface="Wingdings" panose="05000000000000000000" pitchFamily="2" charset="2"/>
              </a:rPr>
              <a:t>Attualmente più una possibilità teorica che una realtà </a:t>
            </a:r>
            <a:endParaRPr lang="it-IT" dirty="0">
              <a:solidFill>
                <a:schemeClr val="accent1">
                  <a:lumMod val="75000"/>
                </a:schemeClr>
              </a:solidFill>
            </a:endParaRPr>
          </a:p>
        </p:txBody>
      </p:sp>
      <p:sp>
        <p:nvSpPr>
          <p:cNvPr id="12" name="CasellaDiTesto 11"/>
          <p:cNvSpPr txBox="1"/>
          <p:nvPr/>
        </p:nvSpPr>
        <p:spPr>
          <a:xfrm>
            <a:off x="64368" y="3988946"/>
            <a:ext cx="4507632" cy="230832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marL="285750" indent="-285750">
              <a:buFont typeface="Wingdings" panose="05000000000000000000" pitchFamily="2" charset="2"/>
              <a:buChar char="Ø"/>
            </a:pPr>
            <a:r>
              <a:rPr lang="it-IT" dirty="0" smtClean="0">
                <a:solidFill>
                  <a:schemeClr val="bg1"/>
                </a:solidFill>
              </a:rPr>
              <a:t>1:1 con valuta corrente </a:t>
            </a:r>
          </a:p>
          <a:p>
            <a:r>
              <a:rPr lang="it-IT" dirty="0">
                <a:solidFill>
                  <a:schemeClr val="bg1"/>
                </a:solidFill>
              </a:rPr>
              <a:t> </a:t>
            </a:r>
            <a:r>
              <a:rPr lang="it-IT" dirty="0" smtClean="0">
                <a:solidFill>
                  <a:schemeClr val="bg1"/>
                </a:solidFill>
              </a:rPr>
              <a:t>     ma </a:t>
            </a:r>
            <a:r>
              <a:rPr lang="it-IT" dirty="0" err="1" smtClean="0">
                <a:solidFill>
                  <a:schemeClr val="bg1"/>
                </a:solidFill>
              </a:rPr>
              <a:t>collateralizzato</a:t>
            </a:r>
            <a:r>
              <a:rPr lang="it-IT" dirty="0" smtClean="0">
                <a:solidFill>
                  <a:schemeClr val="bg1"/>
                </a:solidFill>
              </a:rPr>
              <a:t> con </a:t>
            </a:r>
            <a:r>
              <a:rPr lang="it-IT" dirty="0" err="1" smtClean="0">
                <a:solidFill>
                  <a:schemeClr val="bg1"/>
                </a:solidFill>
              </a:rPr>
              <a:t>criptovaluta</a:t>
            </a:r>
            <a:endParaRPr lang="it-IT" dirty="0" smtClean="0">
              <a:solidFill>
                <a:schemeClr val="bg1"/>
              </a:solidFill>
            </a:endParaRPr>
          </a:p>
          <a:p>
            <a:pPr marL="285750" indent="-285750">
              <a:buFont typeface="Wingdings" panose="05000000000000000000" pitchFamily="2" charset="2"/>
              <a:buChar char="Ø"/>
            </a:pPr>
            <a:r>
              <a:rPr lang="it-IT" dirty="0" smtClean="0">
                <a:solidFill>
                  <a:schemeClr val="bg1"/>
                </a:solidFill>
              </a:rPr>
              <a:t>Gestione </a:t>
            </a:r>
            <a:r>
              <a:rPr lang="it-IT" dirty="0" err="1" smtClean="0">
                <a:solidFill>
                  <a:schemeClr val="bg1"/>
                </a:solidFill>
              </a:rPr>
              <a:t>collateral</a:t>
            </a:r>
            <a:r>
              <a:rPr lang="it-IT" dirty="0" smtClean="0">
                <a:solidFill>
                  <a:schemeClr val="bg1"/>
                </a:solidFill>
              </a:rPr>
              <a:t> automatizzata con </a:t>
            </a:r>
            <a:r>
              <a:rPr lang="it-IT" dirty="0" err="1" smtClean="0">
                <a:solidFill>
                  <a:schemeClr val="bg1"/>
                </a:solidFill>
              </a:rPr>
              <a:t>smart-contract</a:t>
            </a:r>
            <a:r>
              <a:rPr lang="it-IT" dirty="0" err="1" smtClean="0">
                <a:solidFill>
                  <a:schemeClr val="bg1"/>
                </a:solidFill>
                <a:sym typeface="Wingdings" panose="05000000000000000000" pitchFamily="2" charset="2"/>
              </a:rPr>
              <a:t>trasparenza</a:t>
            </a:r>
            <a:r>
              <a:rPr lang="it-IT" dirty="0" smtClean="0">
                <a:solidFill>
                  <a:schemeClr val="bg1"/>
                </a:solidFill>
                <a:sym typeface="Wingdings" panose="05000000000000000000" pitchFamily="2" charset="2"/>
              </a:rPr>
              <a:t> assicurata</a:t>
            </a:r>
            <a:endParaRPr lang="it-IT" dirty="0" smtClean="0">
              <a:solidFill>
                <a:schemeClr val="bg1"/>
              </a:solidFill>
            </a:endParaRPr>
          </a:p>
          <a:p>
            <a:pPr marL="285750" indent="-285750">
              <a:buFont typeface="Wingdings" panose="05000000000000000000" pitchFamily="2" charset="2"/>
              <a:buChar char="Ø"/>
            </a:pPr>
            <a:r>
              <a:rPr lang="it-IT" dirty="0" smtClean="0">
                <a:solidFill>
                  <a:schemeClr val="bg1"/>
                </a:solidFill>
              </a:rPr>
              <a:t>Necessaria over-</a:t>
            </a:r>
            <a:r>
              <a:rPr lang="it-IT" dirty="0" err="1" smtClean="0">
                <a:solidFill>
                  <a:schemeClr val="bg1"/>
                </a:solidFill>
              </a:rPr>
              <a:t>collateralizzazione</a:t>
            </a:r>
            <a:r>
              <a:rPr lang="it-IT" dirty="0" smtClean="0">
                <a:solidFill>
                  <a:schemeClr val="bg1"/>
                </a:solidFill>
              </a:rPr>
              <a:t> per neutralizzare volatilità del </a:t>
            </a:r>
            <a:r>
              <a:rPr lang="it-IT" dirty="0" err="1" smtClean="0">
                <a:solidFill>
                  <a:schemeClr val="bg1"/>
                </a:solidFill>
              </a:rPr>
              <a:t>collateral</a:t>
            </a:r>
            <a:endParaRPr lang="it-IT" dirty="0" smtClean="0">
              <a:solidFill>
                <a:schemeClr val="bg1"/>
              </a:solidFill>
            </a:endParaRPr>
          </a:p>
          <a:p>
            <a:pPr marL="285750" indent="-285750">
              <a:buFont typeface="Wingdings" panose="05000000000000000000" pitchFamily="2" charset="2"/>
              <a:buChar char="Ø"/>
            </a:pPr>
            <a:r>
              <a:rPr lang="it-IT" dirty="0" smtClean="0">
                <a:solidFill>
                  <a:schemeClr val="bg1"/>
                </a:solidFill>
              </a:rPr>
              <a:t>Riconversione in valuta corrente più complessa</a:t>
            </a:r>
            <a:endParaRPr lang="it-IT" dirty="0">
              <a:solidFill>
                <a:schemeClr val="accent1">
                  <a:lumMod val="75000"/>
                </a:schemeClr>
              </a:solidFill>
            </a:endParaRPr>
          </a:p>
        </p:txBody>
      </p:sp>
      <p:sp>
        <p:nvSpPr>
          <p:cNvPr id="13" name="CasellaDiTesto 12"/>
          <p:cNvSpPr txBox="1"/>
          <p:nvPr/>
        </p:nvSpPr>
        <p:spPr>
          <a:xfrm>
            <a:off x="4777408" y="1281534"/>
            <a:ext cx="4331096" cy="2308324"/>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285750" indent="-285750">
              <a:buFont typeface="Wingdings" panose="05000000000000000000" pitchFamily="2" charset="2"/>
              <a:buChar char="Ø"/>
            </a:pPr>
            <a:r>
              <a:rPr lang="it-IT" dirty="0" smtClean="0">
                <a:solidFill>
                  <a:schemeClr val="bg1"/>
                </a:solidFill>
              </a:rPr>
              <a:t>1:1 valore di un basket </a:t>
            </a:r>
          </a:p>
          <a:p>
            <a:r>
              <a:rPr lang="it-IT" dirty="0">
                <a:solidFill>
                  <a:schemeClr val="bg1"/>
                </a:solidFill>
              </a:rPr>
              <a:t> </a:t>
            </a:r>
            <a:r>
              <a:rPr lang="it-IT" dirty="0" smtClean="0">
                <a:solidFill>
                  <a:schemeClr val="bg1"/>
                </a:solidFill>
              </a:rPr>
              <a:t>    (valute e/o commodity)</a:t>
            </a:r>
          </a:p>
          <a:p>
            <a:pPr marL="285750" indent="-285750">
              <a:buFont typeface="Wingdings" panose="05000000000000000000" pitchFamily="2" charset="2"/>
              <a:buChar char="Ø"/>
            </a:pPr>
            <a:r>
              <a:rPr lang="it-IT" dirty="0" smtClean="0">
                <a:solidFill>
                  <a:schemeClr val="bg1"/>
                </a:solidFill>
              </a:rPr>
              <a:t>Simile ad un ETF  (</a:t>
            </a:r>
            <a:r>
              <a:rPr lang="it-IT" dirty="0" err="1" smtClean="0">
                <a:solidFill>
                  <a:schemeClr val="bg1"/>
                </a:solidFill>
              </a:rPr>
              <a:t>token</a:t>
            </a:r>
            <a:r>
              <a:rPr lang="it-IT" dirty="0" smtClean="0">
                <a:solidFill>
                  <a:schemeClr val="bg1"/>
                </a:solidFill>
              </a:rPr>
              <a:t>=quota fondo)</a:t>
            </a:r>
          </a:p>
          <a:p>
            <a:pPr marL="285750" indent="-285750">
              <a:buFont typeface="Wingdings" panose="05000000000000000000" pitchFamily="2" charset="2"/>
              <a:buChar char="Ø"/>
            </a:pPr>
            <a:r>
              <a:rPr lang="it-IT" dirty="0" smtClean="0">
                <a:solidFill>
                  <a:schemeClr val="bg1"/>
                </a:solidFill>
              </a:rPr>
              <a:t>Riconversione in specifica valuta varia come il valore del basket in quella valuta</a:t>
            </a:r>
          </a:p>
          <a:p>
            <a:pPr marL="285750" indent="-285750">
              <a:buFont typeface="Wingdings" panose="05000000000000000000" pitchFamily="2" charset="2"/>
              <a:buChar char="Ø"/>
            </a:pPr>
            <a:r>
              <a:rPr lang="it-IT" dirty="0" smtClean="0">
                <a:solidFill>
                  <a:schemeClr val="bg1"/>
                </a:solidFill>
              </a:rPr>
              <a:t>Necessaria trasparenza su gestione basket</a:t>
            </a:r>
          </a:p>
          <a:p>
            <a:endParaRPr lang="it-IT" dirty="0">
              <a:solidFill>
                <a:schemeClr val="accent1">
                  <a:lumMod val="75000"/>
                </a:schemeClr>
              </a:solidFill>
            </a:endParaRPr>
          </a:p>
        </p:txBody>
      </p:sp>
      <p:sp>
        <p:nvSpPr>
          <p:cNvPr id="14" name="CasellaDiTesto 13"/>
          <p:cNvSpPr txBox="1"/>
          <p:nvPr/>
        </p:nvSpPr>
        <p:spPr>
          <a:xfrm>
            <a:off x="7380312" y="1020306"/>
            <a:ext cx="165618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it-IT" dirty="0" smtClean="0">
                <a:solidFill>
                  <a:schemeClr val="bg1"/>
                </a:solidFill>
              </a:rPr>
              <a:t>Basket </a:t>
            </a:r>
            <a:r>
              <a:rPr lang="it-IT" dirty="0" err="1" smtClean="0">
                <a:solidFill>
                  <a:schemeClr val="bg1"/>
                </a:solidFill>
              </a:rPr>
              <a:t>linked</a:t>
            </a:r>
            <a:endParaRPr lang="it-IT" dirty="0">
              <a:solidFill>
                <a:schemeClr val="bg1"/>
              </a:solidFill>
            </a:endParaRPr>
          </a:p>
        </p:txBody>
      </p:sp>
      <p:sp>
        <p:nvSpPr>
          <p:cNvPr id="15" name="CasellaDiTesto 14"/>
          <p:cNvSpPr txBox="1"/>
          <p:nvPr/>
        </p:nvSpPr>
        <p:spPr>
          <a:xfrm>
            <a:off x="1403648" y="3645024"/>
            <a:ext cx="302433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it-IT" dirty="0" err="1" smtClean="0">
                <a:solidFill>
                  <a:schemeClr val="bg1"/>
                </a:solidFill>
              </a:rPr>
              <a:t>Crypto-currency</a:t>
            </a:r>
            <a:r>
              <a:rPr lang="it-IT" dirty="0" smtClean="0">
                <a:solidFill>
                  <a:schemeClr val="bg1"/>
                </a:solidFill>
              </a:rPr>
              <a:t> </a:t>
            </a:r>
            <a:r>
              <a:rPr lang="it-IT" dirty="0" err="1" smtClean="0">
                <a:solidFill>
                  <a:schemeClr val="bg1"/>
                </a:solidFill>
              </a:rPr>
              <a:t>collateralized</a:t>
            </a:r>
            <a:endParaRPr lang="it-IT" dirty="0">
              <a:solidFill>
                <a:schemeClr val="bg1"/>
              </a:solidFill>
            </a:endParaRPr>
          </a:p>
        </p:txBody>
      </p:sp>
      <p:sp>
        <p:nvSpPr>
          <p:cNvPr id="16" name="CasellaDiTesto 15"/>
          <p:cNvSpPr txBox="1"/>
          <p:nvPr/>
        </p:nvSpPr>
        <p:spPr>
          <a:xfrm>
            <a:off x="7313909" y="3645664"/>
            <a:ext cx="162018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it-IT" dirty="0" err="1" smtClean="0">
                <a:solidFill>
                  <a:schemeClr val="bg1"/>
                </a:solidFill>
              </a:rPr>
              <a:t>Alghorithmic</a:t>
            </a:r>
            <a:endParaRPr lang="it-IT" dirty="0">
              <a:solidFill>
                <a:schemeClr val="bg1"/>
              </a:solidFill>
            </a:endParaRPr>
          </a:p>
        </p:txBody>
      </p:sp>
    </p:spTree>
    <p:extLst>
      <p:ext uri="{BB962C8B-B14F-4D97-AF65-F5344CB8AC3E}">
        <p14:creationId xmlns:p14="http://schemas.microsoft.com/office/powerpoint/2010/main" val="211291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Global </a:t>
            </a:r>
            <a:r>
              <a:rPr lang="it-IT" dirty="0" err="1" smtClean="0"/>
              <a:t>stablecoin</a:t>
            </a:r>
            <a:r>
              <a:rPr lang="it-IT" dirty="0"/>
              <a:t> </a:t>
            </a:r>
            <a:r>
              <a:rPr lang="it-IT" dirty="0" smtClean="0"/>
              <a:t>e sistemi di pagamento</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13</a:t>
            </a:fld>
            <a:endParaRPr lang="it-IT"/>
          </a:p>
        </p:txBody>
      </p:sp>
      <p:sp>
        <p:nvSpPr>
          <p:cNvPr id="7" name="CasellaDiTesto 6"/>
          <p:cNvSpPr txBox="1"/>
          <p:nvPr/>
        </p:nvSpPr>
        <p:spPr>
          <a:xfrm>
            <a:off x="-11020" y="1124744"/>
            <a:ext cx="9149214" cy="3046988"/>
          </a:xfrm>
          <a:prstGeom prst="rect">
            <a:avLst/>
          </a:prstGeom>
          <a:noFill/>
        </p:spPr>
        <p:txBody>
          <a:bodyPr wrap="square" rtlCol="0">
            <a:spAutoFit/>
          </a:bodyPr>
          <a:lstStyle/>
          <a:p>
            <a:r>
              <a:rPr lang="it-IT" sz="3200" dirty="0" smtClean="0">
                <a:solidFill>
                  <a:schemeClr val="accent1">
                    <a:lumMod val="75000"/>
                  </a:schemeClr>
                </a:solidFill>
              </a:rPr>
              <a:t>Gli attuali sistemi di pagamento presentano due principali problemi:</a:t>
            </a:r>
          </a:p>
          <a:p>
            <a:pPr marL="285750" indent="-285750">
              <a:buFont typeface="Wingdings" panose="05000000000000000000" pitchFamily="2" charset="2"/>
              <a:buChar char="Ø"/>
            </a:pPr>
            <a:r>
              <a:rPr lang="it-IT" sz="3200" dirty="0" smtClean="0">
                <a:solidFill>
                  <a:schemeClr val="accent1">
                    <a:lumMod val="75000"/>
                  </a:schemeClr>
                </a:solidFill>
              </a:rPr>
              <a:t>Inefficienza dei pagamenti transfrontalieri</a:t>
            </a:r>
          </a:p>
          <a:p>
            <a:endParaRPr lang="it-IT" sz="3200" dirty="0" smtClean="0">
              <a:solidFill>
                <a:schemeClr val="accent1">
                  <a:lumMod val="75000"/>
                </a:schemeClr>
              </a:solidFill>
            </a:endParaRPr>
          </a:p>
          <a:p>
            <a:pPr marL="285750" indent="-285750">
              <a:buFont typeface="Wingdings" panose="05000000000000000000" pitchFamily="2" charset="2"/>
              <a:buChar char="Ø"/>
            </a:pPr>
            <a:r>
              <a:rPr lang="it-IT" sz="3200" dirty="0" smtClean="0">
                <a:solidFill>
                  <a:schemeClr val="accent1">
                    <a:lumMod val="75000"/>
                  </a:schemeClr>
                </a:solidFill>
              </a:rPr>
              <a:t>Mancanza di accesso ai servizi finanziari per una grossa fetta della popolazione mondiale</a:t>
            </a:r>
          </a:p>
        </p:txBody>
      </p:sp>
      <p:sp>
        <p:nvSpPr>
          <p:cNvPr id="20" name="Rettangolo 19"/>
          <p:cNvSpPr/>
          <p:nvPr/>
        </p:nvSpPr>
        <p:spPr>
          <a:xfrm>
            <a:off x="122492" y="4653136"/>
            <a:ext cx="8882190" cy="1569660"/>
          </a:xfrm>
          <a:prstGeom prst="rect">
            <a:avLst/>
          </a:prstGeom>
        </p:spPr>
        <p:txBody>
          <a:bodyPr wrap="square">
            <a:spAutoFit/>
          </a:bodyPr>
          <a:lstStyle/>
          <a:p>
            <a:pPr algn="just"/>
            <a:r>
              <a:rPr lang="it-IT" sz="3200" u="sng" dirty="0">
                <a:solidFill>
                  <a:schemeClr val="accent2">
                    <a:lumMod val="75000"/>
                  </a:schemeClr>
                </a:solidFill>
              </a:rPr>
              <a:t>Una </a:t>
            </a:r>
            <a:r>
              <a:rPr lang="it-IT" sz="3200" u="sng" dirty="0" err="1">
                <a:solidFill>
                  <a:schemeClr val="accent2">
                    <a:lumMod val="75000"/>
                  </a:schemeClr>
                </a:solidFill>
              </a:rPr>
              <a:t>stablecoin</a:t>
            </a:r>
            <a:r>
              <a:rPr lang="it-IT" sz="3200" u="sng" dirty="0">
                <a:solidFill>
                  <a:schemeClr val="accent2">
                    <a:lumMod val="75000"/>
                  </a:schemeClr>
                </a:solidFill>
              </a:rPr>
              <a:t> diffusa su scala globale può contribuire a sviluppare sistemi di pagamento più efficienti e più inclusivi</a:t>
            </a:r>
          </a:p>
        </p:txBody>
      </p:sp>
      <p:sp>
        <p:nvSpPr>
          <p:cNvPr id="22" name="Rettangolo 21"/>
          <p:cNvSpPr/>
          <p:nvPr/>
        </p:nvSpPr>
        <p:spPr>
          <a:xfrm>
            <a:off x="370012" y="2668850"/>
            <a:ext cx="7488832" cy="400110"/>
          </a:xfrm>
          <a:prstGeom prst="rect">
            <a:avLst/>
          </a:prstGeom>
        </p:spPr>
        <p:txBody>
          <a:bodyPr wrap="square">
            <a:spAutoFit/>
          </a:bodyPr>
          <a:lstStyle/>
          <a:p>
            <a:r>
              <a:rPr lang="it-IT" sz="2000" dirty="0" smtClean="0">
                <a:solidFill>
                  <a:schemeClr val="accent1">
                    <a:lumMod val="75000"/>
                  </a:schemeClr>
                </a:solidFill>
              </a:rPr>
              <a:t>Più lenti, costosi ed opachi dei sistemi domestici</a:t>
            </a:r>
            <a:endParaRPr lang="it-IT" sz="2000" dirty="0"/>
          </a:p>
        </p:txBody>
      </p:sp>
      <p:sp>
        <p:nvSpPr>
          <p:cNvPr id="23" name="Rettangolo 22"/>
          <p:cNvSpPr/>
          <p:nvPr/>
        </p:nvSpPr>
        <p:spPr>
          <a:xfrm>
            <a:off x="370012" y="4109010"/>
            <a:ext cx="7648376" cy="400110"/>
          </a:xfrm>
          <a:prstGeom prst="rect">
            <a:avLst/>
          </a:prstGeom>
        </p:spPr>
        <p:txBody>
          <a:bodyPr wrap="square">
            <a:spAutoFit/>
          </a:bodyPr>
          <a:lstStyle/>
          <a:p>
            <a:r>
              <a:rPr lang="it-IT" sz="2000" dirty="0" smtClean="0">
                <a:solidFill>
                  <a:schemeClr val="accent1">
                    <a:lumMod val="75000"/>
                  </a:schemeClr>
                </a:solidFill>
              </a:rPr>
              <a:t>1.7 </a:t>
            </a:r>
            <a:r>
              <a:rPr lang="it-IT" sz="2000" dirty="0" err="1">
                <a:solidFill>
                  <a:schemeClr val="accent1">
                    <a:lumMod val="75000"/>
                  </a:schemeClr>
                </a:solidFill>
              </a:rPr>
              <a:t>mld</a:t>
            </a:r>
            <a:r>
              <a:rPr lang="it-IT" sz="2000" dirty="0">
                <a:solidFill>
                  <a:schemeClr val="accent1">
                    <a:lumMod val="75000"/>
                  </a:schemeClr>
                </a:solidFill>
              </a:rPr>
              <a:t> di adulti non hanno </a:t>
            </a:r>
            <a:r>
              <a:rPr lang="it-IT" sz="2000" dirty="0" smtClean="0">
                <a:solidFill>
                  <a:schemeClr val="accent1">
                    <a:lumMod val="75000"/>
                  </a:schemeClr>
                </a:solidFill>
              </a:rPr>
              <a:t>accesso a un </a:t>
            </a:r>
            <a:r>
              <a:rPr lang="it-IT" sz="2000" dirty="0" err="1" smtClean="0">
                <a:solidFill>
                  <a:schemeClr val="accent1">
                    <a:lumMod val="75000"/>
                  </a:schemeClr>
                </a:solidFill>
              </a:rPr>
              <a:t>transaction</a:t>
            </a:r>
            <a:r>
              <a:rPr lang="it-IT" sz="2000" dirty="0" smtClean="0">
                <a:solidFill>
                  <a:schemeClr val="accent1">
                    <a:lumMod val="75000"/>
                  </a:schemeClr>
                </a:solidFill>
              </a:rPr>
              <a:t> account</a:t>
            </a:r>
            <a:endParaRPr lang="it-IT" sz="2800" dirty="0">
              <a:solidFill>
                <a:schemeClr val="accent1">
                  <a:lumMod val="75000"/>
                </a:schemeClr>
              </a:solidFill>
            </a:endParaRPr>
          </a:p>
        </p:txBody>
      </p:sp>
    </p:spTree>
    <p:extLst>
      <p:ext uri="{BB962C8B-B14F-4D97-AF65-F5344CB8AC3E}">
        <p14:creationId xmlns:p14="http://schemas.microsoft.com/office/powerpoint/2010/main" val="280600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progetto Libra</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14</a:t>
            </a:fld>
            <a:endParaRPr lang="it-IT"/>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3161396"/>
            <a:ext cx="3922571" cy="3147924"/>
          </a:xfrm>
          <a:prstGeom prst="rect">
            <a:avLst/>
          </a:prstGeom>
        </p:spPr>
      </p:pic>
      <p:sp>
        <p:nvSpPr>
          <p:cNvPr id="8" name="Rettangolo 7"/>
          <p:cNvSpPr/>
          <p:nvPr/>
        </p:nvSpPr>
        <p:spPr>
          <a:xfrm>
            <a:off x="4528723" y="1124744"/>
            <a:ext cx="4572000" cy="1938992"/>
          </a:xfrm>
          <a:prstGeom prst="rect">
            <a:avLst/>
          </a:prstGeom>
        </p:spPr>
        <p:txBody>
          <a:bodyPr>
            <a:spAutoFit/>
          </a:bodyPr>
          <a:lstStyle/>
          <a:p>
            <a:pPr marL="285750" indent="-285750">
              <a:buFont typeface="Wingdings" panose="05000000000000000000" pitchFamily="2" charset="2"/>
              <a:buChar char="Ø"/>
            </a:pPr>
            <a:r>
              <a:rPr lang="it-IT" sz="2400" dirty="0">
                <a:solidFill>
                  <a:schemeClr val="accent1">
                    <a:lumMod val="75000"/>
                  </a:schemeClr>
                </a:solidFill>
              </a:rPr>
              <a:t>Governance: Libra </a:t>
            </a:r>
            <a:r>
              <a:rPr lang="it-IT" sz="2400" dirty="0" err="1">
                <a:solidFill>
                  <a:schemeClr val="accent1">
                    <a:lumMod val="75000"/>
                  </a:schemeClr>
                </a:solidFill>
              </a:rPr>
              <a:t>Association</a:t>
            </a:r>
            <a:r>
              <a:rPr lang="it-IT" sz="2400" dirty="0">
                <a:solidFill>
                  <a:schemeClr val="accent1">
                    <a:lumMod val="75000"/>
                  </a:schemeClr>
                </a:solidFill>
              </a:rPr>
              <a:t> </a:t>
            </a:r>
          </a:p>
          <a:p>
            <a:pPr marL="742950" lvl="1" indent="-285750">
              <a:buFont typeface="Wingdings" panose="05000000000000000000" pitchFamily="2" charset="2"/>
              <a:buChar char="Ø"/>
            </a:pPr>
            <a:r>
              <a:rPr lang="it-IT" sz="2400" dirty="0" smtClean="0">
                <a:solidFill>
                  <a:schemeClr val="accent1">
                    <a:lumMod val="75000"/>
                  </a:schemeClr>
                </a:solidFill>
              </a:rPr>
              <a:t>adesione iniziale 28 membri</a:t>
            </a:r>
          </a:p>
          <a:p>
            <a:pPr marL="742950" lvl="1" indent="-285750">
              <a:buFont typeface="Wingdings" panose="05000000000000000000" pitchFamily="2" charset="2"/>
              <a:buChar char="Ø"/>
            </a:pPr>
            <a:r>
              <a:rPr lang="it-IT" sz="2400" dirty="0" smtClean="0">
                <a:solidFill>
                  <a:schemeClr val="accent1">
                    <a:lumMod val="75000"/>
                  </a:schemeClr>
                </a:solidFill>
              </a:rPr>
              <a:t>obiettivo 100 membri</a:t>
            </a:r>
            <a:endParaRPr lang="it-IT" sz="2400" dirty="0">
              <a:solidFill>
                <a:schemeClr val="accent1">
                  <a:lumMod val="75000"/>
                </a:schemeClr>
              </a:solidFill>
            </a:endParaRPr>
          </a:p>
          <a:p>
            <a:pPr marL="742950" lvl="1" indent="-285750">
              <a:buFont typeface="Wingdings" panose="05000000000000000000" pitchFamily="2" charset="2"/>
              <a:buChar char="Ø"/>
            </a:pPr>
            <a:r>
              <a:rPr lang="it-IT" sz="2400" dirty="0" smtClean="0">
                <a:solidFill>
                  <a:schemeClr val="accent1">
                    <a:lumMod val="75000"/>
                  </a:schemeClr>
                </a:solidFill>
              </a:rPr>
              <a:t>in realtà in </a:t>
            </a:r>
            <a:r>
              <a:rPr lang="it-IT" sz="2400" dirty="0">
                <a:solidFill>
                  <a:schemeClr val="accent1">
                    <a:lumMod val="75000"/>
                  </a:schemeClr>
                </a:solidFill>
              </a:rPr>
              <a:t>questi giorni </a:t>
            </a:r>
            <a:r>
              <a:rPr lang="it-IT" sz="2400" dirty="0" smtClean="0">
                <a:solidFill>
                  <a:schemeClr val="accent1">
                    <a:lumMod val="75000"/>
                  </a:schemeClr>
                </a:solidFill>
              </a:rPr>
              <a:t>importanti </a:t>
            </a:r>
            <a:r>
              <a:rPr lang="it-IT" sz="2400" dirty="0">
                <a:solidFill>
                  <a:schemeClr val="accent1">
                    <a:lumMod val="75000"/>
                  </a:schemeClr>
                </a:solidFill>
              </a:rPr>
              <a:t>defezioni</a:t>
            </a:r>
          </a:p>
        </p:txBody>
      </p:sp>
      <p:cxnSp>
        <p:nvCxnSpPr>
          <p:cNvPr id="11" name="Connettore 1 10"/>
          <p:cNvCxnSpPr/>
          <p:nvPr/>
        </p:nvCxnSpPr>
        <p:spPr>
          <a:xfrm flipV="1">
            <a:off x="6506232" y="3573016"/>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Connettore 1 11"/>
          <p:cNvCxnSpPr/>
          <p:nvPr/>
        </p:nvCxnSpPr>
        <p:spPr>
          <a:xfrm flipV="1">
            <a:off x="5868144" y="3573016"/>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Connettore 1 12"/>
          <p:cNvCxnSpPr/>
          <p:nvPr/>
        </p:nvCxnSpPr>
        <p:spPr>
          <a:xfrm flipV="1">
            <a:off x="7740352" y="3573016"/>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Connettore 1 13"/>
          <p:cNvCxnSpPr/>
          <p:nvPr/>
        </p:nvCxnSpPr>
        <p:spPr>
          <a:xfrm flipV="1">
            <a:off x="7812360" y="4004741"/>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Connettore 1 14"/>
          <p:cNvCxnSpPr/>
          <p:nvPr/>
        </p:nvCxnSpPr>
        <p:spPr>
          <a:xfrm flipV="1">
            <a:off x="7812360" y="3212976"/>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Connettore 1 15"/>
          <p:cNvCxnSpPr/>
          <p:nvPr/>
        </p:nvCxnSpPr>
        <p:spPr>
          <a:xfrm flipV="1">
            <a:off x="7164288" y="3572693"/>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Connettore 1 16"/>
          <p:cNvCxnSpPr/>
          <p:nvPr/>
        </p:nvCxnSpPr>
        <p:spPr>
          <a:xfrm flipV="1">
            <a:off x="7092280" y="4293096"/>
            <a:ext cx="432048" cy="216347"/>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Connettore 1 17"/>
          <p:cNvCxnSpPr/>
          <p:nvPr/>
        </p:nvCxnSpPr>
        <p:spPr>
          <a:xfrm flipV="1">
            <a:off x="6444208" y="4293096"/>
            <a:ext cx="432048" cy="216347"/>
          </a:xfrm>
          <a:prstGeom prst="line">
            <a:avLst/>
          </a:prstGeom>
        </p:spPr>
        <p:style>
          <a:lnRef idx="2">
            <a:schemeClr val="accent2"/>
          </a:lnRef>
          <a:fillRef idx="0">
            <a:schemeClr val="accent2"/>
          </a:fillRef>
          <a:effectRef idx="1">
            <a:schemeClr val="accent2"/>
          </a:effectRef>
          <a:fontRef idx="minor">
            <a:schemeClr val="tx1"/>
          </a:fontRef>
        </p:style>
      </p:cxnSp>
      <p:sp>
        <p:nvSpPr>
          <p:cNvPr id="9" name="CasellaDiTesto 8"/>
          <p:cNvSpPr txBox="1"/>
          <p:nvPr/>
        </p:nvSpPr>
        <p:spPr>
          <a:xfrm>
            <a:off x="8242468" y="3173679"/>
            <a:ext cx="518091" cy="338554"/>
          </a:xfrm>
          <a:prstGeom prst="rect">
            <a:avLst/>
          </a:prstGeom>
          <a:noFill/>
        </p:spPr>
        <p:txBody>
          <a:bodyPr wrap="none" rtlCol="0">
            <a:spAutoFit/>
          </a:bodyPr>
          <a:lstStyle/>
          <a:p>
            <a:r>
              <a:rPr lang="it-IT" sz="1600" dirty="0" smtClean="0">
                <a:solidFill>
                  <a:srgbClr val="FF0000"/>
                </a:solidFill>
              </a:rPr>
              <a:t>(21)</a:t>
            </a:r>
            <a:endParaRPr lang="it-IT" sz="1600" dirty="0">
              <a:solidFill>
                <a:srgbClr val="FF0000"/>
              </a:solidFill>
            </a:endParaRPr>
          </a:p>
        </p:txBody>
      </p:sp>
      <p:sp>
        <p:nvSpPr>
          <p:cNvPr id="19" name="CasellaDiTesto 18"/>
          <p:cNvSpPr txBox="1"/>
          <p:nvPr/>
        </p:nvSpPr>
        <p:spPr>
          <a:xfrm>
            <a:off x="7799300" y="2886870"/>
            <a:ext cx="1279517" cy="307777"/>
          </a:xfrm>
          <a:prstGeom prst="rect">
            <a:avLst/>
          </a:prstGeom>
          <a:noFill/>
        </p:spPr>
        <p:txBody>
          <a:bodyPr wrap="none" rtlCol="0">
            <a:spAutoFit/>
          </a:bodyPr>
          <a:lstStyle/>
          <a:p>
            <a:r>
              <a:rPr lang="it-IT" sz="1400" dirty="0" smtClean="0">
                <a:solidFill>
                  <a:srgbClr val="FF0000"/>
                </a:solidFill>
              </a:rPr>
              <a:t>Al 15/10/2019 </a:t>
            </a:r>
            <a:endParaRPr lang="it-IT" sz="1400" dirty="0">
              <a:solidFill>
                <a:srgbClr val="FF0000"/>
              </a:solidFill>
            </a:endParaRPr>
          </a:p>
        </p:txBody>
      </p:sp>
      <p:sp>
        <p:nvSpPr>
          <p:cNvPr id="20" name="CasellaDiTesto 19"/>
          <p:cNvSpPr txBox="1"/>
          <p:nvPr/>
        </p:nvSpPr>
        <p:spPr>
          <a:xfrm>
            <a:off x="23995" y="1052736"/>
            <a:ext cx="4980053" cy="5262979"/>
          </a:xfrm>
          <a:prstGeom prst="rect">
            <a:avLst/>
          </a:prstGeom>
          <a:noFill/>
        </p:spPr>
        <p:txBody>
          <a:bodyPr wrap="square" rtlCol="0">
            <a:spAutoFit/>
          </a:bodyPr>
          <a:lstStyle/>
          <a:p>
            <a:pPr marL="285750" indent="-285750">
              <a:buFont typeface="Wingdings" panose="05000000000000000000" pitchFamily="2" charset="2"/>
              <a:buChar char="Ø"/>
            </a:pPr>
            <a:r>
              <a:rPr lang="it-IT" sz="2400" dirty="0" smtClean="0">
                <a:solidFill>
                  <a:schemeClr val="accent1">
                    <a:lumMod val="75000"/>
                  </a:schemeClr>
                </a:solidFill>
              </a:rPr>
              <a:t>Presentato a </a:t>
            </a:r>
            <a:r>
              <a:rPr lang="it-IT" sz="2400" dirty="0" smtClean="0">
                <a:solidFill>
                  <a:schemeClr val="accent1">
                    <a:lumMod val="75000"/>
                  </a:schemeClr>
                </a:solidFill>
              </a:rPr>
              <a:t>giugno, lancio </a:t>
            </a:r>
            <a:r>
              <a:rPr lang="it-IT" sz="2400" dirty="0" smtClean="0">
                <a:solidFill>
                  <a:schemeClr val="accent1">
                    <a:lumMod val="75000"/>
                  </a:schemeClr>
                </a:solidFill>
              </a:rPr>
              <a:t>inizialmente previsto per il </a:t>
            </a:r>
            <a:r>
              <a:rPr lang="it-IT" sz="2400" dirty="0" smtClean="0">
                <a:solidFill>
                  <a:schemeClr val="accent1">
                    <a:lumMod val="75000"/>
                  </a:schemeClr>
                </a:solidFill>
              </a:rPr>
              <a:t>2020</a:t>
            </a:r>
          </a:p>
          <a:p>
            <a:endParaRPr lang="it-IT" sz="2400" dirty="0" smtClean="0">
              <a:solidFill>
                <a:schemeClr val="accent1">
                  <a:lumMod val="75000"/>
                </a:schemeClr>
              </a:solidFill>
            </a:endParaRPr>
          </a:p>
          <a:p>
            <a:pPr marL="285750" indent="-285750">
              <a:buFont typeface="Wingdings" panose="05000000000000000000" pitchFamily="2" charset="2"/>
              <a:buChar char="Ø"/>
            </a:pPr>
            <a:r>
              <a:rPr lang="it-IT" sz="2400" dirty="0" err="1" smtClean="0">
                <a:solidFill>
                  <a:schemeClr val="accent1">
                    <a:lumMod val="75000"/>
                  </a:schemeClr>
                </a:solidFill>
              </a:rPr>
              <a:t>S</a:t>
            </a:r>
            <a:r>
              <a:rPr lang="it-IT" sz="2400" dirty="0" err="1" smtClean="0">
                <a:solidFill>
                  <a:schemeClr val="accent1">
                    <a:lumMod val="75000"/>
                  </a:schemeClr>
                </a:solidFill>
              </a:rPr>
              <a:t>tablecoin</a:t>
            </a:r>
            <a:r>
              <a:rPr lang="it-IT" sz="2400" dirty="0" smtClean="0">
                <a:solidFill>
                  <a:schemeClr val="accent1">
                    <a:lumMod val="75000"/>
                  </a:schemeClr>
                </a:solidFill>
              </a:rPr>
              <a:t> </a:t>
            </a:r>
            <a:r>
              <a:rPr lang="it-IT" sz="2400" dirty="0" smtClean="0">
                <a:solidFill>
                  <a:schemeClr val="accent1">
                    <a:lumMod val="75000"/>
                  </a:schemeClr>
                </a:solidFill>
              </a:rPr>
              <a:t>basket-</a:t>
            </a:r>
            <a:r>
              <a:rPr lang="it-IT" sz="2400" dirty="0" err="1" smtClean="0">
                <a:solidFill>
                  <a:schemeClr val="accent1">
                    <a:lumMod val="75000"/>
                  </a:schemeClr>
                </a:solidFill>
              </a:rPr>
              <a:t>linked</a:t>
            </a:r>
            <a:r>
              <a:rPr lang="it-IT" sz="2400" dirty="0" smtClean="0">
                <a:solidFill>
                  <a:schemeClr val="accent1">
                    <a:lumMod val="75000"/>
                  </a:schemeClr>
                </a:solidFill>
              </a:rPr>
              <a:t> (USD, GBP, EUR, JPY</a:t>
            </a:r>
            <a:r>
              <a:rPr lang="it-IT" sz="2400" dirty="0" smtClean="0">
                <a:solidFill>
                  <a:schemeClr val="accent1">
                    <a:lumMod val="75000"/>
                  </a:schemeClr>
                </a:solidFill>
              </a:rPr>
              <a:t>)</a:t>
            </a:r>
          </a:p>
          <a:p>
            <a:endParaRPr lang="it-IT" sz="2400" dirty="0" smtClean="0">
              <a:solidFill>
                <a:schemeClr val="accent1">
                  <a:lumMod val="75000"/>
                </a:schemeClr>
              </a:solidFill>
            </a:endParaRPr>
          </a:p>
          <a:p>
            <a:pPr marL="285750" indent="-285750">
              <a:buFont typeface="Wingdings" panose="05000000000000000000" pitchFamily="2" charset="2"/>
              <a:buChar char="Ø"/>
            </a:pPr>
            <a:r>
              <a:rPr lang="it-IT" sz="2400" dirty="0" smtClean="0">
                <a:solidFill>
                  <a:schemeClr val="accent1">
                    <a:lumMod val="75000"/>
                  </a:schemeClr>
                </a:solidFill>
              </a:rPr>
              <a:t>Collaterale</a:t>
            </a:r>
            <a:r>
              <a:rPr lang="it-IT" sz="2400" dirty="0" smtClean="0">
                <a:solidFill>
                  <a:schemeClr val="accent1">
                    <a:lumMod val="75000"/>
                  </a:schemeClr>
                </a:solidFill>
              </a:rPr>
              <a:t>: depositi bancari e titoli governativi a basso </a:t>
            </a:r>
            <a:r>
              <a:rPr lang="it-IT" sz="2400" dirty="0" smtClean="0">
                <a:solidFill>
                  <a:schemeClr val="accent1">
                    <a:lumMod val="75000"/>
                  </a:schemeClr>
                </a:solidFill>
              </a:rPr>
              <a:t>rischio</a:t>
            </a:r>
          </a:p>
          <a:p>
            <a:endParaRPr lang="it-IT" sz="2400" dirty="0">
              <a:solidFill>
                <a:schemeClr val="accent1">
                  <a:lumMod val="75000"/>
                </a:schemeClr>
              </a:solidFill>
            </a:endParaRPr>
          </a:p>
          <a:p>
            <a:pPr marL="285750" indent="-285750">
              <a:buFont typeface="Wingdings" panose="05000000000000000000" pitchFamily="2" charset="2"/>
              <a:buChar char="Ø"/>
            </a:pPr>
            <a:r>
              <a:rPr lang="it-IT" sz="2400" dirty="0" smtClean="0">
                <a:solidFill>
                  <a:schemeClr val="accent1">
                    <a:lumMod val="75000"/>
                  </a:schemeClr>
                </a:solidFill>
              </a:rPr>
              <a:t>Potenziale diffusione globale integrando servizi di </a:t>
            </a:r>
            <a:r>
              <a:rPr lang="it-IT" sz="2400" dirty="0" err="1" smtClean="0">
                <a:solidFill>
                  <a:schemeClr val="accent1">
                    <a:lumMod val="75000"/>
                  </a:schemeClr>
                </a:solidFill>
              </a:rPr>
              <a:t>wallet</a:t>
            </a:r>
            <a:r>
              <a:rPr lang="it-IT" sz="2400" dirty="0" smtClean="0">
                <a:solidFill>
                  <a:schemeClr val="accent1">
                    <a:lumMod val="75000"/>
                  </a:schemeClr>
                </a:solidFill>
              </a:rPr>
              <a:t> nelle </a:t>
            </a:r>
            <a:r>
              <a:rPr lang="it-IT" sz="2400" dirty="0" err="1" smtClean="0">
                <a:solidFill>
                  <a:schemeClr val="accent1">
                    <a:lumMod val="75000"/>
                  </a:schemeClr>
                </a:solidFill>
              </a:rPr>
              <a:t>app</a:t>
            </a:r>
            <a:r>
              <a:rPr lang="it-IT" sz="2400" dirty="0" smtClean="0">
                <a:solidFill>
                  <a:schemeClr val="accent1">
                    <a:lumMod val="75000"/>
                  </a:schemeClr>
                </a:solidFill>
              </a:rPr>
              <a:t> di </a:t>
            </a:r>
            <a:r>
              <a:rPr lang="it-IT" sz="2400" dirty="0" err="1" smtClean="0">
                <a:solidFill>
                  <a:schemeClr val="accent1">
                    <a:lumMod val="75000"/>
                  </a:schemeClr>
                </a:solidFill>
              </a:rPr>
              <a:t>messagistica</a:t>
            </a:r>
            <a:r>
              <a:rPr lang="it-IT" sz="2400" dirty="0" smtClean="0">
                <a:solidFill>
                  <a:schemeClr val="accent1">
                    <a:lumMod val="75000"/>
                  </a:schemeClr>
                </a:solidFill>
              </a:rPr>
              <a:t> e social network</a:t>
            </a:r>
            <a:endParaRPr lang="it-IT" sz="2400" dirty="0">
              <a:solidFill>
                <a:schemeClr val="accent1">
                  <a:lumMod val="75000"/>
                </a:schemeClr>
              </a:solidFill>
            </a:endParaRPr>
          </a:p>
          <a:p>
            <a:endParaRPr lang="it-IT" sz="2400" dirty="0" smtClean="0">
              <a:solidFill>
                <a:schemeClr val="accent1">
                  <a:lumMod val="75000"/>
                </a:schemeClr>
              </a:solidFill>
            </a:endParaRPr>
          </a:p>
          <a:p>
            <a:endParaRPr lang="it-IT" sz="2400" dirty="0" smtClean="0">
              <a:solidFill>
                <a:schemeClr val="accent1">
                  <a:lumMod val="75000"/>
                </a:schemeClr>
              </a:solidFill>
            </a:endParaRPr>
          </a:p>
        </p:txBody>
      </p:sp>
      <p:sp>
        <p:nvSpPr>
          <p:cNvPr id="21" name="Rettangolo 20"/>
          <p:cNvSpPr/>
          <p:nvPr/>
        </p:nvSpPr>
        <p:spPr>
          <a:xfrm>
            <a:off x="323528" y="5661248"/>
            <a:ext cx="4014625"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it-IT" dirty="0">
                <a:solidFill>
                  <a:srgbClr val="FF0000"/>
                </a:solidFill>
              </a:rPr>
              <a:t>Piattaforma DLT </a:t>
            </a:r>
            <a:r>
              <a:rPr lang="it-IT" u="sng" dirty="0">
                <a:solidFill>
                  <a:srgbClr val="FF0000"/>
                </a:solidFill>
              </a:rPr>
              <a:t>pubblica</a:t>
            </a:r>
            <a:r>
              <a:rPr lang="it-IT" dirty="0">
                <a:solidFill>
                  <a:srgbClr val="FF0000"/>
                </a:solidFill>
              </a:rPr>
              <a:t> e </a:t>
            </a:r>
            <a:r>
              <a:rPr lang="it-IT" u="sng" dirty="0" err="1">
                <a:solidFill>
                  <a:srgbClr val="FF0000"/>
                </a:solidFill>
              </a:rPr>
              <a:t>permissioned</a:t>
            </a:r>
            <a:endParaRPr lang="it-IT" u="sng" dirty="0">
              <a:solidFill>
                <a:srgbClr val="FF0000"/>
              </a:solidFill>
            </a:endParaRPr>
          </a:p>
        </p:txBody>
      </p:sp>
    </p:spTree>
    <p:extLst>
      <p:ext uri="{BB962C8B-B14F-4D97-AF65-F5344CB8AC3E}">
        <p14:creationId xmlns:p14="http://schemas.microsoft.com/office/powerpoint/2010/main" val="1790246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Global </a:t>
            </a:r>
            <a:r>
              <a:rPr lang="it-IT" dirty="0" err="1" smtClean="0"/>
              <a:t>stablecoin</a:t>
            </a:r>
            <a:r>
              <a:rPr lang="it-IT" dirty="0" smtClean="0"/>
              <a:t>: rischi</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15</a:t>
            </a:fld>
            <a:endParaRPr lang="it-IT"/>
          </a:p>
        </p:txBody>
      </p:sp>
      <p:sp>
        <p:nvSpPr>
          <p:cNvPr id="8" name="CasellaDiTesto 7"/>
          <p:cNvSpPr txBox="1"/>
          <p:nvPr/>
        </p:nvSpPr>
        <p:spPr>
          <a:xfrm>
            <a:off x="-17938" y="1340768"/>
            <a:ext cx="9149214" cy="1077218"/>
          </a:xfrm>
          <a:prstGeom prst="rect">
            <a:avLst/>
          </a:prstGeom>
          <a:noFill/>
        </p:spPr>
        <p:txBody>
          <a:bodyPr wrap="square" rtlCol="0">
            <a:spAutoFit/>
          </a:bodyPr>
          <a:lstStyle/>
          <a:p>
            <a:r>
              <a:rPr lang="it-IT" sz="3200" dirty="0" smtClean="0">
                <a:solidFill>
                  <a:schemeClr val="accent1">
                    <a:lumMod val="75000"/>
                  </a:schemeClr>
                </a:solidFill>
              </a:rPr>
              <a:t>Rischi significativi da controllare e sfide complesse per i </a:t>
            </a:r>
            <a:r>
              <a:rPr lang="it-IT" sz="3200" dirty="0" err="1" smtClean="0">
                <a:solidFill>
                  <a:schemeClr val="accent1">
                    <a:lumMod val="75000"/>
                  </a:schemeClr>
                </a:solidFill>
              </a:rPr>
              <a:t>regulators</a:t>
            </a:r>
            <a:r>
              <a:rPr lang="it-IT" sz="3200" dirty="0" smtClean="0">
                <a:solidFill>
                  <a:schemeClr val="accent1">
                    <a:lumMod val="75000"/>
                  </a:schemeClr>
                </a:solidFill>
              </a:rPr>
              <a:t>:</a:t>
            </a:r>
          </a:p>
        </p:txBody>
      </p:sp>
      <p:sp>
        <p:nvSpPr>
          <p:cNvPr id="9" name="Rettangolo 8"/>
          <p:cNvSpPr/>
          <p:nvPr/>
        </p:nvSpPr>
        <p:spPr>
          <a:xfrm>
            <a:off x="160040" y="2542252"/>
            <a:ext cx="4377158" cy="3046988"/>
          </a:xfrm>
          <a:prstGeom prst="rect">
            <a:avLst/>
          </a:prstGeom>
        </p:spPr>
        <p:txBody>
          <a:bodyPr wrap="square">
            <a:spAutoFit/>
          </a:bodyPr>
          <a:lstStyle/>
          <a:p>
            <a:pPr marL="285750" indent="-285750">
              <a:buFont typeface="Wingdings" panose="05000000000000000000" pitchFamily="2" charset="2"/>
              <a:buChar char="Ø"/>
            </a:pPr>
            <a:r>
              <a:rPr lang="it-IT" sz="3200" dirty="0" smtClean="0">
                <a:solidFill>
                  <a:srgbClr val="FF0000"/>
                </a:solidFill>
              </a:rPr>
              <a:t>Financial </a:t>
            </a:r>
            <a:r>
              <a:rPr lang="it-IT" sz="3200" dirty="0" err="1" smtClean="0">
                <a:solidFill>
                  <a:srgbClr val="FF0000"/>
                </a:solidFill>
              </a:rPr>
              <a:t>stability</a:t>
            </a:r>
            <a:endParaRPr lang="it-IT" sz="3200" dirty="0" smtClean="0">
              <a:solidFill>
                <a:srgbClr val="FF0000"/>
              </a:solidFill>
            </a:endParaRPr>
          </a:p>
          <a:p>
            <a:pPr marL="285750" indent="-285750">
              <a:buFont typeface="Wingdings" panose="05000000000000000000" pitchFamily="2" charset="2"/>
              <a:buChar char="Ø"/>
            </a:pPr>
            <a:r>
              <a:rPr lang="it-IT" sz="3200" dirty="0" err="1" smtClean="0">
                <a:solidFill>
                  <a:srgbClr val="FF0000"/>
                </a:solidFill>
              </a:rPr>
              <a:t>Monetary</a:t>
            </a:r>
            <a:r>
              <a:rPr lang="it-IT" sz="3200" dirty="0" smtClean="0">
                <a:solidFill>
                  <a:srgbClr val="FF0000"/>
                </a:solidFill>
              </a:rPr>
              <a:t> policy</a:t>
            </a:r>
          </a:p>
          <a:p>
            <a:pPr marL="285750" indent="-285750">
              <a:buFont typeface="Wingdings" panose="05000000000000000000" pitchFamily="2" charset="2"/>
              <a:buChar char="Ø"/>
            </a:pPr>
            <a:r>
              <a:rPr lang="it-IT" sz="3200" dirty="0">
                <a:solidFill>
                  <a:srgbClr val="FF0000"/>
                </a:solidFill>
              </a:rPr>
              <a:t>Fair </a:t>
            </a:r>
            <a:r>
              <a:rPr lang="it-IT" sz="3200" dirty="0" err="1">
                <a:solidFill>
                  <a:srgbClr val="FF0000"/>
                </a:solidFill>
              </a:rPr>
              <a:t>competition</a:t>
            </a:r>
            <a:r>
              <a:rPr lang="it-IT" sz="3200" dirty="0">
                <a:solidFill>
                  <a:srgbClr val="FF0000"/>
                </a:solidFill>
              </a:rPr>
              <a:t> </a:t>
            </a:r>
          </a:p>
          <a:p>
            <a:pPr marL="285750" indent="-285750">
              <a:buFont typeface="Wingdings" panose="05000000000000000000" pitchFamily="2" charset="2"/>
              <a:buChar char="Ø"/>
            </a:pPr>
            <a:r>
              <a:rPr lang="en-US" sz="3200" dirty="0">
                <a:solidFill>
                  <a:srgbClr val="FF0000"/>
                </a:solidFill>
              </a:rPr>
              <a:t>Market </a:t>
            </a:r>
            <a:r>
              <a:rPr lang="en-US" sz="3200" dirty="0" smtClean="0">
                <a:solidFill>
                  <a:srgbClr val="FF0000"/>
                </a:solidFill>
              </a:rPr>
              <a:t>integrity</a:t>
            </a:r>
          </a:p>
          <a:p>
            <a:pPr marL="285750" indent="-285750">
              <a:buFont typeface="Wingdings" panose="05000000000000000000" pitchFamily="2" charset="2"/>
              <a:buChar char="Ø"/>
            </a:pPr>
            <a:r>
              <a:rPr lang="en-US" sz="3200" dirty="0">
                <a:solidFill>
                  <a:srgbClr val="FF0000"/>
                </a:solidFill>
              </a:rPr>
              <a:t>Money laundering</a:t>
            </a:r>
          </a:p>
          <a:p>
            <a:pPr marL="285750" indent="-285750">
              <a:buFont typeface="Wingdings" panose="05000000000000000000" pitchFamily="2" charset="2"/>
              <a:buChar char="Ø"/>
            </a:pPr>
            <a:r>
              <a:rPr lang="en-US" sz="3200" dirty="0">
                <a:solidFill>
                  <a:srgbClr val="FF0000"/>
                </a:solidFill>
              </a:rPr>
              <a:t>Terrorist </a:t>
            </a:r>
            <a:r>
              <a:rPr lang="en-US" sz="3200" dirty="0" smtClean="0">
                <a:solidFill>
                  <a:srgbClr val="FF0000"/>
                </a:solidFill>
              </a:rPr>
              <a:t>financing</a:t>
            </a:r>
            <a:endParaRPr lang="it-IT" sz="3200" dirty="0">
              <a:solidFill>
                <a:srgbClr val="FF0000"/>
              </a:solidFill>
            </a:endParaRPr>
          </a:p>
        </p:txBody>
      </p:sp>
      <p:sp>
        <p:nvSpPr>
          <p:cNvPr id="21" name="Rettangolo 20"/>
          <p:cNvSpPr/>
          <p:nvPr/>
        </p:nvSpPr>
        <p:spPr>
          <a:xfrm>
            <a:off x="4572000" y="2542252"/>
            <a:ext cx="4559276" cy="3046988"/>
          </a:xfrm>
          <a:prstGeom prst="rect">
            <a:avLst/>
          </a:prstGeom>
        </p:spPr>
        <p:txBody>
          <a:bodyPr wrap="square">
            <a:spAutoFit/>
          </a:bodyPr>
          <a:lstStyle/>
          <a:p>
            <a:pPr marL="285750" indent="-285750">
              <a:buFont typeface="Wingdings" panose="05000000000000000000" pitchFamily="2" charset="2"/>
              <a:buChar char="Ø"/>
            </a:pPr>
            <a:r>
              <a:rPr lang="en-US" sz="3200" dirty="0">
                <a:solidFill>
                  <a:srgbClr val="FF0000"/>
                </a:solidFill>
              </a:rPr>
              <a:t>Consumer protection</a:t>
            </a:r>
          </a:p>
          <a:p>
            <a:pPr marL="285750" indent="-285750">
              <a:buFont typeface="Wingdings" panose="05000000000000000000" pitchFamily="2" charset="2"/>
              <a:buChar char="Ø"/>
            </a:pPr>
            <a:r>
              <a:rPr lang="en-US" sz="3200" dirty="0">
                <a:solidFill>
                  <a:srgbClr val="FF0000"/>
                </a:solidFill>
              </a:rPr>
              <a:t>Investor </a:t>
            </a:r>
            <a:r>
              <a:rPr lang="en-US" sz="3200" dirty="0" smtClean="0">
                <a:solidFill>
                  <a:srgbClr val="FF0000"/>
                </a:solidFill>
              </a:rPr>
              <a:t>protection</a:t>
            </a:r>
          </a:p>
          <a:p>
            <a:pPr marL="285750" indent="-285750">
              <a:buFont typeface="Wingdings" panose="05000000000000000000" pitchFamily="2" charset="2"/>
              <a:buChar char="Ø"/>
            </a:pPr>
            <a:r>
              <a:rPr lang="en-US" sz="3200" dirty="0" smtClean="0">
                <a:solidFill>
                  <a:srgbClr val="FF0000"/>
                </a:solidFill>
              </a:rPr>
              <a:t>Legal certainty</a:t>
            </a:r>
            <a:endParaRPr lang="it-IT" sz="3200" dirty="0" smtClean="0">
              <a:solidFill>
                <a:srgbClr val="FF0000"/>
              </a:solidFill>
            </a:endParaRPr>
          </a:p>
          <a:p>
            <a:pPr marL="285750" indent="-285750">
              <a:buFont typeface="Wingdings" panose="05000000000000000000" pitchFamily="2" charset="2"/>
              <a:buChar char="Ø"/>
            </a:pPr>
            <a:r>
              <a:rPr lang="it-IT" sz="3200" dirty="0" err="1" smtClean="0">
                <a:solidFill>
                  <a:srgbClr val="FF0000"/>
                </a:solidFill>
              </a:rPr>
              <a:t>Tax</a:t>
            </a:r>
            <a:r>
              <a:rPr lang="it-IT" sz="3200" dirty="0" smtClean="0">
                <a:solidFill>
                  <a:srgbClr val="FF0000"/>
                </a:solidFill>
              </a:rPr>
              <a:t> </a:t>
            </a:r>
            <a:r>
              <a:rPr lang="it-IT" sz="3200" dirty="0" err="1" smtClean="0">
                <a:solidFill>
                  <a:srgbClr val="FF0000"/>
                </a:solidFill>
              </a:rPr>
              <a:t>compliance</a:t>
            </a:r>
            <a:endParaRPr lang="it-IT" sz="3200" dirty="0" smtClean="0">
              <a:solidFill>
                <a:srgbClr val="FF0000"/>
              </a:solidFill>
            </a:endParaRPr>
          </a:p>
          <a:p>
            <a:pPr marL="285750" indent="-285750">
              <a:buFont typeface="Wingdings" panose="05000000000000000000" pitchFamily="2" charset="2"/>
              <a:buChar char="Ø"/>
            </a:pPr>
            <a:r>
              <a:rPr lang="en-US" sz="3200" dirty="0" smtClean="0">
                <a:solidFill>
                  <a:srgbClr val="FF0000"/>
                </a:solidFill>
              </a:rPr>
              <a:t>Data privacy</a:t>
            </a:r>
            <a:r>
              <a:rPr lang="it-IT" sz="3200" dirty="0" smtClean="0">
                <a:solidFill>
                  <a:srgbClr val="FF0000"/>
                </a:solidFill>
              </a:rPr>
              <a:t> </a:t>
            </a:r>
          </a:p>
          <a:p>
            <a:pPr marL="285750" indent="-285750">
              <a:buFont typeface="Wingdings" panose="05000000000000000000" pitchFamily="2" charset="2"/>
              <a:buChar char="Ø"/>
            </a:pPr>
            <a:r>
              <a:rPr lang="it-IT" sz="3200" dirty="0" smtClean="0">
                <a:solidFill>
                  <a:srgbClr val="FF0000"/>
                </a:solidFill>
              </a:rPr>
              <a:t>Cyber security </a:t>
            </a:r>
          </a:p>
        </p:txBody>
      </p:sp>
      <p:sp>
        <p:nvSpPr>
          <p:cNvPr id="6" name="Rettangolo 5"/>
          <p:cNvSpPr/>
          <p:nvPr/>
        </p:nvSpPr>
        <p:spPr>
          <a:xfrm>
            <a:off x="971600" y="5733256"/>
            <a:ext cx="6962034"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it-IT" sz="2000" dirty="0" smtClean="0">
                <a:solidFill>
                  <a:schemeClr val="accent1">
                    <a:lumMod val="75000"/>
                  </a:schemeClr>
                </a:solidFill>
              </a:rPr>
              <a:t>Report G7 su global </a:t>
            </a:r>
            <a:r>
              <a:rPr lang="it-IT" sz="2000" dirty="0" err="1" smtClean="0">
                <a:solidFill>
                  <a:schemeClr val="accent1">
                    <a:lumMod val="75000"/>
                  </a:schemeClr>
                </a:solidFill>
              </a:rPr>
              <a:t>stablecoin</a:t>
            </a:r>
            <a:r>
              <a:rPr lang="it-IT" sz="2000" dirty="0" smtClean="0">
                <a:solidFill>
                  <a:schemeClr val="accent1">
                    <a:lumMod val="75000"/>
                  </a:schemeClr>
                </a:solidFill>
              </a:rPr>
              <a:t> in pubblicazione questa settimana</a:t>
            </a:r>
            <a:endParaRPr lang="it-IT" sz="2000" dirty="0"/>
          </a:p>
        </p:txBody>
      </p:sp>
    </p:spTree>
    <p:extLst>
      <p:ext uri="{BB962C8B-B14F-4D97-AF65-F5344CB8AC3E}">
        <p14:creationId xmlns:p14="http://schemas.microsoft.com/office/powerpoint/2010/main" val="1140002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16</a:t>
            </a:fld>
            <a:endParaRPr lang="it-IT"/>
          </a:p>
        </p:txBody>
      </p:sp>
      <p:sp>
        <p:nvSpPr>
          <p:cNvPr id="6" name="CasellaDiTesto 5"/>
          <p:cNvSpPr txBox="1"/>
          <p:nvPr/>
        </p:nvSpPr>
        <p:spPr>
          <a:xfrm>
            <a:off x="467544" y="1340768"/>
            <a:ext cx="8208912" cy="5016758"/>
          </a:xfrm>
          <a:prstGeom prst="rect">
            <a:avLst/>
          </a:prstGeom>
          <a:noFill/>
        </p:spPr>
        <p:txBody>
          <a:bodyPr wrap="square" rtlCol="0">
            <a:spAutoFit/>
          </a:bodyPr>
          <a:lstStyle/>
          <a:p>
            <a:pPr marL="285750" indent="-285750">
              <a:buFont typeface="Wingdings" panose="05000000000000000000" pitchFamily="2" charset="2"/>
              <a:buChar char="Ø"/>
            </a:pPr>
            <a:r>
              <a:rPr lang="it-IT" sz="3200" dirty="0" smtClean="0">
                <a:solidFill>
                  <a:schemeClr val="accent1">
                    <a:lumMod val="75000"/>
                  </a:schemeClr>
                </a:solidFill>
              </a:rPr>
              <a:t>Il ruolo della crittografia e delle DLT nel settore finanziario è in crescita e destinato a crescere</a:t>
            </a:r>
          </a:p>
          <a:p>
            <a:pPr marL="285750" indent="-285750">
              <a:buFont typeface="Wingdings" panose="05000000000000000000" pitchFamily="2" charset="2"/>
              <a:buChar char="Ø"/>
            </a:pPr>
            <a:endParaRPr lang="it-IT" sz="3200" dirty="0">
              <a:solidFill>
                <a:schemeClr val="accent1">
                  <a:lumMod val="75000"/>
                </a:schemeClr>
              </a:solidFill>
            </a:endParaRPr>
          </a:p>
          <a:p>
            <a:pPr marL="285750" indent="-285750">
              <a:buFont typeface="Wingdings" panose="05000000000000000000" pitchFamily="2" charset="2"/>
              <a:buChar char="Ø"/>
            </a:pPr>
            <a:r>
              <a:rPr lang="it-IT" sz="3200" dirty="0" smtClean="0">
                <a:solidFill>
                  <a:schemeClr val="accent1">
                    <a:lumMod val="75000"/>
                  </a:schemeClr>
                </a:solidFill>
              </a:rPr>
              <a:t>I regolatori devono dotarsi di risorse e strumenti per stare al passo con l’innovazione tecnologica</a:t>
            </a:r>
            <a:endParaRPr lang="it-IT" sz="3200" dirty="0">
              <a:solidFill>
                <a:schemeClr val="accent1">
                  <a:lumMod val="75000"/>
                </a:schemeClr>
              </a:solidFill>
            </a:endParaRPr>
          </a:p>
          <a:p>
            <a:pPr marL="285750" indent="-285750">
              <a:buFont typeface="Wingdings" panose="05000000000000000000" pitchFamily="2" charset="2"/>
              <a:buChar char="Ø"/>
            </a:pPr>
            <a:endParaRPr lang="it-IT" sz="3200" dirty="0" smtClean="0">
              <a:solidFill>
                <a:schemeClr val="accent1">
                  <a:lumMod val="75000"/>
                </a:schemeClr>
              </a:solidFill>
            </a:endParaRPr>
          </a:p>
          <a:p>
            <a:pPr marL="285750" indent="-285750">
              <a:buFont typeface="Wingdings" panose="05000000000000000000" pitchFamily="2" charset="2"/>
              <a:buChar char="Ø"/>
            </a:pPr>
            <a:r>
              <a:rPr lang="it-IT" sz="3200" dirty="0" err="1" smtClean="0">
                <a:solidFill>
                  <a:schemeClr val="accent1">
                    <a:lumMod val="75000"/>
                  </a:schemeClr>
                </a:solidFill>
              </a:rPr>
              <a:t>We</a:t>
            </a:r>
            <a:r>
              <a:rPr lang="it-IT" sz="3200" dirty="0" smtClean="0">
                <a:solidFill>
                  <a:schemeClr val="accent1">
                    <a:lumMod val="75000"/>
                  </a:schemeClr>
                </a:solidFill>
              </a:rPr>
              <a:t> </a:t>
            </a:r>
            <a:r>
              <a:rPr lang="it-IT" sz="3200" dirty="0" err="1" smtClean="0">
                <a:solidFill>
                  <a:schemeClr val="accent1">
                    <a:lumMod val="75000"/>
                  </a:schemeClr>
                </a:solidFill>
              </a:rPr>
              <a:t>need</a:t>
            </a:r>
            <a:r>
              <a:rPr lang="it-IT" sz="3200" dirty="0" smtClean="0">
                <a:solidFill>
                  <a:schemeClr val="accent1">
                    <a:lumMod val="75000"/>
                  </a:schemeClr>
                </a:solidFill>
              </a:rPr>
              <a:t> </a:t>
            </a:r>
            <a:r>
              <a:rPr lang="it-IT" sz="3200" dirty="0" err="1" smtClean="0">
                <a:solidFill>
                  <a:schemeClr val="accent1">
                    <a:lumMod val="75000"/>
                  </a:schemeClr>
                </a:solidFill>
              </a:rPr>
              <a:t>your</a:t>
            </a:r>
            <a:r>
              <a:rPr lang="it-IT" sz="3200" dirty="0" smtClean="0">
                <a:solidFill>
                  <a:schemeClr val="accent1">
                    <a:lumMod val="75000"/>
                  </a:schemeClr>
                </a:solidFill>
              </a:rPr>
              <a:t> help!</a:t>
            </a:r>
          </a:p>
          <a:p>
            <a:pPr marL="285750" indent="-285750">
              <a:buFont typeface="Wingdings" panose="05000000000000000000" pitchFamily="2" charset="2"/>
              <a:buChar char="Ø"/>
            </a:pPr>
            <a:endParaRPr lang="it-IT" sz="3200" dirty="0">
              <a:solidFill>
                <a:schemeClr val="accent1">
                  <a:lumMod val="75000"/>
                </a:schemeClr>
              </a:solidFill>
            </a:endParaRPr>
          </a:p>
        </p:txBody>
      </p:sp>
    </p:spTree>
    <p:extLst>
      <p:ext uri="{BB962C8B-B14F-4D97-AF65-F5344CB8AC3E}">
        <p14:creationId xmlns:p14="http://schemas.microsoft.com/office/powerpoint/2010/main" val="2679196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9632" y="2852936"/>
            <a:ext cx="6840000" cy="720000"/>
          </a:xfrm>
        </p:spPr>
        <p:txBody>
          <a:bodyPr/>
          <a:lstStyle/>
          <a:p>
            <a:r>
              <a:rPr lang="it-IT" dirty="0" smtClean="0"/>
              <a:t>Backup</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17</a:t>
            </a:fld>
            <a:endParaRPr lang="it-IT"/>
          </a:p>
        </p:txBody>
      </p:sp>
    </p:spTree>
    <p:extLst>
      <p:ext uri="{BB962C8B-B14F-4D97-AF65-F5344CB8AC3E}">
        <p14:creationId xmlns:p14="http://schemas.microsoft.com/office/powerpoint/2010/main" val="74124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Libra </a:t>
            </a:r>
            <a:r>
              <a:rPr lang="it-IT" dirty="0" err="1" smtClean="0"/>
              <a:t>Blockchain</a:t>
            </a:r>
            <a:r>
              <a:rPr lang="it-IT" dirty="0" smtClean="0"/>
              <a:t>: qualche domanda</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18</a:t>
            </a:fld>
            <a:endParaRPr lang="it-IT"/>
          </a:p>
        </p:txBody>
      </p:sp>
      <p:sp>
        <p:nvSpPr>
          <p:cNvPr id="7" name="Rettangolo 6"/>
          <p:cNvSpPr/>
          <p:nvPr/>
        </p:nvSpPr>
        <p:spPr>
          <a:xfrm>
            <a:off x="107504" y="1196752"/>
            <a:ext cx="8964488" cy="923330"/>
          </a:xfrm>
          <a:prstGeom prst="rect">
            <a:avLst/>
          </a:prstGeom>
        </p:spPr>
        <p:style>
          <a:lnRef idx="0">
            <a:scrgbClr r="0" g="0" b="0"/>
          </a:lnRef>
          <a:fillRef idx="1001">
            <a:schemeClr val="lt2"/>
          </a:fillRef>
          <a:effectRef idx="0">
            <a:scrgbClr r="0" g="0" b="0"/>
          </a:effectRef>
          <a:fontRef idx="major"/>
        </p:style>
        <p:txBody>
          <a:bodyPr wrap="square">
            <a:spAutoFit/>
          </a:bodyPr>
          <a:lstStyle/>
          <a:p>
            <a:r>
              <a:rPr lang="en-US" dirty="0" smtClean="0">
                <a:ea typeface="Calibri"/>
                <a:cs typeface="Times New Roman"/>
              </a:rPr>
              <a:t>“</a:t>
            </a:r>
            <a:r>
              <a:rPr lang="en-US" i="1" dirty="0" smtClean="0">
                <a:ea typeface="Calibri"/>
                <a:cs typeface="Times New Roman"/>
              </a:rPr>
              <a:t>Unlike previous </a:t>
            </a:r>
            <a:r>
              <a:rPr lang="en-US" i="1" dirty="0" err="1" smtClean="0">
                <a:ea typeface="Calibri"/>
                <a:cs typeface="Times New Roman"/>
              </a:rPr>
              <a:t>blockchains</a:t>
            </a:r>
            <a:r>
              <a:rPr lang="en-US" i="1" dirty="0" smtClean="0">
                <a:ea typeface="Calibri"/>
                <a:cs typeface="Times New Roman"/>
              </a:rPr>
              <a:t>, which view the </a:t>
            </a:r>
            <a:r>
              <a:rPr lang="en-US" i="1" dirty="0" err="1" smtClean="0">
                <a:ea typeface="Calibri"/>
                <a:cs typeface="Times New Roman"/>
              </a:rPr>
              <a:t>blockchain</a:t>
            </a:r>
            <a:r>
              <a:rPr lang="en-US" i="1" dirty="0" smtClean="0">
                <a:ea typeface="Calibri"/>
                <a:cs typeface="Times New Roman"/>
              </a:rPr>
              <a:t> as a collection of blocks of transactions, the </a:t>
            </a:r>
            <a:r>
              <a:rPr lang="en-US" i="1" u="sng" dirty="0" smtClean="0">
                <a:ea typeface="Calibri"/>
                <a:cs typeface="Times New Roman"/>
              </a:rPr>
              <a:t>Libra </a:t>
            </a:r>
            <a:r>
              <a:rPr lang="en-US" i="1" u="sng" dirty="0" err="1" smtClean="0">
                <a:ea typeface="Calibri"/>
                <a:cs typeface="Times New Roman"/>
              </a:rPr>
              <a:t>Blockchain</a:t>
            </a:r>
            <a:r>
              <a:rPr lang="en-US" i="1" u="sng" dirty="0" smtClean="0">
                <a:ea typeface="Calibri"/>
                <a:cs typeface="Times New Roman"/>
              </a:rPr>
              <a:t> is a single data structure that records the history of transactions and states over time</a:t>
            </a:r>
            <a:r>
              <a:rPr lang="en-US" i="1" dirty="0" smtClean="0">
                <a:ea typeface="Calibri"/>
                <a:cs typeface="Times New Roman"/>
              </a:rPr>
              <a:t>.” </a:t>
            </a:r>
            <a:endParaRPr lang="it-IT" dirty="0"/>
          </a:p>
        </p:txBody>
      </p:sp>
      <p:sp>
        <p:nvSpPr>
          <p:cNvPr id="8" name="Rettangolo 7"/>
          <p:cNvSpPr/>
          <p:nvPr/>
        </p:nvSpPr>
        <p:spPr>
          <a:xfrm>
            <a:off x="5436096" y="1844824"/>
            <a:ext cx="3479414"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it-IT" dirty="0" smtClean="0">
                <a:solidFill>
                  <a:schemeClr val="accent1">
                    <a:lumMod val="75000"/>
                  </a:schemeClr>
                </a:solidFill>
              </a:rPr>
              <a:t>È corretto chiamarla «</a:t>
            </a:r>
            <a:r>
              <a:rPr lang="it-IT" dirty="0" err="1" smtClean="0">
                <a:solidFill>
                  <a:schemeClr val="accent1">
                    <a:lumMod val="75000"/>
                  </a:schemeClr>
                </a:solidFill>
              </a:rPr>
              <a:t>blockchain</a:t>
            </a:r>
            <a:r>
              <a:rPr lang="it-IT" dirty="0" smtClean="0">
                <a:solidFill>
                  <a:schemeClr val="accent1">
                    <a:lumMod val="75000"/>
                  </a:schemeClr>
                </a:solidFill>
              </a:rPr>
              <a:t>»?</a:t>
            </a:r>
            <a:endParaRPr lang="it-IT" dirty="0"/>
          </a:p>
        </p:txBody>
      </p:sp>
      <p:graphicFrame>
        <p:nvGraphicFramePr>
          <p:cNvPr id="10" name="Tabella 9"/>
          <p:cNvGraphicFramePr>
            <a:graphicFrameLocks noGrp="1"/>
          </p:cNvGraphicFramePr>
          <p:nvPr>
            <p:extLst>
              <p:ext uri="{D42A27DB-BD31-4B8C-83A1-F6EECF244321}">
                <p14:modId xmlns:p14="http://schemas.microsoft.com/office/powerpoint/2010/main" val="4078400391"/>
              </p:ext>
            </p:extLst>
          </p:nvPr>
        </p:nvGraphicFramePr>
        <p:xfrm>
          <a:off x="251520" y="2654920"/>
          <a:ext cx="4320480" cy="1854200"/>
        </p:xfrm>
        <a:graphic>
          <a:graphicData uri="http://schemas.openxmlformats.org/drawingml/2006/table">
            <a:tbl>
              <a:tblPr firstRow="1" bandRow="1">
                <a:tableStyleId>{5C22544A-7EE6-4342-B048-85BDC9FD1C3A}</a:tableStyleId>
              </a:tblPr>
              <a:tblGrid>
                <a:gridCol w="1656184"/>
                <a:gridCol w="2664296"/>
              </a:tblGrid>
              <a:tr h="370840">
                <a:tc gridSpan="2">
                  <a:txBody>
                    <a:bodyPr/>
                    <a:lstStyle/>
                    <a:p>
                      <a:r>
                        <a:rPr lang="it-IT" dirty="0" smtClean="0"/>
                        <a:t>Goal Performances</a:t>
                      </a:r>
                      <a:endParaRPr lang="it-IT" dirty="0"/>
                    </a:p>
                  </a:txBody>
                  <a:tcPr/>
                </a:tc>
                <a:tc hMerge="1">
                  <a:txBody>
                    <a:bodyPr/>
                    <a:lstStyle/>
                    <a:p>
                      <a:endParaRPr lang="it-IT" dirty="0"/>
                    </a:p>
                  </a:txBody>
                  <a:tcPr/>
                </a:tc>
              </a:tr>
              <a:tr h="370840">
                <a:tc>
                  <a:txBody>
                    <a:bodyPr/>
                    <a:lstStyle/>
                    <a:p>
                      <a:r>
                        <a:rPr lang="it-IT" dirty="0" smtClean="0"/>
                        <a:t>Nodi</a:t>
                      </a:r>
                      <a:r>
                        <a:rPr lang="it-IT" baseline="0" dirty="0" smtClean="0"/>
                        <a:t> </a:t>
                      </a:r>
                      <a:r>
                        <a:rPr lang="it-IT" baseline="0" dirty="0" err="1" smtClean="0"/>
                        <a:t>validatori</a:t>
                      </a:r>
                      <a:endParaRPr lang="it-IT" dirty="0"/>
                    </a:p>
                  </a:txBody>
                  <a:tcPr/>
                </a:tc>
                <a:tc>
                  <a:txBody>
                    <a:bodyPr/>
                    <a:lstStyle/>
                    <a:p>
                      <a:r>
                        <a:rPr lang="it-IT" dirty="0" smtClean="0"/>
                        <a:t>n&gt;100</a:t>
                      </a:r>
                      <a:endParaRPr lang="it-IT" dirty="0"/>
                    </a:p>
                  </a:txBody>
                  <a:tcPr/>
                </a:tc>
              </a:tr>
              <a:tr h="370840">
                <a:tc>
                  <a:txBody>
                    <a:bodyPr/>
                    <a:lstStyle/>
                    <a:p>
                      <a:r>
                        <a:rPr lang="it-IT" sz="1800" b="0" i="0" kern="1200" dirty="0" err="1" smtClean="0">
                          <a:solidFill>
                            <a:schemeClr val="dk1"/>
                          </a:solidFill>
                          <a:effectLst/>
                          <a:latin typeface="+mn-lt"/>
                          <a:ea typeface="+mn-ea"/>
                          <a:cs typeface="+mn-cs"/>
                        </a:rPr>
                        <a:t>Throughput</a:t>
                      </a:r>
                      <a:endParaRPr lang="it-IT" b="0" i="0" dirty="0"/>
                    </a:p>
                  </a:txBody>
                  <a:tcPr/>
                </a:tc>
                <a:tc>
                  <a:txBody>
                    <a:bodyPr/>
                    <a:lstStyle/>
                    <a:p>
                      <a:r>
                        <a:rPr lang="it-IT" dirty="0" smtClean="0"/>
                        <a:t>1000 </a:t>
                      </a:r>
                      <a:r>
                        <a:rPr lang="it-IT" dirty="0" err="1" smtClean="0"/>
                        <a:t>tx</a:t>
                      </a:r>
                      <a:r>
                        <a:rPr lang="it-IT" dirty="0" smtClean="0"/>
                        <a:t>/s</a:t>
                      </a:r>
                      <a:endParaRPr lang="it-IT" dirty="0"/>
                    </a:p>
                  </a:txBody>
                  <a:tcPr/>
                </a:tc>
              </a:tr>
              <a:tr h="370840">
                <a:tc>
                  <a:txBody>
                    <a:bodyPr/>
                    <a:lstStyle/>
                    <a:p>
                      <a:r>
                        <a:rPr lang="it-IT" dirty="0" err="1" smtClean="0"/>
                        <a:t>Latency</a:t>
                      </a:r>
                      <a:endParaRPr lang="it-IT" dirty="0"/>
                    </a:p>
                  </a:txBody>
                  <a:tcPr/>
                </a:tc>
                <a:tc>
                  <a:txBody>
                    <a:bodyPr/>
                    <a:lstStyle/>
                    <a:p>
                      <a:r>
                        <a:rPr lang="it-IT" dirty="0" smtClean="0"/>
                        <a:t>10 s</a:t>
                      </a:r>
                      <a:endParaRPr lang="it-IT" dirty="0"/>
                    </a:p>
                  </a:txBody>
                  <a:tcPr/>
                </a:tc>
              </a:tr>
              <a:tr h="370840">
                <a:tc>
                  <a:txBody>
                    <a:bodyPr/>
                    <a:lstStyle/>
                    <a:p>
                      <a:r>
                        <a:rPr lang="it-IT" dirty="0" err="1" smtClean="0"/>
                        <a:t>Capacity</a:t>
                      </a:r>
                      <a:endParaRPr lang="it-IT" dirty="0"/>
                    </a:p>
                  </a:txBody>
                  <a:tcPr/>
                </a:tc>
                <a:tc>
                  <a:txBody>
                    <a:bodyPr/>
                    <a:lstStyle/>
                    <a:p>
                      <a:r>
                        <a:rPr lang="it-IT" dirty="0" smtClean="0"/>
                        <a:t>4 </a:t>
                      </a:r>
                      <a:r>
                        <a:rPr lang="it-IT" dirty="0" err="1" smtClean="0"/>
                        <a:t>mld</a:t>
                      </a:r>
                      <a:r>
                        <a:rPr lang="it-IT" dirty="0" smtClean="0"/>
                        <a:t> di conti</a:t>
                      </a:r>
                      <a:endParaRPr lang="it-IT" dirty="0"/>
                    </a:p>
                  </a:txBody>
                  <a:tcPr/>
                </a:tc>
              </a:tr>
            </a:tbl>
          </a:graphicData>
        </a:graphic>
      </p:graphicFrame>
      <p:sp>
        <p:nvSpPr>
          <p:cNvPr id="11" name="CasellaDiTesto 10"/>
          <p:cNvSpPr txBox="1"/>
          <p:nvPr/>
        </p:nvSpPr>
        <p:spPr>
          <a:xfrm>
            <a:off x="4621448" y="2726928"/>
            <a:ext cx="4450544" cy="1477328"/>
          </a:xfrm>
          <a:prstGeom prst="rect">
            <a:avLst/>
          </a:prstGeom>
          <a:noFill/>
        </p:spPr>
        <p:txBody>
          <a:bodyPr wrap="square" rtlCol="0">
            <a:spAutoFit/>
          </a:bodyPr>
          <a:lstStyle/>
          <a:p>
            <a:r>
              <a:rPr lang="it-IT" dirty="0" smtClean="0">
                <a:solidFill>
                  <a:schemeClr val="accent1">
                    <a:lumMod val="75000"/>
                  </a:schemeClr>
                </a:solidFill>
              </a:rPr>
              <a:t>Scalabilità con numero di nodi ottenuta con protocollo </a:t>
            </a:r>
            <a:r>
              <a:rPr lang="it-IT" dirty="0" err="1" smtClean="0">
                <a:solidFill>
                  <a:schemeClr val="accent1">
                    <a:lumMod val="75000"/>
                  </a:schemeClr>
                </a:solidFill>
              </a:rPr>
              <a:t>LibraBFT</a:t>
            </a:r>
            <a:r>
              <a:rPr lang="it-IT" dirty="0" smtClean="0">
                <a:solidFill>
                  <a:schemeClr val="accent1">
                    <a:lumMod val="75000"/>
                  </a:schemeClr>
                </a:solidFill>
              </a:rPr>
              <a:t> (</a:t>
            </a:r>
            <a:r>
              <a:rPr lang="it-IT" dirty="0" err="1" smtClean="0">
                <a:solidFill>
                  <a:schemeClr val="accent1">
                    <a:lumMod val="75000"/>
                  </a:schemeClr>
                </a:solidFill>
              </a:rPr>
              <a:t>HotStuff</a:t>
            </a:r>
            <a:r>
              <a:rPr lang="it-IT" dirty="0" smtClean="0">
                <a:solidFill>
                  <a:schemeClr val="accent1">
                    <a:lumMod val="75000"/>
                  </a:schemeClr>
                </a:solidFill>
              </a:rPr>
              <a:t> </a:t>
            </a:r>
            <a:r>
              <a:rPr lang="it-IT" dirty="0" err="1" smtClean="0">
                <a:solidFill>
                  <a:schemeClr val="accent1">
                    <a:lumMod val="75000"/>
                  </a:schemeClr>
                </a:solidFill>
              </a:rPr>
              <a:t>derived</a:t>
            </a:r>
            <a:r>
              <a:rPr lang="it-IT" dirty="0" smtClean="0">
                <a:solidFill>
                  <a:schemeClr val="accent1">
                    <a:lumMod val="75000"/>
                  </a:schemeClr>
                </a:solidFill>
              </a:rPr>
              <a:t>)</a:t>
            </a:r>
          </a:p>
          <a:p>
            <a:r>
              <a:rPr lang="it-IT" dirty="0" smtClean="0">
                <a:solidFill>
                  <a:schemeClr val="accent1">
                    <a:lumMod val="75000"/>
                  </a:schemeClr>
                </a:solidFill>
              </a:rPr>
              <a:t>#messaggi per raggiungere consenso </a:t>
            </a:r>
            <a:r>
              <a:rPr lang="it-IT" dirty="0" smtClean="0">
                <a:solidFill>
                  <a:schemeClr val="accent1">
                    <a:lumMod val="75000"/>
                  </a:schemeClr>
                </a:solidFill>
                <a:sym typeface="Symbol"/>
              </a:rPr>
              <a:t>n</a:t>
            </a:r>
            <a:endParaRPr lang="it-IT" dirty="0" smtClean="0">
              <a:solidFill>
                <a:schemeClr val="accent1">
                  <a:lumMod val="75000"/>
                </a:schemeClr>
              </a:solidFill>
            </a:endParaRPr>
          </a:p>
          <a:p>
            <a:r>
              <a:rPr lang="it-IT" dirty="0" smtClean="0">
                <a:solidFill>
                  <a:schemeClr val="accent1">
                    <a:lumMod val="75000"/>
                  </a:schemeClr>
                </a:solidFill>
              </a:rPr>
              <a:t>(mentre </a:t>
            </a:r>
            <a:r>
              <a:rPr lang="it-IT" dirty="0" smtClean="0">
                <a:solidFill>
                  <a:schemeClr val="accent1">
                    <a:lumMod val="75000"/>
                  </a:schemeClr>
                </a:solidFill>
                <a:sym typeface="Symbol"/>
              </a:rPr>
              <a:t></a:t>
            </a:r>
            <a:r>
              <a:rPr lang="it-IT" dirty="0" smtClean="0">
                <a:solidFill>
                  <a:schemeClr val="accent1">
                    <a:lumMod val="75000"/>
                  </a:schemeClr>
                </a:solidFill>
              </a:rPr>
              <a:t>n</a:t>
            </a:r>
            <a:r>
              <a:rPr lang="it-IT" baseline="30000" dirty="0" smtClean="0">
                <a:solidFill>
                  <a:schemeClr val="accent1">
                    <a:lumMod val="75000"/>
                  </a:schemeClr>
                </a:solidFill>
              </a:rPr>
              <a:t>2</a:t>
            </a:r>
            <a:r>
              <a:rPr lang="it-IT" dirty="0" smtClean="0">
                <a:solidFill>
                  <a:schemeClr val="accent1">
                    <a:lumMod val="75000"/>
                  </a:schemeClr>
                </a:solidFill>
              </a:rPr>
              <a:t> </a:t>
            </a:r>
            <a:r>
              <a:rPr lang="it-IT" dirty="0">
                <a:solidFill>
                  <a:schemeClr val="accent1">
                    <a:lumMod val="75000"/>
                  </a:schemeClr>
                </a:solidFill>
              </a:rPr>
              <a:t>nei </a:t>
            </a:r>
            <a:r>
              <a:rPr lang="it-IT" dirty="0" smtClean="0">
                <a:solidFill>
                  <a:schemeClr val="accent1">
                    <a:lumMod val="75000"/>
                  </a:schemeClr>
                </a:solidFill>
              </a:rPr>
              <a:t>protocolli tipo </a:t>
            </a:r>
            <a:r>
              <a:rPr lang="it-IT" dirty="0">
                <a:solidFill>
                  <a:schemeClr val="accent1">
                    <a:lumMod val="75000"/>
                  </a:schemeClr>
                </a:solidFill>
              </a:rPr>
              <a:t>PBFT) </a:t>
            </a:r>
            <a:endParaRPr lang="it-IT" dirty="0" smtClean="0">
              <a:solidFill>
                <a:schemeClr val="accent1">
                  <a:lumMod val="75000"/>
                </a:schemeClr>
              </a:solidFill>
            </a:endParaRPr>
          </a:p>
          <a:p>
            <a:endParaRPr lang="it-IT" dirty="0">
              <a:solidFill>
                <a:schemeClr val="accent1">
                  <a:lumMod val="75000"/>
                </a:schemeClr>
              </a:solidFill>
            </a:endParaRPr>
          </a:p>
        </p:txBody>
      </p:sp>
      <p:sp>
        <p:nvSpPr>
          <p:cNvPr id="12" name="Rettangolo 11"/>
          <p:cNvSpPr/>
          <p:nvPr/>
        </p:nvSpPr>
        <p:spPr>
          <a:xfrm>
            <a:off x="4716016" y="4091598"/>
            <a:ext cx="4097212"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it-IT" dirty="0" smtClean="0">
                <a:solidFill>
                  <a:schemeClr val="accent1">
                    <a:lumMod val="75000"/>
                  </a:schemeClr>
                </a:solidFill>
              </a:rPr>
              <a:t>Obiettivi realistici?        Ci sono </a:t>
            </a:r>
            <a:r>
              <a:rPr lang="it-IT" dirty="0" err="1" smtClean="0">
                <a:solidFill>
                  <a:schemeClr val="accent1">
                    <a:lumMod val="75000"/>
                  </a:schemeClr>
                </a:solidFill>
              </a:rPr>
              <a:t>drawback</a:t>
            </a:r>
            <a:r>
              <a:rPr lang="it-IT" dirty="0" smtClean="0">
                <a:solidFill>
                  <a:schemeClr val="accent1">
                    <a:lumMod val="75000"/>
                  </a:schemeClr>
                </a:solidFill>
              </a:rPr>
              <a:t>?</a:t>
            </a:r>
            <a:endParaRPr lang="it-IT" dirty="0"/>
          </a:p>
        </p:txBody>
      </p:sp>
      <p:sp>
        <p:nvSpPr>
          <p:cNvPr id="13" name="CasellaDiTesto 12"/>
          <p:cNvSpPr txBox="1"/>
          <p:nvPr/>
        </p:nvSpPr>
        <p:spPr>
          <a:xfrm>
            <a:off x="539552" y="4911312"/>
            <a:ext cx="7776864" cy="923330"/>
          </a:xfrm>
          <a:prstGeom prst="rect">
            <a:avLst/>
          </a:prstGeom>
          <a:noFill/>
        </p:spPr>
        <p:txBody>
          <a:bodyPr wrap="square" rtlCol="0">
            <a:spAutoFit/>
          </a:bodyPr>
          <a:lstStyle/>
          <a:p>
            <a:pPr algn="just"/>
            <a:r>
              <a:rPr lang="it-IT" dirty="0" smtClean="0">
                <a:solidFill>
                  <a:schemeClr val="accent1">
                    <a:lumMod val="75000"/>
                  </a:schemeClr>
                </a:solidFill>
              </a:rPr>
              <a:t>Supportato linguaggio di programmazione (</a:t>
            </a:r>
            <a:r>
              <a:rPr lang="it-IT" i="1" dirty="0" err="1">
                <a:solidFill>
                  <a:schemeClr val="accent1">
                    <a:lumMod val="75000"/>
                  </a:schemeClr>
                </a:solidFill>
              </a:rPr>
              <a:t>Move</a:t>
            </a:r>
            <a:r>
              <a:rPr lang="it-IT" dirty="0">
                <a:solidFill>
                  <a:schemeClr val="accent1">
                    <a:lumMod val="75000"/>
                  </a:schemeClr>
                </a:solidFill>
              </a:rPr>
              <a:t>) che potrà essere utilizzato, anche da parte di terze parti, per lo sviluppo di </a:t>
            </a:r>
            <a:r>
              <a:rPr lang="it-IT" i="1" dirty="0" err="1">
                <a:solidFill>
                  <a:schemeClr val="accent1">
                    <a:lumMod val="75000"/>
                  </a:schemeClr>
                </a:solidFill>
              </a:rPr>
              <a:t>smart</a:t>
            </a:r>
            <a:r>
              <a:rPr lang="it-IT" i="1" dirty="0">
                <a:solidFill>
                  <a:schemeClr val="accent1">
                    <a:lumMod val="75000"/>
                  </a:schemeClr>
                </a:solidFill>
              </a:rPr>
              <a:t> </a:t>
            </a:r>
            <a:r>
              <a:rPr lang="it-IT" i="1" dirty="0" err="1">
                <a:solidFill>
                  <a:schemeClr val="accent1">
                    <a:lumMod val="75000"/>
                  </a:schemeClr>
                </a:solidFill>
              </a:rPr>
              <a:t>contract</a:t>
            </a:r>
            <a:r>
              <a:rPr lang="it-IT" dirty="0">
                <a:solidFill>
                  <a:schemeClr val="accent1">
                    <a:lumMod val="75000"/>
                  </a:schemeClr>
                </a:solidFill>
              </a:rPr>
              <a:t> da eseguire all’interno della piattaforma </a:t>
            </a:r>
            <a:r>
              <a:rPr lang="it-IT" dirty="0" smtClean="0">
                <a:solidFill>
                  <a:schemeClr val="accent1">
                    <a:lumMod val="75000"/>
                  </a:schemeClr>
                </a:solidFill>
              </a:rPr>
              <a:t>Libra.</a:t>
            </a:r>
            <a:endParaRPr lang="it-IT" dirty="0">
              <a:solidFill>
                <a:schemeClr val="accent1">
                  <a:lumMod val="75000"/>
                </a:schemeClr>
              </a:solidFill>
            </a:endParaRPr>
          </a:p>
        </p:txBody>
      </p:sp>
      <p:sp>
        <p:nvSpPr>
          <p:cNvPr id="14" name="Rettangolo 13"/>
          <p:cNvSpPr/>
          <p:nvPr/>
        </p:nvSpPr>
        <p:spPr>
          <a:xfrm>
            <a:off x="4030712" y="5723964"/>
            <a:ext cx="3518592"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it-IT" dirty="0" smtClean="0">
                <a:solidFill>
                  <a:schemeClr val="accent1">
                    <a:lumMod val="75000"/>
                  </a:schemeClr>
                </a:solidFill>
              </a:rPr>
              <a:t>Verso una </a:t>
            </a:r>
            <a:r>
              <a:rPr lang="it-IT" dirty="0" err="1" smtClean="0">
                <a:solidFill>
                  <a:schemeClr val="accent1">
                    <a:lumMod val="75000"/>
                  </a:schemeClr>
                </a:solidFill>
              </a:rPr>
              <a:t>Ethereum</a:t>
            </a:r>
            <a:r>
              <a:rPr lang="it-IT" dirty="0" smtClean="0">
                <a:solidFill>
                  <a:schemeClr val="accent1">
                    <a:lumMod val="75000"/>
                  </a:schemeClr>
                </a:solidFill>
              </a:rPr>
              <a:t> </a:t>
            </a:r>
            <a:r>
              <a:rPr lang="it-IT" dirty="0" err="1" smtClean="0">
                <a:solidFill>
                  <a:schemeClr val="accent1">
                    <a:lumMod val="75000"/>
                  </a:schemeClr>
                </a:solidFill>
              </a:rPr>
              <a:t>permissioned</a:t>
            </a:r>
            <a:r>
              <a:rPr lang="it-IT" dirty="0" smtClean="0">
                <a:solidFill>
                  <a:schemeClr val="accent1">
                    <a:lumMod val="75000"/>
                  </a:schemeClr>
                </a:solidFill>
              </a:rPr>
              <a:t>?</a:t>
            </a:r>
          </a:p>
        </p:txBody>
      </p:sp>
    </p:spTree>
    <p:extLst>
      <p:ext uri="{BB962C8B-B14F-4D97-AF65-F5344CB8AC3E}">
        <p14:creationId xmlns:p14="http://schemas.microsoft.com/office/powerpoint/2010/main" val="2710637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ea typeface="Calibri"/>
              </a:rPr>
              <a:t>DECRETO SEMPLIFICAZIONE </a:t>
            </a:r>
            <a:r>
              <a:rPr lang="it-IT" dirty="0">
                <a:ea typeface="Calibri"/>
              </a:rPr>
              <a:t>Art. </a:t>
            </a:r>
            <a:r>
              <a:rPr lang="it-IT" dirty="0" smtClean="0">
                <a:ea typeface="Calibri"/>
              </a:rPr>
              <a:t>8-ter</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19</a:t>
            </a:fld>
            <a:endParaRPr lang="it-IT"/>
          </a:p>
        </p:txBody>
      </p:sp>
      <p:sp>
        <p:nvSpPr>
          <p:cNvPr id="10" name="Rettangolo 9"/>
          <p:cNvSpPr/>
          <p:nvPr/>
        </p:nvSpPr>
        <p:spPr>
          <a:xfrm>
            <a:off x="185762" y="1268760"/>
            <a:ext cx="8772475" cy="5016758"/>
          </a:xfrm>
          <a:prstGeom prst="rect">
            <a:avLst/>
          </a:prstGeom>
        </p:spPr>
        <p:txBody>
          <a:bodyPr wrap="square">
            <a:spAutoFit/>
          </a:bodyPr>
          <a:lstStyle/>
          <a:p>
            <a:pPr marL="342900" indent="-342900" algn="just">
              <a:spcAft>
                <a:spcPts val="0"/>
              </a:spcAft>
              <a:buAutoNum type="arabicPeriod"/>
            </a:pPr>
            <a:r>
              <a:rPr lang="it-IT" sz="1600" dirty="0" smtClean="0">
                <a:ea typeface="Calibri"/>
              </a:rPr>
              <a:t>Si </a:t>
            </a:r>
            <a:r>
              <a:rPr lang="it-IT" sz="1600" dirty="0">
                <a:ea typeface="Calibri"/>
              </a:rPr>
              <a:t>definiscono “tecnologie basate su registri distribuiti” le tecnologie e i protocolli informatici che usano un registro condiviso, distribuito, replicabile, accessibile simultaneamente, architetturalmente decentralizzato su basi crittografiche, tali da consentire la registrazione, la convalida, l’aggiornamento e l’archiviazione di dati sia in chiaro che ulteriormente protetti da crittografia verificabili da ciascun partecipante, non alterabili e non </a:t>
            </a:r>
            <a:r>
              <a:rPr lang="it-IT" sz="1600" dirty="0" smtClean="0">
                <a:ea typeface="Calibri"/>
              </a:rPr>
              <a:t>modificabili.</a:t>
            </a:r>
          </a:p>
          <a:p>
            <a:pPr marL="342900" indent="-342900" algn="just">
              <a:spcAft>
                <a:spcPts val="0"/>
              </a:spcAft>
              <a:buAutoNum type="arabicPeriod"/>
            </a:pPr>
            <a:endParaRPr lang="it-IT" sz="1600" dirty="0" smtClean="0">
              <a:ea typeface="Calibri"/>
            </a:endParaRPr>
          </a:p>
          <a:p>
            <a:pPr marL="342900" indent="-342900" algn="just">
              <a:spcAft>
                <a:spcPts val="0"/>
              </a:spcAft>
              <a:buAutoNum type="arabicPeriod"/>
            </a:pPr>
            <a:r>
              <a:rPr lang="it-IT" sz="1600" dirty="0" smtClean="0">
                <a:ea typeface="Calibri"/>
              </a:rPr>
              <a:t>Si </a:t>
            </a:r>
            <a:r>
              <a:rPr lang="it-IT" sz="1600" dirty="0">
                <a:ea typeface="Calibri"/>
              </a:rPr>
              <a:t>definisce “</a:t>
            </a:r>
            <a:r>
              <a:rPr lang="it-IT" sz="1600" dirty="0" err="1">
                <a:ea typeface="Calibri"/>
              </a:rPr>
              <a:t>smart</a:t>
            </a:r>
            <a:r>
              <a:rPr lang="it-IT" sz="1600" dirty="0">
                <a:ea typeface="Calibri"/>
              </a:rPr>
              <a:t> </a:t>
            </a:r>
            <a:r>
              <a:rPr lang="it-IT" sz="1600" dirty="0" err="1">
                <a:ea typeface="Calibri"/>
              </a:rPr>
              <a:t>contract</a:t>
            </a:r>
            <a:r>
              <a:rPr lang="it-IT" sz="1600" dirty="0">
                <a:ea typeface="Calibri"/>
              </a:rPr>
              <a:t>” un programma per elaboratore che opera su tecnologie basate su registri distribuiti e la cui esecuzione vincola automaticamente due o più parti sulla base di effetti predefiniti dalle stesse. Gli </a:t>
            </a:r>
            <a:r>
              <a:rPr lang="it-IT" sz="1600" dirty="0" err="1">
                <a:ea typeface="Calibri"/>
              </a:rPr>
              <a:t>smart</a:t>
            </a:r>
            <a:r>
              <a:rPr lang="it-IT" sz="1600" dirty="0">
                <a:ea typeface="Calibri"/>
              </a:rPr>
              <a:t> </a:t>
            </a:r>
            <a:r>
              <a:rPr lang="it-IT" sz="1600" dirty="0" err="1">
                <a:ea typeface="Calibri"/>
              </a:rPr>
              <a:t>contract</a:t>
            </a:r>
            <a:r>
              <a:rPr lang="it-IT" sz="1600" dirty="0">
                <a:ea typeface="Calibri"/>
              </a:rPr>
              <a:t> soddisfano il requisito della forma scritta previa identificazione informatica delle parti interessate, attraverso un processo avente i requisiti fissati dall’Agenzia per l’Italia digitale con linee guida da adottare entro novanta giorni dalla data di entrata in vigore della legge di conversione del presente </a:t>
            </a:r>
            <a:r>
              <a:rPr lang="it-IT" sz="1600" dirty="0" smtClean="0">
                <a:ea typeface="Calibri"/>
              </a:rPr>
              <a:t>decreto.</a:t>
            </a:r>
          </a:p>
          <a:p>
            <a:pPr marL="342900" indent="-342900" algn="just">
              <a:spcAft>
                <a:spcPts val="0"/>
              </a:spcAft>
              <a:buAutoNum type="arabicPeriod"/>
            </a:pPr>
            <a:endParaRPr lang="it-IT" sz="1600" dirty="0" smtClean="0">
              <a:ea typeface="Calibri"/>
            </a:endParaRPr>
          </a:p>
          <a:p>
            <a:pPr marL="342900" indent="-342900" algn="just">
              <a:spcAft>
                <a:spcPts val="0"/>
              </a:spcAft>
              <a:buAutoNum type="arabicPeriod"/>
            </a:pPr>
            <a:r>
              <a:rPr lang="it-IT" sz="1600" dirty="0" smtClean="0">
                <a:ea typeface="Calibri"/>
              </a:rPr>
              <a:t>La </a:t>
            </a:r>
            <a:r>
              <a:rPr lang="it-IT" sz="1600" dirty="0">
                <a:ea typeface="Calibri"/>
              </a:rPr>
              <a:t>memorizzazione di un documento informatico attraverso l’uso di tecnologie basate su registri distribuiti produce gli effetti giuridici della validazione temporale elettronica di cui all’articolo 41 del regolamento(UE) n.910/2014 del Parlamento europeo e del Consiglio, del 23 </a:t>
            </a:r>
            <a:r>
              <a:rPr lang="it-IT" sz="1600" dirty="0" smtClean="0">
                <a:ea typeface="Calibri"/>
              </a:rPr>
              <a:t>luglio2014.</a:t>
            </a:r>
          </a:p>
          <a:p>
            <a:pPr marL="342900" indent="-342900" algn="just">
              <a:spcAft>
                <a:spcPts val="0"/>
              </a:spcAft>
              <a:buAutoNum type="arabicPeriod"/>
            </a:pPr>
            <a:endParaRPr lang="it-IT" sz="1600" dirty="0" smtClean="0">
              <a:ea typeface="Calibri"/>
            </a:endParaRPr>
          </a:p>
          <a:p>
            <a:pPr marL="342900" indent="-342900" algn="just">
              <a:spcAft>
                <a:spcPts val="0"/>
              </a:spcAft>
              <a:buAutoNum type="arabicPeriod"/>
            </a:pPr>
            <a:r>
              <a:rPr lang="it-IT" sz="1600" dirty="0" smtClean="0">
                <a:ea typeface="Calibri"/>
              </a:rPr>
              <a:t>Entro </a:t>
            </a:r>
            <a:r>
              <a:rPr lang="it-IT" sz="1600" dirty="0">
                <a:ea typeface="Calibri"/>
              </a:rPr>
              <a:t>novanta giorni dalla data di entrata in vigore della legge di conversione del presente decreto, l’Agenzia per l’Italia digitale individuagli standard tecnici che le tecnologie basate su registri distribuiti debbono possedere ai fini della produzione degli effetti di cui al comma 3»</a:t>
            </a:r>
          </a:p>
        </p:txBody>
      </p:sp>
    </p:spTree>
    <p:extLst>
      <p:ext uri="{BB962C8B-B14F-4D97-AF65-F5344CB8AC3E}">
        <p14:creationId xmlns:p14="http://schemas.microsoft.com/office/powerpoint/2010/main" val="2824061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L’era del </a:t>
            </a:r>
            <a:r>
              <a:rPr lang="it-IT" dirty="0" err="1" smtClean="0"/>
              <a:t>Fintech</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2</a:t>
            </a:fld>
            <a:endParaRPr lang="it-IT"/>
          </a:p>
        </p:txBody>
      </p:sp>
      <p:sp>
        <p:nvSpPr>
          <p:cNvPr id="9" name="Rettangolo arrotondato 8"/>
          <p:cNvSpPr/>
          <p:nvPr/>
        </p:nvSpPr>
        <p:spPr>
          <a:xfrm>
            <a:off x="392518" y="3284984"/>
            <a:ext cx="2880000" cy="108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smtClean="0"/>
              <a:t>SOCIETÀ HI-TECH</a:t>
            </a:r>
          </a:p>
          <a:p>
            <a:pPr algn="ctr"/>
            <a:r>
              <a:rPr lang="it-IT" sz="1400" dirty="0" smtClean="0"/>
              <a:t>(start-up, big </a:t>
            </a:r>
            <a:r>
              <a:rPr lang="it-IT" sz="1400" dirty="0" err="1" smtClean="0"/>
              <a:t>firms</a:t>
            </a:r>
            <a:r>
              <a:rPr lang="it-IT" sz="1400" dirty="0" smtClean="0"/>
              <a:t>) </a:t>
            </a:r>
            <a:endParaRPr lang="it-IT" sz="1400" dirty="0"/>
          </a:p>
        </p:txBody>
      </p:sp>
      <p:sp>
        <p:nvSpPr>
          <p:cNvPr id="11" name="Rettangolo arrotondato 10"/>
          <p:cNvSpPr/>
          <p:nvPr/>
        </p:nvSpPr>
        <p:spPr>
          <a:xfrm>
            <a:off x="323908" y="1781527"/>
            <a:ext cx="2880180" cy="108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smtClean="0"/>
              <a:t>OPERATORI TRADIZIONALI</a:t>
            </a:r>
          </a:p>
          <a:p>
            <a:pPr algn="ctr"/>
            <a:r>
              <a:rPr lang="it-IT" sz="1400" dirty="0" smtClean="0"/>
              <a:t>(banche, imprese di investimento, piattaforme negoziazione, operatori post-trading)</a:t>
            </a:r>
            <a:endParaRPr lang="it-IT" sz="1400" dirty="0"/>
          </a:p>
        </p:txBody>
      </p:sp>
      <p:sp>
        <p:nvSpPr>
          <p:cNvPr id="12" name="Rettangolo arrotondato 11"/>
          <p:cNvSpPr/>
          <p:nvPr/>
        </p:nvSpPr>
        <p:spPr>
          <a:xfrm>
            <a:off x="392518" y="4869280"/>
            <a:ext cx="2880000" cy="108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smtClean="0"/>
              <a:t>REGOLATORI</a:t>
            </a:r>
          </a:p>
          <a:p>
            <a:pPr algn="ctr"/>
            <a:r>
              <a:rPr lang="it-IT" sz="1400" dirty="0" smtClean="0"/>
              <a:t>(governi, banche </a:t>
            </a:r>
            <a:r>
              <a:rPr lang="it-IT" sz="1400" dirty="0" err="1" smtClean="0"/>
              <a:t>centrali,autorità</a:t>
            </a:r>
            <a:r>
              <a:rPr lang="it-IT" sz="1400" dirty="0" smtClean="0"/>
              <a:t> di vigilanza,  organismi internazionali, ecc..</a:t>
            </a:r>
            <a:endParaRPr lang="it-IT" sz="1400" dirty="0"/>
          </a:p>
        </p:txBody>
      </p:sp>
      <p:sp>
        <p:nvSpPr>
          <p:cNvPr id="13" name="Rettangolo arrotondato 12"/>
          <p:cNvSpPr/>
          <p:nvPr/>
        </p:nvSpPr>
        <p:spPr>
          <a:xfrm>
            <a:off x="6228424" y="1781527"/>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PAYMENTS &amp; MONEY TRANSFER</a:t>
            </a:r>
            <a:endParaRPr lang="it-IT" sz="1400" dirty="0"/>
          </a:p>
        </p:txBody>
      </p:sp>
      <p:sp>
        <p:nvSpPr>
          <p:cNvPr id="14" name="Rettangolo arrotondato 13"/>
          <p:cNvSpPr/>
          <p:nvPr/>
        </p:nvSpPr>
        <p:spPr>
          <a:xfrm>
            <a:off x="6264308" y="3145381"/>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LENDING</a:t>
            </a:r>
            <a:endParaRPr lang="it-IT" dirty="0"/>
          </a:p>
        </p:txBody>
      </p:sp>
      <p:sp>
        <p:nvSpPr>
          <p:cNvPr id="15" name="Rettangolo arrotondato 14"/>
          <p:cNvSpPr/>
          <p:nvPr/>
        </p:nvSpPr>
        <p:spPr>
          <a:xfrm>
            <a:off x="6660472" y="2470693"/>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CROWDFUNDING</a:t>
            </a:r>
            <a:endParaRPr lang="it-IT" sz="1400" dirty="0"/>
          </a:p>
        </p:txBody>
      </p:sp>
      <p:sp>
        <p:nvSpPr>
          <p:cNvPr id="16" name="Rettangolo arrotondato 15"/>
          <p:cNvSpPr/>
          <p:nvPr/>
        </p:nvSpPr>
        <p:spPr>
          <a:xfrm>
            <a:off x="6660472" y="3789040"/>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INVESTMENT</a:t>
            </a:r>
            <a:r>
              <a:rPr lang="it-IT" sz="1400" dirty="0" smtClean="0"/>
              <a:t> </a:t>
            </a:r>
            <a:r>
              <a:rPr lang="it-IT" dirty="0" smtClean="0"/>
              <a:t>MANAGEMENT</a:t>
            </a:r>
            <a:endParaRPr lang="it-IT" dirty="0"/>
          </a:p>
        </p:txBody>
      </p:sp>
      <p:sp>
        <p:nvSpPr>
          <p:cNvPr id="17" name="CasellaDiTesto 16"/>
          <p:cNvSpPr txBox="1"/>
          <p:nvPr/>
        </p:nvSpPr>
        <p:spPr>
          <a:xfrm>
            <a:off x="1151930" y="1124744"/>
            <a:ext cx="1224136" cy="584775"/>
          </a:xfrm>
          <a:prstGeom prst="rect">
            <a:avLst/>
          </a:prstGeom>
          <a:noFill/>
        </p:spPr>
        <p:txBody>
          <a:bodyPr wrap="square" rtlCol="0">
            <a:spAutoFit/>
          </a:bodyPr>
          <a:lstStyle/>
          <a:p>
            <a:r>
              <a:rPr lang="it-IT" sz="3200" dirty="0" smtClean="0">
                <a:solidFill>
                  <a:schemeClr val="accent1">
                    <a:lumMod val="75000"/>
                  </a:schemeClr>
                </a:solidFill>
              </a:rPr>
              <a:t>attori</a:t>
            </a:r>
            <a:endParaRPr lang="it-IT" sz="3200" dirty="0">
              <a:solidFill>
                <a:schemeClr val="accent1">
                  <a:lumMod val="75000"/>
                </a:schemeClr>
              </a:solidFill>
            </a:endParaRPr>
          </a:p>
        </p:txBody>
      </p:sp>
      <p:sp>
        <p:nvSpPr>
          <p:cNvPr id="18" name="CasellaDiTesto 17"/>
          <p:cNvSpPr txBox="1"/>
          <p:nvPr/>
        </p:nvSpPr>
        <p:spPr>
          <a:xfrm>
            <a:off x="6732240" y="1124744"/>
            <a:ext cx="1224136" cy="584775"/>
          </a:xfrm>
          <a:prstGeom prst="rect">
            <a:avLst/>
          </a:prstGeom>
          <a:noFill/>
        </p:spPr>
        <p:txBody>
          <a:bodyPr wrap="square" rtlCol="0">
            <a:spAutoFit/>
          </a:bodyPr>
          <a:lstStyle/>
          <a:p>
            <a:r>
              <a:rPr lang="it-IT" sz="3200" dirty="0" smtClean="0">
                <a:solidFill>
                  <a:schemeClr val="accent1">
                    <a:lumMod val="75000"/>
                  </a:schemeClr>
                </a:solidFill>
              </a:rPr>
              <a:t>servizi</a:t>
            </a:r>
            <a:endParaRPr lang="it-IT" sz="3200" dirty="0">
              <a:solidFill>
                <a:schemeClr val="accent1">
                  <a:lumMod val="75000"/>
                </a:schemeClr>
              </a:solidFill>
            </a:endParaRPr>
          </a:p>
        </p:txBody>
      </p:sp>
      <p:sp>
        <p:nvSpPr>
          <p:cNvPr id="19" name="CasellaDiTesto 18"/>
          <p:cNvSpPr txBox="1"/>
          <p:nvPr/>
        </p:nvSpPr>
        <p:spPr>
          <a:xfrm>
            <a:off x="3851920" y="1124744"/>
            <a:ext cx="2016224" cy="584775"/>
          </a:xfrm>
          <a:prstGeom prst="rect">
            <a:avLst/>
          </a:prstGeom>
          <a:noFill/>
        </p:spPr>
        <p:txBody>
          <a:bodyPr wrap="square" rtlCol="0">
            <a:spAutoFit/>
          </a:bodyPr>
          <a:lstStyle/>
          <a:p>
            <a:r>
              <a:rPr lang="it-IT" sz="3200" dirty="0" smtClean="0">
                <a:solidFill>
                  <a:schemeClr val="accent1">
                    <a:lumMod val="75000"/>
                  </a:schemeClr>
                </a:solidFill>
              </a:rPr>
              <a:t>tecnologie</a:t>
            </a:r>
            <a:endParaRPr lang="it-IT" sz="3200" dirty="0">
              <a:solidFill>
                <a:schemeClr val="accent1">
                  <a:lumMod val="75000"/>
                </a:schemeClr>
              </a:solidFill>
            </a:endParaRPr>
          </a:p>
        </p:txBody>
      </p:sp>
      <p:sp>
        <p:nvSpPr>
          <p:cNvPr id="20" name="Rettangolo arrotondato 19"/>
          <p:cNvSpPr/>
          <p:nvPr/>
        </p:nvSpPr>
        <p:spPr>
          <a:xfrm>
            <a:off x="3572934" y="1781527"/>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DLT/BLOCKCHAIN</a:t>
            </a:r>
            <a:endParaRPr lang="it-IT" dirty="0"/>
          </a:p>
        </p:txBody>
      </p:sp>
      <p:sp>
        <p:nvSpPr>
          <p:cNvPr id="21" name="Rettangolo arrotondato 20"/>
          <p:cNvSpPr/>
          <p:nvPr/>
        </p:nvSpPr>
        <p:spPr>
          <a:xfrm>
            <a:off x="3924408" y="2492968"/>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BIG DATA</a:t>
            </a:r>
            <a:endParaRPr lang="it-IT" dirty="0"/>
          </a:p>
        </p:txBody>
      </p:sp>
      <p:sp>
        <p:nvSpPr>
          <p:cNvPr id="22" name="Rettangolo arrotondato 21"/>
          <p:cNvSpPr/>
          <p:nvPr/>
        </p:nvSpPr>
        <p:spPr>
          <a:xfrm>
            <a:off x="3566782" y="3212976"/>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A.I./MACHINE LEARNING</a:t>
            </a:r>
            <a:endParaRPr lang="it-IT" dirty="0"/>
          </a:p>
        </p:txBody>
      </p:sp>
      <p:sp>
        <p:nvSpPr>
          <p:cNvPr id="23" name="Rettangolo arrotondato 22"/>
          <p:cNvSpPr/>
          <p:nvPr/>
        </p:nvSpPr>
        <p:spPr>
          <a:xfrm>
            <a:off x="3420112" y="4725144"/>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CLOUD COMPUTING</a:t>
            </a:r>
            <a:endParaRPr lang="it-IT" dirty="0"/>
          </a:p>
        </p:txBody>
      </p:sp>
      <p:sp>
        <p:nvSpPr>
          <p:cNvPr id="24" name="Rettangolo arrotondato 23"/>
          <p:cNvSpPr/>
          <p:nvPr/>
        </p:nvSpPr>
        <p:spPr>
          <a:xfrm>
            <a:off x="3924408" y="4005136"/>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ROBOTIC PROCESS AUTOMATION</a:t>
            </a:r>
            <a:endParaRPr lang="it-IT" dirty="0"/>
          </a:p>
        </p:txBody>
      </p:sp>
      <p:sp>
        <p:nvSpPr>
          <p:cNvPr id="25" name="Rettangolo arrotondato 24"/>
          <p:cNvSpPr/>
          <p:nvPr/>
        </p:nvSpPr>
        <p:spPr>
          <a:xfrm>
            <a:off x="3852160" y="5445224"/>
            <a:ext cx="2160000" cy="648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t-IT" dirty="0" smtClean="0"/>
              <a:t>INTERNET OF THINGS</a:t>
            </a:r>
            <a:endParaRPr lang="it-IT" dirty="0"/>
          </a:p>
        </p:txBody>
      </p:sp>
      <p:sp>
        <p:nvSpPr>
          <p:cNvPr id="26" name="Rettangolo arrotondato 25"/>
          <p:cNvSpPr/>
          <p:nvPr/>
        </p:nvSpPr>
        <p:spPr>
          <a:xfrm>
            <a:off x="6156416" y="4509120"/>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TRADING &amp; </a:t>
            </a:r>
          </a:p>
          <a:p>
            <a:pPr algn="ctr"/>
            <a:r>
              <a:rPr lang="it-IT" dirty="0" smtClean="0"/>
              <a:t>POST-TRADING</a:t>
            </a:r>
            <a:endParaRPr lang="it-IT" dirty="0"/>
          </a:p>
        </p:txBody>
      </p:sp>
      <p:sp>
        <p:nvSpPr>
          <p:cNvPr id="27" name="Rettangolo arrotondato 26"/>
          <p:cNvSpPr/>
          <p:nvPr/>
        </p:nvSpPr>
        <p:spPr>
          <a:xfrm>
            <a:off x="6228424" y="5885656"/>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REGULATORY COMPLIANCE</a:t>
            </a:r>
            <a:endParaRPr lang="it-IT" dirty="0"/>
          </a:p>
        </p:txBody>
      </p:sp>
      <p:sp>
        <p:nvSpPr>
          <p:cNvPr id="28" name="Rettangolo arrotondato 27"/>
          <p:cNvSpPr/>
          <p:nvPr/>
        </p:nvSpPr>
        <p:spPr>
          <a:xfrm>
            <a:off x="6660472" y="5229272"/>
            <a:ext cx="2160000" cy="648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t>BANKING</a:t>
            </a:r>
            <a:endParaRPr lang="it-IT" dirty="0"/>
          </a:p>
        </p:txBody>
      </p:sp>
    </p:spTree>
    <p:extLst>
      <p:ext uri="{BB962C8B-B14F-4D97-AF65-F5344CB8AC3E}">
        <p14:creationId xmlns:p14="http://schemas.microsoft.com/office/powerpoint/2010/main" val="552416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DLT nel settore finanziario</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3</a:t>
            </a:fld>
            <a:endParaRPr lang="it-IT"/>
          </a:p>
        </p:txBody>
      </p:sp>
      <p:sp>
        <p:nvSpPr>
          <p:cNvPr id="6" name="CasellaDiTesto 5"/>
          <p:cNvSpPr txBox="1"/>
          <p:nvPr/>
        </p:nvSpPr>
        <p:spPr>
          <a:xfrm>
            <a:off x="338783" y="1412776"/>
            <a:ext cx="8208912" cy="5262979"/>
          </a:xfrm>
          <a:prstGeom prst="rect">
            <a:avLst/>
          </a:prstGeom>
          <a:noFill/>
        </p:spPr>
        <p:txBody>
          <a:bodyPr wrap="square" rtlCol="0">
            <a:spAutoFit/>
          </a:bodyPr>
          <a:lstStyle/>
          <a:p>
            <a:pPr marL="285750" indent="-285750">
              <a:buFont typeface="Wingdings" panose="05000000000000000000" pitchFamily="2" charset="2"/>
              <a:buChar char="Ø"/>
            </a:pPr>
            <a:r>
              <a:rPr lang="it-IT" sz="2400" dirty="0" smtClean="0">
                <a:solidFill>
                  <a:schemeClr val="accent1">
                    <a:lumMod val="75000"/>
                  </a:schemeClr>
                </a:solidFill>
              </a:rPr>
              <a:t>10 anni dopo dalla nascita di </a:t>
            </a:r>
            <a:r>
              <a:rPr lang="it-IT" sz="2400" dirty="0" err="1" smtClean="0">
                <a:solidFill>
                  <a:schemeClr val="accent1">
                    <a:lumMod val="75000"/>
                  </a:schemeClr>
                </a:solidFill>
              </a:rPr>
              <a:t>Bitcoin</a:t>
            </a:r>
            <a:r>
              <a:rPr lang="it-IT" sz="2400" dirty="0" smtClean="0">
                <a:solidFill>
                  <a:schemeClr val="accent1">
                    <a:lumMod val="75000"/>
                  </a:schemeClr>
                </a:solidFill>
              </a:rPr>
              <a:t> i fenomeni connessi all’impiego della DLT in finanza si sono moltiplicati</a:t>
            </a:r>
          </a:p>
          <a:p>
            <a:pPr marL="285750" indent="-285750">
              <a:buFont typeface="Wingdings" panose="05000000000000000000" pitchFamily="2" charset="2"/>
              <a:buChar char="Ø"/>
            </a:pPr>
            <a:endParaRPr lang="it-IT" sz="2400" dirty="0" smtClean="0">
              <a:solidFill>
                <a:schemeClr val="accent1">
                  <a:lumMod val="75000"/>
                </a:schemeClr>
              </a:solidFill>
            </a:endParaRPr>
          </a:p>
          <a:p>
            <a:pPr marL="285750" indent="-285750">
              <a:buFont typeface="Wingdings" panose="05000000000000000000" pitchFamily="2" charset="2"/>
              <a:buChar char="Ø"/>
            </a:pPr>
            <a:r>
              <a:rPr lang="it-IT" sz="2400" dirty="0" smtClean="0">
                <a:solidFill>
                  <a:schemeClr val="accent1">
                    <a:lumMod val="75000"/>
                  </a:schemeClr>
                </a:solidFill>
              </a:rPr>
              <a:t>Due </a:t>
            </a:r>
            <a:r>
              <a:rPr lang="it-IT" sz="2400" dirty="0">
                <a:solidFill>
                  <a:schemeClr val="accent1">
                    <a:lumMod val="75000"/>
                  </a:schemeClr>
                </a:solidFill>
              </a:rPr>
              <a:t>filoni principali: </a:t>
            </a:r>
          </a:p>
          <a:p>
            <a:pPr marL="742950" lvl="1" indent="-285750">
              <a:buFont typeface="Wingdings" panose="05000000000000000000" pitchFamily="2" charset="2"/>
              <a:buChar char="Ø"/>
            </a:pPr>
            <a:r>
              <a:rPr lang="it-IT" sz="2400" dirty="0" smtClean="0">
                <a:solidFill>
                  <a:schemeClr val="accent1">
                    <a:lumMod val="75000"/>
                  </a:schemeClr>
                </a:solidFill>
              </a:rPr>
              <a:t>L’ecosistema </a:t>
            </a:r>
            <a:r>
              <a:rPr lang="it-IT" sz="2400" dirty="0">
                <a:solidFill>
                  <a:schemeClr val="accent1">
                    <a:lumMod val="75000"/>
                  </a:schemeClr>
                </a:solidFill>
              </a:rPr>
              <a:t>dei </a:t>
            </a:r>
            <a:r>
              <a:rPr lang="it-IT" sz="2400" dirty="0" err="1">
                <a:solidFill>
                  <a:schemeClr val="accent1">
                    <a:lumMod val="75000"/>
                  </a:schemeClr>
                </a:solidFill>
              </a:rPr>
              <a:t>crypto-asset</a:t>
            </a:r>
            <a:endParaRPr lang="it-IT" sz="2400" dirty="0">
              <a:solidFill>
                <a:schemeClr val="accent1">
                  <a:lumMod val="75000"/>
                </a:schemeClr>
              </a:solidFill>
            </a:endParaRPr>
          </a:p>
          <a:p>
            <a:pPr marL="742950" lvl="1" indent="-285750">
              <a:buFont typeface="Wingdings" panose="05000000000000000000" pitchFamily="2" charset="2"/>
              <a:buChar char="Ø"/>
            </a:pPr>
            <a:r>
              <a:rPr lang="it-IT" sz="2400" dirty="0">
                <a:solidFill>
                  <a:schemeClr val="accent1">
                    <a:lumMod val="75000"/>
                  </a:schemeClr>
                </a:solidFill>
              </a:rPr>
              <a:t>L’impiego della DLT nei mercati </a:t>
            </a:r>
            <a:r>
              <a:rPr lang="it-IT" sz="2400" i="1" dirty="0" err="1">
                <a:solidFill>
                  <a:schemeClr val="accent1">
                    <a:lumMod val="75000"/>
                  </a:schemeClr>
                </a:solidFill>
              </a:rPr>
              <a:t>mainstream</a:t>
            </a:r>
            <a:endParaRPr lang="it-IT" sz="2400" dirty="0">
              <a:solidFill>
                <a:schemeClr val="accent1">
                  <a:lumMod val="75000"/>
                </a:schemeClr>
              </a:solidFill>
            </a:endParaRPr>
          </a:p>
          <a:p>
            <a:pPr marL="285750" indent="-285750">
              <a:buFont typeface="Wingdings" panose="05000000000000000000" pitchFamily="2" charset="2"/>
              <a:buChar char="Ø"/>
            </a:pPr>
            <a:endParaRPr lang="it-IT" sz="2400" dirty="0" smtClean="0">
              <a:solidFill>
                <a:schemeClr val="accent1">
                  <a:lumMod val="75000"/>
                </a:schemeClr>
              </a:solidFill>
            </a:endParaRPr>
          </a:p>
          <a:p>
            <a:pPr marL="285750" indent="-285750">
              <a:buFont typeface="Wingdings" panose="05000000000000000000" pitchFamily="2" charset="2"/>
              <a:buChar char="Ø"/>
            </a:pPr>
            <a:r>
              <a:rPr lang="it-IT" sz="2400" dirty="0" smtClean="0">
                <a:solidFill>
                  <a:schemeClr val="accent1">
                    <a:lumMod val="75000"/>
                  </a:schemeClr>
                </a:solidFill>
              </a:rPr>
              <a:t>Una sfida complessa per i regolatori:</a:t>
            </a:r>
          </a:p>
          <a:p>
            <a:pPr marL="742950" lvl="1" indent="-285750">
              <a:buFont typeface="Wingdings" panose="05000000000000000000" pitchFamily="2" charset="2"/>
              <a:buChar char="Ø"/>
            </a:pPr>
            <a:r>
              <a:rPr lang="it-IT" sz="2400" dirty="0" smtClean="0">
                <a:solidFill>
                  <a:schemeClr val="accent1">
                    <a:lumMod val="75000"/>
                  </a:schemeClr>
                </a:solidFill>
              </a:rPr>
              <a:t>Aspetti tecnologici fortemente caratterizzanti ed in costante evoluzione</a:t>
            </a:r>
          </a:p>
          <a:p>
            <a:pPr marL="742950" lvl="1" indent="-285750">
              <a:buFont typeface="Wingdings" panose="05000000000000000000" pitchFamily="2" charset="2"/>
              <a:buChar char="Ø"/>
            </a:pPr>
            <a:r>
              <a:rPr lang="it-IT" sz="2400" dirty="0" smtClean="0">
                <a:solidFill>
                  <a:schemeClr val="accent1">
                    <a:lumMod val="75000"/>
                  </a:schemeClr>
                </a:solidFill>
              </a:rPr>
              <a:t>Necessità di </a:t>
            </a:r>
            <a:r>
              <a:rPr lang="it-IT" sz="2400" dirty="0">
                <a:solidFill>
                  <a:schemeClr val="accent1">
                    <a:lumMod val="75000"/>
                  </a:schemeClr>
                </a:solidFill>
              </a:rPr>
              <a:t>bilanciare i benefici dell’innovazione </a:t>
            </a:r>
            <a:r>
              <a:rPr lang="it-IT" sz="2400" dirty="0" smtClean="0">
                <a:solidFill>
                  <a:schemeClr val="accent1">
                    <a:lumMod val="75000"/>
                  </a:schemeClr>
                </a:solidFill>
              </a:rPr>
              <a:t>con l’esigenza di controllare e contenere i rischi </a:t>
            </a:r>
          </a:p>
          <a:p>
            <a:endParaRPr lang="it-IT" sz="2400" dirty="0">
              <a:solidFill>
                <a:schemeClr val="accent1">
                  <a:lumMod val="75000"/>
                </a:schemeClr>
              </a:solidFill>
            </a:endParaRPr>
          </a:p>
          <a:p>
            <a:pPr marL="285750" indent="-285750">
              <a:buFont typeface="Wingdings" panose="05000000000000000000" pitchFamily="2" charset="2"/>
              <a:buChar char="Ø"/>
            </a:pPr>
            <a:endParaRPr lang="it-IT" sz="2400" dirty="0">
              <a:solidFill>
                <a:schemeClr val="accent1">
                  <a:lumMod val="75000"/>
                </a:schemeClr>
              </a:solidFill>
            </a:endParaRPr>
          </a:p>
        </p:txBody>
      </p:sp>
    </p:spTree>
    <p:extLst>
      <p:ext uri="{BB962C8B-B14F-4D97-AF65-F5344CB8AC3E}">
        <p14:creationId xmlns:p14="http://schemas.microsoft.com/office/powerpoint/2010/main" val="38551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Ecosistema dei </a:t>
            </a:r>
            <a:r>
              <a:rPr lang="it-IT" dirty="0" err="1" smtClean="0"/>
              <a:t>crypto-asset</a:t>
            </a:r>
            <a:r>
              <a:rPr lang="it-IT" dirty="0" smtClean="0"/>
              <a:t> (I)</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4</a:t>
            </a:fld>
            <a:endParaRPr lang="it-IT"/>
          </a:p>
        </p:txBody>
      </p:sp>
      <p:sp>
        <p:nvSpPr>
          <p:cNvPr id="6" name="CasellaDiTesto 5"/>
          <p:cNvSpPr txBox="1"/>
          <p:nvPr/>
        </p:nvSpPr>
        <p:spPr>
          <a:xfrm>
            <a:off x="455712" y="1172344"/>
            <a:ext cx="820891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t-IT" sz="2400" dirty="0" err="1" smtClean="0">
                <a:solidFill>
                  <a:schemeClr val="bg1"/>
                </a:solidFill>
              </a:rPr>
              <a:t>Crypto-asset</a:t>
            </a:r>
            <a:r>
              <a:rPr lang="it-IT" sz="2400" dirty="0" smtClean="0">
                <a:solidFill>
                  <a:schemeClr val="bg1"/>
                </a:solidFill>
              </a:rPr>
              <a:t>: attività registrata e trasferita attraverso tecniche crittografiche all’interno di un sistema basato su DLT</a:t>
            </a:r>
            <a:endParaRPr lang="it-IT" sz="2400" dirty="0">
              <a:solidFill>
                <a:schemeClr val="bg1"/>
              </a:solidFill>
            </a:endParaRPr>
          </a:p>
        </p:txBody>
      </p:sp>
      <p:graphicFrame>
        <p:nvGraphicFramePr>
          <p:cNvPr id="8" name="Tabella 7"/>
          <p:cNvGraphicFramePr>
            <a:graphicFrameLocks noGrp="1"/>
          </p:cNvGraphicFramePr>
          <p:nvPr>
            <p:extLst>
              <p:ext uri="{D42A27DB-BD31-4B8C-83A1-F6EECF244321}">
                <p14:modId xmlns:p14="http://schemas.microsoft.com/office/powerpoint/2010/main" val="1211098696"/>
              </p:ext>
            </p:extLst>
          </p:nvPr>
        </p:nvGraphicFramePr>
        <p:xfrm>
          <a:off x="611560" y="4268688"/>
          <a:ext cx="7560840" cy="1752600"/>
        </p:xfrm>
        <a:graphic>
          <a:graphicData uri="http://schemas.openxmlformats.org/drawingml/2006/table">
            <a:tbl>
              <a:tblPr firstRow="1" bandRow="1">
                <a:tableStyleId>{7DF18680-E054-41AD-8BC1-D1AEF772440D}</a:tableStyleId>
              </a:tblPr>
              <a:tblGrid>
                <a:gridCol w="3888432"/>
                <a:gridCol w="3672408"/>
              </a:tblGrid>
              <a:tr h="370840">
                <a:tc>
                  <a:txBody>
                    <a:bodyPr/>
                    <a:lstStyle/>
                    <a:p>
                      <a:r>
                        <a:rPr lang="it-IT" dirty="0" smtClean="0"/>
                        <a:t>CREAZIONE</a:t>
                      </a:r>
                      <a:endParaRPr lang="it-IT" dirty="0"/>
                    </a:p>
                  </a:txBody>
                  <a:tcPr/>
                </a:tc>
                <a:tc>
                  <a:txBody>
                    <a:bodyPr/>
                    <a:lstStyle/>
                    <a:p>
                      <a:r>
                        <a:rPr lang="it-IT" dirty="0" smtClean="0"/>
                        <a:t>DISTRIBUZIONE</a:t>
                      </a:r>
                      <a:endParaRPr lang="it-IT" dirty="0"/>
                    </a:p>
                  </a:txBody>
                  <a:tcPr/>
                </a:tc>
              </a:tr>
              <a:tr h="370840">
                <a:tc>
                  <a:txBody>
                    <a:bodyPr/>
                    <a:lstStyle/>
                    <a:p>
                      <a:r>
                        <a:rPr lang="it-IT" dirty="0" err="1" smtClean="0"/>
                        <a:t>Pre</a:t>
                      </a:r>
                      <a:r>
                        <a:rPr lang="it-IT" dirty="0" smtClean="0"/>
                        <a:t>-mine (</a:t>
                      </a:r>
                      <a:r>
                        <a:rPr lang="it-IT" baseline="0" dirty="0" err="1" smtClean="0"/>
                        <a:t>token</a:t>
                      </a:r>
                      <a:r>
                        <a:rPr lang="it-IT" baseline="0" dirty="0" smtClean="0"/>
                        <a:t> generati tutti insieme</a:t>
                      </a:r>
                      <a:r>
                        <a:rPr lang="it-IT" dirty="0" smtClean="0"/>
                        <a:t>)</a:t>
                      </a:r>
                      <a:endParaRPr lang="it-IT" dirty="0"/>
                    </a:p>
                  </a:txBody>
                  <a:tcPr/>
                </a:tc>
                <a:tc>
                  <a:txBody>
                    <a:bodyPr/>
                    <a:lstStyle/>
                    <a:p>
                      <a:r>
                        <a:rPr lang="it-IT" dirty="0" smtClean="0"/>
                        <a:t>Offerta iniziale pubblica</a:t>
                      </a:r>
                      <a:r>
                        <a:rPr lang="it-IT" baseline="0" dirty="0" smtClean="0"/>
                        <a:t> o privata</a:t>
                      </a:r>
                      <a:endParaRPr lang="it-IT" dirty="0"/>
                    </a:p>
                  </a:txBody>
                  <a:tcPr/>
                </a:tc>
              </a:tr>
              <a:tr h="370840">
                <a:tc>
                  <a:txBody>
                    <a:bodyPr/>
                    <a:lstStyle/>
                    <a:p>
                      <a:r>
                        <a:rPr lang="it-IT" dirty="0" err="1" smtClean="0"/>
                        <a:t>Continuous</a:t>
                      </a:r>
                      <a:r>
                        <a:rPr lang="it-IT" baseline="0" dirty="0" smtClean="0"/>
                        <a:t> </a:t>
                      </a:r>
                      <a:r>
                        <a:rPr lang="it-IT" baseline="0" dirty="0" err="1" smtClean="0"/>
                        <a:t>mining</a:t>
                      </a:r>
                      <a:endParaRPr lang="it-IT" dirty="0"/>
                    </a:p>
                  </a:txBody>
                  <a:tcPr/>
                </a:tc>
                <a:tc>
                  <a:txBody>
                    <a:bodyPr/>
                    <a:lstStyle/>
                    <a:p>
                      <a:r>
                        <a:rPr lang="it-IT" dirty="0" smtClean="0"/>
                        <a:t>Remunerazione per attività</a:t>
                      </a:r>
                      <a:r>
                        <a:rPr lang="it-IT" baseline="0" dirty="0" smtClean="0"/>
                        <a:t> svolte in relazione ai protocolli della rete</a:t>
                      </a:r>
                      <a:endParaRPr lang="it-IT" dirty="0"/>
                    </a:p>
                  </a:txBody>
                  <a:tcPr/>
                </a:tc>
              </a:tr>
              <a:tr h="370840">
                <a:tc>
                  <a:txBody>
                    <a:bodyPr/>
                    <a:lstStyle/>
                    <a:p>
                      <a:r>
                        <a:rPr lang="it-IT" dirty="0" err="1" smtClean="0"/>
                        <a:t>Hybrid</a:t>
                      </a:r>
                      <a:endParaRPr lang="it-IT" dirty="0"/>
                    </a:p>
                  </a:txBody>
                  <a:tcPr/>
                </a:tc>
                <a:tc>
                  <a:txBody>
                    <a:bodyPr/>
                    <a:lstStyle/>
                    <a:p>
                      <a:r>
                        <a:rPr lang="it-IT" dirty="0" smtClean="0"/>
                        <a:t>Entrambe</a:t>
                      </a:r>
                      <a:endParaRPr lang="it-IT" dirty="0"/>
                    </a:p>
                  </a:txBody>
                  <a:tcP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3139117280"/>
              </p:ext>
            </p:extLst>
          </p:nvPr>
        </p:nvGraphicFramePr>
        <p:xfrm>
          <a:off x="611560" y="2425288"/>
          <a:ext cx="7152456" cy="1483360"/>
        </p:xfrm>
        <a:graphic>
          <a:graphicData uri="http://schemas.openxmlformats.org/drawingml/2006/table">
            <a:tbl>
              <a:tblPr firstRow="1" bandRow="1">
                <a:tableStyleId>{5C22544A-7EE6-4342-B048-85BDC9FD1C3A}</a:tableStyleId>
              </a:tblPr>
              <a:tblGrid>
                <a:gridCol w="1815879"/>
                <a:gridCol w="5336577"/>
              </a:tblGrid>
              <a:tr h="370840">
                <a:tc>
                  <a:txBody>
                    <a:bodyPr/>
                    <a:lstStyle/>
                    <a:p>
                      <a:r>
                        <a:rPr lang="it-IT" dirty="0" smtClean="0"/>
                        <a:t>Tipologia</a:t>
                      </a:r>
                      <a:endParaRPr lang="it-IT" dirty="0"/>
                    </a:p>
                  </a:txBody>
                  <a:tcPr/>
                </a:tc>
                <a:tc>
                  <a:txBody>
                    <a:bodyPr/>
                    <a:lstStyle/>
                    <a:p>
                      <a:r>
                        <a:rPr lang="it-IT" dirty="0" smtClean="0"/>
                        <a:t>Finalità</a:t>
                      </a:r>
                      <a:endParaRPr lang="it-IT" dirty="0"/>
                    </a:p>
                  </a:txBody>
                  <a:tcPr/>
                </a:tc>
              </a:tr>
              <a:tr h="370840">
                <a:tc>
                  <a:txBody>
                    <a:bodyPr/>
                    <a:lstStyle/>
                    <a:p>
                      <a:r>
                        <a:rPr lang="it-IT" dirty="0" err="1" smtClean="0"/>
                        <a:t>Payment</a:t>
                      </a:r>
                      <a:endParaRPr lang="it-IT" dirty="0"/>
                    </a:p>
                  </a:txBody>
                  <a:tcPr/>
                </a:tc>
                <a:tc>
                  <a:txBody>
                    <a:bodyPr/>
                    <a:lstStyle/>
                    <a:p>
                      <a:r>
                        <a:rPr lang="it-IT" dirty="0" smtClean="0"/>
                        <a:t>trasferimento valore</a:t>
                      </a:r>
                      <a:endParaRPr lang="it-I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Utility</a:t>
                      </a:r>
                      <a:endParaRPr lang="it-IT" dirty="0"/>
                    </a:p>
                  </a:txBody>
                  <a:tcPr/>
                </a:tc>
                <a:tc>
                  <a:txBody>
                    <a:bodyPr/>
                    <a:lstStyle/>
                    <a:p>
                      <a:r>
                        <a:rPr lang="it-IT" sz="1800" kern="1200" dirty="0" smtClean="0">
                          <a:solidFill>
                            <a:schemeClr val="dk1"/>
                          </a:solidFill>
                          <a:effectLst/>
                          <a:latin typeface="+mn-lt"/>
                          <a:ea typeface="+mn-ea"/>
                          <a:cs typeface="+mn-cs"/>
                        </a:rPr>
                        <a:t>accesso a servizi e prodotti sviluppati dall’emittente</a:t>
                      </a:r>
                      <a:endParaRPr lang="it-IT" dirty="0"/>
                    </a:p>
                  </a:txBody>
                  <a:tcPr/>
                </a:tc>
              </a:tr>
              <a:tr h="370840">
                <a:tc>
                  <a:txBody>
                    <a:bodyPr/>
                    <a:lstStyle/>
                    <a:p>
                      <a:r>
                        <a:rPr lang="it-IT" dirty="0" smtClean="0"/>
                        <a:t>Security </a:t>
                      </a:r>
                      <a:endParaRPr lang="it-IT" dirty="0"/>
                    </a:p>
                  </a:txBody>
                  <a:tcPr/>
                </a:tc>
                <a:tc>
                  <a:txBody>
                    <a:bodyPr/>
                    <a:lstStyle/>
                    <a:p>
                      <a:r>
                        <a:rPr lang="it-IT" dirty="0" smtClean="0"/>
                        <a:t>diritti patrimoniali e/o amministrativi</a:t>
                      </a:r>
                      <a:r>
                        <a:rPr lang="it-IT" baseline="0" dirty="0" smtClean="0"/>
                        <a:t> </a:t>
                      </a:r>
                      <a:endParaRPr lang="it-IT" dirty="0"/>
                    </a:p>
                  </a:txBody>
                  <a:tcPr/>
                </a:tc>
              </a:tr>
            </a:tbl>
          </a:graphicData>
        </a:graphic>
      </p:graphicFrame>
      <p:sp>
        <p:nvSpPr>
          <p:cNvPr id="12" name="Rettangolo 11"/>
          <p:cNvSpPr/>
          <p:nvPr/>
        </p:nvSpPr>
        <p:spPr>
          <a:xfrm>
            <a:off x="4481928" y="2095779"/>
            <a:ext cx="2616678" cy="369332"/>
          </a:xfrm>
          <a:prstGeom prst="rect">
            <a:avLst/>
          </a:prstGeom>
        </p:spPr>
        <p:txBody>
          <a:bodyPr wrap="none">
            <a:spAutoFit/>
          </a:bodyPr>
          <a:lstStyle/>
          <a:p>
            <a:r>
              <a:rPr lang="it-IT" b="1" dirty="0">
                <a:solidFill>
                  <a:schemeClr val="accent2">
                    <a:lumMod val="75000"/>
                  </a:schemeClr>
                </a:solidFill>
              </a:rPr>
              <a:t>Classificazione funzionale</a:t>
            </a:r>
          </a:p>
        </p:txBody>
      </p:sp>
      <p:sp>
        <p:nvSpPr>
          <p:cNvPr id="9" name="Ovale 8"/>
          <p:cNvSpPr/>
          <p:nvPr/>
        </p:nvSpPr>
        <p:spPr>
          <a:xfrm rot="19984207">
            <a:off x="7115430" y="3014574"/>
            <a:ext cx="1928924" cy="64063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smtClean="0"/>
              <a:t>Rileva per la disciplina </a:t>
            </a:r>
            <a:r>
              <a:rPr lang="it-IT" sz="1400" dirty="0" err="1" smtClean="0"/>
              <a:t>applicablie</a:t>
            </a:r>
            <a:endParaRPr lang="it-IT" sz="1400" dirty="0"/>
          </a:p>
        </p:txBody>
      </p:sp>
    </p:spTree>
    <p:extLst>
      <p:ext uri="{BB962C8B-B14F-4D97-AF65-F5344CB8AC3E}">
        <p14:creationId xmlns:p14="http://schemas.microsoft.com/office/powerpoint/2010/main" val="327419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Ecosistema dei </a:t>
            </a:r>
            <a:r>
              <a:rPr lang="it-IT" smtClean="0"/>
              <a:t>crypto-asset</a:t>
            </a:r>
            <a:r>
              <a:rPr lang="it-IT" dirty="0" smtClean="0"/>
              <a:t> (II)</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5</a:t>
            </a:fld>
            <a:endParaRPr lang="it-IT"/>
          </a:p>
        </p:txBody>
      </p:sp>
      <p:sp>
        <p:nvSpPr>
          <p:cNvPr id="6" name="CasellaDiTesto 5"/>
          <p:cNvSpPr txBox="1"/>
          <p:nvPr/>
        </p:nvSpPr>
        <p:spPr>
          <a:xfrm>
            <a:off x="455712" y="1191136"/>
            <a:ext cx="820891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t-IT" sz="2400" dirty="0" err="1" smtClean="0">
                <a:solidFill>
                  <a:schemeClr val="bg1"/>
                </a:solidFill>
              </a:rPr>
              <a:t>Crypto-asset</a:t>
            </a:r>
            <a:r>
              <a:rPr lang="it-IT" sz="2400" dirty="0" smtClean="0">
                <a:solidFill>
                  <a:schemeClr val="bg1"/>
                </a:solidFill>
              </a:rPr>
              <a:t>: attività registrata e trasferita attraverso tecniche crittografiche all’interno di un sistema basato su DLT</a:t>
            </a:r>
            <a:endParaRPr lang="it-IT" sz="2400" dirty="0">
              <a:solidFill>
                <a:schemeClr val="bg1"/>
              </a:solidFill>
            </a:endParaRPr>
          </a:p>
        </p:txBody>
      </p:sp>
      <p:graphicFrame>
        <p:nvGraphicFramePr>
          <p:cNvPr id="13" name="Tabella 12"/>
          <p:cNvGraphicFramePr>
            <a:graphicFrameLocks noGrp="1"/>
          </p:cNvGraphicFramePr>
          <p:nvPr>
            <p:extLst>
              <p:ext uri="{D42A27DB-BD31-4B8C-83A1-F6EECF244321}">
                <p14:modId xmlns:p14="http://schemas.microsoft.com/office/powerpoint/2010/main" val="1980453793"/>
              </p:ext>
            </p:extLst>
          </p:nvPr>
        </p:nvGraphicFramePr>
        <p:xfrm>
          <a:off x="683568" y="2289406"/>
          <a:ext cx="7152456" cy="1651000"/>
        </p:xfrm>
        <a:graphic>
          <a:graphicData uri="http://schemas.openxmlformats.org/drawingml/2006/table">
            <a:tbl>
              <a:tblPr firstRow="1" bandRow="1">
                <a:tableStyleId>{5C22544A-7EE6-4342-B048-85BDC9FD1C3A}</a:tableStyleId>
              </a:tblPr>
              <a:tblGrid>
                <a:gridCol w="1815879"/>
                <a:gridCol w="5336577"/>
              </a:tblGrid>
              <a:tr h="370840">
                <a:tc gridSpan="2">
                  <a:txBody>
                    <a:bodyPr/>
                    <a:lstStyle/>
                    <a:p>
                      <a:pPr algn="ctr"/>
                      <a:r>
                        <a:rPr lang="it-IT" dirty="0" err="1" smtClean="0"/>
                        <a:t>Wallet</a:t>
                      </a:r>
                      <a:r>
                        <a:rPr lang="it-IT" dirty="0" smtClean="0"/>
                        <a:t> provider</a:t>
                      </a:r>
                      <a:endParaRPr lang="it-IT" dirty="0"/>
                    </a:p>
                  </a:txBody>
                  <a:tcPr/>
                </a:tc>
                <a:tc hMerge="1">
                  <a:txBody>
                    <a:bodyPr/>
                    <a:lstStyle/>
                    <a:p>
                      <a:endParaRPr lang="it-IT" dirty="0"/>
                    </a:p>
                  </a:txBody>
                  <a:tcPr/>
                </a:tc>
              </a:tr>
              <a:tr h="370840">
                <a:tc>
                  <a:txBody>
                    <a:bodyPr/>
                    <a:lstStyle/>
                    <a:p>
                      <a:r>
                        <a:rPr lang="it-IT" dirty="0" err="1" smtClean="0"/>
                        <a:t>Custodial</a:t>
                      </a:r>
                      <a:endParaRPr lang="it-IT" dirty="0"/>
                    </a:p>
                  </a:txBody>
                  <a:tcPr/>
                </a:tc>
                <a:tc>
                  <a:txBody>
                    <a:bodyPr/>
                    <a:lstStyle/>
                    <a:p>
                      <a:r>
                        <a:rPr lang="it-IT" sz="1800" kern="1200" dirty="0" smtClean="0">
                          <a:solidFill>
                            <a:schemeClr val="dk1"/>
                          </a:solidFill>
                          <a:effectLst/>
                          <a:latin typeface="+mn-lt"/>
                          <a:ea typeface="+mn-ea"/>
                          <a:cs typeface="+mn-cs"/>
                        </a:rPr>
                        <a:t>Intermediario detiene le chiavi private che permettono il controllo/trasferimento delle cripto-attività su DL</a:t>
                      </a:r>
                      <a:endParaRPr lang="it-I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Non-</a:t>
                      </a:r>
                      <a:r>
                        <a:rPr lang="it-IT" dirty="0" err="1" smtClean="0"/>
                        <a:t>custodial</a:t>
                      </a:r>
                      <a:endParaRPr lang="it-IT" dirty="0"/>
                    </a:p>
                  </a:txBody>
                  <a:tcPr/>
                </a:tc>
                <a:tc>
                  <a:txBody>
                    <a:bodyPr/>
                    <a:lstStyle/>
                    <a:p>
                      <a:r>
                        <a:rPr lang="it-IT" dirty="0" smtClean="0"/>
                        <a:t>Software installato su dispositivo di proprietà dell’investitore che consente interazione diretta con DL</a:t>
                      </a:r>
                      <a:endParaRPr lang="it-IT" dirty="0"/>
                    </a:p>
                  </a:txBody>
                  <a:tcPr/>
                </a:tc>
              </a:tr>
            </a:tbl>
          </a:graphicData>
        </a:graphic>
      </p:graphicFrame>
      <p:graphicFrame>
        <p:nvGraphicFramePr>
          <p:cNvPr id="14" name="Tabella 13"/>
          <p:cNvGraphicFramePr>
            <a:graphicFrameLocks noGrp="1"/>
          </p:cNvGraphicFramePr>
          <p:nvPr>
            <p:extLst>
              <p:ext uri="{D42A27DB-BD31-4B8C-83A1-F6EECF244321}">
                <p14:modId xmlns:p14="http://schemas.microsoft.com/office/powerpoint/2010/main" val="1444219015"/>
              </p:ext>
            </p:extLst>
          </p:nvPr>
        </p:nvGraphicFramePr>
        <p:xfrm>
          <a:off x="755576" y="4221088"/>
          <a:ext cx="7152456" cy="2021840"/>
        </p:xfrm>
        <a:graphic>
          <a:graphicData uri="http://schemas.openxmlformats.org/drawingml/2006/table">
            <a:tbl>
              <a:tblPr firstRow="1" bandRow="1">
                <a:tableStyleId>{7DF18680-E054-41AD-8BC1-D1AEF772440D}</a:tableStyleId>
              </a:tblPr>
              <a:tblGrid>
                <a:gridCol w="1815879"/>
                <a:gridCol w="5336577"/>
              </a:tblGrid>
              <a:tr h="370840">
                <a:tc gridSpan="2">
                  <a:txBody>
                    <a:bodyPr/>
                    <a:lstStyle/>
                    <a:p>
                      <a:pPr algn="ctr"/>
                      <a:r>
                        <a:rPr lang="it-IT" dirty="0" smtClean="0"/>
                        <a:t>Exchange</a:t>
                      </a:r>
                      <a:endParaRPr lang="it-IT" dirty="0"/>
                    </a:p>
                  </a:txBody>
                  <a:tcPr/>
                </a:tc>
                <a:tc hMerge="1">
                  <a:txBody>
                    <a:bodyPr/>
                    <a:lstStyle/>
                    <a:p>
                      <a:endParaRPr lang="it-IT" dirty="0"/>
                    </a:p>
                  </a:txBody>
                  <a:tcPr/>
                </a:tc>
              </a:tr>
              <a:tr h="370840">
                <a:tc>
                  <a:txBody>
                    <a:bodyPr/>
                    <a:lstStyle/>
                    <a:p>
                      <a:r>
                        <a:rPr lang="it-IT" dirty="0" smtClean="0"/>
                        <a:t>CEX</a:t>
                      </a:r>
                      <a:endParaRPr lang="it-IT" dirty="0"/>
                    </a:p>
                  </a:txBody>
                  <a:tcPr/>
                </a:tc>
                <a:tc>
                  <a:txBody>
                    <a:bodyPr/>
                    <a:lstStyle/>
                    <a:p>
                      <a:r>
                        <a:rPr lang="it-IT" dirty="0" smtClean="0"/>
                        <a:t>Incrocio ordini e</a:t>
                      </a:r>
                      <a:r>
                        <a:rPr lang="it-IT" baseline="0" dirty="0" smtClean="0"/>
                        <a:t> regolamento centralizzati off-</a:t>
                      </a:r>
                      <a:r>
                        <a:rPr lang="it-IT" baseline="0" dirty="0" err="1" smtClean="0"/>
                        <a:t>chain</a:t>
                      </a:r>
                      <a:r>
                        <a:rPr lang="it-IT" baseline="0" dirty="0" smtClean="0"/>
                        <a:t> (integra funzioni di </a:t>
                      </a:r>
                      <a:r>
                        <a:rPr lang="it-IT" baseline="0" dirty="0" err="1" smtClean="0"/>
                        <a:t>custodial-wallet</a:t>
                      </a:r>
                      <a:r>
                        <a:rPr lang="it-IT" baseline="0" dirty="0" smtClean="0"/>
                        <a:t>)</a:t>
                      </a:r>
                      <a:endParaRPr lang="it-I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err="1" smtClean="0"/>
                        <a:t>Hybrid</a:t>
                      </a:r>
                      <a:endParaRPr lang="it-IT" dirty="0"/>
                    </a:p>
                  </a:txBody>
                  <a:tcPr/>
                </a:tc>
                <a:tc>
                  <a:txBody>
                    <a:bodyPr/>
                    <a:lstStyle/>
                    <a:p>
                      <a:r>
                        <a:rPr lang="it-IT" sz="1800" kern="1200" dirty="0" smtClean="0">
                          <a:effectLst/>
                        </a:rPr>
                        <a:t>Incrocio ordini centralizzato off-</a:t>
                      </a:r>
                      <a:r>
                        <a:rPr lang="it-IT" sz="1800" kern="1200" dirty="0" err="1" smtClean="0">
                          <a:effectLst/>
                        </a:rPr>
                        <a:t>chain</a:t>
                      </a:r>
                      <a:r>
                        <a:rPr lang="it-IT" sz="1800" kern="1200" dirty="0" smtClean="0">
                          <a:effectLst/>
                        </a:rPr>
                        <a:t> ma regolamento</a:t>
                      </a:r>
                      <a:r>
                        <a:rPr lang="it-IT" sz="1800" kern="1200" baseline="0" dirty="0" smtClean="0">
                          <a:effectLst/>
                        </a:rPr>
                        <a:t> su DL</a:t>
                      </a:r>
                      <a:endParaRPr lang="it-I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DEX</a:t>
                      </a:r>
                      <a:endParaRPr lang="it-IT" dirty="0"/>
                    </a:p>
                  </a:txBody>
                  <a:tcPr/>
                </a:tc>
                <a:tc>
                  <a:txBody>
                    <a:bodyPr/>
                    <a:lstStyle/>
                    <a:p>
                      <a:r>
                        <a:rPr lang="it-IT" dirty="0" smtClean="0"/>
                        <a:t>Incrocio ordini e regolamento decentralizzato</a:t>
                      </a:r>
                      <a:endParaRPr lang="it-IT" dirty="0"/>
                    </a:p>
                  </a:txBody>
                  <a:tcPr/>
                </a:tc>
              </a:tr>
            </a:tbl>
          </a:graphicData>
        </a:graphic>
      </p:graphicFrame>
    </p:spTree>
    <p:extLst>
      <p:ext uri="{BB962C8B-B14F-4D97-AF65-F5344CB8AC3E}">
        <p14:creationId xmlns:p14="http://schemas.microsoft.com/office/powerpoint/2010/main" val="1940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 consultazione CONSOB</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smtClean="0"/>
              <a:t>De Cifris incontra Perugia</a:t>
            </a:r>
          </a:p>
          <a:p>
            <a:r>
              <a:rPr lang="it-IT"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6</a:t>
            </a:fld>
            <a:endParaRPr lang="it-IT"/>
          </a:p>
        </p:txBody>
      </p:sp>
      <p:sp>
        <p:nvSpPr>
          <p:cNvPr id="6" name="CasellaDiTesto 5"/>
          <p:cNvSpPr txBox="1"/>
          <p:nvPr/>
        </p:nvSpPr>
        <p:spPr>
          <a:xfrm>
            <a:off x="4572000" y="1268760"/>
            <a:ext cx="4572000" cy="5324535"/>
          </a:xfrm>
          <a:prstGeom prst="rect">
            <a:avLst/>
          </a:prstGeom>
          <a:noFill/>
        </p:spPr>
        <p:txBody>
          <a:bodyPr wrap="square" rtlCol="0">
            <a:spAutoFit/>
          </a:bodyPr>
          <a:lstStyle/>
          <a:p>
            <a:pPr marL="285750" indent="-285750">
              <a:buFont typeface="Wingdings" panose="05000000000000000000" pitchFamily="2" charset="2"/>
              <a:buChar char="Ø"/>
            </a:pPr>
            <a:r>
              <a:rPr lang="it-IT" sz="2000" dirty="0" smtClean="0">
                <a:solidFill>
                  <a:schemeClr val="accent1">
                    <a:lumMod val="75000"/>
                  </a:schemeClr>
                </a:solidFill>
              </a:rPr>
              <a:t>Documento per la Discussione pubblicato il 19 </a:t>
            </a:r>
            <a:r>
              <a:rPr lang="it-IT" sz="2000" dirty="0">
                <a:solidFill>
                  <a:schemeClr val="accent1">
                    <a:lumMod val="75000"/>
                  </a:schemeClr>
                </a:solidFill>
              </a:rPr>
              <a:t>marzo </a:t>
            </a:r>
            <a:r>
              <a:rPr lang="it-IT" sz="2000" dirty="0" smtClean="0">
                <a:solidFill>
                  <a:schemeClr val="accent1">
                    <a:lumMod val="75000"/>
                  </a:schemeClr>
                </a:solidFill>
              </a:rPr>
              <a:t>2019</a:t>
            </a:r>
          </a:p>
          <a:p>
            <a:endParaRPr lang="it-IT" sz="2000" dirty="0" smtClean="0">
              <a:solidFill>
                <a:schemeClr val="accent1">
                  <a:lumMod val="75000"/>
                </a:schemeClr>
              </a:solidFill>
            </a:endParaRPr>
          </a:p>
          <a:p>
            <a:pPr marL="285750" indent="-285750">
              <a:buFont typeface="Wingdings" panose="05000000000000000000" pitchFamily="2" charset="2"/>
              <a:buChar char="Ø"/>
            </a:pPr>
            <a:r>
              <a:rPr lang="it-IT" sz="2000" dirty="0" smtClean="0">
                <a:solidFill>
                  <a:schemeClr val="accent1">
                    <a:lumMod val="75000"/>
                  </a:schemeClr>
                </a:solidFill>
              </a:rPr>
              <a:t>Open </a:t>
            </a:r>
            <a:r>
              <a:rPr lang="it-IT" sz="2000" dirty="0" err="1" smtClean="0">
                <a:solidFill>
                  <a:schemeClr val="accent1">
                    <a:lumMod val="75000"/>
                  </a:schemeClr>
                </a:solidFill>
              </a:rPr>
              <a:t>hearing</a:t>
            </a:r>
            <a:r>
              <a:rPr lang="it-IT" sz="2000" dirty="0" smtClean="0">
                <a:solidFill>
                  <a:schemeClr val="accent1">
                    <a:lumMod val="75000"/>
                  </a:schemeClr>
                </a:solidFill>
              </a:rPr>
              <a:t> a maggio presso Università Bocconi ( </a:t>
            </a:r>
            <a:r>
              <a:rPr lang="it-IT" sz="2000" dirty="0" smtClean="0">
                <a:solidFill>
                  <a:schemeClr val="accent1">
                    <a:lumMod val="75000"/>
                  </a:schemeClr>
                </a:solidFill>
                <a:sym typeface="Symbol"/>
              </a:rPr>
              <a:t></a:t>
            </a:r>
            <a:r>
              <a:rPr lang="it-IT" sz="2000" dirty="0" smtClean="0">
                <a:solidFill>
                  <a:schemeClr val="accent1">
                    <a:lumMod val="75000"/>
                  </a:schemeClr>
                </a:solidFill>
              </a:rPr>
              <a:t>200 partecipanti)</a:t>
            </a:r>
          </a:p>
          <a:p>
            <a:endParaRPr lang="it-IT" sz="2000" dirty="0" smtClean="0">
              <a:solidFill>
                <a:schemeClr val="accent1">
                  <a:lumMod val="75000"/>
                </a:schemeClr>
              </a:solidFill>
            </a:endParaRPr>
          </a:p>
          <a:p>
            <a:pPr marL="285750" indent="-285750">
              <a:buFont typeface="Wingdings" panose="05000000000000000000" pitchFamily="2" charset="2"/>
              <a:buChar char="Ø"/>
            </a:pPr>
            <a:r>
              <a:rPr lang="it-IT" sz="2000" dirty="0" smtClean="0">
                <a:solidFill>
                  <a:schemeClr val="accent1">
                    <a:lumMod val="75000"/>
                  </a:schemeClr>
                </a:solidFill>
              </a:rPr>
              <a:t>Consultazione conclusa il 5 giugno 2019</a:t>
            </a:r>
          </a:p>
          <a:p>
            <a:endParaRPr lang="it-IT" sz="2000" dirty="0" smtClean="0">
              <a:solidFill>
                <a:schemeClr val="accent1">
                  <a:lumMod val="75000"/>
                </a:schemeClr>
              </a:solidFill>
            </a:endParaRPr>
          </a:p>
          <a:p>
            <a:pPr marL="285750" indent="-285750">
              <a:buFont typeface="Wingdings" panose="05000000000000000000" pitchFamily="2" charset="2"/>
              <a:buChar char="Ø"/>
            </a:pPr>
            <a:r>
              <a:rPr lang="it-IT" sz="2000" dirty="0" smtClean="0">
                <a:solidFill>
                  <a:schemeClr val="accent1">
                    <a:lumMod val="75000"/>
                  </a:schemeClr>
                </a:solidFill>
              </a:rPr>
              <a:t> &gt; 40 </a:t>
            </a:r>
            <a:r>
              <a:rPr lang="it-IT" sz="2000" dirty="0">
                <a:solidFill>
                  <a:schemeClr val="accent1">
                    <a:lumMod val="75000"/>
                  </a:schemeClr>
                </a:solidFill>
              </a:rPr>
              <a:t>risposte pervenute </a:t>
            </a:r>
            <a:r>
              <a:rPr lang="it-IT" sz="2000" dirty="0" smtClean="0">
                <a:solidFill>
                  <a:schemeClr val="accent1">
                    <a:lumMod val="75000"/>
                  </a:schemeClr>
                </a:solidFill>
              </a:rPr>
              <a:t>da </a:t>
            </a:r>
          </a:p>
          <a:p>
            <a:pPr marL="742950" lvl="1" indent="-285750">
              <a:buFont typeface="Wingdings" panose="05000000000000000000" pitchFamily="2" charset="2"/>
              <a:buChar char="Ø"/>
            </a:pPr>
            <a:r>
              <a:rPr lang="it-IT" sz="2000" dirty="0" smtClean="0">
                <a:solidFill>
                  <a:schemeClr val="accent1">
                    <a:lumMod val="75000"/>
                  </a:schemeClr>
                </a:solidFill>
              </a:rPr>
              <a:t>modo accademico,</a:t>
            </a:r>
          </a:p>
          <a:p>
            <a:pPr marL="742950" lvl="1" indent="-285750">
              <a:buFont typeface="Wingdings" panose="05000000000000000000" pitchFamily="2" charset="2"/>
              <a:buChar char="Ø"/>
            </a:pPr>
            <a:r>
              <a:rPr lang="it-IT" sz="2000" dirty="0" smtClean="0">
                <a:solidFill>
                  <a:schemeClr val="accent1">
                    <a:lumMod val="75000"/>
                  </a:schemeClr>
                </a:solidFill>
              </a:rPr>
              <a:t>associazioni </a:t>
            </a:r>
            <a:r>
              <a:rPr lang="it-IT" sz="2000" dirty="0">
                <a:solidFill>
                  <a:schemeClr val="accent1">
                    <a:lumMod val="75000"/>
                  </a:schemeClr>
                </a:solidFill>
              </a:rPr>
              <a:t>di categoria, </a:t>
            </a:r>
            <a:endParaRPr lang="it-IT" sz="2000" dirty="0" smtClean="0">
              <a:solidFill>
                <a:schemeClr val="accent1">
                  <a:lumMod val="75000"/>
                </a:schemeClr>
              </a:solidFill>
            </a:endParaRPr>
          </a:p>
          <a:p>
            <a:pPr marL="742950" lvl="1" indent="-285750">
              <a:buFont typeface="Wingdings" panose="05000000000000000000" pitchFamily="2" charset="2"/>
              <a:buChar char="Ø"/>
            </a:pPr>
            <a:r>
              <a:rPr lang="it-IT" sz="2000" dirty="0" smtClean="0">
                <a:solidFill>
                  <a:schemeClr val="accent1">
                    <a:lumMod val="75000"/>
                  </a:schemeClr>
                </a:solidFill>
              </a:rPr>
              <a:t>operatori tradizionali di </a:t>
            </a:r>
            <a:r>
              <a:rPr lang="it-IT" sz="2000" dirty="0">
                <a:solidFill>
                  <a:schemeClr val="accent1">
                    <a:lumMod val="75000"/>
                  </a:schemeClr>
                </a:solidFill>
              </a:rPr>
              <a:t>mercato </a:t>
            </a:r>
            <a:endParaRPr lang="it-IT" sz="2000" dirty="0" smtClean="0">
              <a:solidFill>
                <a:schemeClr val="accent1">
                  <a:lumMod val="75000"/>
                </a:schemeClr>
              </a:solidFill>
            </a:endParaRPr>
          </a:p>
          <a:p>
            <a:pPr marL="742950" lvl="1" indent="-285750">
              <a:buFont typeface="Wingdings" panose="05000000000000000000" pitchFamily="2" charset="2"/>
              <a:buChar char="Ø"/>
            </a:pPr>
            <a:r>
              <a:rPr lang="it-IT" sz="2000" dirty="0" smtClean="0">
                <a:solidFill>
                  <a:schemeClr val="accent1">
                    <a:lumMod val="75000"/>
                  </a:schemeClr>
                </a:solidFill>
              </a:rPr>
              <a:t>operatori </a:t>
            </a:r>
            <a:r>
              <a:rPr lang="it-IT" sz="2000" dirty="0">
                <a:solidFill>
                  <a:schemeClr val="accent1">
                    <a:lumMod val="75000"/>
                  </a:schemeClr>
                </a:solidFill>
              </a:rPr>
              <a:t>di mercato </a:t>
            </a:r>
            <a:r>
              <a:rPr lang="it-IT" sz="2000" dirty="0" err="1">
                <a:solidFill>
                  <a:schemeClr val="accent1">
                    <a:lumMod val="75000"/>
                  </a:schemeClr>
                </a:solidFill>
              </a:rPr>
              <a:t>FinTech</a:t>
            </a:r>
            <a:r>
              <a:rPr lang="it-IT" sz="2000" dirty="0">
                <a:solidFill>
                  <a:schemeClr val="accent1">
                    <a:lumMod val="75000"/>
                  </a:schemeClr>
                </a:solidFill>
              </a:rPr>
              <a:t>, </a:t>
            </a:r>
            <a:endParaRPr lang="it-IT" sz="2000" dirty="0" smtClean="0">
              <a:solidFill>
                <a:schemeClr val="accent1">
                  <a:lumMod val="75000"/>
                </a:schemeClr>
              </a:solidFill>
            </a:endParaRPr>
          </a:p>
          <a:p>
            <a:pPr marL="742950" lvl="1" indent="-285750">
              <a:buFont typeface="Wingdings" panose="05000000000000000000" pitchFamily="2" charset="2"/>
              <a:buChar char="Ø"/>
            </a:pPr>
            <a:r>
              <a:rPr lang="it-IT" sz="2000" dirty="0" smtClean="0">
                <a:solidFill>
                  <a:schemeClr val="accent1">
                    <a:lumMod val="75000"/>
                  </a:schemeClr>
                </a:solidFill>
              </a:rPr>
              <a:t>studi legali/professionali</a:t>
            </a:r>
          </a:p>
          <a:p>
            <a:pPr lvl="1"/>
            <a:endParaRPr lang="it-IT" sz="2000" dirty="0">
              <a:solidFill>
                <a:schemeClr val="accent1">
                  <a:lumMod val="75000"/>
                </a:schemeClr>
              </a:solidFill>
            </a:endParaRPr>
          </a:p>
          <a:p>
            <a:pPr marL="285750" indent="-285750">
              <a:buFont typeface="Wingdings" panose="05000000000000000000" pitchFamily="2" charset="2"/>
              <a:buChar char="Ø"/>
            </a:pPr>
            <a:r>
              <a:rPr lang="it-IT" sz="2000" dirty="0" smtClean="0">
                <a:solidFill>
                  <a:schemeClr val="accent1">
                    <a:lumMod val="75000"/>
                  </a:schemeClr>
                </a:solidFill>
              </a:rPr>
              <a:t>Analisi delle risposte in fase finale</a:t>
            </a:r>
            <a:endParaRPr lang="it-IT" sz="2000" dirty="0">
              <a:solidFill>
                <a:schemeClr val="accent1">
                  <a:lumMod val="75000"/>
                </a:schemeClr>
              </a:solidFill>
            </a:endParaRPr>
          </a:p>
          <a:p>
            <a:pPr marL="285750" indent="-285750">
              <a:buFont typeface="Wingdings" panose="05000000000000000000" pitchFamily="2" charset="2"/>
              <a:buChar char="Ø"/>
            </a:pPr>
            <a:endParaRPr lang="it-IT" sz="2000" dirty="0">
              <a:solidFill>
                <a:schemeClr val="accent1">
                  <a:lumMod val="75000"/>
                </a:schemeClr>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379764"/>
            <a:ext cx="4511732" cy="48575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991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 consultazione CONSOB</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7</a:t>
            </a:fld>
            <a:endParaRPr lang="it-IT"/>
          </a:p>
        </p:txBody>
      </p:sp>
      <p:sp>
        <p:nvSpPr>
          <p:cNvPr id="8" name="CasellaDiTesto 7"/>
          <p:cNvSpPr txBox="1"/>
          <p:nvPr/>
        </p:nvSpPr>
        <p:spPr>
          <a:xfrm>
            <a:off x="467544" y="1338511"/>
            <a:ext cx="8280920" cy="4524315"/>
          </a:xfrm>
          <a:prstGeom prst="rect">
            <a:avLst/>
          </a:prstGeom>
          <a:noFill/>
        </p:spPr>
        <p:txBody>
          <a:bodyPr wrap="square" rtlCol="0">
            <a:spAutoFit/>
          </a:bodyPr>
          <a:lstStyle/>
          <a:p>
            <a:r>
              <a:rPr lang="it-IT" sz="3200" dirty="0" smtClean="0">
                <a:solidFill>
                  <a:schemeClr val="accent1">
                    <a:lumMod val="75000"/>
                  </a:schemeClr>
                </a:solidFill>
              </a:rPr>
              <a:t>Tre aspetti chiave: </a:t>
            </a:r>
            <a:endParaRPr lang="it-IT" sz="3200" dirty="0">
              <a:solidFill>
                <a:schemeClr val="accent1">
                  <a:lumMod val="75000"/>
                </a:schemeClr>
              </a:solidFill>
            </a:endParaRPr>
          </a:p>
          <a:p>
            <a:endParaRPr lang="it-IT" sz="3200" dirty="0" smtClean="0">
              <a:solidFill>
                <a:schemeClr val="accent1">
                  <a:lumMod val="75000"/>
                </a:schemeClr>
              </a:solidFill>
            </a:endParaRPr>
          </a:p>
          <a:p>
            <a:pPr marL="285750" indent="-285750">
              <a:buFont typeface="Wingdings" panose="05000000000000000000" pitchFamily="2" charset="2"/>
              <a:buChar char="Ø"/>
            </a:pPr>
            <a:r>
              <a:rPr lang="it-IT" sz="3200" dirty="0" smtClean="0">
                <a:solidFill>
                  <a:schemeClr val="accent1">
                    <a:lumMod val="75000"/>
                  </a:schemeClr>
                </a:solidFill>
              </a:rPr>
              <a:t>Cripto-attività: definizione e perimetro di applicazione</a:t>
            </a:r>
          </a:p>
          <a:p>
            <a:pPr marL="285750" indent="-285750">
              <a:buFont typeface="Wingdings" panose="05000000000000000000" pitchFamily="2" charset="2"/>
              <a:buChar char="Ø"/>
            </a:pPr>
            <a:endParaRPr lang="it-IT" sz="3200" dirty="0">
              <a:solidFill>
                <a:schemeClr val="accent1">
                  <a:lumMod val="75000"/>
                </a:schemeClr>
              </a:solidFill>
            </a:endParaRPr>
          </a:p>
          <a:p>
            <a:pPr marL="285750" indent="-285750">
              <a:buFont typeface="Wingdings" panose="05000000000000000000" pitchFamily="2" charset="2"/>
              <a:buChar char="Ø"/>
            </a:pPr>
            <a:r>
              <a:rPr lang="it-IT" sz="3200" dirty="0" smtClean="0">
                <a:solidFill>
                  <a:schemeClr val="accent1">
                    <a:lumMod val="75000"/>
                  </a:schemeClr>
                </a:solidFill>
              </a:rPr>
              <a:t>Disciplina  dell’offerta</a:t>
            </a:r>
          </a:p>
          <a:p>
            <a:pPr marL="285750" indent="-285750">
              <a:buFont typeface="Wingdings" panose="05000000000000000000" pitchFamily="2" charset="2"/>
              <a:buChar char="Ø"/>
            </a:pPr>
            <a:endParaRPr lang="it-IT" sz="3200" dirty="0">
              <a:solidFill>
                <a:schemeClr val="accent1">
                  <a:lumMod val="75000"/>
                </a:schemeClr>
              </a:solidFill>
            </a:endParaRPr>
          </a:p>
          <a:p>
            <a:pPr marL="285750" indent="-285750">
              <a:buFont typeface="Wingdings" panose="05000000000000000000" pitchFamily="2" charset="2"/>
              <a:buChar char="Ø"/>
            </a:pPr>
            <a:r>
              <a:rPr lang="it-IT" sz="3200" dirty="0" smtClean="0">
                <a:solidFill>
                  <a:schemeClr val="accent1">
                    <a:lumMod val="75000"/>
                  </a:schemeClr>
                </a:solidFill>
              </a:rPr>
              <a:t>Disciplina degli scambi (trading e post-trading)</a:t>
            </a:r>
          </a:p>
          <a:p>
            <a:endParaRPr lang="it-IT" sz="3200" dirty="0">
              <a:solidFill>
                <a:schemeClr val="accent1">
                  <a:lumMod val="75000"/>
                </a:schemeClr>
              </a:solidFill>
            </a:endParaRPr>
          </a:p>
        </p:txBody>
      </p:sp>
    </p:spTree>
    <p:extLst>
      <p:ext uri="{BB962C8B-B14F-4D97-AF65-F5344CB8AC3E}">
        <p14:creationId xmlns:p14="http://schemas.microsoft.com/office/powerpoint/2010/main" val="115291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 consultazione CONSOB: aspetti definitori</a:t>
            </a:r>
            <a:endParaRPr lang="it-IT" dirty="0"/>
          </a:p>
        </p:txBody>
      </p:sp>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8</a:t>
            </a:fld>
            <a:endParaRPr lang="it-IT"/>
          </a:p>
        </p:txBody>
      </p:sp>
      <p:sp>
        <p:nvSpPr>
          <p:cNvPr id="6" name="Rettangolo 5"/>
          <p:cNvSpPr/>
          <p:nvPr/>
        </p:nvSpPr>
        <p:spPr>
          <a:xfrm>
            <a:off x="165720" y="1566665"/>
            <a:ext cx="4464496" cy="1384995"/>
          </a:xfrm>
          <a:prstGeom prst="rect">
            <a:avLst/>
          </a:prstGeom>
        </p:spPr>
        <p:style>
          <a:lnRef idx="0">
            <a:scrgbClr r="0" g="0" b="0"/>
          </a:lnRef>
          <a:fillRef idx="1001">
            <a:schemeClr val="lt2"/>
          </a:fillRef>
          <a:effectRef idx="0">
            <a:scrgbClr r="0" g="0" b="0"/>
          </a:effectRef>
          <a:fontRef idx="major"/>
        </p:style>
        <p:txBody>
          <a:bodyPr wrap="square">
            <a:spAutoFit/>
          </a:bodyPr>
          <a:lstStyle/>
          <a:p>
            <a:pPr algn="just"/>
            <a:r>
              <a:rPr lang="it-IT" sz="1400" i="1" dirty="0"/>
              <a:t>“</a:t>
            </a:r>
            <a:r>
              <a:rPr lang="it-IT" sz="1400" i="1" u="sng" dirty="0"/>
              <a:t>cripto-attività</a:t>
            </a:r>
            <a:r>
              <a:rPr lang="it-IT" sz="1400" i="1" dirty="0"/>
              <a:t>” </a:t>
            </a:r>
          </a:p>
          <a:p>
            <a:pPr algn="just"/>
            <a:r>
              <a:rPr lang="it-IT" sz="1400" i="1" dirty="0" smtClean="0"/>
              <a:t>registrazioni </a:t>
            </a:r>
            <a:r>
              <a:rPr lang="it-IT" sz="1400" i="1" dirty="0"/>
              <a:t>digitali rappresentative di diritti connessi a investimenti in progetti </a:t>
            </a:r>
            <a:r>
              <a:rPr lang="it-IT" sz="1400" i="1" dirty="0" smtClean="0"/>
              <a:t>imprenditoriali create</a:t>
            </a:r>
            <a:r>
              <a:rPr lang="it-IT" sz="1400" i="1" dirty="0"/>
              <a:t>, conservate e trasferite mediante </a:t>
            </a:r>
            <a:r>
              <a:rPr lang="it-IT" sz="1400" b="1" i="1" dirty="0"/>
              <a:t>tecnologie basate su registri distribuiti</a:t>
            </a:r>
            <a:r>
              <a:rPr lang="it-IT" sz="1400" dirty="0"/>
              <a:t>, </a:t>
            </a:r>
            <a:r>
              <a:rPr lang="it-IT" sz="1400" dirty="0" smtClean="0"/>
              <a:t>[…] </a:t>
            </a:r>
            <a:r>
              <a:rPr lang="it-IT" sz="1400" i="1" dirty="0" smtClean="0"/>
              <a:t>destinate </a:t>
            </a:r>
            <a:r>
              <a:rPr lang="it-IT" sz="1400" i="1" dirty="0"/>
              <a:t>a essere negoziate o sono negoziate all’interno di uno o più sistemi di scambi. </a:t>
            </a:r>
            <a:endParaRPr lang="it-IT" sz="1400" dirty="0"/>
          </a:p>
        </p:txBody>
      </p:sp>
      <p:sp>
        <p:nvSpPr>
          <p:cNvPr id="10" name="Rettangolo 9"/>
          <p:cNvSpPr/>
          <p:nvPr/>
        </p:nvSpPr>
        <p:spPr>
          <a:xfrm>
            <a:off x="99145" y="3941415"/>
            <a:ext cx="4464496" cy="1815882"/>
          </a:xfrm>
          <a:prstGeom prst="rect">
            <a:avLst/>
          </a:prstGeom>
        </p:spPr>
        <p:style>
          <a:lnRef idx="0">
            <a:scrgbClr r="0" g="0" b="0"/>
          </a:lnRef>
          <a:fillRef idx="1001">
            <a:schemeClr val="lt2"/>
          </a:fillRef>
          <a:effectRef idx="0">
            <a:scrgbClr r="0" g="0" b="0"/>
          </a:effectRef>
          <a:fontRef idx="major"/>
        </p:style>
        <p:txBody>
          <a:bodyPr wrap="square">
            <a:spAutoFit/>
          </a:bodyPr>
          <a:lstStyle/>
          <a:p>
            <a:pPr algn="just"/>
            <a:r>
              <a:rPr lang="it-IT" sz="1400" i="1" dirty="0" smtClean="0"/>
              <a:t>“</a:t>
            </a:r>
            <a:r>
              <a:rPr lang="it-IT" sz="1400" i="1" u="sng" dirty="0" smtClean="0"/>
              <a:t>tecnologie </a:t>
            </a:r>
            <a:r>
              <a:rPr lang="it-IT" sz="1400" i="1" u="sng" dirty="0"/>
              <a:t>basate su registri distribuiti</a:t>
            </a:r>
            <a:r>
              <a:rPr lang="it-IT" sz="1400" i="1" dirty="0" smtClean="0"/>
              <a:t>”</a:t>
            </a:r>
          </a:p>
          <a:p>
            <a:pPr algn="just"/>
            <a:r>
              <a:rPr lang="it-IT" sz="1400" i="1" dirty="0"/>
              <a:t> tecnologie e i protocolli informatici che usano un registro condiviso, distribuito, replicabile, accessibile simultaneamente, </a:t>
            </a:r>
            <a:r>
              <a:rPr lang="it-IT" sz="1400" b="1" i="1" dirty="0"/>
              <a:t>architetturalmente decentralizzato su basi crittografiche</a:t>
            </a:r>
            <a:r>
              <a:rPr lang="it-IT" sz="1400" i="1" dirty="0"/>
              <a:t>, tali da consentire la registrazione, la convalida, l’aggiornamento e l’archiviazione di dati sia in chiaro che ulteriormente protetti da </a:t>
            </a:r>
            <a:r>
              <a:rPr lang="it-IT" sz="1400" b="1" i="1" dirty="0"/>
              <a:t>crittografia</a:t>
            </a:r>
            <a:r>
              <a:rPr lang="it-IT" sz="1400" i="1" dirty="0"/>
              <a:t> verificabili da ciascun partecipante, non alterabili e non modificabili.</a:t>
            </a:r>
            <a:endParaRPr lang="it-IT" sz="1400" i="1" dirty="0" smtClean="0"/>
          </a:p>
        </p:txBody>
      </p:sp>
      <p:sp>
        <p:nvSpPr>
          <p:cNvPr id="11" name="Rettangolo 10"/>
          <p:cNvSpPr/>
          <p:nvPr/>
        </p:nvSpPr>
        <p:spPr>
          <a:xfrm>
            <a:off x="2340918" y="1105098"/>
            <a:ext cx="446449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it-IT" sz="1400" i="1" dirty="0" smtClean="0"/>
              <a:t>Proposta consob oggetto della consultazione</a:t>
            </a:r>
            <a:endParaRPr lang="it-IT" sz="1400" i="1" dirty="0"/>
          </a:p>
        </p:txBody>
      </p:sp>
      <p:sp>
        <p:nvSpPr>
          <p:cNvPr id="12" name="Rettangolo 11"/>
          <p:cNvSpPr/>
          <p:nvPr/>
        </p:nvSpPr>
        <p:spPr>
          <a:xfrm>
            <a:off x="2339752" y="3337247"/>
            <a:ext cx="446449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it-IT" sz="1400" i="1" dirty="0" smtClean="0"/>
              <a:t>Decreto semplificazione </a:t>
            </a:r>
            <a:r>
              <a:rPr lang="it-IT" sz="1400" i="1" dirty="0" err="1" smtClean="0"/>
              <a:t>covertito</a:t>
            </a:r>
            <a:r>
              <a:rPr lang="it-IT" sz="1400" i="1" dirty="0" smtClean="0"/>
              <a:t> in legge (art. 8-ter)</a:t>
            </a:r>
            <a:endParaRPr lang="it-IT" sz="1400" i="1" dirty="0"/>
          </a:p>
        </p:txBody>
      </p:sp>
      <p:sp>
        <p:nvSpPr>
          <p:cNvPr id="13" name="CasellaDiTesto 12"/>
          <p:cNvSpPr txBox="1"/>
          <p:nvPr/>
        </p:nvSpPr>
        <p:spPr>
          <a:xfrm>
            <a:off x="4630216" y="1474332"/>
            <a:ext cx="4572000" cy="1754326"/>
          </a:xfrm>
          <a:prstGeom prst="rect">
            <a:avLst/>
          </a:prstGeom>
          <a:noFill/>
        </p:spPr>
        <p:txBody>
          <a:bodyPr wrap="square" rtlCol="0">
            <a:spAutoFit/>
          </a:bodyPr>
          <a:lstStyle/>
          <a:p>
            <a:pPr marL="285750" indent="-285750">
              <a:buFont typeface="Wingdings" panose="05000000000000000000" pitchFamily="2" charset="2"/>
              <a:buChar char="Ø"/>
            </a:pPr>
            <a:r>
              <a:rPr lang="it-IT" dirty="0" smtClean="0">
                <a:solidFill>
                  <a:schemeClr val="accent1">
                    <a:lumMod val="75000"/>
                  </a:schemeClr>
                </a:solidFill>
              </a:rPr>
              <a:t>Facilitare modalità alternative di finanziamento dei progetti imprenditoriali </a:t>
            </a:r>
          </a:p>
          <a:p>
            <a:pPr marL="285750" indent="-285750">
              <a:buFont typeface="Wingdings" panose="05000000000000000000" pitchFamily="2" charset="2"/>
              <a:buChar char="Ø"/>
            </a:pPr>
            <a:r>
              <a:rPr lang="it-IT" dirty="0" smtClean="0">
                <a:solidFill>
                  <a:schemeClr val="accent1">
                    <a:lumMod val="75000"/>
                  </a:schemeClr>
                </a:solidFill>
              </a:rPr>
              <a:t>Tecnologia DLT caratterizzante</a:t>
            </a:r>
          </a:p>
          <a:p>
            <a:pPr marL="285750" indent="-285750">
              <a:buFont typeface="Wingdings" panose="05000000000000000000" pitchFamily="2" charset="2"/>
              <a:buChar char="Ø"/>
            </a:pPr>
            <a:r>
              <a:rPr lang="it-IT" dirty="0" smtClean="0">
                <a:solidFill>
                  <a:schemeClr val="accent1">
                    <a:lumMod val="75000"/>
                  </a:schemeClr>
                </a:solidFill>
              </a:rPr>
              <a:t>Requisito negoziabilità dei </a:t>
            </a:r>
            <a:r>
              <a:rPr lang="it-IT" dirty="0" err="1" smtClean="0">
                <a:solidFill>
                  <a:schemeClr val="accent1">
                    <a:lumMod val="75000"/>
                  </a:schemeClr>
                </a:solidFill>
              </a:rPr>
              <a:t>token</a:t>
            </a:r>
            <a:endParaRPr lang="it-IT" dirty="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Esclusi strumenti finanziari (disciplina armonizzata)</a:t>
            </a:r>
          </a:p>
        </p:txBody>
      </p:sp>
      <p:sp>
        <p:nvSpPr>
          <p:cNvPr id="14" name="CasellaDiTesto 13"/>
          <p:cNvSpPr txBox="1"/>
          <p:nvPr/>
        </p:nvSpPr>
        <p:spPr>
          <a:xfrm>
            <a:off x="4630216" y="3837360"/>
            <a:ext cx="4572000" cy="2031325"/>
          </a:xfrm>
          <a:prstGeom prst="rect">
            <a:avLst/>
          </a:prstGeom>
          <a:noFill/>
        </p:spPr>
        <p:txBody>
          <a:bodyPr wrap="square" rtlCol="0">
            <a:spAutoFit/>
          </a:bodyPr>
          <a:lstStyle/>
          <a:p>
            <a:pPr marL="285750" indent="-285750">
              <a:buFont typeface="Wingdings" panose="05000000000000000000" pitchFamily="2" charset="2"/>
              <a:buChar char="Ø"/>
            </a:pPr>
            <a:r>
              <a:rPr lang="it-IT" dirty="0">
                <a:solidFill>
                  <a:schemeClr val="accent1">
                    <a:lumMod val="75000"/>
                  </a:schemeClr>
                </a:solidFill>
              </a:rPr>
              <a:t>C</a:t>
            </a:r>
            <a:r>
              <a:rPr lang="it-IT" dirty="0" smtClean="0">
                <a:solidFill>
                  <a:schemeClr val="accent1">
                    <a:lumMod val="75000"/>
                  </a:schemeClr>
                </a:solidFill>
              </a:rPr>
              <a:t>rittografia elemento caratterizzante</a:t>
            </a:r>
          </a:p>
          <a:p>
            <a:endParaRPr lang="it-IT" dirty="0" smtClean="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Definito anche lo </a:t>
            </a:r>
            <a:r>
              <a:rPr lang="it-IT" dirty="0" err="1" smtClean="0">
                <a:solidFill>
                  <a:schemeClr val="accent1">
                    <a:lumMod val="75000"/>
                  </a:schemeClr>
                </a:solidFill>
              </a:rPr>
              <a:t>smart</a:t>
            </a:r>
            <a:r>
              <a:rPr lang="it-IT" dirty="0" smtClean="0">
                <a:solidFill>
                  <a:schemeClr val="accent1">
                    <a:lumMod val="75000"/>
                  </a:schemeClr>
                </a:solidFill>
              </a:rPr>
              <a:t> </a:t>
            </a:r>
            <a:r>
              <a:rPr lang="it-IT" dirty="0" err="1" smtClean="0">
                <a:solidFill>
                  <a:schemeClr val="accent1">
                    <a:lumMod val="75000"/>
                  </a:schemeClr>
                </a:solidFill>
              </a:rPr>
              <a:t>contract</a:t>
            </a:r>
            <a:endParaRPr lang="it-IT" dirty="0" smtClean="0">
              <a:solidFill>
                <a:schemeClr val="accent1">
                  <a:lumMod val="75000"/>
                </a:schemeClr>
              </a:solidFill>
            </a:endParaRPr>
          </a:p>
          <a:p>
            <a:endParaRPr lang="it-IT" dirty="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AGID stabilirà requisiti tecnici per utilizzo DLT ai fini della </a:t>
            </a:r>
            <a:r>
              <a:rPr lang="it-IT" b="1" dirty="0" smtClean="0">
                <a:solidFill>
                  <a:schemeClr val="accent1">
                    <a:lumMod val="75000"/>
                  </a:schemeClr>
                </a:solidFill>
              </a:rPr>
              <a:t>validazione temporale elettronica</a:t>
            </a:r>
            <a:endParaRPr lang="it-IT" dirty="0" smtClean="0">
              <a:solidFill>
                <a:schemeClr val="accent1">
                  <a:lumMod val="75000"/>
                </a:schemeClr>
              </a:solidFill>
            </a:endParaRPr>
          </a:p>
        </p:txBody>
      </p:sp>
      <p:sp>
        <p:nvSpPr>
          <p:cNvPr id="7" name="Rettangolo 6"/>
          <p:cNvSpPr/>
          <p:nvPr/>
        </p:nvSpPr>
        <p:spPr>
          <a:xfrm>
            <a:off x="3131840" y="5868685"/>
            <a:ext cx="532859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b="1" u="sng" dirty="0">
                <a:solidFill>
                  <a:schemeClr val="accent1">
                    <a:lumMod val="75000"/>
                  </a:schemeClr>
                </a:solidFill>
              </a:rPr>
              <a:t>Quali requisiti per la disciplina delle cripto-attività</a:t>
            </a:r>
            <a:r>
              <a:rPr lang="it-IT" dirty="0">
                <a:solidFill>
                  <a:schemeClr val="accent1">
                    <a:lumMod val="75000"/>
                  </a:schemeClr>
                </a:solidFill>
              </a:rPr>
              <a:t>?</a:t>
            </a:r>
          </a:p>
        </p:txBody>
      </p:sp>
    </p:spTree>
    <p:extLst>
      <p:ext uri="{BB962C8B-B14F-4D97-AF65-F5344CB8AC3E}">
        <p14:creationId xmlns:p14="http://schemas.microsoft.com/office/powerpoint/2010/main" val="1450466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r>
              <a:rPr lang="it-IT" smtClean="0"/>
              <a:t>16 ottobre 2019</a:t>
            </a:r>
            <a:endParaRPr lang="it-IT" dirty="0"/>
          </a:p>
        </p:txBody>
      </p:sp>
      <p:sp>
        <p:nvSpPr>
          <p:cNvPr id="4" name="Segnaposto piè di pagina 3"/>
          <p:cNvSpPr>
            <a:spLocks noGrp="1"/>
          </p:cNvSpPr>
          <p:nvPr>
            <p:ph type="ftr" sz="quarter" idx="11"/>
          </p:nvPr>
        </p:nvSpPr>
        <p:spPr/>
        <p:txBody>
          <a:bodyPr/>
          <a:lstStyle/>
          <a:p>
            <a:r>
              <a:rPr lang="it-IT" dirty="0" smtClean="0"/>
              <a:t>De </a:t>
            </a:r>
            <a:r>
              <a:rPr lang="it-IT" dirty="0" err="1" smtClean="0"/>
              <a:t>Cifris</a:t>
            </a:r>
            <a:r>
              <a:rPr lang="it-IT" dirty="0" smtClean="0"/>
              <a:t> incontra Perugia</a:t>
            </a:r>
          </a:p>
          <a:p>
            <a:r>
              <a:rPr lang="it-IT" dirty="0" smtClean="0"/>
              <a:t>Giornata di Studio sulla Crittografia</a:t>
            </a:r>
            <a:endParaRPr lang="it-IT" dirty="0"/>
          </a:p>
        </p:txBody>
      </p:sp>
      <p:sp>
        <p:nvSpPr>
          <p:cNvPr id="5" name="Segnaposto numero diapositiva 4"/>
          <p:cNvSpPr>
            <a:spLocks noGrp="1"/>
          </p:cNvSpPr>
          <p:nvPr>
            <p:ph type="sldNum" sz="quarter" idx="12"/>
          </p:nvPr>
        </p:nvSpPr>
        <p:spPr/>
        <p:txBody>
          <a:bodyPr/>
          <a:lstStyle/>
          <a:p>
            <a:fld id="{FF43BCD7-34BA-4144-AC63-01E4552D9BB8}" type="slidenum">
              <a:rPr lang="it-IT" smtClean="0"/>
              <a:pPr/>
              <a:t>9</a:t>
            </a:fld>
            <a:endParaRPr lang="it-IT"/>
          </a:p>
        </p:txBody>
      </p:sp>
      <p:sp>
        <p:nvSpPr>
          <p:cNvPr id="7" name="Titolo 6"/>
          <p:cNvSpPr>
            <a:spLocks noGrp="1"/>
          </p:cNvSpPr>
          <p:nvPr>
            <p:ph type="title"/>
          </p:nvPr>
        </p:nvSpPr>
        <p:spPr>
          <a:xfrm>
            <a:off x="2195736" y="274638"/>
            <a:ext cx="6840000" cy="994122"/>
          </a:xfrm>
        </p:spPr>
        <p:txBody>
          <a:bodyPr/>
          <a:lstStyle/>
          <a:p>
            <a:r>
              <a:rPr lang="it-IT" dirty="0" smtClean="0"/>
              <a:t>La consultazione CONSOB:</a:t>
            </a:r>
            <a:br>
              <a:rPr lang="it-IT" dirty="0" smtClean="0"/>
            </a:br>
            <a:r>
              <a:rPr lang="it-IT" dirty="0" smtClean="0"/>
              <a:t>disciplina dell’offerta</a:t>
            </a:r>
            <a:endParaRPr lang="it-IT" dirty="0"/>
          </a:p>
        </p:txBody>
      </p:sp>
      <p:sp>
        <p:nvSpPr>
          <p:cNvPr id="9" name="Rettangolo 8"/>
          <p:cNvSpPr/>
          <p:nvPr/>
        </p:nvSpPr>
        <p:spPr>
          <a:xfrm>
            <a:off x="169243" y="1826240"/>
            <a:ext cx="8795245" cy="738664"/>
          </a:xfrm>
          <a:prstGeom prst="rect">
            <a:avLst/>
          </a:prstGeom>
        </p:spPr>
        <p:style>
          <a:lnRef idx="0">
            <a:scrgbClr r="0" g="0" b="0"/>
          </a:lnRef>
          <a:fillRef idx="1001">
            <a:schemeClr val="lt2"/>
          </a:fillRef>
          <a:effectRef idx="0">
            <a:scrgbClr r="0" g="0" b="0"/>
          </a:effectRef>
          <a:fontRef idx="major"/>
        </p:style>
        <p:txBody>
          <a:bodyPr wrap="square">
            <a:spAutoFit/>
          </a:bodyPr>
          <a:lstStyle/>
          <a:p>
            <a:pPr algn="just"/>
            <a:r>
              <a:rPr lang="it-IT" sz="1400" i="1" dirty="0" smtClean="0"/>
              <a:t>"</a:t>
            </a:r>
            <a:r>
              <a:rPr lang="it-IT" sz="1400" i="1" dirty="0"/>
              <a:t>piattaforma per le offerte di cripto-attività</a:t>
            </a:r>
            <a:r>
              <a:rPr lang="it-IT" sz="1400" i="1" dirty="0" smtClean="0"/>
              <a:t>"</a:t>
            </a:r>
            <a:r>
              <a:rPr lang="it-IT" sz="1400" dirty="0" smtClean="0"/>
              <a:t>:</a:t>
            </a:r>
          </a:p>
          <a:p>
            <a:pPr algn="just"/>
            <a:r>
              <a:rPr lang="it-IT" sz="1400" dirty="0" smtClean="0"/>
              <a:t>una </a:t>
            </a:r>
            <a:r>
              <a:rPr lang="it-IT" sz="1400" dirty="0"/>
              <a:t>piattaforma on line che abbia come finalità esclusiva la promozione e realizzazione di offerte di cripto-attività di nuova emissione.</a:t>
            </a:r>
          </a:p>
        </p:txBody>
      </p:sp>
      <p:sp>
        <p:nvSpPr>
          <p:cNvPr id="10" name="CasellaDiTesto 9"/>
          <p:cNvSpPr txBox="1"/>
          <p:nvPr/>
        </p:nvSpPr>
        <p:spPr>
          <a:xfrm>
            <a:off x="323528" y="2636912"/>
            <a:ext cx="8496944" cy="3416320"/>
          </a:xfrm>
          <a:prstGeom prst="rect">
            <a:avLst/>
          </a:prstGeom>
          <a:noFill/>
        </p:spPr>
        <p:txBody>
          <a:bodyPr wrap="square" rtlCol="0">
            <a:spAutoFit/>
          </a:bodyPr>
          <a:lstStyle/>
          <a:p>
            <a:pPr marL="285750" indent="-285750">
              <a:buFont typeface="Wingdings" panose="05000000000000000000" pitchFamily="2" charset="2"/>
              <a:buChar char="Ø"/>
            </a:pPr>
            <a:r>
              <a:rPr lang="it-IT" dirty="0" smtClean="0">
                <a:solidFill>
                  <a:schemeClr val="accent1">
                    <a:lumMod val="75000"/>
                  </a:schemeClr>
                </a:solidFill>
              </a:rPr>
              <a:t>Obiettivo: tutela degli investitori</a:t>
            </a:r>
          </a:p>
          <a:p>
            <a:endParaRPr lang="it-IT" dirty="0" smtClean="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Regime di adesione volontaria (</a:t>
            </a:r>
            <a:r>
              <a:rPr lang="it-IT" dirty="0" err="1" smtClean="0">
                <a:solidFill>
                  <a:schemeClr val="accent1">
                    <a:lumMod val="75000"/>
                  </a:schemeClr>
                </a:solidFill>
              </a:rPr>
              <a:t>opt</a:t>
            </a:r>
            <a:r>
              <a:rPr lang="it-IT" dirty="0" smtClean="0">
                <a:solidFill>
                  <a:schemeClr val="accent1">
                    <a:lumMod val="75000"/>
                  </a:schemeClr>
                </a:solidFill>
              </a:rPr>
              <a:t>-in) </a:t>
            </a:r>
            <a:r>
              <a:rPr lang="it-IT" dirty="0" smtClean="0">
                <a:solidFill>
                  <a:schemeClr val="accent1">
                    <a:lumMod val="75000"/>
                  </a:schemeClr>
                </a:solidFill>
                <a:sym typeface="Wingdings" panose="05000000000000000000" pitchFamily="2" charset="2"/>
              </a:rPr>
              <a:t>scelta preferibile per fenomeni in evoluzione</a:t>
            </a:r>
          </a:p>
          <a:p>
            <a:endParaRPr lang="it-IT" dirty="0" smtClean="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Requisiti soggettivi analoghi a quelli previsti per i portali di </a:t>
            </a:r>
            <a:r>
              <a:rPr lang="it-IT" i="1" dirty="0" err="1" smtClean="0">
                <a:solidFill>
                  <a:schemeClr val="accent1">
                    <a:lumMod val="75000"/>
                  </a:schemeClr>
                </a:solidFill>
              </a:rPr>
              <a:t>crowdfunding</a:t>
            </a:r>
            <a:endParaRPr lang="it-IT" i="1" dirty="0" smtClean="0">
              <a:solidFill>
                <a:schemeClr val="accent1">
                  <a:lumMod val="75000"/>
                </a:schemeClr>
              </a:solidFill>
            </a:endParaRPr>
          </a:p>
          <a:p>
            <a:endParaRPr lang="it-IT" i="1" dirty="0" smtClean="0">
              <a:solidFill>
                <a:schemeClr val="accent1">
                  <a:lumMod val="75000"/>
                </a:schemeClr>
              </a:solidFill>
            </a:endParaRPr>
          </a:p>
          <a:p>
            <a:pPr marL="285750" indent="-285750">
              <a:buFont typeface="Wingdings" panose="05000000000000000000" pitchFamily="2" charset="2"/>
              <a:buChar char="Ø"/>
            </a:pPr>
            <a:r>
              <a:rPr lang="it-IT" dirty="0" smtClean="0">
                <a:solidFill>
                  <a:schemeClr val="accent1">
                    <a:lumMod val="75000"/>
                  </a:schemeClr>
                </a:solidFill>
              </a:rPr>
              <a:t>Da definire con disciplina di secondo livello:</a:t>
            </a:r>
          </a:p>
          <a:p>
            <a:pPr marL="742950" lvl="1" indent="-285750">
              <a:buFont typeface="Wingdings" panose="05000000000000000000" pitchFamily="2" charset="2"/>
              <a:buChar char="Ø"/>
            </a:pPr>
            <a:r>
              <a:rPr lang="it-IT" dirty="0" smtClean="0">
                <a:solidFill>
                  <a:schemeClr val="accent1">
                    <a:lumMod val="75000"/>
                  </a:schemeClr>
                </a:solidFill>
              </a:rPr>
              <a:t>presidi </a:t>
            </a:r>
            <a:r>
              <a:rPr lang="it-IT" dirty="0">
                <a:solidFill>
                  <a:schemeClr val="accent1">
                    <a:lumMod val="75000"/>
                  </a:schemeClr>
                </a:solidFill>
              </a:rPr>
              <a:t>per la selezione dei progetti imprenditoriali </a:t>
            </a:r>
            <a:endParaRPr lang="it-IT" dirty="0" smtClean="0">
              <a:solidFill>
                <a:schemeClr val="accent1">
                  <a:lumMod val="75000"/>
                </a:schemeClr>
              </a:solidFill>
            </a:endParaRPr>
          </a:p>
          <a:p>
            <a:pPr marL="742950" lvl="1" indent="-285750">
              <a:buFont typeface="Wingdings" panose="05000000000000000000" pitchFamily="2" charset="2"/>
              <a:buChar char="Ø"/>
            </a:pPr>
            <a:r>
              <a:rPr lang="it-IT" dirty="0" smtClean="0">
                <a:solidFill>
                  <a:schemeClr val="accent1">
                    <a:lumMod val="75000"/>
                  </a:schemeClr>
                </a:solidFill>
              </a:rPr>
              <a:t>regole </a:t>
            </a:r>
            <a:r>
              <a:rPr lang="it-IT" dirty="0">
                <a:solidFill>
                  <a:schemeClr val="accent1">
                    <a:lumMod val="75000"/>
                  </a:schemeClr>
                </a:solidFill>
              </a:rPr>
              <a:t>di condotta </a:t>
            </a:r>
            <a:r>
              <a:rPr lang="it-IT" dirty="0" smtClean="0">
                <a:solidFill>
                  <a:schemeClr val="accent1">
                    <a:lumMod val="75000"/>
                  </a:schemeClr>
                </a:solidFill>
              </a:rPr>
              <a:t>per i gestori della piattaforma</a:t>
            </a:r>
          </a:p>
          <a:p>
            <a:pPr marL="742950" lvl="1" indent="-285750">
              <a:buFont typeface="Wingdings" panose="05000000000000000000" pitchFamily="2" charset="2"/>
              <a:buChar char="Ø"/>
            </a:pPr>
            <a:r>
              <a:rPr lang="it-IT" dirty="0">
                <a:solidFill>
                  <a:schemeClr val="accent1">
                    <a:lumMod val="75000"/>
                  </a:schemeClr>
                </a:solidFill>
              </a:rPr>
              <a:t>standardizzazione delle informazioni sulle </a:t>
            </a:r>
            <a:r>
              <a:rPr lang="it-IT" dirty="0" smtClean="0">
                <a:solidFill>
                  <a:schemeClr val="accent1">
                    <a:lumMod val="75000"/>
                  </a:schemeClr>
                </a:solidFill>
              </a:rPr>
              <a:t>offerte</a:t>
            </a:r>
          </a:p>
          <a:p>
            <a:pPr marL="742950" lvl="1" indent="-285750">
              <a:buFont typeface="Wingdings" panose="05000000000000000000" pitchFamily="2" charset="2"/>
              <a:buChar char="Ø"/>
            </a:pPr>
            <a:r>
              <a:rPr lang="it-IT" dirty="0" smtClean="0">
                <a:solidFill>
                  <a:schemeClr val="accent1">
                    <a:lumMod val="75000"/>
                  </a:schemeClr>
                </a:solidFill>
              </a:rPr>
              <a:t>Presidi per la </a:t>
            </a:r>
            <a:r>
              <a:rPr lang="it-IT" dirty="0">
                <a:solidFill>
                  <a:schemeClr val="accent1">
                    <a:lumMod val="75000"/>
                  </a:schemeClr>
                </a:solidFill>
              </a:rPr>
              <a:t>continuità e la sicurezza informatica dell’operatività della piattaforma per le </a:t>
            </a:r>
            <a:r>
              <a:rPr lang="it-IT" dirty="0" smtClean="0">
                <a:solidFill>
                  <a:schemeClr val="accent1">
                    <a:lumMod val="75000"/>
                  </a:schemeClr>
                </a:solidFill>
              </a:rPr>
              <a:t>offerte</a:t>
            </a:r>
          </a:p>
        </p:txBody>
      </p:sp>
      <p:sp>
        <p:nvSpPr>
          <p:cNvPr id="11" name="Rettangolo 10"/>
          <p:cNvSpPr/>
          <p:nvPr/>
        </p:nvSpPr>
        <p:spPr>
          <a:xfrm>
            <a:off x="2340918" y="1393031"/>
            <a:ext cx="446449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it-IT" sz="1400" i="1" dirty="0" smtClean="0"/>
              <a:t>Proposta consob oggetto della consultazione</a:t>
            </a:r>
            <a:endParaRPr lang="it-IT" sz="1400" i="1" dirty="0"/>
          </a:p>
        </p:txBody>
      </p:sp>
      <p:sp>
        <p:nvSpPr>
          <p:cNvPr id="2" name="Rettangolo 1"/>
          <p:cNvSpPr/>
          <p:nvPr/>
        </p:nvSpPr>
        <p:spPr>
          <a:xfrm>
            <a:off x="849536" y="5974476"/>
            <a:ext cx="756084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r>
              <a:rPr lang="it-IT" b="1" u="sng" dirty="0" smtClean="0">
                <a:solidFill>
                  <a:schemeClr val="accent1">
                    <a:lumMod val="75000"/>
                  </a:schemeClr>
                </a:solidFill>
              </a:rPr>
              <a:t>incluse </a:t>
            </a:r>
            <a:r>
              <a:rPr lang="it-IT" b="1" u="sng" dirty="0">
                <a:solidFill>
                  <a:schemeClr val="accent1">
                    <a:lumMod val="75000"/>
                  </a:schemeClr>
                </a:solidFill>
              </a:rPr>
              <a:t>modalità di interazione con DL utilizzato per l’emissione dei </a:t>
            </a:r>
            <a:r>
              <a:rPr lang="it-IT" b="1" u="sng" dirty="0" err="1" smtClean="0">
                <a:solidFill>
                  <a:schemeClr val="accent1">
                    <a:lumMod val="75000"/>
                  </a:schemeClr>
                </a:solidFill>
              </a:rPr>
              <a:t>token</a:t>
            </a:r>
            <a:endParaRPr lang="it-IT" dirty="0">
              <a:solidFill>
                <a:schemeClr val="accent1">
                  <a:lumMod val="75000"/>
                </a:schemeClr>
              </a:solidFill>
            </a:endParaRPr>
          </a:p>
        </p:txBody>
      </p:sp>
    </p:spTree>
    <p:extLst>
      <p:ext uri="{BB962C8B-B14F-4D97-AF65-F5344CB8AC3E}">
        <p14:creationId xmlns:p14="http://schemas.microsoft.com/office/powerpoint/2010/main" val="1012875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5176</TotalTime>
  <Words>1927</Words>
  <Application>Microsoft Office PowerPoint</Application>
  <PresentationFormat>Presentazione su schermo (4:3)</PresentationFormat>
  <Paragraphs>326</Paragraphs>
  <Slides>19</Slides>
  <Notes>1</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Tema di Office</vt:lpstr>
      <vt:lpstr>Presentazione standard di PowerPoint</vt:lpstr>
      <vt:lpstr>L’era del Fintech</vt:lpstr>
      <vt:lpstr>DLT nel settore finanziario</vt:lpstr>
      <vt:lpstr>Ecosistema dei crypto-asset (I)</vt:lpstr>
      <vt:lpstr>Ecosistema dei crypto-asset (II)</vt:lpstr>
      <vt:lpstr>La consultazione CONSOB</vt:lpstr>
      <vt:lpstr>La consultazione CONSOB</vt:lpstr>
      <vt:lpstr>La consultazione CONSOB: aspetti definitori</vt:lpstr>
      <vt:lpstr>La consultazione CONSOB: disciplina dell’offerta</vt:lpstr>
      <vt:lpstr>La consultazione CONSOB: disciplina degli scambi</vt:lpstr>
      <vt:lpstr>Stablecoin: cosa sono?</vt:lpstr>
      <vt:lpstr>Stablecoin: meccanismi di stabilizzazione</vt:lpstr>
      <vt:lpstr>Global stablecoin e sistemi di pagamento</vt:lpstr>
      <vt:lpstr>Il progetto Libra</vt:lpstr>
      <vt:lpstr>Global stablecoin: rischi</vt:lpstr>
      <vt:lpstr>Conclusioni</vt:lpstr>
      <vt:lpstr>Backup</vt:lpstr>
      <vt:lpstr>Libra Blockchain: qualche domanda</vt:lpstr>
      <vt:lpstr>DECRETO SEMPLIFICAZIONE Art. 8-ter</vt:lpstr>
    </vt:vector>
  </TitlesOfParts>
  <Company>Consob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Pasquale Munafo'</dc:creator>
  <cp:lastModifiedBy>ITALY</cp:lastModifiedBy>
  <cp:revision>248</cp:revision>
  <cp:lastPrinted>2019-10-15T11:21:55Z</cp:lastPrinted>
  <dcterms:created xsi:type="dcterms:W3CDTF">2016-09-15T12:08:08Z</dcterms:created>
  <dcterms:modified xsi:type="dcterms:W3CDTF">2019-10-16T06:56:17Z</dcterms:modified>
</cp:coreProperties>
</file>