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7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9" r:id="rId33"/>
    <p:sldId id="290" r:id="rId34"/>
    <p:sldId id="288" r:id="rId35"/>
    <p:sldId id="291" r:id="rId36"/>
    <p:sldId id="296" r:id="rId37"/>
    <p:sldId id="297" r:id="rId38"/>
    <p:sldId id="292" r:id="rId39"/>
    <p:sldId id="294" r:id="rId40"/>
    <p:sldId id="295" r:id="rId41"/>
    <p:sldId id="293" r:id="rId42"/>
    <p:sldId id="298" r:id="rId43"/>
    <p:sldId id="299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7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77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0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7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3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9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1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7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F21C-A160-4A17-A4B8-D019B0131A7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568A-5795-4A4E-AEBE-03A4A4427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0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specification/" TargetMode="External"/><Relationship Id="rId2" Type="http://schemas.openxmlformats.org/officeDocument/2006/relationships/hyperlink" Target="http://msdn.microsoft.com/ru-ru/library/zkxk2fwf(v=vs.90)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fundamentals/coding-style/coding-conventions" TargetMode="External"/><Relationship Id="rId2" Type="http://schemas.openxmlformats.org/officeDocument/2006/relationships/hyperlink" Target="https://learn.microsoft.com/ru-ru/dotnet/csharp/fundamentals/coding-style/identifier-nam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ru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ru/v1.0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№1.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Знакомство с языком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077" y="510551"/>
            <a:ext cx="2997723" cy="23602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62" y="510551"/>
            <a:ext cx="3328338" cy="23602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84" y="3667706"/>
            <a:ext cx="6470508" cy="23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типы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886" y="1328660"/>
            <a:ext cx="8200227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 типы данных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704" y="1292225"/>
            <a:ext cx="6726592" cy="5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720" y="1266825"/>
            <a:ext cx="6288559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Арифметические операции и </a:t>
            </a:r>
            <a:r>
              <a:rPr lang="en-US" dirty="0" err="1" smtClean="0"/>
              <a:t>var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1" y="1520642"/>
            <a:ext cx="6501498" cy="47693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13" y="1690688"/>
            <a:ext cx="5390087" cy="42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495" y="1326860"/>
            <a:ext cx="6594239" cy="5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630" y="1317625"/>
            <a:ext cx="8226740" cy="53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Видны все переменные, которые находятся в тех же скобках и выше</a:t>
            </a:r>
          </a:p>
          <a:p>
            <a:r>
              <a:rPr lang="ru-RU" dirty="0" smtClean="0"/>
              <a:t>Не видны все переменные, которые находятся во вложенных скобках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искать информацию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сети есть большое количество источников информации по платформе .NET и языку C#. Большая часть этой информации — на </a:t>
            </a:r>
            <a:r>
              <a:rPr lang="ru-RU" dirty="0" smtClean="0"/>
              <a:t>английском</a:t>
            </a:r>
            <a:endParaRPr lang="en-US" dirty="0" smtClean="0"/>
          </a:p>
          <a:p>
            <a:r>
              <a:rPr lang="ru-RU" dirty="0" smtClean="0"/>
              <a:t>Есть переведенный </a:t>
            </a:r>
            <a:r>
              <a:rPr lang="ru-RU" dirty="0"/>
              <a:t>на русский </a:t>
            </a:r>
            <a:r>
              <a:rPr lang="ru-RU" u="sng" dirty="0">
                <a:hlinkClick r:id="rId2"/>
              </a:rPr>
              <a:t>учебник по языку </a:t>
            </a:r>
            <a:r>
              <a:rPr lang="ru-RU" u="sng" dirty="0" smtClean="0">
                <a:hlinkClick r:id="rId2"/>
              </a:rPr>
              <a:t>C#</a:t>
            </a:r>
            <a:r>
              <a:rPr lang="ru-RU" dirty="0"/>
              <a:t> </a:t>
            </a:r>
            <a:r>
              <a:rPr lang="ru-RU" dirty="0" smtClean="0"/>
              <a:t>от </a:t>
            </a:r>
            <a:r>
              <a:rPr lang="ru-RU" dirty="0" err="1" smtClean="0"/>
              <a:t>Microsoft</a:t>
            </a:r>
            <a:endParaRPr lang="ru-RU" dirty="0" smtClean="0"/>
          </a:p>
          <a:p>
            <a:r>
              <a:rPr lang="ru-RU" dirty="0" smtClean="0"/>
              <a:t>Также информацию можно искать в </a:t>
            </a:r>
            <a:r>
              <a:rPr lang="ru-RU" dirty="0" smtClean="0">
                <a:hlinkClick r:id="rId3"/>
              </a:rPr>
              <a:t>Спецификации </a:t>
            </a:r>
            <a:r>
              <a:rPr lang="en-US" dirty="0" smtClean="0">
                <a:hlinkClick r:id="rId3"/>
              </a:rPr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на этапе компиляции</a:t>
            </a:r>
          </a:p>
          <a:p>
            <a:r>
              <a:rPr lang="ru-RU" dirty="0" smtClean="0"/>
              <a:t>Ошибки во время исполнения</a:t>
            </a:r>
          </a:p>
          <a:p>
            <a:r>
              <a:rPr lang="ru-RU" dirty="0" smtClean="0"/>
              <a:t>Стилистические ошибки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938" y="3365210"/>
            <a:ext cx="2641889" cy="26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C# (произносится си </a:t>
            </a:r>
            <a:r>
              <a:rPr lang="ru-RU" dirty="0" err="1"/>
              <a:t>шарп</a:t>
            </a:r>
            <a:r>
              <a:rPr lang="ru-RU" dirty="0"/>
              <a:t>) — объектно-ориентированный язык программирования общего назначения. </a:t>
            </a:r>
            <a:endParaRPr lang="ru-RU" dirty="0" smtClean="0"/>
          </a:p>
          <a:p>
            <a:r>
              <a:rPr lang="ru-RU" dirty="0" smtClean="0"/>
              <a:t>Разработан </a:t>
            </a:r>
            <a:r>
              <a:rPr lang="ru-RU" dirty="0"/>
              <a:t>в 1998—2001 годах группой инженеров компании </a:t>
            </a:r>
            <a:r>
              <a:rPr lang="ru-RU" dirty="0" err="1" smtClean="0"/>
              <a:t>Microsoft</a:t>
            </a:r>
            <a:endParaRPr lang="ru-RU" dirty="0" smtClean="0"/>
          </a:p>
          <a:p>
            <a:r>
              <a:rPr lang="ru-RU" dirty="0"/>
              <a:t>C</a:t>
            </a:r>
            <a:r>
              <a:rPr lang="ru-RU" dirty="0" smtClean="0"/>
              <a:t># работает на платформе </a:t>
            </a:r>
            <a:r>
              <a:rPr lang="en-US" dirty="0" smtClean="0"/>
              <a:t>.NET</a:t>
            </a:r>
          </a:p>
          <a:p>
            <a:r>
              <a:rPr lang="ru-RU" dirty="0" smtClean="0"/>
              <a:t>Язык </a:t>
            </a:r>
            <a:r>
              <a:rPr lang="ru-RU" dirty="0"/>
              <a:t>C</a:t>
            </a:r>
            <a:r>
              <a:rPr lang="ru-RU" dirty="0" smtClean="0"/>
              <a:t># очень похож на язык</a:t>
            </a:r>
            <a:r>
              <a:rPr lang="en-US" dirty="0" smtClean="0"/>
              <a:t> </a:t>
            </a:r>
            <a:r>
              <a:rPr lang="ru-RU" dirty="0" err="1" smtClean="0"/>
              <a:t>Java</a:t>
            </a:r>
            <a:r>
              <a:rPr lang="en-US" dirty="0" smtClean="0"/>
              <a:t>,</a:t>
            </a:r>
            <a:r>
              <a:rPr lang="ru-RU" dirty="0" smtClean="0"/>
              <a:t> 75</a:t>
            </a:r>
            <a:r>
              <a:rPr lang="ru-RU" dirty="0"/>
              <a:t>% его синтаксических возможностей аналогичны языку программирования </a:t>
            </a:r>
            <a:r>
              <a:rPr lang="ru-RU" dirty="0" err="1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4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на этапе </a:t>
            </a:r>
            <a:r>
              <a:rPr lang="ru-RU" dirty="0" smtClean="0"/>
              <a:t>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том случае, если в вашем коде есть синтаксическая ошибка, </a:t>
            </a:r>
            <a:r>
              <a:rPr lang="en-US" dirty="0" smtClean="0"/>
              <a:t>IDE </a:t>
            </a:r>
            <a:r>
              <a:rPr lang="ru-RU" dirty="0" smtClean="0"/>
              <a:t>подчеркнет её красной линией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Если вы запустите программу появится предупреждение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59" y="4332165"/>
            <a:ext cx="3831300" cy="1629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59" y="2700336"/>
            <a:ext cx="4177027" cy="9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Внимательно изучите окно со списком ошибок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нём указана вся необходимая информация</a:t>
            </a:r>
          </a:p>
          <a:p>
            <a:r>
              <a:rPr lang="ru-RU" dirty="0" smtClean="0"/>
              <a:t>Исправьте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Если возникли трудности</a:t>
            </a:r>
            <a:r>
              <a:rPr lang="en-US" dirty="0" smtClean="0"/>
              <a:t> </a:t>
            </a:r>
            <a:r>
              <a:rPr lang="ru-RU" dirty="0" err="1" smtClean="0"/>
              <a:t>загуглите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. </a:t>
            </a:r>
            <a:r>
              <a:rPr lang="ru-RU" dirty="0" smtClean="0">
                <a:sym typeface="Wingdings" panose="05000000000000000000" pitchFamily="2" charset="2"/>
              </a:rPr>
              <a:t>Рекомендую искать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на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  <a:hlinkClick r:id="rId2"/>
              </a:rPr>
              <a:t>StackOverflow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2302"/>
            <a:ext cx="11094001" cy="1345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37" y="4402154"/>
            <a:ext cx="4031664" cy="9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во время </a:t>
            </a:r>
            <a:r>
              <a:rPr lang="ru-RU" dirty="0" smtClean="0"/>
              <a:t>исполнения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ошибки, которые не отлавливаются на этапе компиляции, их так же называют </a:t>
            </a:r>
            <a:r>
              <a:rPr lang="en-US" dirty="0" smtClean="0"/>
              <a:t>runtime-</a:t>
            </a:r>
            <a:r>
              <a:rPr lang="ru-RU" dirty="0" smtClean="0"/>
              <a:t>ошибками</a:t>
            </a:r>
          </a:p>
          <a:p>
            <a:r>
              <a:rPr lang="ru-RU" dirty="0" smtClean="0"/>
              <a:t>В случае возникновения возвращается объект исключения (</a:t>
            </a:r>
            <a:r>
              <a:rPr lang="en-US" dirty="0" smtClean="0"/>
              <a:t>exception</a:t>
            </a:r>
            <a:r>
              <a:rPr lang="ru-RU" dirty="0" smtClean="0"/>
              <a:t>) со всей необходимой информацией</a:t>
            </a:r>
          </a:p>
          <a:p>
            <a:r>
              <a:rPr lang="ru-RU" dirty="0" smtClean="0"/>
              <a:t>Рассмотрим на примере ошибки деления на ноль (запустим с отладкой)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81" y="4439337"/>
            <a:ext cx="9668638" cy="23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Отладка позволяет по шагам изучить работу программы</a:t>
            </a:r>
            <a:endParaRPr lang="en-US" dirty="0" smtClean="0"/>
          </a:p>
          <a:p>
            <a:r>
              <a:rPr lang="ru-RU" dirty="0" smtClean="0"/>
              <a:t>Проведем отладку следующей программы</a:t>
            </a:r>
          </a:p>
          <a:p>
            <a:r>
              <a:rPr lang="ru-RU" dirty="0" smtClean="0"/>
              <a:t>Она должна вывести сумму двух чисел 10+5=15, однако в консоли выводится 5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43" y="3257550"/>
            <a:ext cx="3943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Поставим точку останова, во время отладки выполнение программы остановится на ней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71" y="2948953"/>
            <a:ext cx="6831257" cy="35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4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9225"/>
            <a:ext cx="5654964" cy="4351338"/>
          </a:xfrm>
        </p:spPr>
        <p:txBody>
          <a:bodyPr/>
          <a:lstStyle/>
          <a:p>
            <a:r>
              <a:rPr lang="ru-RU" dirty="0" smtClean="0"/>
              <a:t>Запустим проект с отладкой</a:t>
            </a:r>
          </a:p>
          <a:p>
            <a:r>
              <a:rPr lang="ru-RU" dirty="0" smtClean="0"/>
              <a:t>Во время отладки можно посмотреть значение видимой переменной, наведя на нее курсор</a:t>
            </a:r>
          </a:p>
          <a:p>
            <a:r>
              <a:rPr lang="ru-RU" dirty="0" smtClean="0"/>
              <a:t>Так же можно посмотреть значение всех видимых переменных в специальном окне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61996"/>
            <a:ext cx="7075651" cy="18171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18" y="1027906"/>
            <a:ext cx="5572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0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перемещения по коду во время отладки, либо его остановки можно использовать кнопки в верхнем меню                          либо горячие клавиши</a:t>
            </a:r>
          </a:p>
          <a:p>
            <a:r>
              <a:rPr lang="ru-RU" dirty="0" smtClean="0"/>
              <a:t>Шаг с заходом (</a:t>
            </a:r>
            <a:r>
              <a:rPr lang="en-US" dirty="0" smtClean="0"/>
              <a:t>F11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позволяет заходить внутрь методов</a:t>
            </a:r>
          </a:p>
          <a:p>
            <a:r>
              <a:rPr lang="ru-RU" dirty="0" smtClean="0"/>
              <a:t>Шаг с обходом (</a:t>
            </a:r>
            <a:r>
              <a:rPr lang="en-US" dirty="0" smtClean="0"/>
              <a:t>F10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позволяет выполнить методы не заходя внутрь них</a:t>
            </a:r>
          </a:p>
          <a:p>
            <a:r>
              <a:rPr lang="ru-RU" dirty="0" smtClean="0"/>
              <a:t>Шаг с выходом (</a:t>
            </a:r>
            <a:r>
              <a:rPr lang="en-US" dirty="0" smtClean="0"/>
              <a:t>Shift+F11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позволяет выйти из текущего метода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02" y="2302018"/>
            <a:ext cx="19335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Зайдем внутрь метода </a:t>
            </a:r>
            <a:r>
              <a:rPr lang="en-US" dirty="0" err="1" smtClean="0"/>
              <a:t>AddTwoNumbers</a:t>
            </a:r>
            <a:r>
              <a:rPr lang="en-US" dirty="0" smtClean="0"/>
              <a:t>, </a:t>
            </a:r>
            <a:r>
              <a:rPr lang="ru-RU" dirty="0" smtClean="0"/>
              <a:t>найдем ошибку</a:t>
            </a:r>
            <a:r>
              <a:rPr lang="en-US" dirty="0" smtClean="0"/>
              <a:t> </a:t>
            </a:r>
            <a:r>
              <a:rPr lang="ru-RU" dirty="0" smtClean="0"/>
              <a:t>и закончим отладку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15" y="2760574"/>
            <a:ext cx="5960370" cy="38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во время отладки отображается стек вызовов методов, с помощью него можно увидеть последовательность их вызовов, а также переходить на различные этапы выполнения программы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18" y="3508261"/>
            <a:ext cx="9210964" cy="23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Стилистические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должен быть написан в едином стиле, так как это позволяет его легче читать</a:t>
            </a:r>
          </a:p>
          <a:p>
            <a:r>
              <a:rPr lang="ru-RU" dirty="0" smtClean="0"/>
              <a:t>Это особенно важно если</a:t>
            </a:r>
            <a:r>
              <a:rPr lang="en-US" dirty="0"/>
              <a:t> </a:t>
            </a:r>
            <a:r>
              <a:rPr lang="ru-RU" dirty="0" smtClean="0"/>
              <a:t>проект: большой, пишется в команде, с длинным сроком службы</a:t>
            </a:r>
          </a:p>
          <a:p>
            <a:r>
              <a:rPr lang="ru-RU" dirty="0" smtClean="0"/>
              <a:t>Информацию по </a:t>
            </a:r>
            <a:r>
              <a:rPr lang="en-US" dirty="0" smtClean="0"/>
              <a:t>code style </a:t>
            </a:r>
            <a:r>
              <a:rPr lang="ru-RU" dirty="0" smtClean="0"/>
              <a:t>можно посмотреть </a:t>
            </a:r>
            <a:r>
              <a:rPr lang="ru-RU" dirty="0" smtClean="0">
                <a:hlinkClick r:id="rId2"/>
              </a:rPr>
              <a:t>здесь</a:t>
            </a:r>
            <a:r>
              <a:rPr lang="ru-RU" dirty="0" smtClean="0"/>
              <a:t> и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  <a:p>
            <a:r>
              <a:rPr lang="ru-RU" dirty="0"/>
              <a:t>Методика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refactoring</a:t>
            </a:r>
            <a:r>
              <a:rPr lang="ru-RU" dirty="0"/>
              <a:t>. Сначала пишете хоть какой-то код, а потом приводите его в стилистически 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368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</a:t>
            </a:r>
            <a:r>
              <a:rPr lang="en-US" dirty="0" smtClean="0"/>
              <a:t>Framework</a:t>
            </a:r>
            <a:r>
              <a:rPr lang="ru-RU" dirty="0" smtClean="0"/>
              <a:t> – это программная платформа</a:t>
            </a:r>
          </a:p>
          <a:p>
            <a:r>
              <a:rPr lang="ru-RU" dirty="0"/>
              <a:t>Основой платформы является общеязыковая среда </a:t>
            </a:r>
            <a:r>
              <a:rPr lang="ru-RU" dirty="0" smtClean="0"/>
              <a:t>исполнения</a:t>
            </a:r>
            <a:r>
              <a:rPr lang="en-US" dirty="0"/>
              <a:t> Common Language Runtime (CLR), </a:t>
            </a:r>
            <a:r>
              <a:rPr lang="ru-RU" dirty="0" smtClean="0"/>
              <a:t>которая </a:t>
            </a:r>
            <a:r>
              <a:rPr lang="ru-RU" dirty="0"/>
              <a:t>подходит для различных языков </a:t>
            </a:r>
            <a:r>
              <a:rPr lang="ru-RU" dirty="0" smtClean="0"/>
              <a:t>программирования</a:t>
            </a:r>
          </a:p>
          <a:p>
            <a:r>
              <a:rPr lang="ru-RU" dirty="0"/>
              <a:t>Считается, что платформа .NET </a:t>
            </a:r>
            <a:r>
              <a:rPr lang="ru-RU" dirty="0" err="1"/>
              <a:t>Framework</a:t>
            </a:r>
            <a:r>
              <a:rPr lang="ru-RU" dirty="0"/>
              <a:t> является ответом компании </a:t>
            </a:r>
            <a:r>
              <a:rPr lang="ru-RU" dirty="0" err="1"/>
              <a:t>Microsoft</a:t>
            </a:r>
            <a:r>
              <a:rPr lang="ru-RU" dirty="0"/>
              <a:t> на набравшую к тому времени большую популярность платформу </a:t>
            </a:r>
            <a:r>
              <a:rPr lang="ru-RU" dirty="0" err="1"/>
              <a:t>Java</a:t>
            </a:r>
            <a:r>
              <a:rPr lang="ru-RU" dirty="0"/>
              <a:t> компании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 (ныне принадлежит </a:t>
            </a:r>
            <a:r>
              <a:rPr lang="ru-RU" dirty="0" err="1"/>
              <a:t>Oracle</a:t>
            </a:r>
            <a:r>
              <a:rPr lang="ru-RU" dirty="0" smtClean="0"/>
              <a:t>)</a:t>
            </a:r>
          </a:p>
          <a:p>
            <a:r>
              <a:rPr lang="en-US" dirty="0" smtClean="0"/>
              <a:t>.NET</a:t>
            </a:r>
            <a:r>
              <a:rPr lang="ru-RU" dirty="0" smtClean="0"/>
              <a:t> является основой для таких языков как: </a:t>
            </a:r>
            <a:r>
              <a:rPr lang="en-US" dirty="0" smtClean="0"/>
              <a:t>C#</a:t>
            </a:r>
            <a:r>
              <a:rPr lang="ru-RU" dirty="0" smtClean="0"/>
              <a:t>, </a:t>
            </a:r>
            <a:r>
              <a:rPr lang="en-US" dirty="0" smtClean="0"/>
              <a:t>Visual </a:t>
            </a:r>
            <a:r>
              <a:rPr lang="en-US" dirty="0"/>
              <a:t>Basic .</a:t>
            </a:r>
            <a:r>
              <a:rPr lang="en-US" dirty="0" smtClean="0"/>
              <a:t>NET</a:t>
            </a:r>
            <a:r>
              <a:rPr lang="ru-RU" dirty="0" smtClean="0"/>
              <a:t>, </a:t>
            </a:r>
            <a:r>
              <a:rPr lang="en-US" dirty="0"/>
              <a:t>F</a:t>
            </a:r>
            <a:r>
              <a:rPr lang="en-US" dirty="0" smtClean="0"/>
              <a:t>#</a:t>
            </a:r>
            <a:r>
              <a:rPr lang="ru-RU" dirty="0" smtClean="0"/>
              <a:t>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120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стилю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Названия должны быть осмысленными</a:t>
            </a:r>
            <a:r>
              <a:rPr lang="en-US" dirty="0" smtClean="0"/>
              <a:t> </a:t>
            </a:r>
            <a:r>
              <a:rPr lang="ru-RU" dirty="0" smtClean="0"/>
              <a:t>и понятными</a:t>
            </a:r>
          </a:p>
          <a:p>
            <a:r>
              <a:rPr lang="ru-RU" dirty="0" smtClean="0"/>
              <a:t>Названия должны быть на английском языке</a:t>
            </a:r>
          </a:p>
          <a:p>
            <a:r>
              <a:rPr lang="ru-RU" dirty="0"/>
              <a:t>Названия должны быть </a:t>
            </a:r>
            <a:r>
              <a:rPr lang="ru-RU" dirty="0" smtClean="0"/>
              <a:t>без артиклей (</a:t>
            </a:r>
            <a:r>
              <a:rPr lang="en-US" dirty="0" smtClean="0"/>
              <a:t>the, a/an)</a:t>
            </a:r>
            <a:endParaRPr lang="ru-RU" dirty="0" smtClean="0"/>
          </a:p>
          <a:p>
            <a:r>
              <a:rPr lang="ru-RU" dirty="0" smtClean="0"/>
              <a:t>Названия должны быть не слишком длинными</a:t>
            </a:r>
            <a:endParaRPr lang="en-US" dirty="0" smtClean="0"/>
          </a:p>
          <a:p>
            <a:r>
              <a:rPr lang="ru-RU" dirty="0" err="1" smtClean="0"/>
              <a:t>НазванияДолжныПисаться</a:t>
            </a:r>
            <a:r>
              <a:rPr lang="en-US" dirty="0" err="1" smtClean="0"/>
              <a:t>BCamelCase</a:t>
            </a:r>
            <a:r>
              <a:rPr lang="en-US" dirty="0" smtClean="0"/>
              <a:t> </a:t>
            </a:r>
          </a:p>
          <a:p>
            <a:r>
              <a:rPr lang="ru-RU" dirty="0" smtClean="0"/>
              <a:t>Названия переменных и аргументов методов должны начинаться с маленькой буквы</a:t>
            </a:r>
          </a:p>
          <a:p>
            <a:r>
              <a:rPr lang="ru-RU" dirty="0" smtClean="0"/>
              <a:t>Названия методов и классов должны начинаться с большой буквы</a:t>
            </a:r>
          </a:p>
          <a:p>
            <a:r>
              <a:rPr lang="ru-RU" dirty="0" smtClean="0"/>
              <a:t>Название метода должно включать в себя глагол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4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154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 — процесс </a:t>
            </a:r>
            <a:r>
              <a:rPr lang="ru-RU" dirty="0"/>
              <a:t>изменения внутренней структуры программы, не затрагивающий её внешнего поведения и имеющий целью облегчить понимание её </a:t>
            </a:r>
            <a:r>
              <a:rPr lang="ru-RU" dirty="0" smtClean="0"/>
              <a:t>работы</a:t>
            </a:r>
          </a:p>
          <a:p>
            <a:r>
              <a:rPr lang="ru-RU" dirty="0" smtClean="0"/>
              <a:t>Проведем </a:t>
            </a:r>
            <a:r>
              <a:rPr lang="ru-RU" dirty="0" err="1" smtClean="0"/>
              <a:t>рефакторинг</a:t>
            </a:r>
            <a:r>
              <a:rPr lang="ru-RU" dirty="0" smtClean="0"/>
              <a:t> программы светофора</a:t>
            </a:r>
            <a:endParaRPr lang="en-US" dirty="0" smtClean="0"/>
          </a:p>
          <a:p>
            <a:r>
              <a:rPr lang="ru-RU" dirty="0" smtClean="0"/>
              <a:t>Алгоритм этой программы следующий: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загорается красный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загорается желтый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красный и желтый тухнут и загорается зеленый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зеленый 5 раз мигает и тухнет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загорается желтый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желтый тухнет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цикл повторяется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818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Рефакторинг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83" y="137167"/>
            <a:ext cx="3420943" cy="672083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56170"/>
            <a:ext cx="4654122" cy="51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5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309" y="1336098"/>
            <a:ext cx="10515600" cy="1758084"/>
          </a:xfrm>
        </p:spPr>
        <p:txBody>
          <a:bodyPr/>
          <a:lstStyle/>
          <a:p>
            <a:r>
              <a:rPr lang="ru-RU" dirty="0" smtClean="0"/>
              <a:t>Для начала исправим ошибки в наименовании методов и их аргументов</a:t>
            </a:r>
          </a:p>
          <a:p>
            <a:r>
              <a:rPr lang="ru-RU" dirty="0" smtClean="0"/>
              <a:t>Для того чтобы изменить название во всей программе выделим название и нажмем </a:t>
            </a:r>
            <a:r>
              <a:rPr lang="en-US" dirty="0" err="1" smtClean="0"/>
              <a:t>Ctrl+R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3195782"/>
            <a:ext cx="5172901" cy="13127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4865200"/>
            <a:ext cx="5140651" cy="1299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099" y="2710401"/>
            <a:ext cx="5127751" cy="12933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099" y="4065155"/>
            <a:ext cx="5843701" cy="12868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858" y="5352022"/>
            <a:ext cx="5863051" cy="13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60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принцип программирование: </a:t>
            </a:r>
            <a:r>
              <a:rPr lang="ru-RU" dirty="0" err="1"/>
              <a:t>Don't</a:t>
            </a:r>
            <a:r>
              <a:rPr lang="ru-RU" dirty="0"/>
              <a:t> </a:t>
            </a:r>
            <a:r>
              <a:rPr lang="ru-RU" dirty="0" err="1"/>
              <a:t>Repeat</a:t>
            </a:r>
            <a:r>
              <a:rPr lang="ru-RU" dirty="0"/>
              <a:t> </a:t>
            </a:r>
            <a:r>
              <a:rPr lang="ru-RU" dirty="0" err="1" smtClean="0"/>
              <a:t>Yourself</a:t>
            </a:r>
            <a:endParaRPr lang="en-US" dirty="0" smtClean="0"/>
          </a:p>
          <a:p>
            <a:r>
              <a:rPr lang="ru-RU" dirty="0"/>
              <a:t>Не повторять один и тот же код </a:t>
            </a:r>
            <a:r>
              <a:rPr lang="ru-RU" dirty="0" smtClean="0"/>
              <a:t>дважды</a:t>
            </a:r>
            <a:endParaRPr lang="en-US" dirty="0" smtClean="0"/>
          </a:p>
          <a:p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при создании программы вы пользовались копированием и вставкой, то в коде необходимо прибраться, удалив повторяющиеся </a:t>
            </a:r>
            <a:r>
              <a:rPr lang="ru-RU" dirty="0" smtClean="0"/>
              <a:t>части</a:t>
            </a:r>
          </a:p>
          <a:p>
            <a:r>
              <a:rPr lang="ru-RU" dirty="0"/>
              <a:t>Кроме того, старайтесь, чтобы каждый метод был размером не больше экрана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622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Уберем </a:t>
            </a:r>
            <a:r>
              <a:rPr lang="ru-RU" dirty="0"/>
              <a:t>в </a:t>
            </a:r>
            <a:r>
              <a:rPr lang="ru-RU" dirty="0" smtClean="0"/>
              <a:t>цикл</a:t>
            </a:r>
            <a:r>
              <a:rPr lang="en-US" dirty="0" smtClean="0"/>
              <a:t> </a:t>
            </a:r>
            <a:r>
              <a:rPr lang="ru-RU" dirty="0" smtClean="0"/>
              <a:t>повторяющийся код для мигания зеленого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425994"/>
            <a:ext cx="1868488" cy="40169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86" y="2342867"/>
            <a:ext cx="2525459" cy="426529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3214255" y="4434466"/>
            <a:ext cx="26693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62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коде не должно быть </a:t>
            </a:r>
            <a:r>
              <a:rPr lang="en-US" dirty="0" smtClean="0"/>
              <a:t>“</a:t>
            </a:r>
            <a:r>
              <a:rPr lang="ru-RU" dirty="0" smtClean="0"/>
              <a:t>магических чисел</a:t>
            </a:r>
            <a:r>
              <a:rPr lang="en-US" dirty="0" smtClean="0"/>
              <a:t>”</a:t>
            </a:r>
            <a:r>
              <a:rPr lang="ru-RU" dirty="0" smtClean="0"/>
              <a:t>, все их желательно вынести в константы с понятными названиями</a:t>
            </a:r>
          </a:p>
          <a:p>
            <a:r>
              <a:rPr lang="ru-RU" dirty="0" smtClean="0"/>
              <a:t>Это поможет лучше понимать код и легче его редактировать</a:t>
            </a:r>
          </a:p>
          <a:p>
            <a:r>
              <a:rPr lang="ru-RU" dirty="0" smtClean="0"/>
              <a:t>Константа объявляется с помощью ключевого слова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ru-RU" dirty="0" smtClean="0"/>
              <a:t>Значение константы нельзя изменить после объявления</a:t>
            </a:r>
            <a:endParaRPr lang="en-US" dirty="0" smtClean="0"/>
          </a:p>
          <a:p>
            <a:r>
              <a:rPr lang="ru-RU" dirty="0" smtClean="0"/>
              <a:t>Название константы пишется с большой буквы</a:t>
            </a:r>
          </a:p>
          <a:p>
            <a:r>
              <a:rPr lang="ru-RU" dirty="0" smtClean="0"/>
              <a:t> В данном случае такими числами являются время ожидания, количество миганий и номера цветов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49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747327" cy="4351338"/>
          </a:xfrm>
        </p:spPr>
        <p:txBody>
          <a:bodyPr/>
          <a:lstStyle/>
          <a:p>
            <a:r>
              <a:rPr lang="ru-RU" dirty="0" smtClean="0"/>
              <a:t>Вынесем в константы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время, в течение которого горит цвет, </a:t>
            </a:r>
          </a:p>
          <a:p>
            <a:r>
              <a:rPr lang="ru-RU" dirty="0" smtClean="0"/>
              <a:t>время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в течение которого </a:t>
            </a:r>
            <a:r>
              <a:rPr lang="ru-RU" dirty="0" smtClean="0"/>
              <a:t>цвет горит при мигании,</a:t>
            </a:r>
          </a:p>
          <a:p>
            <a:r>
              <a:rPr lang="ru-RU" dirty="0" smtClean="0"/>
              <a:t>количество миганий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100" y="365125"/>
            <a:ext cx="3918700" cy="61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94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LightOn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LightOff</a:t>
            </a:r>
            <a:r>
              <a:rPr lang="en-US" dirty="0" smtClean="0"/>
              <a:t> </a:t>
            </a:r>
            <a:r>
              <a:rPr lang="ru-RU" dirty="0" smtClean="0"/>
              <a:t>принимают в качестве аргумента переменную с типом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ru-RU" dirty="0" smtClean="0"/>
              <a:t>Однако в них имеет смысл передавать только три числа, соответствующих цветам: 0 – красный, 1 – желтый, 2 – зеленый</a:t>
            </a:r>
          </a:p>
          <a:p>
            <a:r>
              <a:rPr lang="ru-RU" dirty="0" smtClean="0"/>
              <a:t>Это не интуитивно и может привести к ошибкам</a:t>
            </a:r>
          </a:p>
          <a:p>
            <a:r>
              <a:rPr lang="ru-RU" dirty="0" smtClean="0"/>
              <a:t>Для решения этой проблемы существует тип </a:t>
            </a:r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ограниченный список именованных констант</a:t>
            </a:r>
          </a:p>
        </p:txBody>
      </p:sp>
    </p:spTree>
    <p:extLst>
      <p:ext uri="{BB962C8B-B14F-4D97-AF65-F5344CB8AC3E}">
        <p14:creationId xmlns:p14="http://schemas.microsoft.com/office/powerpoint/2010/main" val="3722555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ru-RU" dirty="0" smtClean="0"/>
              <a:t>Создадим </a:t>
            </a:r>
            <a:r>
              <a:rPr lang="en-US" dirty="0" err="1" smtClean="0"/>
              <a:t>enum</a:t>
            </a:r>
            <a:r>
              <a:rPr lang="ru-RU" dirty="0" smtClean="0"/>
              <a:t> для цветов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можно преобразовывать в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r>
              <a:rPr lang="ru-RU" dirty="0" smtClean="0"/>
              <a:t> каждому значению соответствует его номер, начиная от нуля</a:t>
            </a:r>
          </a:p>
          <a:p>
            <a:r>
              <a:rPr lang="ru-RU" dirty="0" smtClean="0"/>
              <a:t>Так же можно задать номера произвольно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320" y="1690688"/>
            <a:ext cx="1999661" cy="25605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7" y="4468462"/>
            <a:ext cx="2297744" cy="22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3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— линейка систем разработки программного обеспечения от компании </a:t>
            </a:r>
            <a:r>
              <a:rPr lang="ru-RU" dirty="0" err="1" smtClean="0"/>
              <a:t>Microsoft</a:t>
            </a:r>
            <a:r>
              <a:rPr lang="ru-RU" dirty="0" smtClean="0"/>
              <a:t>. В своем составе имеют интегрированную среду разработки (IDE) и ряд других инструментов.</a:t>
            </a:r>
            <a:endParaRPr lang="en-US" dirty="0" smtClean="0"/>
          </a:p>
          <a:p>
            <a:r>
              <a:rPr lang="ru-RU" dirty="0" smtClean="0"/>
              <a:t>Скачать можно по </a:t>
            </a:r>
            <a:r>
              <a:rPr lang="ru-RU" dirty="0" smtClean="0">
                <a:hlinkClick r:id="rId2"/>
              </a:rPr>
              <a:t>ссылке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310" y="3124199"/>
            <a:ext cx="3445164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345873" cy="4351338"/>
          </a:xfrm>
        </p:spPr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рефакторинга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3" y="1286333"/>
            <a:ext cx="3783449" cy="5027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522" y="960582"/>
            <a:ext cx="3386278" cy="56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42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метод слишком длинный, его нужно разделить на несколько методов поменьше</a:t>
            </a:r>
          </a:p>
          <a:p>
            <a:r>
              <a:rPr lang="ru-RU" dirty="0" smtClean="0"/>
              <a:t>Если один и тот же код встречается в разных частях программы, это также говорит о том, что его нужно выделить в отдельный метод</a:t>
            </a:r>
          </a:p>
          <a:p>
            <a:r>
              <a:rPr lang="ru-RU" dirty="0" smtClean="0"/>
              <a:t>Для того, чтобы быстро выделить участок кода в метод нужно выделить </a:t>
            </a:r>
            <a:r>
              <a:rPr lang="ru-RU" dirty="0"/>
              <a:t>е</a:t>
            </a:r>
            <a:r>
              <a:rPr lang="ru-RU" dirty="0" smtClean="0"/>
              <a:t>го и нажать </a:t>
            </a:r>
            <a:r>
              <a:rPr lang="en-US" dirty="0" err="1" smtClean="0"/>
              <a:t>Ctrl+R</a:t>
            </a:r>
            <a:r>
              <a:rPr lang="en-US" dirty="0" smtClean="0"/>
              <a:t> </a:t>
            </a:r>
            <a:r>
              <a:rPr lang="en-US" dirty="0" err="1" smtClean="0"/>
              <a:t>Ctrl+M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182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методов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052"/>
            <a:ext cx="4523275" cy="3786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72" y="1237884"/>
            <a:ext cx="3807555" cy="48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0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 и практические будут выкладываться в </a:t>
            </a:r>
            <a:r>
              <a:rPr lang="en-US" dirty="0" smtClean="0"/>
              <a:t>GitHub</a:t>
            </a:r>
            <a:r>
              <a:rPr lang="ru-RU" dirty="0" smtClean="0"/>
              <a:t>-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r>
              <a:rPr lang="ru-RU" dirty="0" smtClean="0"/>
              <a:t>Его можно будет </a:t>
            </a:r>
            <a:r>
              <a:rPr lang="ru-RU" dirty="0" err="1" smtClean="0"/>
              <a:t>склонировать</a:t>
            </a:r>
            <a:r>
              <a:rPr lang="ru-RU" dirty="0" smtClean="0"/>
              <a:t> себе и получать свежие обновления</a:t>
            </a:r>
          </a:p>
          <a:p>
            <a:r>
              <a:rPr lang="ru-RU" dirty="0" smtClean="0"/>
              <a:t>За выполнение практических вы будете получать баллы, от которых будет зависеть ваша оценка на зачете</a:t>
            </a:r>
          </a:p>
          <a:p>
            <a:r>
              <a:rPr lang="ru-RU" dirty="0" smtClean="0"/>
              <a:t>Небольшие задания будут находиться внутри одного решения отдельными проектами</a:t>
            </a:r>
          </a:p>
          <a:p>
            <a:r>
              <a:rPr lang="ru-RU" dirty="0" smtClean="0"/>
              <a:t>Крупные задания будут выкладываться в отдельных решениях</a:t>
            </a:r>
          </a:p>
          <a:p>
            <a:r>
              <a:rPr lang="ru-RU" dirty="0" smtClean="0"/>
              <a:t>Всю необходимую информацию по заданиям можно будет прочитать в файлах с условиями</a:t>
            </a:r>
          </a:p>
          <a:p>
            <a:r>
              <a:rPr lang="ru-RU" dirty="0" smtClean="0"/>
              <a:t>Старайтесь использовать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работе. При именовании </a:t>
            </a:r>
            <a:r>
              <a:rPr lang="ru-RU" dirty="0" err="1" smtClean="0"/>
              <a:t>коммитов</a:t>
            </a:r>
            <a:r>
              <a:rPr lang="ru-RU" dirty="0" smtClean="0"/>
              <a:t> придерживайтесь этих </a:t>
            </a:r>
            <a:r>
              <a:rPr lang="ru-RU" dirty="0" smtClean="0">
                <a:hlinkClick r:id="rId2"/>
              </a:rPr>
              <a:t>рекомендаций</a:t>
            </a:r>
            <a:endParaRPr lang="ru-RU" dirty="0" smtClean="0"/>
          </a:p>
          <a:p>
            <a:r>
              <a:rPr lang="ru-RU" dirty="0" smtClean="0"/>
              <a:t>Внутри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</a:t>
            </a:r>
            <a:r>
              <a:rPr lang="ru-RU" dirty="0" smtClean="0"/>
              <a:t>есть встроенные возможности для работы с </a:t>
            </a:r>
            <a:r>
              <a:rPr lang="en-US" dirty="0" err="1" smtClean="0"/>
              <a:t>git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2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</a:t>
            </a:r>
            <a:r>
              <a:rPr lang="en-US" dirty="0"/>
              <a:t>w</a:t>
            </a:r>
            <a:r>
              <a:rPr lang="en-US" dirty="0" smtClean="0"/>
              <a:t>orld!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279868"/>
            <a:ext cx="10277475" cy="55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14975" cy="435133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Кодовый файл </a:t>
            </a:r>
            <a:r>
              <a:rPr lang="ru-RU" dirty="0"/>
              <a:t>— это один из файлов на языке C#.</a:t>
            </a:r>
            <a:endParaRPr lang="ru-RU" b="1" dirty="0" smtClean="0"/>
          </a:p>
          <a:p>
            <a:r>
              <a:rPr lang="ru-RU" b="1" dirty="0" smtClean="0"/>
              <a:t>Проект</a:t>
            </a:r>
            <a:r>
              <a:rPr lang="ru-RU" dirty="0" smtClean="0"/>
              <a:t> </a:t>
            </a:r>
            <a:r>
              <a:rPr lang="ru-RU" dirty="0"/>
              <a:t>— это совокупность кодовых файлов, которые могут быть скомпилированы в сборку: программу или библиотеку.</a:t>
            </a:r>
          </a:p>
          <a:p>
            <a:r>
              <a:rPr lang="ru-RU" b="1" dirty="0" smtClean="0"/>
              <a:t>Сборка</a:t>
            </a:r>
            <a:r>
              <a:rPr lang="ru-RU" dirty="0" smtClean="0"/>
              <a:t> </a:t>
            </a:r>
            <a:r>
              <a:rPr lang="ru-RU" dirty="0"/>
              <a:t>— это, соответственно, результат компиляции проекта. Как правило это *.</a:t>
            </a:r>
            <a:r>
              <a:rPr lang="ru-RU" dirty="0" err="1"/>
              <a:t>exe</a:t>
            </a:r>
            <a:r>
              <a:rPr lang="ru-RU" dirty="0"/>
              <a:t> или *.</a:t>
            </a:r>
            <a:r>
              <a:rPr lang="ru-RU" dirty="0" err="1"/>
              <a:t>dll</a:t>
            </a:r>
            <a:r>
              <a:rPr lang="ru-RU" dirty="0"/>
              <a:t> файл, содержащий инструкции для компьютера.</a:t>
            </a:r>
          </a:p>
          <a:p>
            <a:r>
              <a:rPr lang="ru-RU" b="1" dirty="0"/>
              <a:t>Решение</a:t>
            </a:r>
            <a:r>
              <a:rPr lang="ru-RU" dirty="0"/>
              <a:t> (</a:t>
            </a:r>
            <a:r>
              <a:rPr lang="ru-RU" dirty="0" err="1"/>
              <a:t>solution</a:t>
            </a:r>
            <a:r>
              <a:rPr lang="ru-RU" dirty="0"/>
              <a:t>) — это несколько проектов, объединенные общими библиотеками и задачами. Как правило открывать с помощью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нужно именно файл решения (</a:t>
            </a:r>
            <a:r>
              <a:rPr lang="ru-RU" i="1" dirty="0"/>
              <a:t>.</a:t>
            </a:r>
            <a:r>
              <a:rPr lang="ru-RU" i="1" dirty="0" err="1"/>
              <a:t>sln</a:t>
            </a:r>
            <a:r>
              <a:rPr lang="ru-RU" i="1" dirty="0"/>
              <a:t>), хотя можно открыть и отдельный проект (</a:t>
            </a:r>
            <a:r>
              <a:rPr lang="ru-RU" dirty="0"/>
              <a:t>.</a:t>
            </a:r>
            <a:r>
              <a:rPr lang="ru-RU" dirty="0" err="1"/>
              <a:t>csproj</a:t>
            </a:r>
            <a:r>
              <a:rPr lang="ru-RU" dirty="0"/>
              <a:t> файл). </a:t>
            </a:r>
            <a:endParaRPr lang="en-US" dirty="0" smtClean="0"/>
          </a:p>
          <a:p>
            <a:r>
              <a:rPr lang="ru-RU" b="1" dirty="0" smtClean="0"/>
              <a:t>Зависимости</a:t>
            </a:r>
            <a:r>
              <a:rPr lang="ru-RU" dirty="0" smtClean="0"/>
              <a:t> (</a:t>
            </a:r>
            <a:r>
              <a:rPr lang="en-US" dirty="0"/>
              <a:t>r</a:t>
            </a:r>
            <a:r>
              <a:rPr lang="ru-RU" dirty="0" err="1" smtClean="0"/>
              <a:t>eference</a:t>
            </a:r>
            <a:r>
              <a:rPr lang="en-US" dirty="0" smtClean="0"/>
              <a:t>s)</a:t>
            </a:r>
            <a:r>
              <a:rPr lang="ru-RU" dirty="0" smtClean="0"/>
              <a:t> </a:t>
            </a:r>
            <a:r>
              <a:rPr lang="ru-RU" dirty="0"/>
              <a:t>— ссылка внутри проекта на другие сборки. Только сославшись на другую сборку можно будет использовать код из неё.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42" y="784225"/>
            <a:ext cx="5664358" cy="58118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629400" y="2305050"/>
            <a:ext cx="2600325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527642" y="3333750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Проект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27642" y="2000250"/>
            <a:ext cx="3949858" cy="173361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522897" y="3838605"/>
            <a:ext cx="1185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accent5"/>
                </a:solidFill>
              </a:rPr>
              <a:t>Решение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97" y="1509712"/>
            <a:ext cx="11136605" cy="500538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99733" y="2658533"/>
            <a:ext cx="2912534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12267" y="3208867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Метод, точка входа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03400" y="2226733"/>
            <a:ext cx="5352146" cy="1473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55546" y="3269734"/>
            <a:ext cx="74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/>
                </a:solidFill>
              </a:rPr>
              <a:t>Класс</a:t>
            </a:r>
            <a:endParaRPr lang="ru-RU" b="1" dirty="0">
              <a:solidFill>
                <a:schemeClr val="accent6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66333" y="1905000"/>
            <a:ext cx="6330378" cy="194733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566333" y="383700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/>
                </a:solidFill>
              </a:rPr>
              <a:t>Пространство имен</a:t>
            </a:r>
            <a:endParaRPr lang="ru-RU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Метод</a:t>
            </a:r>
            <a:r>
              <a:rPr lang="ru-RU" dirty="0"/>
              <a:t> — это последовательность действий. Аналог функций, процедур и подпрограмм в других языках. В устной речи часто используют все эти слова как синонимы, но в спецификации на язык C# используется термин «метод».</a:t>
            </a:r>
          </a:p>
          <a:p>
            <a:r>
              <a:rPr lang="ru-RU" b="1" dirty="0"/>
              <a:t>Класс</a:t>
            </a:r>
            <a:r>
              <a:rPr lang="ru-RU" dirty="0"/>
              <a:t> — это совокупность данных и методов. Все сборки состоят из скомпилированных классов.</a:t>
            </a:r>
          </a:p>
          <a:p>
            <a:r>
              <a:rPr lang="ru-RU" b="1" dirty="0"/>
              <a:t>Пространство имен </a:t>
            </a:r>
            <a:r>
              <a:rPr lang="ru-RU" dirty="0"/>
              <a:t>— это совокупность классов, логически связанных между собой.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Между </a:t>
            </a:r>
            <a:r>
              <a:rPr lang="ru-RU" dirty="0"/>
              <a:t>сборками и пространствами имен нет прямого соответствия: в сборке может хранится несколько пространств имен, а разные классы одного пространства имен могут быть определены в разных сборках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5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67275" cy="4351338"/>
          </a:xfrm>
        </p:spPr>
        <p:txBody>
          <a:bodyPr/>
          <a:lstStyle/>
          <a:p>
            <a:r>
              <a:rPr lang="ru-RU" dirty="0"/>
              <a:t>После успешной компиляции, в директории проекта создается поддиректория </a:t>
            </a:r>
            <a:r>
              <a:rPr lang="ru-RU" dirty="0" err="1"/>
              <a:t>bin</a:t>
            </a:r>
            <a:r>
              <a:rPr lang="ru-RU" dirty="0"/>
              <a:t>/</a:t>
            </a:r>
            <a:r>
              <a:rPr lang="ru-RU" dirty="0" err="1"/>
              <a:t>Debug</a:t>
            </a:r>
            <a:r>
              <a:rPr lang="ru-RU" dirty="0"/>
              <a:t>, в которой и оказывается сборка — результат компиляции — </a:t>
            </a:r>
            <a:r>
              <a:rPr lang="ru-RU" dirty="0" err="1"/>
              <a:t>exe</a:t>
            </a:r>
            <a:r>
              <a:rPr lang="ru-RU" dirty="0"/>
              <a:t> или </a:t>
            </a:r>
            <a:r>
              <a:rPr lang="ru-RU" dirty="0" err="1"/>
              <a:t>dll</a:t>
            </a:r>
            <a:r>
              <a:rPr lang="ru-RU" dirty="0"/>
              <a:t> файлы вашей программы.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212" y="1690688"/>
            <a:ext cx="3421349" cy="11114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74" y="3358619"/>
            <a:ext cx="5061826" cy="3212363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724073" y="1348509"/>
            <a:ext cx="1237672" cy="701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0104582" y="1117600"/>
            <a:ext cx="120073" cy="951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9608" y="932934"/>
            <a:ext cx="19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Запуск с отладкой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8491" y="748268"/>
            <a:ext cx="21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Запуск без отладки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1289</Words>
  <Application>Microsoft Office PowerPoint</Application>
  <PresentationFormat>Широкоэкранный</PresentationFormat>
  <Paragraphs>167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Wingdings</vt:lpstr>
      <vt:lpstr>Office Theme</vt:lpstr>
      <vt:lpstr>Лекция №1.  Знакомство с языком C#</vt:lpstr>
      <vt:lpstr>C#</vt:lpstr>
      <vt:lpstr>.NET</vt:lpstr>
      <vt:lpstr>Microsoft Visual Studio</vt:lpstr>
      <vt:lpstr>Hello, world!</vt:lpstr>
      <vt:lpstr>Hello, world!</vt:lpstr>
      <vt:lpstr>Hello, world!</vt:lpstr>
      <vt:lpstr>Hello, world!</vt:lpstr>
      <vt:lpstr>Hello, world!</vt:lpstr>
      <vt:lpstr>Файлы</vt:lpstr>
      <vt:lpstr>Числовые типы данных</vt:lpstr>
      <vt:lpstr>Числовые типы данных</vt:lpstr>
      <vt:lpstr>Строки</vt:lpstr>
      <vt:lpstr>Арифметические операции и var</vt:lpstr>
      <vt:lpstr>Методы</vt:lpstr>
      <vt:lpstr>Переменные</vt:lpstr>
      <vt:lpstr>Переменные</vt:lpstr>
      <vt:lpstr>Где искать информацию</vt:lpstr>
      <vt:lpstr>Ошибки</vt:lpstr>
      <vt:lpstr>Ошибки на этапе компиляции</vt:lpstr>
      <vt:lpstr>Исправление</vt:lpstr>
      <vt:lpstr>Ошибки во время исполнения</vt:lpstr>
      <vt:lpstr>Отладка</vt:lpstr>
      <vt:lpstr>Отладка</vt:lpstr>
      <vt:lpstr>Отладка</vt:lpstr>
      <vt:lpstr>Отладка</vt:lpstr>
      <vt:lpstr>Отладка</vt:lpstr>
      <vt:lpstr>Отладка</vt:lpstr>
      <vt:lpstr>Стилистические ошибки</vt:lpstr>
      <vt:lpstr>Рекомендации по стилю</vt:lpstr>
      <vt:lpstr>Рефакторинг</vt:lpstr>
      <vt:lpstr>Рефакторинг</vt:lpstr>
      <vt:lpstr>Рефакторинг</vt:lpstr>
      <vt:lpstr>DRY</vt:lpstr>
      <vt:lpstr>Рефакторинг</vt:lpstr>
      <vt:lpstr>Константы</vt:lpstr>
      <vt:lpstr>Константы</vt:lpstr>
      <vt:lpstr>Enum</vt:lpstr>
      <vt:lpstr>Enum</vt:lpstr>
      <vt:lpstr>Enum</vt:lpstr>
      <vt:lpstr>Выделение методов</vt:lpstr>
      <vt:lpstr>Выделение методов</vt:lpstr>
      <vt:lpstr>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№1.  Знакомство с языком C#</dc:title>
  <dc:creator>Андрей</dc:creator>
  <cp:lastModifiedBy>Андрей</cp:lastModifiedBy>
  <cp:revision>44</cp:revision>
  <dcterms:created xsi:type="dcterms:W3CDTF">2024-09-12T11:51:23Z</dcterms:created>
  <dcterms:modified xsi:type="dcterms:W3CDTF">2024-09-13T15:47:13Z</dcterms:modified>
</cp:coreProperties>
</file>