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5" r:id="rId8"/>
    <p:sldId id="284" r:id="rId9"/>
    <p:sldId id="283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gor\OneDrive\Desktop\CAPSTONE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gor\OneDrive\Desktop\CAPSTONE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gor\OneDrive\Desktop\CAPST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gor\OneDrive\Desktop\CAPSTO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(version 1).xlsb.xlsx]Sheet1!PivotTable11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Sheet1!$A$4:$A$26</c:f>
              <c:strCache>
                <c:ptCount val="22"/>
                <c:pt idx="0">
                  <c:v>45</c:v>
                </c:pt>
                <c:pt idx="1">
                  <c:v>29</c:v>
                </c:pt>
                <c:pt idx="2">
                  <c:v>24</c:v>
                </c:pt>
                <c:pt idx="3">
                  <c:v>2</c:v>
                </c:pt>
                <c:pt idx="4">
                  <c:v>35</c:v>
                </c:pt>
                <c:pt idx="5">
                  <c:v>36</c:v>
                </c:pt>
                <c:pt idx="6">
                  <c:v>20</c:v>
                </c:pt>
                <c:pt idx="7">
                  <c:v>10</c:v>
                </c:pt>
                <c:pt idx="8">
                  <c:v>50</c:v>
                </c:pt>
                <c:pt idx="9">
                  <c:v>3</c:v>
                </c:pt>
                <c:pt idx="10">
                  <c:v>13</c:v>
                </c:pt>
                <c:pt idx="11">
                  <c:v>48</c:v>
                </c:pt>
                <c:pt idx="12">
                  <c:v>9</c:v>
                </c:pt>
                <c:pt idx="13">
                  <c:v>40</c:v>
                </c:pt>
                <c:pt idx="14">
                  <c:v>5</c:v>
                </c:pt>
                <c:pt idx="15">
                  <c:v>8</c:v>
                </c:pt>
                <c:pt idx="16">
                  <c:v>6</c:v>
                </c:pt>
                <c:pt idx="17">
                  <c:v>43</c:v>
                </c:pt>
                <c:pt idx="18">
                  <c:v>14</c:v>
                </c:pt>
                <c:pt idx="19">
                  <c:v>30</c:v>
                </c:pt>
                <c:pt idx="20">
                  <c:v>25</c:v>
                </c:pt>
                <c:pt idx="21">
                  <c:v>31</c:v>
                </c:pt>
              </c:strCache>
            </c:strRef>
          </c:cat>
          <c:val>
            <c:numRef>
              <c:f>Sheet1!$B$4:$B$26</c:f>
              <c:numCache>
                <c:formatCode>"$"#,##0.00</c:formatCode>
                <c:ptCount val="22"/>
                <c:pt idx="0">
                  <c:v>1347909</c:v>
                </c:pt>
                <c:pt idx="1">
                  <c:v>1344373</c:v>
                </c:pt>
                <c:pt idx="2">
                  <c:v>1338101</c:v>
                </c:pt>
                <c:pt idx="3">
                  <c:v>1328157</c:v>
                </c:pt>
                <c:pt idx="4">
                  <c:v>1319484</c:v>
                </c:pt>
                <c:pt idx="5">
                  <c:v>1314651</c:v>
                </c:pt>
                <c:pt idx="6">
                  <c:v>1313797</c:v>
                </c:pt>
                <c:pt idx="7">
                  <c:v>1310309</c:v>
                </c:pt>
                <c:pt idx="8">
                  <c:v>1309880</c:v>
                </c:pt>
                <c:pt idx="9">
                  <c:v>1305859</c:v>
                </c:pt>
                <c:pt idx="10">
                  <c:v>1305738</c:v>
                </c:pt>
                <c:pt idx="11">
                  <c:v>1302356</c:v>
                </c:pt>
                <c:pt idx="12">
                  <c:v>1302186</c:v>
                </c:pt>
                <c:pt idx="13">
                  <c:v>1298660</c:v>
                </c:pt>
                <c:pt idx="14">
                  <c:v>1291780</c:v>
                </c:pt>
                <c:pt idx="15">
                  <c:v>1289649</c:v>
                </c:pt>
                <c:pt idx="16">
                  <c:v>1289173</c:v>
                </c:pt>
                <c:pt idx="17">
                  <c:v>1279384</c:v>
                </c:pt>
                <c:pt idx="18">
                  <c:v>1256533</c:v>
                </c:pt>
                <c:pt idx="19">
                  <c:v>1248318</c:v>
                </c:pt>
                <c:pt idx="20">
                  <c:v>1242285</c:v>
                </c:pt>
                <c:pt idx="21">
                  <c:v>1240778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D-4B52-A09C-30173CEE9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503384"/>
        <c:axId val="644500104"/>
      </c:barChart>
      <c:catAx>
        <c:axId val="64450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00104"/>
        <c:crosses val="autoZero"/>
        <c:auto val="1"/>
        <c:lblAlgn val="ctr"/>
        <c:lblOffset val="100"/>
        <c:noMultiLvlLbl val="0"/>
      </c:catAx>
      <c:valAx>
        <c:axId val="64450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0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(version 1).xlsb.xlsx]Sheet1!PivotTable11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Sheet1!$A$4:$A$26</c:f>
              <c:strCache>
                <c:ptCount val="22"/>
                <c:pt idx="0">
                  <c:v>45</c:v>
                </c:pt>
                <c:pt idx="1">
                  <c:v>29</c:v>
                </c:pt>
                <c:pt idx="2">
                  <c:v>24</c:v>
                </c:pt>
                <c:pt idx="3">
                  <c:v>2</c:v>
                </c:pt>
                <c:pt idx="4">
                  <c:v>35</c:v>
                </c:pt>
                <c:pt idx="5">
                  <c:v>36</c:v>
                </c:pt>
                <c:pt idx="6">
                  <c:v>20</c:v>
                </c:pt>
                <c:pt idx="7">
                  <c:v>10</c:v>
                </c:pt>
                <c:pt idx="8">
                  <c:v>50</c:v>
                </c:pt>
                <c:pt idx="9">
                  <c:v>3</c:v>
                </c:pt>
                <c:pt idx="10">
                  <c:v>13</c:v>
                </c:pt>
                <c:pt idx="11">
                  <c:v>48</c:v>
                </c:pt>
                <c:pt idx="12">
                  <c:v>9</c:v>
                </c:pt>
                <c:pt idx="13">
                  <c:v>40</c:v>
                </c:pt>
                <c:pt idx="14">
                  <c:v>5</c:v>
                </c:pt>
                <c:pt idx="15">
                  <c:v>8</c:v>
                </c:pt>
                <c:pt idx="16">
                  <c:v>6</c:v>
                </c:pt>
                <c:pt idx="17">
                  <c:v>43</c:v>
                </c:pt>
                <c:pt idx="18">
                  <c:v>14</c:v>
                </c:pt>
                <c:pt idx="19">
                  <c:v>30</c:v>
                </c:pt>
                <c:pt idx="20">
                  <c:v>25</c:v>
                </c:pt>
                <c:pt idx="21">
                  <c:v>31</c:v>
                </c:pt>
              </c:strCache>
            </c:strRef>
          </c:cat>
          <c:val>
            <c:numRef>
              <c:f>Sheet1!$B$4:$B$26</c:f>
              <c:numCache>
                <c:formatCode>"$"#,##0.00</c:formatCode>
                <c:ptCount val="22"/>
                <c:pt idx="0">
                  <c:v>1347909</c:v>
                </c:pt>
                <c:pt idx="1">
                  <c:v>1344373</c:v>
                </c:pt>
                <c:pt idx="2">
                  <c:v>1338101</c:v>
                </c:pt>
                <c:pt idx="3">
                  <c:v>1328157</c:v>
                </c:pt>
                <c:pt idx="4">
                  <c:v>1319484</c:v>
                </c:pt>
                <c:pt idx="5">
                  <c:v>1314651</c:v>
                </c:pt>
                <c:pt idx="6">
                  <c:v>1313797</c:v>
                </c:pt>
                <c:pt idx="7">
                  <c:v>1310309</c:v>
                </c:pt>
                <c:pt idx="8">
                  <c:v>1309880</c:v>
                </c:pt>
                <c:pt idx="9">
                  <c:v>1305859</c:v>
                </c:pt>
                <c:pt idx="10">
                  <c:v>1305738</c:v>
                </c:pt>
                <c:pt idx="11">
                  <c:v>1302356</c:v>
                </c:pt>
                <c:pt idx="12">
                  <c:v>1302186</c:v>
                </c:pt>
                <c:pt idx="13">
                  <c:v>1298660</c:v>
                </c:pt>
                <c:pt idx="14">
                  <c:v>1291780</c:v>
                </c:pt>
                <c:pt idx="15">
                  <c:v>1289649</c:v>
                </c:pt>
                <c:pt idx="16">
                  <c:v>1289173</c:v>
                </c:pt>
                <c:pt idx="17">
                  <c:v>1279384</c:v>
                </c:pt>
                <c:pt idx="18">
                  <c:v>1256533</c:v>
                </c:pt>
                <c:pt idx="19">
                  <c:v>1248318</c:v>
                </c:pt>
                <c:pt idx="20">
                  <c:v>1242285</c:v>
                </c:pt>
                <c:pt idx="21">
                  <c:v>1240778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4-43CB-BE41-166AEB43B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503384"/>
        <c:axId val="644500104"/>
      </c:barChart>
      <c:catAx>
        <c:axId val="64450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00104"/>
        <c:crosses val="autoZero"/>
        <c:auto val="1"/>
        <c:lblAlgn val="ctr"/>
        <c:lblOffset val="100"/>
        <c:noMultiLvlLbl val="0"/>
      </c:catAx>
      <c:valAx>
        <c:axId val="64450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0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CAPSTONE.xlsx]1_car_id_mapping!PivotTable1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98301761584536"/>
          <c:y val="2.2399536762302118E-2"/>
          <c:w val="0.80335262104565908"/>
          <c:h val="0.92764403557496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'1_car_id_mapping'!$I$4</c:f>
              <c:strCache>
                <c:ptCount val="1"/>
                <c:pt idx="0">
                  <c:v>Sum of Yearly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prstClr val="white">
                            <a:lumMod val="8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u="none" strike="noStrike" dirty="0">
                        <a:effectLst/>
                      </a:rPr>
                      <a:t>$30,</a:t>
                    </a:r>
                    <a:r>
                      <a:rPr lang="en-US" sz="2400" u="none" strike="noStrike" baseline="0" dirty="0">
                        <a:effectLst/>
                      </a:rPr>
                      <a:t>320,298</a:t>
                    </a:r>
                    <a:endParaRPr lang="en-US" sz="2400" b="1" i="0" u="none" strike="noStrike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prstClr val="white">
                          <a:lumMod val="8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63324861223647"/>
                      <c:h val="9.746360104036744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BF09-4E9C-B2EB-F6CA83ABA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'1_car_id_mapping'!$I$5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'1_car_id_mapping'!$I$5</c:f>
              <c:numCache>
                <c:formatCode>General</c:formatCode>
                <c:ptCount val="1"/>
                <c:pt idx="0">
                  <c:v>30320297.920000009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7-4AD9-BCC6-C3827FCA0E51}"/>
            </c:ext>
          </c:extLst>
        </c:ser>
        <c:ser>
          <c:idx val="1"/>
          <c:order val="1"/>
          <c:tx>
            <c:strRef>
              <c:f>'1_car_id_mapping'!$J$4</c:f>
              <c:strCache>
                <c:ptCount val="1"/>
                <c:pt idx="0">
                  <c:v>Sum of Total 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dLbl>
              <c:idx val="0"/>
              <c:layout>
                <c:manualLayout>
                  <c:x val="-3.2113034645362359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/>
                      <a:t>$64,86</a:t>
                    </a:r>
                    <a:r>
                      <a:rPr lang="en-US" sz="2800" baseline="0" dirty="0"/>
                      <a:t>9,040</a:t>
                    </a:r>
                    <a:endParaRPr lang="en-US" sz="2800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94153172196363"/>
                      <c:h val="8.976879338659160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BF09-4E9C-B2EB-F6CA83ABA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'1_car_id_mapping'!$I$5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'1_car_id_mapping'!$J$5</c:f>
              <c:numCache>
                <c:formatCode>General</c:formatCode>
                <c:ptCount val="1"/>
                <c:pt idx="0">
                  <c:v>64866040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D7-4AD9-BCC6-C3827FCA0E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2004200"/>
        <c:axId val="502008136"/>
      </c:barChart>
      <c:catAx>
        <c:axId val="50200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008136"/>
        <c:crosses val="autoZero"/>
        <c:auto val="0"/>
        <c:lblAlgn val="ctr"/>
        <c:lblOffset val="100"/>
        <c:noMultiLvlLbl val="0"/>
      </c:catAx>
      <c:valAx>
        <c:axId val="502008136"/>
        <c:scaling>
          <c:orientation val="minMax"/>
          <c:max val="70000000"/>
          <c:min val="10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00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647779987986191"/>
          <c:y val="3.7916082266873296E-3"/>
          <c:w val="0.18223767873432364"/>
          <c:h val="0.29111766640174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Calculations'!$B$11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'Scenario Calculations'!$A$12:$A$21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  <c:extLst/>
            </c:strRef>
          </c:cat>
          <c:val>
            <c:numRef>
              <c:f>'Scenario Calculations'!$B$12:$B$21</c:f>
              <c:numCache>
                <c:formatCode>"$"#,##0.00</c:formatCode>
                <c:ptCount val="2"/>
                <c:pt idx="0">
                  <c:v>64782381</c:v>
                </c:pt>
                <c:pt idx="1">
                  <c:v>62025990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5FE-4C17-8200-05032BB389B3}"/>
            </c:ext>
          </c:extLst>
        </c:ser>
        <c:ser>
          <c:idx val="1"/>
          <c:order val="1"/>
          <c:tx>
            <c:strRef>
              <c:f>'Scenario Calculations'!$C$11</c:f>
              <c:strCache>
                <c:ptCount val="1"/>
                <c:pt idx="0">
                  <c:v>Scenario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'Scenario Calculations'!$A$12:$A$21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  <c:extLst/>
            </c:strRef>
          </c:cat>
          <c:val>
            <c:numRef>
              <c:f>'Scenario Calculations'!$C$12:$C$21</c:f>
              <c:numCache>
                <c:formatCode>"$"#,##0.00</c:formatCode>
                <c:ptCount val="2"/>
                <c:pt idx="0">
                  <c:v>64666674</c:v>
                </c:pt>
                <c:pt idx="1">
                  <c:v>62162206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5FE-4C17-8200-05032BB389B3}"/>
            </c:ext>
          </c:extLst>
        </c:ser>
        <c:ser>
          <c:idx val="2"/>
          <c:order val="2"/>
          <c:tx>
            <c:strRef>
              <c:f>'Scenario Calculations'!$D$11</c:f>
              <c:strCache>
                <c:ptCount val="1"/>
                <c:pt idx="0">
                  <c:v>Scenario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'Scenario Calculations'!$A$12:$A$21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  <c:extLst/>
            </c:strRef>
          </c:cat>
          <c:val>
            <c:numRef>
              <c:f>'Scenario Calculations'!$D$12:$D$21</c:f>
              <c:numCache>
                <c:formatCode>"$"#,##0.00</c:formatCode>
                <c:ptCount val="2"/>
                <c:pt idx="0">
                  <c:v>70062775.74000001</c:v>
                </c:pt>
                <c:pt idx="1">
                  <c:v>67306384.74000001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5FE-4C17-8200-05032BB389B3}"/>
            </c:ext>
          </c:extLst>
        </c:ser>
        <c:ser>
          <c:idx val="3"/>
          <c:order val="3"/>
          <c:tx>
            <c:strRef>
              <c:f>'Scenario Calculations'!$E$11</c:f>
              <c:strCache>
                <c:ptCount val="1"/>
                <c:pt idx="0">
                  <c:v>Scenario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'Scenario Calculations'!$A$12:$A$21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  <c:extLst/>
            </c:strRef>
          </c:cat>
          <c:val>
            <c:numRef>
              <c:f>'Scenario Calculations'!$E$12:$E$21</c:f>
              <c:numCache>
                <c:formatCode>"$"#,##0.00</c:formatCode>
                <c:ptCount val="2"/>
                <c:pt idx="0">
                  <c:v>67564789.200000003</c:v>
                </c:pt>
                <c:pt idx="1">
                  <c:v>64808398.200000003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5FE-4C17-8200-05032BB38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439840"/>
        <c:axId val="534436888"/>
      </c:barChart>
      <c:catAx>
        <c:axId val="53443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436888"/>
        <c:crosses val="autoZero"/>
        <c:auto val="1"/>
        <c:lblAlgn val="ctr"/>
        <c:lblOffset val="100"/>
        <c:noMultiLvlLbl val="0"/>
      </c:catAx>
      <c:valAx>
        <c:axId val="53443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43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Luxury &amp; </a:t>
          </a:r>
        </a:p>
        <a:p>
          <a:pPr>
            <a:lnSpc>
              <a:spcPct val="100000"/>
            </a:lnSpc>
            <a:defRPr b="1"/>
          </a:pPr>
          <a:r>
            <a:rPr lang="en-US" sz="2400" dirty="0"/>
            <a:t>New Cars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Year-Round</a:t>
          </a:r>
          <a:r>
            <a:rPr lang="en-US" sz="2400" baseline="0" dirty="0"/>
            <a:t> </a:t>
          </a:r>
        </a:p>
        <a:p>
          <a:pPr>
            <a:lnSpc>
              <a:spcPct val="100000"/>
            </a:lnSpc>
            <a:defRPr b="1"/>
          </a:pPr>
          <a:r>
            <a:rPr lang="en-US" sz="2400" baseline="0" dirty="0"/>
            <a:t>Rentals</a:t>
          </a:r>
          <a:endParaRPr lang="en-US" sz="2400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Low</a:t>
          </a:r>
          <a:r>
            <a:rPr lang="en-US" sz="2400" baseline="0" dirty="0"/>
            <a:t> Accident </a:t>
          </a:r>
        </a:p>
        <a:p>
          <a:pPr>
            <a:lnSpc>
              <a:spcPct val="100000"/>
            </a:lnSpc>
            <a:defRPr b="1"/>
          </a:pPr>
          <a:r>
            <a:rPr lang="en-US" sz="2400" baseline="0" dirty="0"/>
            <a:t>Rates</a:t>
          </a:r>
          <a:endParaRPr lang="en-US" sz="2400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 custScaleX="113663" custScaleY="110808" custLinFactX="300000" custLinFactNeighborX="374988" custLinFactNeighborY="-319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Mechanic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 custFlipVert="0" custScaleX="96369" custScaleY="99591" custLinFactNeighborX="-1978" custLinFactNeighborY="3720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ScaleX="155770" custScaleY="171266" custLinFactX="-144733" custLinFactNeighborX="-200000" custLinFactNeighborY="-183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tible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 custLinFactNeighborX="-18" custLinFactNeighborY="-15323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ScaleX="155270" custScaleY="138070" custLinFactX="-135766" custLinFactNeighborX="-200000" custLinFactNeighborY="-1001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 custLinFactNeighborX="120" custLinFactNeighborY="-4979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8229596" y="753718"/>
          <a:ext cx="1228519" cy="1197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0" y="2051009"/>
          <a:ext cx="2867936" cy="863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Luxury &amp;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New Cars</a:t>
          </a:r>
        </a:p>
      </dsp:txBody>
      <dsp:txXfrm>
        <a:off x="0" y="2051009"/>
        <a:ext cx="2867936" cy="863641"/>
      </dsp:txXfrm>
    </dsp:sp>
    <dsp:sp modelId="{DD091D0A-5A25-4241-91F3-18D32B0BDD4F}">
      <dsp:nvSpPr>
        <dsp:cNvPr id="0" name=""/>
        <dsp:cNvSpPr/>
      </dsp:nvSpPr>
      <dsp:spPr>
        <a:xfrm>
          <a:off x="4228" y="2925760"/>
          <a:ext cx="3088125" cy="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28" y="2925760"/>
        <a:ext cx="3088125" cy="695"/>
      </dsp:txXfrm>
    </dsp:sp>
    <dsp:sp modelId="{210823F6-AC1A-46E3-9D99-A319DF497539}">
      <dsp:nvSpPr>
        <dsp:cNvPr id="0" name=""/>
        <dsp:cNvSpPr/>
      </dsp:nvSpPr>
      <dsp:spPr>
        <a:xfrm>
          <a:off x="608997" y="426995"/>
          <a:ext cx="1683630" cy="185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219" y="2047461"/>
          <a:ext cx="3088125" cy="86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Year-Round</a:t>
          </a:r>
          <a:r>
            <a:rPr lang="en-US" sz="2400" kern="1200" baseline="0" dirty="0"/>
            <a:t>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baseline="0" dirty="0"/>
            <a:t>Rentals</a:t>
          </a:r>
          <a:endParaRPr lang="en-US" sz="2400" kern="1200" dirty="0"/>
        </a:p>
      </dsp:txBody>
      <dsp:txXfrm>
        <a:off x="3632219" y="2047461"/>
        <a:ext cx="3088125" cy="867188"/>
      </dsp:txXfrm>
    </dsp:sp>
    <dsp:sp modelId="{7CD40649-A74C-4AD8-B9D0-2573A1955C91}">
      <dsp:nvSpPr>
        <dsp:cNvPr id="0" name=""/>
        <dsp:cNvSpPr/>
      </dsp:nvSpPr>
      <dsp:spPr>
        <a:xfrm>
          <a:off x="3632775" y="3089124"/>
          <a:ext cx="3088125" cy="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32775" y="3089124"/>
        <a:ext cx="3088125" cy="695"/>
      </dsp:txXfrm>
    </dsp:sp>
    <dsp:sp modelId="{B0A3ABD2-C471-4A21-8AEF-3843C86919E1}">
      <dsp:nvSpPr>
        <dsp:cNvPr id="0" name=""/>
        <dsp:cNvSpPr/>
      </dsp:nvSpPr>
      <dsp:spPr>
        <a:xfrm>
          <a:off x="4337165" y="606393"/>
          <a:ext cx="1678226" cy="1492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5027" y="2047464"/>
          <a:ext cx="3088125" cy="86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Low</a:t>
          </a:r>
          <a:r>
            <a:rPr lang="en-US" sz="2400" kern="1200" baseline="0" dirty="0"/>
            <a:t> Accident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baseline="0" dirty="0"/>
            <a:t>Rates</a:t>
          </a:r>
          <a:endParaRPr lang="en-US" sz="2400" kern="1200" dirty="0"/>
        </a:p>
      </dsp:txBody>
      <dsp:txXfrm>
        <a:off x="7265027" y="2047464"/>
        <a:ext cx="3088125" cy="867188"/>
      </dsp:txXfrm>
    </dsp:sp>
    <dsp:sp modelId="{6418EBED-F111-425B-8EE2-06B8B2297A68}">
      <dsp:nvSpPr>
        <dsp:cNvPr id="0" name=""/>
        <dsp:cNvSpPr/>
      </dsp:nvSpPr>
      <dsp:spPr>
        <a:xfrm>
          <a:off x="7261321" y="2999425"/>
          <a:ext cx="3088125" cy="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261321" y="2999425"/>
        <a:ext cx="3088125" cy="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3435" y="2182968"/>
            <a:ext cx="3382832" cy="2492064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Strategies to Increase</a:t>
            </a:r>
            <a:br>
              <a:rPr lang="en-US" sz="4200" dirty="0"/>
            </a:br>
            <a:r>
              <a:rPr lang="en-US" sz="4200" dirty="0"/>
              <a:t>Gross Revenue</a:t>
            </a:r>
          </a:p>
        </p:txBody>
      </p:sp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" r="-1" b="15182"/>
          <a:stretch/>
        </p:blipFill>
        <p:spPr>
          <a:xfrm>
            <a:off x="-1" y="10"/>
            <a:ext cx="7537704" cy="3428990"/>
          </a:xfrm>
          <a:prstGeom prst="rect">
            <a:avLst/>
          </a:prstGeom>
        </p:spPr>
      </p:pic>
      <p:pic>
        <p:nvPicPr>
          <p:cNvPr id="1026" name="Picture 2" descr="Lariat's logo">
            <a:extLst>
              <a:ext uri="{FF2B5EF4-FFF2-40B4-BE49-F238E27FC236}">
                <a16:creationId xmlns:a16="http://schemas.microsoft.com/office/drawing/2014/main" id="{3AE55C52-7CE8-438E-8E7D-1B74CF88C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r="1" b="1"/>
          <a:stretch/>
        </p:blipFill>
        <p:spPr bwMode="auto">
          <a:xfrm>
            <a:off x="20" y="3429000"/>
            <a:ext cx="753768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09A-44B1-4E42-905B-61FE28C6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Scenario Would be Best?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42261F-46AD-4495-935D-9AD5318D3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929771"/>
              </p:ext>
            </p:extLst>
          </p:nvPr>
        </p:nvGraphicFramePr>
        <p:xfrm>
          <a:off x="914400" y="1683657"/>
          <a:ext cx="10609943" cy="456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48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675" cy="1179443"/>
          </a:xfrm>
        </p:spPr>
        <p:txBody>
          <a:bodyPr>
            <a:normAutofit/>
          </a:bodyPr>
          <a:lstStyle/>
          <a:p>
            <a:r>
              <a:rPr lang="en-US" b="1" dirty="0"/>
              <a:t>Lariat Rent-A-Car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9360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F29305B-39BA-48B8-BC22-1DE18C34F5B9}"/>
              </a:ext>
            </a:extLst>
          </p:cNvPr>
          <p:cNvSpPr txBox="1"/>
          <p:nvPr/>
        </p:nvSpPr>
        <p:spPr>
          <a:xfrm flipH="1">
            <a:off x="4632892" y="1442453"/>
            <a:ext cx="29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 Accomplishments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CD21-7F14-408F-98AD-348E47A3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6569"/>
            <a:ext cx="10353762" cy="970450"/>
          </a:xfrm>
        </p:spPr>
        <p:txBody>
          <a:bodyPr/>
          <a:lstStyle/>
          <a:p>
            <a:r>
              <a:rPr lang="en-US" dirty="0"/>
              <a:t>Year-End Revenue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4F42C-9184-4466-B31E-0C792A7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3" y="1555837"/>
            <a:ext cx="4764764" cy="692495"/>
          </a:xfrm>
        </p:spPr>
        <p:txBody>
          <a:bodyPr/>
          <a:lstStyle/>
          <a:p>
            <a:r>
              <a:rPr lang="en-US" dirty="0"/>
              <a:t>Airport Locations Total Revenue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1F973-038F-43D8-AB10-9182EB61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0783" y="1220755"/>
            <a:ext cx="5047422" cy="970450"/>
          </a:xfrm>
        </p:spPr>
        <p:txBody>
          <a:bodyPr/>
          <a:lstStyle/>
          <a:p>
            <a:r>
              <a:rPr lang="en-US" dirty="0" err="1"/>
              <a:t>Streetside</a:t>
            </a:r>
            <a:r>
              <a:rPr lang="en-US" dirty="0"/>
              <a:t> Locations Total  Revenue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E2AB61-1280-49D2-BF70-6FE26126B9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4174758"/>
              </p:ext>
            </p:extLst>
          </p:nvPr>
        </p:nvGraphicFramePr>
        <p:xfrm>
          <a:off x="1045486" y="2360023"/>
          <a:ext cx="4764087" cy="338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AE2AB61-1280-49D2-BF70-6FE26126B9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6645090"/>
              </p:ext>
            </p:extLst>
          </p:nvPr>
        </p:nvGraphicFramePr>
        <p:xfrm>
          <a:off x="6362700" y="2360023"/>
          <a:ext cx="4904857" cy="338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209ED1-4E54-43A9-AD38-6FEA4EC69025}"/>
              </a:ext>
            </a:extLst>
          </p:cNvPr>
          <p:cNvSpPr txBox="1"/>
          <p:nvPr/>
        </p:nvSpPr>
        <p:spPr>
          <a:xfrm>
            <a:off x="1045486" y="5791200"/>
            <a:ext cx="43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$29,060, 683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E1ADD-E72A-46D4-9774-8186D7D2BE09}"/>
              </a:ext>
            </a:extLst>
          </p:cNvPr>
          <p:cNvSpPr txBox="1"/>
          <p:nvPr/>
        </p:nvSpPr>
        <p:spPr>
          <a:xfrm>
            <a:off x="6291417" y="5791200"/>
            <a:ext cx="504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 $35,721,698.00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06FE2-7BE3-4922-9C6A-8D03B11834BF}"/>
              </a:ext>
            </a:extLst>
          </p:cNvPr>
          <p:cNvSpPr txBox="1"/>
          <p:nvPr/>
        </p:nvSpPr>
        <p:spPr>
          <a:xfrm>
            <a:off x="3566965" y="6184616"/>
            <a:ext cx="5047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Grand Total: </a:t>
            </a:r>
            <a:r>
              <a:rPr lang="en-US" sz="2800" b="1" u="none" strike="noStrike" dirty="0">
                <a:effectLst/>
              </a:rPr>
              <a:t>$64,782,381.00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3BF9A-C0A4-4049-9970-A3F0172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34" y="500030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Total Annual Costs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DA4D8E-0B02-49EF-BBCA-73CBC957E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293718"/>
              </p:ext>
            </p:extLst>
          </p:nvPr>
        </p:nvGraphicFramePr>
        <p:xfrm>
          <a:off x="1100137" y="1413934"/>
          <a:ext cx="9886951" cy="5215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54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3BF9A-C0A4-4049-9970-A3F01729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Total Annual Costs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C2A4C9-F143-4AA5-A969-618342E19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45054"/>
              </p:ext>
            </p:extLst>
          </p:nvPr>
        </p:nvGraphicFramePr>
        <p:xfrm>
          <a:off x="1722002" y="1438360"/>
          <a:ext cx="4879007" cy="383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457">
                  <a:extLst>
                    <a:ext uri="{9D8B030D-6E8A-4147-A177-3AD203B41FA5}">
                      <a16:colId xmlns:a16="http://schemas.microsoft.com/office/drawing/2014/main" val="3416002996"/>
                    </a:ext>
                  </a:extLst>
                </a:gridCol>
                <a:gridCol w="2030550">
                  <a:extLst>
                    <a:ext uri="{9D8B030D-6E8A-4147-A177-3AD203B41FA5}">
                      <a16:colId xmlns:a16="http://schemas.microsoft.com/office/drawing/2014/main" val="661041630"/>
                    </a:ext>
                  </a:extLst>
                </a:gridCol>
              </a:tblGrid>
              <a:tr h="34204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3385361809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Cars Rented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736762013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Non-Airport Days Rented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220281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757578067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Airport Days Rented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178896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3586760729"/>
                  </a:ext>
                </a:extLst>
              </a:tr>
              <a:tr h="378467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572852481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 Daily Rate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$162.00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3625445286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 Airport Daily Rate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$162.00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1697832222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Gross Revenue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$64,782,381.00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2672711966"/>
                  </a:ext>
                </a:extLst>
              </a:tr>
              <a:tr h="378467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833864756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Car Expenses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$30,320,298.00</a:t>
                      </a: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2288262113"/>
                  </a:ext>
                </a:extLst>
              </a:tr>
              <a:tr h="342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Net Revenue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28" marR="14228" marT="142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34,462,083.00</a:t>
                      </a:r>
                    </a:p>
                  </a:txBody>
                  <a:tcPr marL="14228" marR="14228" marT="14228" marB="0" anchor="b"/>
                </a:tc>
                <a:extLst>
                  <a:ext uri="{0D108BD9-81ED-4DB2-BD59-A6C34878D82A}">
                    <a16:rowId xmlns:a16="http://schemas.microsoft.com/office/drawing/2014/main" val="53605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8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0BB8-F0DF-4733-900B-63B60A5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Differently?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70A6-2455-42A3-98CE-6452B0BF9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generate more revenue?</a:t>
            </a:r>
          </a:p>
        </p:txBody>
      </p:sp>
    </p:spTree>
    <p:extLst>
      <p:ext uri="{BB962C8B-B14F-4D97-AF65-F5344CB8AC3E}">
        <p14:creationId xmlns:p14="http://schemas.microsoft.com/office/powerpoint/2010/main" val="18808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28866-F306-44D7-AD67-30807AF2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078" y="442291"/>
            <a:ext cx="427016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Scenario 1:Remove &amp; Liquidate all Non-Profit Vehicles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01F484-6991-4395-887A-A2C48C0B7C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5057494"/>
              </p:ext>
            </p:extLst>
          </p:nvPr>
        </p:nvGraphicFramePr>
        <p:xfrm>
          <a:off x="7246901" y="1812896"/>
          <a:ext cx="4704522" cy="480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4522">
                  <a:extLst>
                    <a:ext uri="{9D8B030D-6E8A-4147-A177-3AD203B41FA5}">
                      <a16:colId xmlns:a16="http://schemas.microsoft.com/office/drawing/2014/main" val="1299523801"/>
                    </a:ext>
                  </a:extLst>
                </a:gridCol>
              </a:tblGrid>
              <a:tr h="393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280301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Cars Rented: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130109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Streetside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 Rented: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282079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Airport Days Rented: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059289"/>
                  </a:ext>
                </a:extLst>
              </a:tr>
              <a:tr h="441342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464296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Daily Rate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$162.00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493300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Airport Daily Rate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:$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622967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Rev: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$64,666,674.00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772311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009715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Expenses: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$30,068,374.46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366823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Revenue: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$34,598,299.54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00217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C9A97A-B9BD-46EF-A5F4-EBAA250D99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7825719"/>
              </p:ext>
            </p:extLst>
          </p:nvPr>
        </p:nvGraphicFramePr>
        <p:xfrm>
          <a:off x="457754" y="442291"/>
          <a:ext cx="6548570" cy="570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420">
                  <a:extLst>
                    <a:ext uri="{9D8B030D-6E8A-4147-A177-3AD203B41FA5}">
                      <a16:colId xmlns:a16="http://schemas.microsoft.com/office/drawing/2014/main" val="2886158705"/>
                    </a:ext>
                  </a:extLst>
                </a:gridCol>
                <a:gridCol w="2905150">
                  <a:extLst>
                    <a:ext uri="{9D8B030D-6E8A-4147-A177-3AD203B41FA5}">
                      <a16:colId xmlns:a16="http://schemas.microsoft.com/office/drawing/2014/main" val="1401155588"/>
                    </a:ext>
                  </a:extLst>
                </a:gridCol>
              </a:tblGrid>
              <a:tr h="432482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1425127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Cars Rented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987218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Non-Airport Days Rented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372323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Airport Days Rented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007268"/>
                  </a:ext>
                </a:extLst>
              </a:tr>
              <a:tr h="570835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67276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Daily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879844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Airport Daily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216951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$64,782,381.00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37430"/>
                  </a:ext>
                </a:extLst>
              </a:tr>
              <a:tr h="570835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090140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Car Expenses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$30,320,298.00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288271"/>
                  </a:ext>
                </a:extLst>
              </a:tr>
              <a:tr h="51589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$34,462,083.00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48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2861E-C2BF-40C2-A692-CDBEF5DF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4" y="643466"/>
            <a:ext cx="3915253" cy="13706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000" b="1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Scenario </a:t>
            </a:r>
            <a:r>
              <a:rPr lang="en-US" sz="3000" b="1" dirty="0"/>
              <a:t>2: Raise Average Daily Rates. Airport=10% raise, </a:t>
            </a:r>
            <a:r>
              <a:rPr lang="en-US" sz="3000" b="1" dirty="0" err="1"/>
              <a:t>Streetside</a:t>
            </a:r>
            <a:r>
              <a:rPr lang="en-US" sz="3000" b="1" dirty="0"/>
              <a:t>=7% raise</a:t>
            </a:r>
            <a:endParaRPr lang="en-US" sz="3000" b="1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3B2807-13E8-4359-9E6C-C336D1D3A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45799"/>
              </p:ext>
            </p:extLst>
          </p:nvPr>
        </p:nvGraphicFramePr>
        <p:xfrm>
          <a:off x="4957655" y="643466"/>
          <a:ext cx="6548570" cy="514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179">
                  <a:extLst>
                    <a:ext uri="{9D8B030D-6E8A-4147-A177-3AD203B41FA5}">
                      <a16:colId xmlns:a16="http://schemas.microsoft.com/office/drawing/2014/main" val="3436842281"/>
                    </a:ext>
                  </a:extLst>
                </a:gridCol>
                <a:gridCol w="2725391">
                  <a:extLst>
                    <a:ext uri="{9D8B030D-6E8A-4147-A177-3AD203B41FA5}">
                      <a16:colId xmlns:a16="http://schemas.microsoft.com/office/drawing/2014/main" val="499364933"/>
                    </a:ext>
                  </a:extLst>
                </a:gridCol>
              </a:tblGrid>
              <a:tr h="45908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267392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Cars Rented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80851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Non-Airport Days Rented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220281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424481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Airport Days Rented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178896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238021"/>
                  </a:ext>
                </a:extLst>
              </a:tr>
              <a:tr h="507975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4317705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Daily Rate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921271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Airport Daily Rate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221374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Gross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$64,782,381.00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794998"/>
                  </a:ext>
                </a:extLst>
              </a:tr>
              <a:tr h="507975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217263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Total Car Expenses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$30,320,298.00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66069"/>
                  </a:ext>
                </a:extLst>
              </a:tr>
              <a:tr h="459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Net Revenue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97" marR="19097" marT="190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$34,462,083.00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649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3AB3C5-F1C4-4907-9DCC-E21111D93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82495"/>
              </p:ext>
            </p:extLst>
          </p:nvPr>
        </p:nvGraphicFramePr>
        <p:xfrm>
          <a:off x="397564" y="2160104"/>
          <a:ext cx="4399723" cy="4169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9723">
                  <a:extLst>
                    <a:ext uri="{9D8B030D-6E8A-4147-A177-3AD203B41FA5}">
                      <a16:colId xmlns:a16="http://schemas.microsoft.com/office/drawing/2014/main" val="1359105322"/>
                    </a:ext>
                  </a:extLst>
                </a:gridCol>
              </a:tblGrid>
              <a:tr h="375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sng" strike="noStrike" dirty="0">
                          <a:effectLst/>
                        </a:rPr>
                        <a:t>Scenario 2</a:t>
                      </a:r>
                      <a:endParaRPr lang="en-US" sz="2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684793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>
                          <a:effectLst/>
                        </a:rPr>
                        <a:t>Total Cars Rented: </a:t>
                      </a:r>
                      <a:r>
                        <a:rPr lang="en-US" sz="2200" b="1" u="none" strike="noStrike" dirty="0">
                          <a:effectLst/>
                        </a:rPr>
                        <a:t>4000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745503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 err="1">
                          <a:effectLst/>
                        </a:rPr>
                        <a:t>Streetside</a:t>
                      </a:r>
                      <a:r>
                        <a:rPr lang="en-US" sz="2200" b="0" u="none" strike="noStrike" dirty="0">
                          <a:effectLst/>
                        </a:rPr>
                        <a:t> Rental Days:</a:t>
                      </a:r>
                      <a:r>
                        <a:rPr lang="en-US" sz="2200" b="1" u="none" strike="noStrike" dirty="0">
                          <a:effectLst/>
                        </a:rPr>
                        <a:t>220281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640224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>
                          <a:effectLst/>
                        </a:rPr>
                        <a:t>Airport Rental Days: </a:t>
                      </a:r>
                      <a:r>
                        <a:rPr lang="en-US" sz="2200" b="1" u="none" strike="noStrike" dirty="0">
                          <a:effectLst/>
                        </a:rPr>
                        <a:t>178896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972432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l" fontAlgn="b"/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410527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>
                          <a:effectLst/>
                        </a:rPr>
                        <a:t>Average Daily Rate: </a:t>
                      </a:r>
                      <a:r>
                        <a:rPr lang="en-US" sz="2200" b="1" u="none" strike="noStrike" dirty="0">
                          <a:effectLst/>
                        </a:rPr>
                        <a:t>$173.34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085193"/>
                  </a:ext>
                </a:extLst>
              </a:tr>
              <a:tr h="38408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>
                          <a:effectLst/>
                        </a:rPr>
                        <a:t>Average Airport Daily Rate:  </a:t>
                      </a:r>
                      <a:r>
                        <a:rPr lang="en-US" sz="2200" b="1" u="none" strike="noStrike" dirty="0">
                          <a:effectLst/>
                        </a:rPr>
                        <a:t>$178.2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721991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effectLst/>
                        </a:rPr>
                        <a:t>Gross Revenue: </a:t>
                      </a:r>
                      <a:r>
                        <a:rPr lang="en-US" sz="2200" b="1" u="none" strike="noStrike" dirty="0">
                          <a:effectLst/>
                        </a:rPr>
                        <a:t>$70,062,775.74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7681336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196042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>
                          <a:effectLst/>
                        </a:rPr>
                        <a:t>Total Car Expenses: </a:t>
                      </a:r>
                      <a:r>
                        <a:rPr lang="en-US" sz="2200" b="1" u="none" strike="noStrike" dirty="0">
                          <a:effectLst/>
                        </a:rPr>
                        <a:t>$30,320,298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229445"/>
                  </a:ext>
                </a:extLst>
              </a:tr>
              <a:tr h="378917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u="none" strike="noStrike" dirty="0">
                          <a:effectLst/>
                        </a:rPr>
                        <a:t>Net Revenue: </a:t>
                      </a:r>
                      <a:r>
                        <a:rPr lang="en-US" sz="2200" b="1" u="none" strike="noStrike" dirty="0">
                          <a:effectLst/>
                        </a:rPr>
                        <a:t>$39, 742,477.72 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77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15EB8-81AD-4082-AFA0-1F1DA123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715" y="291001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Scenario 3: Combination of both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588EE1-1BB1-40C7-894E-5B93B0E7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74226"/>
              </p:ext>
            </p:extLst>
          </p:nvPr>
        </p:nvGraphicFramePr>
        <p:xfrm>
          <a:off x="475306" y="518867"/>
          <a:ext cx="7082781" cy="537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126">
                  <a:extLst>
                    <a:ext uri="{9D8B030D-6E8A-4147-A177-3AD203B41FA5}">
                      <a16:colId xmlns:a16="http://schemas.microsoft.com/office/drawing/2014/main" val="194669380"/>
                    </a:ext>
                  </a:extLst>
                </a:gridCol>
                <a:gridCol w="2246243">
                  <a:extLst>
                    <a:ext uri="{9D8B030D-6E8A-4147-A177-3AD203B41FA5}">
                      <a16:colId xmlns:a16="http://schemas.microsoft.com/office/drawing/2014/main" val="1547666315"/>
                    </a:ext>
                  </a:extLst>
                </a:gridCol>
                <a:gridCol w="2157412">
                  <a:extLst>
                    <a:ext uri="{9D8B030D-6E8A-4147-A177-3AD203B41FA5}">
                      <a16:colId xmlns:a16="http://schemas.microsoft.com/office/drawing/2014/main" val="1855209566"/>
                    </a:ext>
                  </a:extLst>
                </a:gridCol>
              </a:tblGrid>
              <a:tr h="4437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Scenario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extLst>
                  <a:ext uri="{0D108BD9-81ED-4DB2-BD59-A6C34878D82A}">
                    <a16:rowId xmlns:a16="http://schemas.microsoft.com/office/drawing/2014/main" val="664120771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Cars Rented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721843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Non-Airport Days Rented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309061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Airport Days Rented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178896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8971121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451615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Average Daily Rate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466644"/>
                  </a:ext>
                </a:extLst>
              </a:tr>
              <a:tr h="8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Average Airport Daily Rate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$178.20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427859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Gross Revenue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$64,782,381.00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$67,564,789.20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950572"/>
                  </a:ext>
                </a:extLst>
              </a:tr>
              <a:tr h="507168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098583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Car Expenses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$30,320,298.00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$30,068,374.46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542724"/>
                  </a:ext>
                </a:extLst>
              </a:tr>
              <a:tr h="443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Net Revenue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12" marR="12912" marT="129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$34,462,083.00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$37,496,414.74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9217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16A84BF-CD91-456E-823F-6EBCFB87E0D9}"/>
              </a:ext>
            </a:extLst>
          </p:cNvPr>
          <p:cNvSpPr txBox="1"/>
          <p:nvPr/>
        </p:nvSpPr>
        <p:spPr>
          <a:xfrm>
            <a:off x="7691438" y="3215148"/>
            <a:ext cx="4500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all Non-Profit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Increase Average Daily Rental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Airport –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Streetside</a:t>
            </a:r>
            <a:r>
              <a:rPr lang="en-US" sz="2800" dirty="0"/>
              <a:t> – 7%</a:t>
            </a:r>
          </a:p>
        </p:txBody>
      </p:sp>
    </p:spTree>
    <p:extLst>
      <p:ext uri="{BB962C8B-B14F-4D97-AF65-F5344CB8AC3E}">
        <p14:creationId xmlns:p14="http://schemas.microsoft.com/office/powerpoint/2010/main" val="42832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Wingdings 2</vt:lpstr>
      <vt:lpstr>SlateVTI</vt:lpstr>
      <vt:lpstr>Strategies to Increase Gross Revenue</vt:lpstr>
      <vt:lpstr>Lariat Rent-A-Car</vt:lpstr>
      <vt:lpstr>Year-End Revenue</vt:lpstr>
      <vt:lpstr>Total Annual Costs</vt:lpstr>
      <vt:lpstr>Total Annual Costs</vt:lpstr>
      <vt:lpstr>What Can We Do Differently?</vt:lpstr>
      <vt:lpstr>Scenario 1:Remove &amp; Liquidate all Non-Profit Vehicles</vt:lpstr>
      <vt:lpstr>Scenario 2: Raise Average Daily Rates. Airport=10% raise, Streetside=7% raise</vt:lpstr>
      <vt:lpstr>Scenario 3: Combination of both methods</vt:lpstr>
      <vt:lpstr>Which Scenario Would be Best?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2020-07-09T01:16:13Z</dcterms:created>
  <dcterms:modified xsi:type="dcterms:W3CDTF">2020-07-09T16:54:52Z</dcterms:modified>
</cp:coreProperties>
</file>