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안녕하십니까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2018년도 1/4분기 개발1팀 신규게임 장르 선정에 대한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ppt 발표를 맡게된 TheOldData의 과장 김성원입니다.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249310761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249310761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다음은 연도별 게임의 트렌드에 대해 확인하시겠습니다.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연간 전체 판매량 그래프를 보시면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1995년과 2000년대를 기점으로 큰 증가폭을 보이는것을 알 수 있는데요.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이는 1990년대 PC가 가정에 보급되면서 PC로 즐길 수 있는 게임의 수요가 증가하고,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2000년대 이후 인터넷의 대중화까지 이루어지며,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온라인으로 즐길 수 있는 게임의 판매량이 한번더 크게 증가하는 것을 볼수있습니다.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249310761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24931076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각각의 장르별로 구분한 그래프들인데요. 이 중 주목할만한 그래프들은 Action과 Shooter, Sports등이 있는데,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Action과 Shooter, Sports 장르가 대세를 이루고 있고,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Platform형 게임은 오히려 인터넷의 보급시기인 2000년대 이후 전반적인 판매량을 흐름을 따르지 못하는것을 보실수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249310761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249310761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각각의 장르별로 구분한 그래프들인데요. 이 중 주목할만한 그래프들은 Action과 Shooter, Sports등이 있는데,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Action과 Shooter, Sports 장르가 대세를 이루고 있고,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Platform형 게임은 오히려 인터넷의 보급시기인 2000년대 이후 전반적인 판매량을 흐름을 따르지 못하는것을 보실수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26e88951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26e88951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판매량이 뛰어나더라도, 특정 회사의 IP가 강력한 게임들을 가져와 사용할 수는 없습니다.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대표적으로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Action장르에서는 Take-Two Interactive(인터렉티브)사의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Grand Theft Auto(그랜드 데트프 오토), GTA 시리즈 총 판매량은 약 1억 6천만장인데요.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GTA시리즈는 2001년의 GTA3부터 2014년의 GTA5까지 꾸준히 1000만장 이상의 판매량을 보입니다.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특히 GTA5는 단일 시리즈로 약 5천만장의 판매량을 보유하고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26e88951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26e88951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RPG 장르에서는 Nintendo사의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포켓몬스터 시리즈 총 판매량은 약 2억장입니다.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 시리즈는 1996년 포켓몬스터 레드,블루의 3천만장을 시작으로, 2014년의 루비, 알파 까지 꾸준히 천만장이상이 판매되었습니다.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26e88951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26e88951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Shooter 장르에서는 블리자드의 전신인 Activision사의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콜오브듀티 시리즈의 총 판매량이 약 2억 5천만장입니다.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 시리즈는 2004년도를 시작으로 2015년도의  블랙옵스3까지 다양한 플랫폼에서 판매되었습니다.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26e88951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26e88951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Sports 장르에서는 Nintendo사의 Wii 시리즈중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스포츠 장르 총 판매량 약 1억 6천만 장인것을 볼 수 있습니다.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26e88951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26e88951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그래서 위 게임들을 데이터에서 제외한 후, 다시 지역 및 장르별 게임 판매량을 보시겠습니다.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그래프의 왼쪽은 데이터 제외 전, 오른쪽은 후 인데요.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수치만 조금 달라졌을 뿐, 전체적인 그래프의 형태에는 큰 영향을 주지 못한것을 확인할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가장 강력한 IP의 게임들을 몇몇 덜어내더라도, 전체적인 흐름에는 큰 영향력을 끼치지 못한것이라 할 수 있습니다.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26e88951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26e88951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북미와 유럽시장의 출고량이구요,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26e88951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26e88951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일본과 기타 시장의 출고량입니다.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왼쪽과 오른쪽 그래프의 형태가 거의 동일하게 나오는것을 보실수 있죠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2493107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2493107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발표를 시작하겠습니다.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프레젠테이션의 순서는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1. 데이터 reference에 대해 설명해드리고,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2. 지역별 선호 게임 장르를 그래프를 통해 확인하며,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3. 연도별 게임의 트렌드에 대해 확인합니다. 이후,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4. 특정 장르에서 크게 인기있었던 게임에 대해 확인하고,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5. 이에 따라 데이터의 분석치가 달라지는 점이 있는지를 설명해드린 후에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6. 결론에 대해 말씀해드리겠습니다.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249310761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249310761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다음은 개선된 데이터를 기반으로 지역별 총 판매량의 표본 분포를 비교해보겠습니다.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이전 그래프들에서 확인할 수 있듯이 북미의 시장에서의 평균판매량이 가장 크고,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다음이 유럽, 일본의 순서로 오는것을 보실수 있습니다.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26e88951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826e88951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그렇다면 </a:t>
            </a:r>
            <a:r>
              <a:rPr lang="ko"/>
              <a:t>각 지역에서 가장 인기있었던 장르를 기반으로 보신겠습니다.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북미의 액션 게임장르, 일본의 RPG장르, 유럽의 액션 게임장르 순으로 나타나는것을 보실수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26e88951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26e88951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다음 그래프는 북미의 액션게임 장르와 일본의  RPG장르 판매량의 평균차이에 대한 표본 분포입니다.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두 지역에서의 판매량의 차이를 나타내는 분포는 0을 나타내는 빨간선 보다 오른쪽에 있고, 데이터의 신뢰구간이 95%임을 뜻하는 초록색 선 또한 이를 상회합니다.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따라서 북미의 액션게임 판매량이 일본의 RPG장르 판매량보다 크다라는 가설을 95%의 신뢰구간 내에서 확인할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26e88951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26e88951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북미와 유럽지역, 즉 영미권의 Action게임을 바탕으로 일본의 RPG와 비교한다면,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판매량에서 더욱더 큰 차이를 보이는것을 확인하실수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26e88951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26e88951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마지막으로 결론을 보시겠습니다.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 보신바와 같이,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영미권에서는 Action게임 장르, 일본에서는 RPG장르의 판매량이 높았습니다.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컴퓨터와 인터넷의 보급으로 인해 게임시장은 점차 발전하고 있었구요,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특출난 IP의 게임들을 제외하더라도, 장르에 대한 시장의 데이터는 큰 변화를 보이지 않았습니다.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 영미권의 액션게임장르와 일본의 RPG장르의 판매량의 차이의 표본 분포를 통해,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영미권을 타겟으로 한 Action게임 장르를 개발하는 것이 게임의 출고량을 극대화 시킬 방법이라 사료된다고 말씀드릴수 있겠습니다.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26e88951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826e88951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추가적인 질의 응답은 아래의 Mail로 남겨주시면 성심성의껏 답변해드리겠습니다.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발표들어주셔서 감사합니다.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249310761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249310761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먼저, 분석에 사용된 데이터의 reference에 대해 간략히 설명 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저희는 1980년도부터 2016년도까지 각 게임의 출고량을 database화 하였으며,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주요 포함 내용으로는 게임이 지원되는 플랫폼, 출시된 연도, 장르, 배급한 회사가 있으며,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출고량은 각각 북미, 유럽, 일본과 기타 지역으로 분류하였습니다.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24931076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24931076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지역별 선호 게임 장르에 대한 분석 결과를 그래프로 보여드리겠습니다.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그래프는 각 지역별, 각 게임의 장르별 누적 출고량을 나타내는데요,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하늘색으로 표시되는 북미지역에서의 판매량이 타 지역에 비해 높은 편이란것을 보실수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249310761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249310761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지역별로 나눠서 보시면,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북미와 유럽의 경우에 매우 유사한 형태를 보여주는데요,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Action 장르게임의 출고량이 가장 높고,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Sprots, Shooting 게임의 출고량이 다음순서로 오는것을 확인할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북미와 유럽에서 출고량의 유사성이 높게 나타나는 만큼,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게임의 주 타겟을 영미권으로 잡는다면 해당 데이터들을 다음과 같이 해석할 수 있을것입니다.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249310761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249310761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지역별로 나눠서 보시면,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북미와 유럽의 경우에 매우 유사한 형태를 보여주는데요,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Action 장르게임의 출고량이 가장 높고,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Sprots, Shooting 게임의 출고량이 다음순서로 오는것을 확인할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북미와 유럽에서 출고량의 유사성이 높게 나타나는 만큼,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개발 게임의 주 타겟을 영미권으로 잡는다면 해당 데이터들을 다음과 같이 해석할 수 있을것입니다.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249310761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249310761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전반적으로 비슷한 형태를 지니고, 북미의 시장이 유럽보다 큰 것을 보실수 있습니다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249310761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24931076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일본의 경우, Role-Playing 게임의 출고량이 압도적으로 높고,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Action과 Sports 그리고 플랫포머형 게임이 무난한 판매량을 보여줍니다.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26e88951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26e88951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그외 기타 지역에 대한 출고량 데이터에서는 북미, 유럽지역과 유사하게 나타납니다.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5.png"/><Relationship Id="rId13" Type="http://schemas.openxmlformats.org/officeDocument/2006/relationships/image" Target="../media/image14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7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35.png"/><Relationship Id="rId6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2018년도 1/4분기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개발1팀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신규 사업 방향성 선정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767225" y="4286250"/>
            <a:ext cx="240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TheOldData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김성원 과장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akira931012@gmail.com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938213"/>
            <a:ext cx="864870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Game Trends by Year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799" y="684695"/>
            <a:ext cx="2282388" cy="99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414" y="2667587"/>
            <a:ext cx="2282388" cy="99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3179" y="684702"/>
            <a:ext cx="2282388" cy="99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8413" y="3659020"/>
            <a:ext cx="2282400" cy="99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8419" y="1676145"/>
            <a:ext cx="2282388" cy="99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13174" y="2667579"/>
            <a:ext cx="2282388" cy="99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13179" y="1676140"/>
            <a:ext cx="2282388" cy="99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30794" y="1676140"/>
            <a:ext cx="2282388" cy="99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48416" y="684688"/>
            <a:ext cx="2282388" cy="99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30798" y="3659025"/>
            <a:ext cx="2282390" cy="9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30796" y="2667586"/>
            <a:ext cx="2282388" cy="99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713188" y="3659025"/>
            <a:ext cx="2282400" cy="9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Game Trends by Year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Game Trends by Year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5" y="543700"/>
            <a:ext cx="3529715" cy="1533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298" y="2076960"/>
            <a:ext cx="3529715" cy="1533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3" y="2076972"/>
            <a:ext cx="3529715" cy="1533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2275" y="543701"/>
            <a:ext cx="3529715" cy="1533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98" y="3610226"/>
            <a:ext cx="3529715" cy="1533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2287" y="3610226"/>
            <a:ext cx="3529715" cy="1533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938" y="647700"/>
            <a:ext cx="6114125" cy="343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3569250" y="4188800"/>
            <a:ext cx="20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</a:t>
            </a:r>
            <a:r>
              <a:rPr lang="ko"/>
              <a:t>ublish by 161 Million</a:t>
            </a:r>
            <a:endParaRPr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Most popular games by genre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600" y="684700"/>
            <a:ext cx="6112800" cy="34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3569250" y="4188800"/>
            <a:ext cx="20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Publish by 202 Million</a:t>
            </a:r>
            <a:endParaRPr/>
          </a:p>
        </p:txBody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Most popular games by genre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Most popular games by genre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600" y="684700"/>
            <a:ext cx="6112800" cy="34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3569250" y="4188800"/>
            <a:ext cx="20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Publish by 247 Million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Most popular games by genre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600" y="684700"/>
            <a:ext cx="6112800" cy="34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3569250" y="4188800"/>
            <a:ext cx="20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Publish by 162 Million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Sales by Region and Genre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498" y="1383707"/>
            <a:ext cx="4374702" cy="2742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00" y="1383700"/>
            <a:ext cx="4222801" cy="27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Sales by Region and Genre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12200"/>
            <a:ext cx="4556505" cy="17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50"/>
            <a:ext cx="4556485" cy="17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0" y="811775"/>
            <a:ext cx="4557600" cy="17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50" y="2571313"/>
            <a:ext cx="4557600" cy="17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Sales by Region and Genre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000" y="2571750"/>
            <a:ext cx="4571992" cy="17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000" y="2571750"/>
            <a:ext cx="4572008" cy="17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7000" y="806225"/>
            <a:ext cx="4571995" cy="17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5000" y="806225"/>
            <a:ext cx="4571986" cy="17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Contents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mpact"/>
              <a:buAutoNum type="arabicPeriod"/>
            </a:pPr>
            <a:r>
              <a:rPr lang="ko" sz="2100">
                <a:latin typeface="Impact"/>
                <a:ea typeface="Impact"/>
                <a:cs typeface="Impact"/>
                <a:sym typeface="Impact"/>
              </a:rPr>
              <a:t>Data Reference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mpact"/>
              <a:buAutoNum type="arabicPeriod"/>
            </a:pPr>
            <a:r>
              <a:rPr lang="ko" sz="2100">
                <a:latin typeface="Impact"/>
                <a:ea typeface="Impact"/>
                <a:cs typeface="Impact"/>
                <a:sym typeface="Impact"/>
              </a:rPr>
              <a:t>Sales by Region and Genre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mpact"/>
              <a:buAutoNum type="arabicPeriod"/>
            </a:pPr>
            <a:r>
              <a:rPr lang="ko" sz="2100">
                <a:latin typeface="Impact"/>
                <a:ea typeface="Impact"/>
                <a:cs typeface="Impact"/>
                <a:sym typeface="Impact"/>
              </a:rPr>
              <a:t>Game Trends by Year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mpact"/>
              <a:buAutoNum type="arabicPeriod"/>
            </a:pPr>
            <a:r>
              <a:rPr lang="ko" sz="2000">
                <a:latin typeface="Impact"/>
                <a:ea typeface="Impact"/>
                <a:cs typeface="Impact"/>
                <a:sym typeface="Impact"/>
              </a:rPr>
              <a:t>Most popular games by genre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mpact"/>
              <a:buAutoNum type="arabicPeriod"/>
            </a:pPr>
            <a:r>
              <a:rPr lang="ko" sz="2100">
                <a:latin typeface="Impact"/>
                <a:ea typeface="Impact"/>
                <a:cs typeface="Impact"/>
                <a:sym typeface="Impact"/>
              </a:rPr>
              <a:t>Application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mpact"/>
              <a:buAutoNum type="arabicPeriod"/>
            </a:pPr>
            <a:r>
              <a:rPr lang="ko" sz="2100">
                <a:latin typeface="Impact"/>
                <a:ea typeface="Impact"/>
                <a:cs typeface="Impact"/>
                <a:sym typeface="Impact"/>
              </a:rPr>
              <a:t>Conclusion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Application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771750"/>
            <a:ext cx="72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Application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771750"/>
            <a:ext cx="72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Application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684700"/>
            <a:ext cx="720000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Application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684700"/>
            <a:ext cx="720000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Conclusion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영미권에서는 Action게임 장르, 일본에서는 RPG장르의 판매량이 높음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컴퓨터와 인터넷의 보급으로 인해 게임시장은 점차 발전하고 있음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특출난 IP의 게임들을 제외하더라도,</a:t>
            </a:r>
            <a:br>
              <a:rPr lang="ko" sz="2000"/>
            </a:br>
            <a:r>
              <a:rPr lang="ko" sz="2000"/>
              <a:t>장르에 대한 시장의 데이터는 큰 변화를 보이지 않음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영미권을 타겟으로 한 Action게임 장르를 개발하는 것이</a:t>
            </a:r>
            <a:br>
              <a:rPr lang="ko" sz="2000"/>
            </a:br>
            <a:r>
              <a:rPr lang="ko" sz="2000"/>
              <a:t>게임의 출고량을 극대화 시킬 방법이라 사료됨.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1969050"/>
            <a:ext cx="85206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4100">
                <a:latin typeface="Impact"/>
                <a:ea typeface="Impact"/>
                <a:cs typeface="Impact"/>
                <a:sym typeface="Impact"/>
              </a:rPr>
              <a:t>Thanks to Attention</a:t>
            </a:r>
            <a:endParaRPr i="1" sz="41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6897600" y="4644575"/>
            <a:ext cx="22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/>
              <a:t>akira931012@gmail.com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Data Reference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8175"/>
            <a:ext cx="8520601" cy="193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25" y="1017725"/>
            <a:ext cx="754095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Sales by Region and Genre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23925"/>
            <a:ext cx="85344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Sales by Region and Genre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23925"/>
            <a:ext cx="85344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Sales by Region and Genre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581075"/>
            <a:ext cx="85344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838500"/>
            <a:ext cx="8534400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Sales by Region and Genre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23925"/>
            <a:ext cx="85344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Sales by Region and Genre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11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Sales by Region and Genre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23925"/>
            <a:ext cx="85344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