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0" r:id="rId1"/>
  </p:sldMasterIdLst>
  <p:notesMasterIdLst>
    <p:notesMasterId r:id="rId27"/>
  </p:notesMasterIdLst>
  <p:handoutMasterIdLst>
    <p:handoutMasterId r:id="rId28"/>
  </p:handoutMasterIdLst>
  <p:sldIdLst>
    <p:sldId id="1022" r:id="rId2"/>
    <p:sldId id="944" r:id="rId3"/>
    <p:sldId id="961" r:id="rId4"/>
    <p:sldId id="1013" r:id="rId5"/>
    <p:sldId id="964" r:id="rId6"/>
    <p:sldId id="962" r:id="rId7"/>
    <p:sldId id="948" r:id="rId8"/>
    <p:sldId id="949" r:id="rId9"/>
    <p:sldId id="951" r:id="rId10"/>
    <p:sldId id="979" r:id="rId11"/>
    <p:sldId id="981" r:id="rId12"/>
    <p:sldId id="1017" r:id="rId13"/>
    <p:sldId id="1019" r:id="rId14"/>
    <p:sldId id="985" r:id="rId15"/>
    <p:sldId id="1020" r:id="rId16"/>
    <p:sldId id="1010" r:id="rId17"/>
    <p:sldId id="989" r:id="rId18"/>
    <p:sldId id="952" r:id="rId19"/>
    <p:sldId id="956" r:id="rId20"/>
    <p:sldId id="958" r:id="rId21"/>
    <p:sldId id="913" r:id="rId22"/>
    <p:sldId id="993" r:id="rId23"/>
    <p:sldId id="1021" r:id="rId24"/>
    <p:sldId id="945" r:id="rId25"/>
    <p:sldId id="1023" r:id="rId26"/>
  </p:sldIdLst>
  <p:sldSz cx="9144000" cy="6858000" type="screen4x3"/>
  <p:notesSz cx="9945688" cy="6858000"/>
  <p:custDataLst>
    <p:tags r:id="rId29"/>
  </p:custDataLst>
  <p:defaultTextStyle>
    <a:defPPr>
      <a:defRPr lang="en-US"/>
    </a:defPPr>
    <a:lvl1pPr algn="l" defTabSz="854075" rtl="0" eaLnBrk="0" fontAlgn="base" hangingPunct="0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27038" indent="30163" algn="l" defTabSz="854075" rtl="0" eaLnBrk="0" fontAlgn="base" hangingPunct="0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854075" indent="60325" algn="l" defTabSz="854075" rtl="0" eaLnBrk="0" fontAlgn="base" hangingPunct="0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281113" indent="90488" algn="l" defTabSz="854075" rtl="0" eaLnBrk="0" fontAlgn="base" hangingPunct="0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709738" indent="119063" algn="l" defTabSz="854075" rtl="0" eaLnBrk="0" fontAlgn="base" hangingPunct="0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7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17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17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17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900F"/>
    <a:srgbClr val="000000"/>
    <a:srgbClr val="44E937"/>
    <a:srgbClr val="EEA512"/>
    <a:srgbClr val="0000FF"/>
    <a:srgbClr val="EC8514"/>
    <a:srgbClr val="F2F2F2"/>
    <a:srgbClr val="D2782E"/>
    <a:srgbClr val="FFCC00"/>
    <a:srgbClr val="E3E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69" autoAdjust="0"/>
    <p:restoredTop sz="94343" autoAdjust="0"/>
  </p:normalViewPr>
  <p:slideViewPr>
    <p:cSldViewPr>
      <p:cViewPr varScale="1">
        <p:scale>
          <a:sx n="67" d="100"/>
          <a:sy n="67" d="100"/>
        </p:scale>
        <p:origin x="1396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405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9798" cy="342491"/>
          </a:xfrm>
          <a:prstGeom prst="rect">
            <a:avLst/>
          </a:prstGeom>
        </p:spPr>
        <p:txBody>
          <a:bodyPr vert="horz" lIns="95006" tIns="47504" rIns="95006" bIns="4750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33590" y="0"/>
            <a:ext cx="4309798" cy="342491"/>
          </a:xfrm>
          <a:prstGeom prst="rect">
            <a:avLst/>
          </a:prstGeom>
        </p:spPr>
        <p:txBody>
          <a:bodyPr vert="horz" lIns="95006" tIns="47504" rIns="95006" bIns="47504" rtlCol="0"/>
          <a:lstStyle>
            <a:lvl1pPr algn="r">
              <a:defRPr sz="1300"/>
            </a:lvl1pPr>
          </a:lstStyle>
          <a:p>
            <a:fld id="{8D6A096B-A526-452D-8471-15742BB29BF4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514341"/>
            <a:ext cx="4309798" cy="342490"/>
          </a:xfrm>
          <a:prstGeom prst="rect">
            <a:avLst/>
          </a:prstGeom>
        </p:spPr>
        <p:txBody>
          <a:bodyPr vert="horz" lIns="95006" tIns="47504" rIns="95006" bIns="4750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33590" y="6514341"/>
            <a:ext cx="4309798" cy="342490"/>
          </a:xfrm>
          <a:prstGeom prst="rect">
            <a:avLst/>
          </a:prstGeom>
        </p:spPr>
        <p:txBody>
          <a:bodyPr vert="horz" lIns="95006" tIns="47504" rIns="95006" bIns="47504" rtlCol="0" anchor="b"/>
          <a:lstStyle>
            <a:lvl1pPr algn="r">
              <a:defRPr sz="1300"/>
            </a:lvl1pPr>
          </a:lstStyle>
          <a:p>
            <a:fld id="{7B2526C4-1019-4802-AADD-997C80A94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029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10231" cy="342446"/>
          </a:xfrm>
          <a:prstGeom prst="rect">
            <a:avLst/>
          </a:prstGeom>
        </p:spPr>
        <p:txBody>
          <a:bodyPr vert="horz" wrap="square" lIns="96002" tIns="48002" rIns="96002" bIns="48002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en-SG" altLang="zh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33299" y="1"/>
            <a:ext cx="4310231" cy="342446"/>
          </a:xfrm>
          <a:prstGeom prst="rect">
            <a:avLst/>
          </a:prstGeom>
        </p:spPr>
        <p:txBody>
          <a:bodyPr vert="horz" wrap="square" lIns="96002" tIns="48002" rIns="96002" bIns="48002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fld id="{58E5558D-7726-489E-9962-7D493659301E}" type="datetimeFigureOut">
              <a:rPr lang="en-US" altLang="zh-SG"/>
              <a:pPr>
                <a:defRPr/>
              </a:pPr>
              <a:t>3/10/2024</a:t>
            </a:fld>
            <a:endParaRPr lang="en-SG" altLang="zh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59138" y="514350"/>
            <a:ext cx="3430587" cy="2573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002" tIns="48002" rIns="96002" bIns="48002" rtlCol="0" anchor="ctr"/>
          <a:lstStyle/>
          <a:p>
            <a:pPr lvl="0"/>
            <a:endParaRPr lang="en-SG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5002" y="3257778"/>
            <a:ext cx="7955687" cy="3085419"/>
          </a:xfrm>
          <a:prstGeom prst="rect">
            <a:avLst/>
          </a:prstGeom>
        </p:spPr>
        <p:txBody>
          <a:bodyPr vert="horz" wrap="square" lIns="96002" tIns="48002" rIns="96002" bIns="48002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zh-SG" noProof="0"/>
              <a:t>Click to edit Master text styles</a:t>
            </a:r>
          </a:p>
          <a:p>
            <a:pPr lvl="1"/>
            <a:r>
              <a:rPr lang="en-US" altLang="zh-SG" noProof="0"/>
              <a:t>Second level</a:t>
            </a:r>
          </a:p>
          <a:p>
            <a:pPr lvl="2"/>
            <a:r>
              <a:rPr lang="en-US" altLang="zh-SG" noProof="0"/>
              <a:t>Third level</a:t>
            </a:r>
          </a:p>
          <a:p>
            <a:pPr lvl="3"/>
            <a:r>
              <a:rPr lang="en-US" altLang="zh-SG" noProof="0"/>
              <a:t>Fourth level</a:t>
            </a:r>
          </a:p>
          <a:p>
            <a:pPr lvl="4"/>
            <a:r>
              <a:rPr lang="en-US" altLang="zh-SG" noProof="0"/>
              <a:t>Fifth level</a:t>
            </a:r>
            <a:endParaRPr lang="en-SG" altLang="zh-SG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4421"/>
            <a:ext cx="4310231" cy="342446"/>
          </a:xfrm>
          <a:prstGeom prst="rect">
            <a:avLst/>
          </a:prstGeom>
        </p:spPr>
        <p:txBody>
          <a:bodyPr vert="horz" wrap="square" lIns="96002" tIns="48002" rIns="96002" bIns="48002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en-SG" altLang="zh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33299" y="6514421"/>
            <a:ext cx="4310231" cy="342446"/>
          </a:xfrm>
          <a:prstGeom prst="rect">
            <a:avLst/>
          </a:prstGeom>
        </p:spPr>
        <p:txBody>
          <a:bodyPr vert="horz" wrap="square" lIns="96002" tIns="48002" rIns="96002" bIns="48002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anose="020F0502020204030204" pitchFamily="34" charset="0"/>
              </a:defRPr>
            </a:lvl1pPr>
          </a:lstStyle>
          <a:p>
            <a:fld id="{49B1AF9F-AE75-4E54-88B1-78B09D4D810A}" type="slidenum">
              <a:rPr lang="en-SG" altLang="zh-SG"/>
              <a:pPr/>
              <a:t>‹#›</a:t>
            </a:fld>
            <a:endParaRPr lang="en-SG" altLang="zh-SG"/>
          </a:p>
        </p:txBody>
      </p:sp>
    </p:spTree>
    <p:extLst>
      <p:ext uri="{BB962C8B-B14F-4D97-AF65-F5344CB8AC3E}">
        <p14:creationId xmlns:p14="http://schemas.microsoft.com/office/powerpoint/2010/main" val="493797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54075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7038" algn="l" defTabSz="854075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4075" algn="l" defTabSz="854075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81113" algn="l" defTabSz="854075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9738" algn="l" defTabSz="854075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37716" algn="l" defTabSz="85508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65260" algn="l" defTabSz="85508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92803" algn="l" defTabSz="85508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20347" algn="l" defTabSz="85508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1AF9F-AE75-4E54-88B1-78B09D4D810A}" type="slidenum">
              <a:rPr lang="en-SG" altLang="zh-SG" smtClean="0"/>
              <a:pPr/>
              <a:t>1</a:t>
            </a:fld>
            <a:endParaRPr lang="en-SG" altLang="zh-SG"/>
          </a:p>
        </p:txBody>
      </p:sp>
    </p:spTree>
    <p:extLst>
      <p:ext uri="{BB962C8B-B14F-4D97-AF65-F5344CB8AC3E}">
        <p14:creationId xmlns:p14="http://schemas.microsoft.com/office/powerpoint/2010/main" val="40671231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1AF9F-AE75-4E54-88B1-78B09D4D810A}" type="slidenum">
              <a:rPr lang="en-SG" altLang="zh-SG" smtClean="0"/>
              <a:pPr/>
              <a:t>10</a:t>
            </a:fld>
            <a:endParaRPr lang="en-SG" altLang="zh-SG"/>
          </a:p>
        </p:txBody>
      </p:sp>
    </p:spTree>
    <p:extLst>
      <p:ext uri="{BB962C8B-B14F-4D97-AF65-F5344CB8AC3E}">
        <p14:creationId xmlns:p14="http://schemas.microsoft.com/office/powerpoint/2010/main" val="36833581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1AF9F-AE75-4E54-88B1-78B09D4D810A}" type="slidenum">
              <a:rPr lang="en-SG" altLang="zh-SG" smtClean="0"/>
              <a:pPr/>
              <a:t>11</a:t>
            </a:fld>
            <a:endParaRPr lang="en-SG" altLang="zh-SG"/>
          </a:p>
        </p:txBody>
      </p:sp>
    </p:spTree>
    <p:extLst>
      <p:ext uri="{BB962C8B-B14F-4D97-AF65-F5344CB8AC3E}">
        <p14:creationId xmlns:p14="http://schemas.microsoft.com/office/powerpoint/2010/main" val="28342714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1AF9F-AE75-4E54-88B1-78B09D4D810A}" type="slidenum">
              <a:rPr lang="en-SG" altLang="zh-SG" smtClean="0"/>
              <a:pPr/>
              <a:t>16</a:t>
            </a:fld>
            <a:endParaRPr lang="en-SG" altLang="zh-SG"/>
          </a:p>
        </p:txBody>
      </p:sp>
    </p:spTree>
    <p:extLst>
      <p:ext uri="{BB962C8B-B14F-4D97-AF65-F5344CB8AC3E}">
        <p14:creationId xmlns:p14="http://schemas.microsoft.com/office/powerpoint/2010/main" val="28425171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1AF9F-AE75-4E54-88B1-78B09D4D810A}" type="slidenum">
              <a:rPr lang="en-SG" altLang="zh-SG" smtClean="0"/>
              <a:pPr/>
              <a:t>17</a:t>
            </a:fld>
            <a:endParaRPr lang="en-SG" altLang="zh-SG"/>
          </a:p>
        </p:txBody>
      </p:sp>
    </p:spTree>
    <p:extLst>
      <p:ext uri="{BB962C8B-B14F-4D97-AF65-F5344CB8AC3E}">
        <p14:creationId xmlns:p14="http://schemas.microsoft.com/office/powerpoint/2010/main" val="10154015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1AF9F-AE75-4E54-88B1-78B09D4D810A}" type="slidenum">
              <a:rPr lang="en-SG" altLang="zh-SG" smtClean="0"/>
              <a:pPr/>
              <a:t>18</a:t>
            </a:fld>
            <a:endParaRPr lang="en-SG" altLang="zh-SG"/>
          </a:p>
        </p:txBody>
      </p:sp>
    </p:spTree>
    <p:extLst>
      <p:ext uri="{BB962C8B-B14F-4D97-AF65-F5344CB8AC3E}">
        <p14:creationId xmlns:p14="http://schemas.microsoft.com/office/powerpoint/2010/main" val="11583172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1AF9F-AE75-4E54-88B1-78B09D4D810A}" type="slidenum">
              <a:rPr lang="en-SG" altLang="zh-SG" smtClean="0"/>
              <a:pPr/>
              <a:t>19</a:t>
            </a:fld>
            <a:endParaRPr lang="en-SG" altLang="zh-SG"/>
          </a:p>
        </p:txBody>
      </p:sp>
    </p:spTree>
    <p:extLst>
      <p:ext uri="{BB962C8B-B14F-4D97-AF65-F5344CB8AC3E}">
        <p14:creationId xmlns:p14="http://schemas.microsoft.com/office/powerpoint/2010/main" val="14967179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1AF9F-AE75-4E54-88B1-78B09D4D810A}" type="slidenum">
              <a:rPr lang="en-SG" altLang="zh-SG" smtClean="0"/>
              <a:pPr/>
              <a:t>20</a:t>
            </a:fld>
            <a:endParaRPr lang="en-SG" altLang="zh-SG"/>
          </a:p>
        </p:txBody>
      </p:sp>
    </p:spTree>
    <p:extLst>
      <p:ext uri="{BB962C8B-B14F-4D97-AF65-F5344CB8AC3E}">
        <p14:creationId xmlns:p14="http://schemas.microsoft.com/office/powerpoint/2010/main" val="42415487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1AF9F-AE75-4E54-88B1-78B09D4D810A}" type="slidenum">
              <a:rPr lang="en-SG" altLang="zh-SG" smtClean="0"/>
              <a:pPr/>
              <a:t>21</a:t>
            </a:fld>
            <a:endParaRPr lang="en-SG" altLang="zh-SG"/>
          </a:p>
        </p:txBody>
      </p:sp>
    </p:spTree>
    <p:extLst>
      <p:ext uri="{BB962C8B-B14F-4D97-AF65-F5344CB8AC3E}">
        <p14:creationId xmlns:p14="http://schemas.microsoft.com/office/powerpoint/2010/main" val="8638034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1AF9F-AE75-4E54-88B1-78B09D4D810A}" type="slidenum">
              <a:rPr lang="en-SG" altLang="zh-SG" smtClean="0"/>
              <a:pPr/>
              <a:t>22</a:t>
            </a:fld>
            <a:endParaRPr lang="en-SG" altLang="zh-SG"/>
          </a:p>
        </p:txBody>
      </p:sp>
    </p:spTree>
    <p:extLst>
      <p:ext uri="{BB962C8B-B14F-4D97-AF65-F5344CB8AC3E}">
        <p14:creationId xmlns:p14="http://schemas.microsoft.com/office/powerpoint/2010/main" val="39070878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Shallow layers: simple features (e.g. edges)</a:t>
            </a:r>
          </a:p>
          <a:p>
            <a:r>
              <a:rPr lang="en-SG" dirty="0"/>
              <a:t>Deep layers: more complicated features (e.g. shape)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1AF9F-AE75-4E54-88B1-78B09D4D810A}" type="slidenum">
              <a:rPr lang="en-SG" altLang="zh-SG" smtClean="0"/>
              <a:pPr/>
              <a:t>23</a:t>
            </a:fld>
            <a:endParaRPr lang="en-SG" altLang="zh-SG"/>
          </a:p>
        </p:txBody>
      </p:sp>
    </p:spTree>
    <p:extLst>
      <p:ext uri="{BB962C8B-B14F-4D97-AF65-F5344CB8AC3E}">
        <p14:creationId xmlns:p14="http://schemas.microsoft.com/office/powerpoint/2010/main" val="2815223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1AF9F-AE75-4E54-88B1-78B09D4D810A}" type="slidenum">
              <a:rPr lang="en-SG" altLang="zh-SG" smtClean="0"/>
              <a:pPr/>
              <a:t>2</a:t>
            </a:fld>
            <a:endParaRPr lang="en-SG" altLang="zh-SG"/>
          </a:p>
        </p:txBody>
      </p:sp>
    </p:spTree>
    <p:extLst>
      <p:ext uri="{BB962C8B-B14F-4D97-AF65-F5344CB8AC3E}">
        <p14:creationId xmlns:p14="http://schemas.microsoft.com/office/powerpoint/2010/main" val="2222563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1AF9F-AE75-4E54-88B1-78B09D4D810A}" type="slidenum">
              <a:rPr lang="en-SG" altLang="zh-SG" smtClean="0"/>
              <a:pPr/>
              <a:t>24</a:t>
            </a:fld>
            <a:endParaRPr lang="en-SG" altLang="zh-SG"/>
          </a:p>
        </p:txBody>
      </p:sp>
    </p:spTree>
    <p:extLst>
      <p:ext uri="{BB962C8B-B14F-4D97-AF65-F5344CB8AC3E}">
        <p14:creationId xmlns:p14="http://schemas.microsoft.com/office/powerpoint/2010/main" val="27553753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1AF9F-AE75-4E54-88B1-78B09D4D810A}" type="slidenum">
              <a:rPr lang="en-SG" altLang="zh-SG" smtClean="0"/>
              <a:pPr/>
              <a:t>25</a:t>
            </a:fld>
            <a:endParaRPr lang="en-SG" altLang="zh-SG"/>
          </a:p>
        </p:txBody>
      </p:sp>
    </p:spTree>
    <p:extLst>
      <p:ext uri="{BB962C8B-B14F-4D97-AF65-F5344CB8AC3E}">
        <p14:creationId xmlns:p14="http://schemas.microsoft.com/office/powerpoint/2010/main" val="2471030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1AF9F-AE75-4E54-88B1-78B09D4D810A}" type="slidenum">
              <a:rPr lang="en-SG" altLang="zh-SG" smtClean="0"/>
              <a:pPr/>
              <a:t>3</a:t>
            </a:fld>
            <a:endParaRPr lang="en-SG" altLang="zh-SG"/>
          </a:p>
        </p:txBody>
      </p:sp>
    </p:spTree>
    <p:extLst>
      <p:ext uri="{BB962C8B-B14F-4D97-AF65-F5344CB8AC3E}">
        <p14:creationId xmlns:p14="http://schemas.microsoft.com/office/powerpoint/2010/main" val="2987412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1AF9F-AE75-4E54-88B1-78B09D4D810A}" type="slidenum">
              <a:rPr lang="en-SG" altLang="zh-SG" smtClean="0"/>
              <a:pPr/>
              <a:t>4</a:t>
            </a:fld>
            <a:endParaRPr lang="en-SG" altLang="zh-SG"/>
          </a:p>
        </p:txBody>
      </p:sp>
    </p:spTree>
    <p:extLst>
      <p:ext uri="{BB962C8B-B14F-4D97-AF65-F5344CB8AC3E}">
        <p14:creationId xmlns:p14="http://schemas.microsoft.com/office/powerpoint/2010/main" val="2332376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1AF9F-AE75-4E54-88B1-78B09D4D810A}" type="slidenum">
              <a:rPr lang="en-SG" altLang="zh-SG" smtClean="0"/>
              <a:pPr/>
              <a:t>5</a:t>
            </a:fld>
            <a:endParaRPr lang="en-SG" altLang="zh-SG"/>
          </a:p>
        </p:txBody>
      </p:sp>
    </p:spTree>
    <p:extLst>
      <p:ext uri="{BB962C8B-B14F-4D97-AF65-F5344CB8AC3E}">
        <p14:creationId xmlns:p14="http://schemas.microsoft.com/office/powerpoint/2010/main" val="3083809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1AF9F-AE75-4E54-88B1-78B09D4D810A}" type="slidenum">
              <a:rPr lang="en-SG" altLang="zh-SG" smtClean="0"/>
              <a:pPr/>
              <a:t>6</a:t>
            </a:fld>
            <a:endParaRPr lang="en-SG" altLang="zh-SG"/>
          </a:p>
        </p:txBody>
      </p:sp>
    </p:spTree>
    <p:extLst>
      <p:ext uri="{BB962C8B-B14F-4D97-AF65-F5344CB8AC3E}">
        <p14:creationId xmlns:p14="http://schemas.microsoft.com/office/powerpoint/2010/main" val="10410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1AF9F-AE75-4E54-88B1-78B09D4D810A}" type="slidenum">
              <a:rPr lang="en-SG" altLang="zh-SG" smtClean="0"/>
              <a:pPr/>
              <a:t>7</a:t>
            </a:fld>
            <a:endParaRPr lang="en-SG" altLang="zh-SG"/>
          </a:p>
        </p:txBody>
      </p:sp>
    </p:spTree>
    <p:extLst>
      <p:ext uri="{BB962C8B-B14F-4D97-AF65-F5344CB8AC3E}">
        <p14:creationId xmlns:p14="http://schemas.microsoft.com/office/powerpoint/2010/main" val="2871227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1AF9F-AE75-4E54-88B1-78B09D4D810A}" type="slidenum">
              <a:rPr lang="en-SG" altLang="zh-SG" smtClean="0"/>
              <a:pPr/>
              <a:t>8</a:t>
            </a:fld>
            <a:endParaRPr lang="en-SG" altLang="zh-SG"/>
          </a:p>
        </p:txBody>
      </p:sp>
    </p:spTree>
    <p:extLst>
      <p:ext uri="{BB962C8B-B14F-4D97-AF65-F5344CB8AC3E}">
        <p14:creationId xmlns:p14="http://schemas.microsoft.com/office/powerpoint/2010/main" val="1212915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1AF9F-AE75-4E54-88B1-78B09D4D810A}" type="slidenum">
              <a:rPr lang="en-SG" altLang="zh-SG" smtClean="0"/>
              <a:pPr/>
              <a:t>9</a:t>
            </a:fld>
            <a:endParaRPr lang="en-SG" altLang="zh-SG"/>
          </a:p>
        </p:txBody>
      </p:sp>
    </p:spTree>
    <p:extLst>
      <p:ext uri="{BB962C8B-B14F-4D97-AF65-F5344CB8AC3E}">
        <p14:creationId xmlns:p14="http://schemas.microsoft.com/office/powerpoint/2010/main" val="2843817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513556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508" tIns="42755" rIns="85508" bIns="42755" anchor="ctr"/>
          <a:lstStyle/>
          <a:p>
            <a:pPr algn="ctr" eaLnBrk="1" hangingPunct="1">
              <a:defRPr/>
            </a:pPr>
            <a:endParaRPr lang="en-US" altLang="zh-SG">
              <a:solidFill>
                <a:srgbClr val="FFFFFF"/>
              </a:solidFill>
              <a:ea typeface="SimSun" pitchFamily="2" charset="-122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 bwMode="invGray">
          <a:xfrm>
            <a:off x="0" y="5127625"/>
            <a:ext cx="9144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508" tIns="42755" rIns="85508" bIns="42755" anchor="ctr"/>
          <a:lstStyle/>
          <a:p>
            <a:pPr algn="ctr" eaLnBrk="1" hangingPunct="1">
              <a:defRPr/>
            </a:pPr>
            <a:endParaRPr lang="en-US" altLang="zh-SG">
              <a:solidFill>
                <a:srgbClr val="FFFFFF"/>
              </a:solidFill>
              <a:ea typeface="SimSun" pitchFamily="2" charset="-122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3355849"/>
            <a:ext cx="8077200" cy="1673352"/>
          </a:xfrm>
        </p:spPr>
        <p:txBody>
          <a:bodyPr tIns="0" bIns="0" anchor="t"/>
          <a:lstStyle>
            <a:lvl1pPr algn="l">
              <a:defRPr sz="4400" b="1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1828800"/>
            <a:ext cx="8077200" cy="1499616"/>
          </a:xfrm>
        </p:spPr>
        <p:txBody>
          <a:bodyPr lIns="111161" tIns="0" rIns="42755" bIns="0" anchor="b"/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27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550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82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101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37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652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9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203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731F626-D105-4DFC-A652-348C0B22464B}" type="datetime1">
              <a:rPr lang="en-US" altLang="zh-SG" smtClean="0"/>
              <a:t>3/10/2024</a:t>
            </a:fld>
            <a:endParaRPr lang="en-SG" altLang="zh-SG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zh-SG"/>
              <a:t>Singapore | future urban mobility symposium | January 11-12, 2012</a:t>
            </a:r>
            <a:endParaRPr lang="en-SG" altLang="zh-SG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6DCA111-F6A9-4764-81A0-8B9A5F7F6794}" type="slidenum">
              <a:rPr lang="en-SG" altLang="zh-SG"/>
              <a:pPr/>
              <a:t>‹#›</a:t>
            </a:fld>
            <a:endParaRPr lang="en-SG" altLang="zh-SG"/>
          </a:p>
        </p:txBody>
      </p:sp>
    </p:spTree>
    <p:extLst>
      <p:ext uri="{BB962C8B-B14F-4D97-AF65-F5344CB8AC3E}">
        <p14:creationId xmlns:p14="http://schemas.microsoft.com/office/powerpoint/2010/main" val="39997955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52DBF5-7ECA-4A1F-B63C-D1E9EAD9ADD9}" type="datetime1">
              <a:rPr lang="en-US" altLang="zh-SG" smtClean="0"/>
              <a:t>3/10/2024</a:t>
            </a:fld>
            <a:endParaRPr lang="en-SG" altLang="zh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SG"/>
              <a:t>Singapore | future urban mobility symposium | January 11-12, 2012</a:t>
            </a:r>
            <a:endParaRPr lang="en-SG" altLang="zh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AE614-13D6-4702-A6D5-A60810AB284A}" type="slidenum">
              <a:rPr lang="en-SG" altLang="zh-SG"/>
              <a:pPr/>
              <a:t>‹#›</a:t>
            </a:fld>
            <a:endParaRPr lang="en-SG" altLang="zh-SG"/>
          </a:p>
        </p:txBody>
      </p:sp>
    </p:spTree>
    <p:extLst>
      <p:ext uri="{BB962C8B-B14F-4D97-AF65-F5344CB8AC3E}">
        <p14:creationId xmlns:p14="http://schemas.microsoft.com/office/powerpoint/2010/main" val="227896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invGray">
          <a:xfrm>
            <a:off x="6599238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508" tIns="42755" rIns="85508" bIns="42755" anchor="ctr"/>
          <a:lstStyle/>
          <a:p>
            <a:pPr algn="ctr" eaLnBrk="1" hangingPunct="1">
              <a:defRPr/>
            </a:pPr>
            <a:endParaRPr lang="en-US" altLang="zh-SG">
              <a:solidFill>
                <a:srgbClr val="FFFFFF"/>
              </a:solidFill>
              <a:ea typeface="SimSun" pitchFamily="2" charset="-122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 bwMode="ltGray">
          <a:xfrm>
            <a:off x="6648450" y="0"/>
            <a:ext cx="25146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508" tIns="42755" rIns="85508" bIns="42755" anchor="ctr"/>
          <a:lstStyle/>
          <a:p>
            <a:pPr algn="ctr" eaLnBrk="1" hangingPunct="1">
              <a:defRPr/>
            </a:pPr>
            <a:endParaRPr lang="en-US" altLang="zh-SG">
              <a:solidFill>
                <a:srgbClr val="FFFFFF"/>
              </a:solidFill>
              <a:ea typeface="SimSun" pitchFamily="2" charset="-122"/>
              <a:cs typeface="Arial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274642"/>
            <a:ext cx="19050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1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68D873A-819C-49A8-A1ED-BAAA02838884}" type="datetime1">
              <a:rPr lang="en-US" altLang="zh-SG" smtClean="0"/>
              <a:t>3/10/2024</a:t>
            </a:fld>
            <a:endParaRPr lang="en-SG" altLang="zh-SG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013" y="6376988"/>
            <a:ext cx="3836987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SG"/>
              <a:t>Singapore | future urban mobility symposium | January 11-12, 2012</a:t>
            </a:r>
            <a:endParaRPr lang="en-SG" altLang="zh-SG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EF5A2D-4E0D-4A26-89AE-B2D81E844679}" type="slidenum">
              <a:rPr lang="en-SG" altLang="zh-SG"/>
              <a:pPr/>
              <a:t>‹#›</a:t>
            </a:fld>
            <a:endParaRPr lang="en-SG" altLang="zh-SG"/>
          </a:p>
        </p:txBody>
      </p:sp>
    </p:spTree>
    <p:extLst>
      <p:ext uri="{BB962C8B-B14F-4D97-AF65-F5344CB8AC3E}">
        <p14:creationId xmlns:p14="http://schemas.microsoft.com/office/powerpoint/2010/main" val="2139799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E7C1A-BEB4-4B2D-ADFB-6C6FF322C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CBA4A-F16F-4679-86CC-47D9D7B85C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65844-F20C-49BF-A57E-D7817FC6D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FE149A-A4C1-4DE8-B155-45847FB0CE4F}" type="datetime1">
              <a:rPr lang="en-US" altLang="zh-SG" smtClean="0"/>
              <a:t>3/10/2024</a:t>
            </a:fld>
            <a:endParaRPr lang="en-SG" altLang="zh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F8AB8-DE94-43DA-9A1E-DEB5BDF24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SG"/>
              <a:t>Singapore | future urban mobility symposium | January 11-12, 2012</a:t>
            </a:r>
            <a:endParaRPr lang="en-SG" altLang="zh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25067-A283-49FF-9EE4-2AF989413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915-1602-4615-ACE0-9E1FD2D0E61A}" type="slidenum">
              <a:rPr lang="en-SG" altLang="zh-SG" smtClean="0"/>
              <a:pPr/>
              <a:t>‹#›</a:t>
            </a:fld>
            <a:endParaRPr lang="en-SG" altLang="zh-SG"/>
          </a:p>
        </p:txBody>
      </p:sp>
    </p:spTree>
    <p:extLst>
      <p:ext uri="{BB962C8B-B14F-4D97-AF65-F5344CB8AC3E}">
        <p14:creationId xmlns:p14="http://schemas.microsoft.com/office/powerpoint/2010/main" val="129930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4D801F-B070-428E-8F6C-8DEF2D5EDE0F}" type="datetime1">
              <a:rPr lang="en-US" altLang="zh-SG" smtClean="0"/>
              <a:t>3/10/2024</a:t>
            </a:fld>
            <a:endParaRPr lang="en-SG" altLang="zh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SG"/>
              <a:t>Singapore | future urban mobility symposium | January 11-12, 2012</a:t>
            </a:r>
            <a:endParaRPr lang="en-SG" altLang="zh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9E993-5DBA-40BD-988E-0C99B6CA4EEB}" type="slidenum">
              <a:rPr lang="en-SG" altLang="zh-SG"/>
              <a:pPr/>
              <a:t>‹#›</a:t>
            </a:fld>
            <a:endParaRPr lang="en-SG" altLang="zh-SG"/>
          </a:p>
        </p:txBody>
      </p:sp>
    </p:spTree>
    <p:extLst>
      <p:ext uri="{BB962C8B-B14F-4D97-AF65-F5344CB8AC3E}">
        <p14:creationId xmlns:p14="http://schemas.microsoft.com/office/powerpoint/2010/main" val="2015153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26019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508" tIns="42755" rIns="85508" bIns="42755" anchor="ctr"/>
          <a:lstStyle/>
          <a:p>
            <a:pPr algn="ctr" eaLnBrk="1" hangingPunct="1">
              <a:defRPr/>
            </a:pPr>
            <a:endParaRPr lang="en-US" altLang="zh-SG">
              <a:solidFill>
                <a:srgbClr val="FFFFFF"/>
              </a:solidFill>
              <a:ea typeface="SimSun" pitchFamily="2" charset="-122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 bwMode="invGray">
          <a:xfrm>
            <a:off x="0" y="2601913"/>
            <a:ext cx="9144000" cy="46037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508" tIns="42755" rIns="85508" bIns="42755" anchor="ctr"/>
          <a:lstStyle/>
          <a:p>
            <a:pPr algn="ctr" eaLnBrk="1" hangingPunct="1">
              <a:defRPr/>
            </a:pPr>
            <a:endParaRPr lang="en-US" altLang="zh-SG">
              <a:solidFill>
                <a:srgbClr val="FFFFFF"/>
              </a:solidFill>
              <a:ea typeface="SimSun" pitchFamily="2" charset="-122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4"/>
            <a:ext cx="8013192" cy="1636775"/>
          </a:xfrm>
        </p:spPr>
        <p:txBody>
          <a:bodyPr tIns="0" rIns="85508" bIns="0" anchor="b"/>
          <a:lstStyle>
            <a:lvl1pPr algn="l">
              <a:defRPr sz="44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36814" tIns="0" rIns="42755" bIns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2754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5508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8263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1017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3771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6526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9280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2034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6F4E1FD-4A02-44E4-8ED7-92CBE72B33A3}" type="datetime1">
              <a:rPr lang="en-US" altLang="zh-SG" smtClean="0"/>
              <a:t>3/10/2024</a:t>
            </a:fld>
            <a:endParaRPr lang="en-SG" altLang="zh-SG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zh-SG"/>
              <a:t>Singapore | future urban mobility symposium | January 11-12, 2012</a:t>
            </a:r>
            <a:endParaRPr lang="en-SG" altLang="zh-SG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1660904-56D4-4D94-A4C3-2C48B6B74070}" type="slidenum">
              <a:rPr lang="en-SG" altLang="zh-SG"/>
              <a:pPr/>
              <a:t>‹#›</a:t>
            </a:fld>
            <a:endParaRPr lang="en-SG" altLang="zh-SG"/>
          </a:p>
        </p:txBody>
      </p:sp>
    </p:spTree>
    <p:extLst>
      <p:ext uri="{BB962C8B-B14F-4D97-AF65-F5344CB8AC3E}">
        <p14:creationId xmlns:p14="http://schemas.microsoft.com/office/powerpoint/2010/main" val="39847023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85508"/>
          <a:lstStyle>
            <a:lvl1pPr>
              <a:defRPr sz="2700"/>
            </a:lvl1pPr>
            <a:lvl2pPr>
              <a:defRPr sz="22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7E4BE8-DC7E-4A3F-83ED-399FDBA98C3A}" type="datetime1">
              <a:rPr lang="en-US" altLang="zh-SG" smtClean="0"/>
              <a:t>3/10/2024</a:t>
            </a:fld>
            <a:endParaRPr lang="en-SG" altLang="zh-SG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SG"/>
              <a:t>Singapore | future urban mobility symposium | January 11-12, 2012</a:t>
            </a:r>
            <a:endParaRPr lang="en-SG" altLang="zh-SG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81C9D9-92CB-45EC-A717-E498063CB7FE}" type="slidenum">
              <a:rPr lang="en-SG" altLang="zh-SG"/>
              <a:pPr/>
              <a:t>‹#›</a:t>
            </a:fld>
            <a:endParaRPr lang="en-SG" altLang="zh-SG"/>
          </a:p>
        </p:txBody>
      </p:sp>
    </p:spTree>
    <p:extLst>
      <p:ext uri="{BB962C8B-B14F-4D97-AF65-F5344CB8AC3E}">
        <p14:creationId xmlns:p14="http://schemas.microsoft.com/office/powerpoint/2010/main" val="897329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90"/>
            <a:ext cx="4040188" cy="715355"/>
          </a:xfrm>
        </p:spPr>
        <p:txBody>
          <a:bodyPr lIns="136814" anchor="ctr"/>
          <a:lstStyle>
            <a:lvl1pPr marL="0" indent="0">
              <a:buNone/>
              <a:defRPr sz="2100" b="1" cap="all" baseline="0"/>
            </a:lvl1pPr>
            <a:lvl2pPr marL="427543" indent="0">
              <a:buNone/>
              <a:defRPr sz="1800" b="1"/>
            </a:lvl2pPr>
            <a:lvl3pPr marL="855087" indent="0">
              <a:buNone/>
              <a:defRPr sz="1700" b="1"/>
            </a:lvl3pPr>
            <a:lvl4pPr marL="1282630" indent="0">
              <a:buNone/>
              <a:defRPr sz="1500" b="1"/>
            </a:lvl4pPr>
            <a:lvl5pPr marL="1710173" indent="0">
              <a:buNone/>
              <a:defRPr sz="1500" b="1"/>
            </a:lvl5pPr>
            <a:lvl6pPr marL="2137716" indent="0">
              <a:buNone/>
              <a:defRPr sz="1500" b="1"/>
            </a:lvl6pPr>
            <a:lvl7pPr marL="2565260" indent="0">
              <a:buNone/>
              <a:defRPr sz="1500" b="1"/>
            </a:lvl7pPr>
            <a:lvl8pPr marL="2992803" indent="0">
              <a:buNone/>
              <a:defRPr sz="1500" b="1"/>
            </a:lvl8pPr>
            <a:lvl9pPr marL="3420347" indent="0">
              <a:buNone/>
              <a:defRPr sz="1500" b="1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3"/>
            <a:ext cx="4040188" cy="3951288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698990"/>
            <a:ext cx="4041775" cy="715355"/>
          </a:xfrm>
        </p:spPr>
        <p:txBody>
          <a:bodyPr lIns="136814" anchor="ctr"/>
          <a:lstStyle>
            <a:lvl1pPr marL="0" indent="0">
              <a:buNone/>
              <a:defRPr sz="2100" b="1" cap="all" baseline="0"/>
            </a:lvl1pPr>
            <a:lvl2pPr marL="427543" indent="0">
              <a:buNone/>
              <a:defRPr sz="1800" b="1"/>
            </a:lvl2pPr>
            <a:lvl3pPr marL="855087" indent="0">
              <a:buNone/>
              <a:defRPr sz="1700" b="1"/>
            </a:lvl3pPr>
            <a:lvl4pPr marL="1282630" indent="0">
              <a:buNone/>
              <a:defRPr sz="1500" b="1"/>
            </a:lvl4pPr>
            <a:lvl5pPr marL="1710173" indent="0">
              <a:buNone/>
              <a:defRPr sz="1500" b="1"/>
            </a:lvl5pPr>
            <a:lvl6pPr marL="2137716" indent="0">
              <a:buNone/>
              <a:defRPr sz="1500" b="1"/>
            </a:lvl6pPr>
            <a:lvl7pPr marL="2565260" indent="0">
              <a:buNone/>
              <a:defRPr sz="1500" b="1"/>
            </a:lvl7pPr>
            <a:lvl8pPr marL="2992803" indent="0">
              <a:buNone/>
              <a:defRPr sz="1500" b="1"/>
            </a:lvl8pPr>
            <a:lvl9pPr marL="3420347" indent="0">
              <a:buNone/>
              <a:defRPr sz="1500" b="1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449513"/>
            <a:ext cx="4041775" cy="3951288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8421A-DB60-4643-87D0-55CDD7CEFE1F}" type="datetime1">
              <a:rPr lang="en-US" altLang="zh-SG" smtClean="0"/>
              <a:t>3/10/2024</a:t>
            </a:fld>
            <a:endParaRPr lang="en-SG" altLang="zh-SG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SG"/>
              <a:t>Singapore | future urban mobility symposium | January 11-12, 2012</a:t>
            </a:r>
            <a:endParaRPr lang="en-SG" altLang="zh-SG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6AC150-6E00-4692-9430-DAB1B6014D1D}" type="slidenum">
              <a:rPr lang="en-SG" altLang="zh-SG"/>
              <a:pPr/>
              <a:t>‹#›</a:t>
            </a:fld>
            <a:endParaRPr lang="en-SG" altLang="zh-SG"/>
          </a:p>
        </p:txBody>
      </p:sp>
    </p:spTree>
    <p:extLst>
      <p:ext uri="{BB962C8B-B14F-4D97-AF65-F5344CB8AC3E}">
        <p14:creationId xmlns:p14="http://schemas.microsoft.com/office/powerpoint/2010/main" val="1873071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53B893-3DD2-43EA-A820-C78B6CFE36FE}" type="datetime1">
              <a:rPr lang="en-US" altLang="zh-SG" smtClean="0"/>
              <a:t>3/10/2024</a:t>
            </a:fld>
            <a:endParaRPr lang="en-SG" altLang="zh-S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SG"/>
              <a:t>Singapore | future urban mobility symposium | January 11-12, 2012</a:t>
            </a:r>
            <a:endParaRPr lang="en-SG" altLang="zh-SG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581486-EC65-4D30-91C4-500619EAE7FF}" type="slidenum">
              <a:rPr lang="en-SG" altLang="zh-SG"/>
              <a:pPr/>
              <a:t>‹#›</a:t>
            </a:fld>
            <a:endParaRPr lang="en-SG" altLang="zh-SG"/>
          </a:p>
        </p:txBody>
      </p:sp>
    </p:spTree>
    <p:extLst>
      <p:ext uri="{BB962C8B-B14F-4D97-AF65-F5344CB8AC3E}">
        <p14:creationId xmlns:p14="http://schemas.microsoft.com/office/powerpoint/2010/main" val="299461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0DB8AA1-29F2-4651-A27F-211640873FA5}" type="datetime1">
              <a:rPr lang="en-US" altLang="zh-SG" smtClean="0"/>
              <a:t>3/10/2024</a:t>
            </a:fld>
            <a:endParaRPr lang="en-SG" altLang="zh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SG"/>
              <a:t>Singapore | future urban mobility symposium | January 11-12, 2012</a:t>
            </a:r>
            <a:endParaRPr lang="en-SG" altLang="zh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F27C6D-8953-4CC1-8029-FF067488D9D7}" type="slidenum">
              <a:rPr lang="en-SG" altLang="zh-SG"/>
              <a:pPr/>
              <a:t>‹#›</a:t>
            </a:fld>
            <a:endParaRPr lang="en-SG" altLang="zh-SG"/>
          </a:p>
        </p:txBody>
      </p:sp>
    </p:spTree>
    <p:extLst>
      <p:ext uri="{BB962C8B-B14F-4D97-AF65-F5344CB8AC3E}">
        <p14:creationId xmlns:p14="http://schemas.microsoft.com/office/powerpoint/2010/main" val="2755899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508" tIns="42755" rIns="85508" bIns="42755" anchor="ctr"/>
          <a:lstStyle/>
          <a:p>
            <a:pPr algn="ctr" eaLnBrk="1" hangingPunct="1">
              <a:defRPr/>
            </a:pPr>
            <a:endParaRPr lang="en-US" altLang="zh-SG">
              <a:solidFill>
                <a:srgbClr val="FFFFFF"/>
              </a:solidFill>
              <a:ea typeface="SimSun" pitchFamily="2" charset="-122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508" tIns="42755" rIns="85508" bIns="42755" anchor="ctr"/>
          <a:lstStyle/>
          <a:p>
            <a:pPr algn="ctr" eaLnBrk="1" hangingPunct="1">
              <a:defRPr/>
            </a:pPr>
            <a:endParaRPr lang="en-US" altLang="zh-SG">
              <a:solidFill>
                <a:srgbClr val="FFFFFF"/>
              </a:solidFill>
              <a:ea typeface="SimSun" pitchFamily="2" charset="-122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lIns="68407" bIns="0" anchor="b">
            <a:sp3d prstMaterial="matte"/>
          </a:bodyPr>
          <a:lstStyle>
            <a:lvl1pPr algn="l">
              <a:defRPr sz="1800" b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4"/>
            <a:ext cx="5920641" cy="4558886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300"/>
            </a:lvl1pPr>
            <a:lvl2pPr marL="427543" indent="0">
              <a:buNone/>
              <a:defRPr sz="1100"/>
            </a:lvl2pPr>
            <a:lvl3pPr marL="855087" indent="0">
              <a:buNone/>
              <a:defRPr sz="1000"/>
            </a:lvl3pPr>
            <a:lvl4pPr marL="1282630" indent="0">
              <a:buNone/>
              <a:defRPr sz="800"/>
            </a:lvl4pPr>
            <a:lvl5pPr marL="1710173" indent="0">
              <a:buNone/>
              <a:defRPr sz="800"/>
            </a:lvl5pPr>
            <a:lvl6pPr marL="2137716" indent="0">
              <a:buNone/>
              <a:defRPr sz="800"/>
            </a:lvl6pPr>
            <a:lvl7pPr marL="2565260" indent="0">
              <a:buNone/>
              <a:defRPr sz="800"/>
            </a:lvl7pPr>
            <a:lvl8pPr marL="2992803" indent="0">
              <a:buNone/>
              <a:defRPr sz="800"/>
            </a:lvl8pPr>
            <a:lvl9pPr marL="3420347" indent="0">
              <a:buNone/>
              <a:defRPr sz="8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53FAF6B-4198-472A-8D6B-B5D8EAB1ACDC}" type="datetime1">
              <a:rPr lang="en-US" altLang="zh-SG" smtClean="0"/>
              <a:t>3/10/2024</a:t>
            </a:fld>
            <a:endParaRPr lang="en-SG" altLang="zh-SG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SG"/>
              <a:t>Singapore | future urban mobility symposium | January 11-12, 2012</a:t>
            </a:r>
            <a:endParaRPr lang="en-SG" altLang="zh-SG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2D76CD-5DF5-4926-ADCA-8048B2986B7F}" type="slidenum">
              <a:rPr lang="en-SG" altLang="zh-SG"/>
              <a:pPr/>
              <a:t>‹#›</a:t>
            </a:fld>
            <a:endParaRPr lang="en-SG" altLang="zh-SG"/>
          </a:p>
        </p:txBody>
      </p:sp>
    </p:spTree>
    <p:extLst>
      <p:ext uri="{BB962C8B-B14F-4D97-AF65-F5344CB8AC3E}">
        <p14:creationId xmlns:p14="http://schemas.microsoft.com/office/powerpoint/2010/main" val="2531167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508" tIns="42755" rIns="85508" bIns="42755" anchor="ctr"/>
          <a:lstStyle/>
          <a:p>
            <a:pPr algn="ctr" eaLnBrk="1" hangingPunct="1">
              <a:defRPr/>
            </a:pPr>
            <a:endParaRPr lang="en-US" altLang="zh-SG">
              <a:solidFill>
                <a:srgbClr val="FFFFFF"/>
              </a:solidFill>
              <a:ea typeface="SimSun" pitchFamily="2" charset="-122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508" tIns="42755" rIns="85508" bIns="42755" anchor="ctr"/>
          <a:lstStyle/>
          <a:p>
            <a:pPr algn="ctr" eaLnBrk="1" hangingPunct="1">
              <a:defRPr/>
            </a:pPr>
            <a:endParaRPr lang="en-US" altLang="zh-SG">
              <a:solidFill>
                <a:srgbClr val="FFFFFF"/>
              </a:solidFill>
              <a:ea typeface="SimSun" pitchFamily="2" charset="-122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68407" bIns="0" anchor="b">
            <a:sp3d prstMaterial="matte"/>
          </a:bodyPr>
          <a:lstStyle>
            <a:lvl1pPr algn="l">
              <a:defRPr sz="1800" b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6" y="1484809"/>
            <a:ext cx="6247398" cy="5373192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000"/>
            </a:lvl1pPr>
            <a:lvl2pPr marL="427543" indent="0">
              <a:buNone/>
              <a:defRPr sz="2700"/>
            </a:lvl2pPr>
            <a:lvl3pPr marL="855087" indent="0">
              <a:buNone/>
              <a:defRPr sz="2200"/>
            </a:lvl3pPr>
            <a:lvl4pPr marL="1282630" indent="0">
              <a:buNone/>
              <a:defRPr sz="1800"/>
            </a:lvl4pPr>
            <a:lvl5pPr marL="1710173" indent="0">
              <a:buNone/>
              <a:defRPr sz="1800"/>
            </a:lvl5pPr>
            <a:lvl6pPr marL="2137716" indent="0">
              <a:buNone/>
              <a:defRPr sz="1800"/>
            </a:lvl6pPr>
            <a:lvl7pPr marL="2565260" indent="0">
              <a:buNone/>
              <a:defRPr sz="1800"/>
            </a:lvl7pPr>
            <a:lvl8pPr marL="2992803" indent="0">
              <a:buNone/>
              <a:defRPr sz="1800"/>
            </a:lvl8pPr>
            <a:lvl9pPr marL="3420347" indent="0">
              <a:buNone/>
              <a:defRPr sz="1800"/>
            </a:lvl9pPr>
            <a:extLst/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300"/>
            </a:lvl1pPr>
            <a:lvl2pPr marL="427543" indent="0">
              <a:buNone/>
              <a:defRPr sz="1100"/>
            </a:lvl2pPr>
            <a:lvl3pPr marL="855087" indent="0">
              <a:buNone/>
              <a:defRPr sz="1000"/>
            </a:lvl3pPr>
            <a:lvl4pPr marL="1282630" indent="0">
              <a:buNone/>
              <a:defRPr sz="800"/>
            </a:lvl4pPr>
            <a:lvl5pPr marL="1710173" indent="0">
              <a:buNone/>
              <a:defRPr sz="800"/>
            </a:lvl5pPr>
            <a:lvl6pPr marL="2137716" indent="0">
              <a:buNone/>
              <a:defRPr sz="800"/>
            </a:lvl6pPr>
            <a:lvl7pPr marL="2565260" indent="0">
              <a:buNone/>
              <a:defRPr sz="800"/>
            </a:lvl7pPr>
            <a:lvl8pPr marL="2992803" indent="0">
              <a:buNone/>
              <a:defRPr sz="800"/>
            </a:lvl8pPr>
            <a:lvl9pPr marL="3420347" indent="0">
              <a:buNone/>
              <a:defRPr sz="8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165100" y="1169988"/>
            <a:ext cx="2522538" cy="201612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03A6147-B716-49CB-A215-B03DF480C6D2}" type="datetime1">
              <a:rPr lang="en-US" altLang="zh-SG" smtClean="0"/>
              <a:t>3/10/2024</a:t>
            </a:fld>
            <a:endParaRPr lang="en-SG" altLang="zh-SG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300" y="1169988"/>
            <a:ext cx="5194300" cy="201612"/>
          </a:xfrm>
        </p:spPr>
        <p:txBody>
          <a:bodyPr/>
          <a:lstStyle>
            <a:lvl1pPr>
              <a:defRPr smtClean="0">
                <a:solidFill>
                  <a:srgbClr val="BCBCBC"/>
                </a:solidFill>
              </a:defRPr>
            </a:lvl1pPr>
          </a:lstStyle>
          <a:p>
            <a:pPr>
              <a:defRPr/>
            </a:pPr>
            <a:r>
              <a:rPr lang="en-US" altLang="zh-SG"/>
              <a:t>Singapore | future urban mobility symposium | January 11-12, 2012</a:t>
            </a:r>
            <a:endParaRPr lang="en-SG" altLang="zh-SG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138" y="1169988"/>
            <a:ext cx="733425" cy="201612"/>
          </a:xfrm>
        </p:spPr>
        <p:txBody>
          <a:bodyPr/>
          <a:lstStyle>
            <a:lvl1pPr>
              <a:defRPr/>
            </a:lvl1pPr>
          </a:lstStyle>
          <a:p>
            <a:fld id="{339BDB7B-48C2-4576-98A9-74BD5C5667A3}" type="slidenum">
              <a:rPr lang="en-SG" altLang="zh-SG"/>
              <a:pPr/>
              <a:t>‹#›</a:t>
            </a:fld>
            <a:endParaRPr lang="en-SG" altLang="zh-SG"/>
          </a:p>
        </p:txBody>
      </p:sp>
    </p:spTree>
    <p:extLst>
      <p:ext uri="{BB962C8B-B14F-4D97-AF65-F5344CB8AC3E}">
        <p14:creationId xmlns:p14="http://schemas.microsoft.com/office/powerpoint/2010/main" val="35608862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508" tIns="42755" rIns="85508" bIns="42755" anchor="ctr"/>
          <a:lstStyle/>
          <a:p>
            <a:pPr algn="ctr" eaLnBrk="1" hangingPunct="1">
              <a:defRPr/>
            </a:pPr>
            <a:endParaRPr lang="en-US" altLang="zh-SG">
              <a:solidFill>
                <a:srgbClr val="FFFFFF"/>
              </a:solidFill>
              <a:ea typeface="SimSun" pitchFamily="2" charset="-122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4000" cy="14335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508" tIns="42755" rIns="85508" bIns="42755" anchor="ctr"/>
          <a:lstStyle/>
          <a:p>
            <a:pPr algn="ctr" eaLnBrk="1" hangingPunct="1">
              <a:defRPr/>
            </a:pPr>
            <a:endParaRPr lang="en-US" altLang="zh-SG">
              <a:solidFill>
                <a:srgbClr val="FFFFFF"/>
              </a:solidFill>
              <a:ea typeface="SimSun" pitchFamily="2" charset="-122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lIns="85508" tIns="42755" rIns="42755" bIns="42755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74825"/>
            <a:ext cx="8229600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305" tIns="85508" rIns="85508" bIns="4275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wrap="square" lIns="102611" tIns="42755" rIns="42755" bIns="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100" smtClean="0">
                <a:solidFill>
                  <a:srgbClr val="3F3F3F"/>
                </a:solidFill>
                <a:latin typeface="Corbel" pitchFamily="34" charset="0"/>
                <a:ea typeface="SimSun" pitchFamily="2" charset="-122"/>
              </a:defRPr>
            </a:lvl1pPr>
          </a:lstStyle>
          <a:p>
            <a:pPr>
              <a:defRPr/>
            </a:pPr>
            <a:fld id="{0BFE149A-A4C1-4DE8-B155-45847FB0CE4F}" type="datetime1">
              <a:rPr lang="en-US" altLang="zh-SG" smtClean="0"/>
              <a:t>3/10/2024</a:t>
            </a:fld>
            <a:endParaRPr lang="en-SG" altLang="zh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wrap="square" lIns="42755" tIns="42755" rIns="42755" bIns="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100" smtClean="0">
                <a:solidFill>
                  <a:srgbClr val="3F3F3F"/>
                </a:solidFill>
                <a:latin typeface="Corbel" pitchFamily="34" charset="0"/>
                <a:ea typeface="SimSun" pitchFamily="2" charset="-122"/>
              </a:defRPr>
            </a:lvl1pPr>
          </a:lstStyle>
          <a:p>
            <a:pPr>
              <a:defRPr/>
            </a:pPr>
            <a:r>
              <a:rPr lang="en-US" altLang="zh-SG"/>
              <a:t>Singapore | future urban mobility symposium | January 11-12, 2012</a:t>
            </a:r>
            <a:endParaRPr lang="en-SG" altLang="zh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wrap="square" lIns="85508" tIns="42755" rIns="85508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00">
                <a:solidFill>
                  <a:srgbClr val="3F3F3F"/>
                </a:solidFill>
                <a:latin typeface="Corbel" panose="020B0503020204020204" pitchFamily="34" charset="0"/>
                <a:cs typeface="华文楷体"/>
              </a:defRPr>
            </a:lvl1pPr>
          </a:lstStyle>
          <a:p>
            <a:fld id="{683B8915-1602-4615-ACE0-9E1FD2D0E61A}" type="slidenum">
              <a:rPr lang="en-SG" altLang="zh-SG"/>
              <a:pPr/>
              <a:t>‹#›</a:t>
            </a:fld>
            <a:endParaRPr lang="en-SG" altLang="zh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08" r:id="rId1"/>
    <p:sldLayoutId id="2147484503" r:id="rId2"/>
    <p:sldLayoutId id="2147484509" r:id="rId3"/>
    <p:sldLayoutId id="2147484504" r:id="rId4"/>
    <p:sldLayoutId id="2147484505" r:id="rId5"/>
    <p:sldLayoutId id="2147484506" r:id="rId6"/>
    <p:sldLayoutId id="2147484510" r:id="rId7"/>
    <p:sldLayoutId id="2147484511" r:id="rId8"/>
    <p:sldLayoutId id="2147484512" r:id="rId9"/>
    <p:sldLayoutId id="2147484507" r:id="rId10"/>
    <p:sldLayoutId id="2147484513" r:id="rId11"/>
    <p:sldLayoutId id="2147484514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 kern="1200">
          <a:solidFill>
            <a:srgbClr val="FFC8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FFC800"/>
          </a:solidFill>
          <a:latin typeface="Corbe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FFC800"/>
          </a:solidFill>
          <a:latin typeface="Corbe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FFC800"/>
          </a:solidFill>
          <a:latin typeface="Corbe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FFC800"/>
          </a:solidFill>
          <a:latin typeface="Corbe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rgbClr val="FFC800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rgbClr val="FFC800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rgbClr val="FFC800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rgbClr val="FFC800"/>
          </a:solidFill>
          <a:latin typeface="Corbel" pitchFamily="34" charset="0"/>
        </a:defRPr>
      </a:lvl9pPr>
      <a:extLst/>
    </p:titleStyle>
    <p:bodyStyle>
      <a:lvl1pPr marL="409575" indent="-298450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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82625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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931863" indent="-212725" algn="l" rtl="0" eaLnBrk="0" fontAlgn="base" hangingPunct="0">
        <a:spcBef>
          <a:spcPct val="20000"/>
        </a:spcBef>
        <a:spcAft>
          <a:spcPct val="0"/>
        </a:spcAft>
        <a:buClr>
          <a:srgbClr val="E66C7D"/>
        </a:buClr>
        <a:buFont typeface="Arial" panose="020B0604020202020204" pitchFamily="34" charset="0"/>
        <a:buChar char="▪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136650" indent="-169863" algn="l" rtl="0" eaLnBrk="0" fontAlgn="base" hangingPunct="0">
        <a:spcBef>
          <a:spcPct val="20000"/>
        </a:spcBef>
        <a:spcAft>
          <a:spcPct val="0"/>
        </a:spcAft>
        <a:buClr>
          <a:srgbClr val="6BB76D"/>
        </a:buClr>
        <a:buFont typeface="Arial" panose="020B0604020202020204" pitchFamily="34" charset="0"/>
        <a:buChar char="▪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33500" indent="-169863" algn="l" rtl="0" eaLnBrk="0" fontAlgn="base" hangingPunct="0">
        <a:spcBef>
          <a:spcPct val="20000"/>
        </a:spcBef>
        <a:spcAft>
          <a:spcPct val="0"/>
        </a:spcAft>
        <a:buClr>
          <a:srgbClr val="E88651"/>
        </a:buClr>
        <a:buFont typeface="Wingdings 3" panose="05040102010807070707" pitchFamily="18" charset="2"/>
        <a:buChar char=""/>
        <a:defRPr lang="en-US" kern="1200">
          <a:solidFill>
            <a:schemeClr val="tx1"/>
          </a:solidFill>
          <a:latin typeface="+mn-lt"/>
          <a:ea typeface="+mn-ea"/>
          <a:cs typeface="+mn-cs"/>
        </a:defRPr>
      </a:lvl5pPr>
      <a:lvl6pPr marL="1522054" indent="-171018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173" indent="-171018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1898292" indent="-171018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2086411" indent="-171018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275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85508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28263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71017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13771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5652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99280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42034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owardsdatascience.com/machine-learning-for-beginners-an-introduction-to-neural-networks-d49f22d238f9" TargetMode="Externa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hyperlink" Target="https://towardsdatascience.com/machine-learning-for-beginners-an-introduction-to-neural-networks-d49f22d238f9" TargetMode="External"/><Relationship Id="rId7" Type="http://schemas.openxmlformats.org/officeDocument/2006/relationships/image" Target="../media/image18.wmf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20.wmf"/><Relationship Id="rId5" Type="http://schemas.openxmlformats.org/officeDocument/2006/relationships/image" Target="../media/image17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9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2.emf"/><Relationship Id="rId5" Type="http://schemas.openxmlformats.org/officeDocument/2006/relationships/image" Target="../media/image21.png"/><Relationship Id="rId4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image" Target="../media/image22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22.emf"/><Relationship Id="rId5" Type="http://schemas.openxmlformats.org/officeDocument/2006/relationships/image" Target="../media/image23.png"/><Relationship Id="rId4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toritris.weebly.com/perceptron-4-formalising--visualising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ts.stackexchange.com/questions/182734/what-is-the-difference-between-a-neural-network-and-a-deep-neural-network-and-w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machine-learning-for-beginners-an-introduction-to-neural-networks-d49f22d238f9" TargetMode="External"/><Relationship Id="rId7" Type="http://schemas.openxmlformats.org/officeDocument/2006/relationships/image" Target="../media/image31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29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ground.tensorflow.org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hyperlink" Target="https://www.ubuntupit.com/" TargetMode="External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10" Type="http://schemas.openxmlformats.org/officeDocument/2006/relationships/image" Target="../media/image11.png"/><Relationship Id="rId4" Type="http://schemas.openxmlformats.org/officeDocument/2006/relationships/image" Target="../media/image5.jpeg"/><Relationship Id="rId9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datadriveninvestor/letting-neural-networks-be-weird-6792ea587d67" TargetMode="External"/><Relationship Id="rId5" Type="http://schemas.openxmlformats.org/officeDocument/2006/relationships/hyperlink" Target="https://community.arm.com/developer/ip-products/processors/b/processors-ip-blog/posts/new-neural-network-kernels-boost-efficiency-in-microcontrollers-by-5x" TargetMode="External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owardsdatascience.com/machine-learning-for-beginners-an-introduction-to-neural-networks-d49f22d238f9" TargetMode="Externa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dnuggets.com/2017/09/neural-network-foundations-explained-activation-function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368" y="188640"/>
            <a:ext cx="8077200" cy="711545"/>
          </a:xfrm>
        </p:spPr>
        <p:txBody>
          <a:bodyPr>
            <a:normAutofit fontScale="90000"/>
          </a:bodyPr>
          <a:lstStyle/>
          <a:p>
            <a:pPr algn="ctr"/>
            <a:r>
              <a:rPr lang="en-SG" dirty="0"/>
              <a:t>Short Introduction to </a:t>
            </a:r>
            <a:br>
              <a:rPr lang="en-SG" dirty="0"/>
            </a:br>
            <a:r>
              <a:rPr lang="en-SG" dirty="0"/>
              <a:t>Neural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CA111-F6A9-4764-81A0-8B9A5F7F6794}" type="slidenum">
              <a:rPr lang="en-SG" altLang="zh-SG" smtClean="0"/>
              <a:pPr/>
              <a:t>1</a:t>
            </a:fld>
            <a:endParaRPr lang="en-SG" altLang="zh-SG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0C8C1A-D259-4941-9507-AAF84EE81E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944" y="5338157"/>
            <a:ext cx="3286125" cy="13906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E1149F7-5E7C-43BE-B396-C31FCF678EE1}"/>
              </a:ext>
            </a:extLst>
          </p:cNvPr>
          <p:cNvSpPr txBox="1"/>
          <p:nvPr/>
        </p:nvSpPr>
        <p:spPr>
          <a:xfrm>
            <a:off x="992560" y="1664804"/>
            <a:ext cx="7344816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EE4685 </a:t>
            </a:r>
            <a:endParaRPr lang="en-SG" sz="1100" kern="1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sz="3200" b="1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SG" sz="1100" kern="1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sz="3200" b="1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Machine Learning:</a:t>
            </a:r>
            <a:endParaRPr lang="en-SG" sz="1100" kern="1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sz="3200" b="1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 Bayesian Perspective</a:t>
            </a:r>
            <a:endParaRPr lang="en-SG" sz="1100" kern="1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SG" sz="1100" kern="1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sz="2000" b="1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2023/2024</a:t>
            </a:r>
            <a:endParaRPr lang="en-SG" sz="1100" kern="1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sz="2000" b="1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Q3</a:t>
            </a:r>
            <a:endParaRPr lang="en-SG" sz="1100" kern="1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sz="1200" b="1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SG" sz="800" kern="1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384A25-08F3-429C-83B7-9CAE00FEF1C2}"/>
              </a:ext>
            </a:extLst>
          </p:cNvPr>
          <p:cNvSpPr txBox="1"/>
          <p:nvPr/>
        </p:nvSpPr>
        <p:spPr>
          <a:xfrm>
            <a:off x="54868" y="4412807"/>
            <a:ext cx="46101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dr.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ir.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Justin Dauwels</a:t>
            </a:r>
          </a:p>
          <a:p>
            <a:pPr algn="l"/>
            <a:endParaRPr lang="en-SG" sz="1000" kern="1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354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40D0-4C18-44C0-8369-01ABEAA3C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5" y="56750"/>
            <a:ext cx="9587408" cy="1252728"/>
          </a:xfrm>
        </p:spPr>
        <p:txBody>
          <a:bodyPr>
            <a:normAutofit fontScale="90000"/>
          </a:bodyPr>
          <a:lstStyle/>
          <a:p>
            <a:r>
              <a:rPr lang="en-SG" dirty="0"/>
              <a:t>A Single Neuron: Geometric interpretation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C1853F-27DF-49DE-B40D-1AB66A73C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9E993-5DBA-40BD-988E-0C99B6CA4EEB}" type="slidenum">
              <a:rPr lang="en-SG" altLang="zh-SG" smtClean="0"/>
              <a:pPr/>
              <a:t>10</a:t>
            </a:fld>
            <a:endParaRPr lang="en-SG" altLang="zh-S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680334-60D9-428F-9337-61B5843B2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481" y="2636912"/>
            <a:ext cx="6619875" cy="28003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85904CA-1515-4DD5-ABC7-18C2D3B284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062" y="1585206"/>
            <a:ext cx="5819775" cy="6953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BB41B73-4291-4F91-B05D-A9C6A1EED6C3}"/>
              </a:ext>
            </a:extLst>
          </p:cNvPr>
          <p:cNvSpPr txBox="1"/>
          <p:nvPr/>
        </p:nvSpPr>
        <p:spPr>
          <a:xfrm>
            <a:off x="53476" y="6579754"/>
            <a:ext cx="79208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Reference: </a:t>
            </a:r>
            <a:r>
              <a:rPr lang="en-US" sz="1100" dirty="0">
                <a:hlinkClick r:id="rId5"/>
              </a:rPr>
              <a:t>https://towardsdatascience.com/machine-learning-for-beginners-an-introduction-to-neural-networks-d49f22d238f9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4338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40D0-4C18-44C0-8369-01ABEAA3C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5" y="56750"/>
            <a:ext cx="9587408" cy="1252728"/>
          </a:xfrm>
        </p:spPr>
        <p:txBody>
          <a:bodyPr>
            <a:normAutofit fontScale="90000"/>
          </a:bodyPr>
          <a:lstStyle/>
          <a:p>
            <a:r>
              <a:rPr lang="en-SG" dirty="0"/>
              <a:t>A Single Neuron: Geometric interpretation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C1853F-27DF-49DE-B40D-1AB66A73C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9E993-5DBA-40BD-988E-0C99B6CA4EEB}" type="slidenum">
              <a:rPr lang="en-SG" altLang="zh-SG" smtClean="0"/>
              <a:pPr/>
              <a:t>11</a:t>
            </a:fld>
            <a:endParaRPr lang="en-SG" altLang="zh-SG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B41B73-4291-4F91-B05D-A9C6A1EED6C3}"/>
              </a:ext>
            </a:extLst>
          </p:cNvPr>
          <p:cNvSpPr txBox="1"/>
          <p:nvPr/>
        </p:nvSpPr>
        <p:spPr>
          <a:xfrm>
            <a:off x="53476" y="6579754"/>
            <a:ext cx="79208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Reference: </a:t>
            </a:r>
            <a:r>
              <a:rPr lang="en-US" sz="1100" dirty="0">
                <a:hlinkClick r:id="rId3"/>
              </a:rPr>
              <a:t>https://towardsdatascience.com/machine-learning-for-beginners-an-introduction-to-neural-networks-d49f22d238f9</a:t>
            </a:r>
            <a:endParaRPr lang="en-US" sz="11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2785611"/>
              </p:ext>
            </p:extLst>
          </p:nvPr>
        </p:nvGraphicFramePr>
        <p:xfrm>
          <a:off x="5562135" y="2484875"/>
          <a:ext cx="2808312" cy="555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55600" imgH="228600" progId="Equation.DSMT4">
                  <p:embed/>
                </p:oleObj>
              </mc:Choice>
              <mc:Fallback>
                <p:oleObj name="Equation" r:id="rId4" imgW="1155600" imgH="22860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62135" y="2484875"/>
                        <a:ext cx="2808312" cy="555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467544" y="2556259"/>
            <a:ext cx="5883298" cy="3895671"/>
            <a:chOff x="467544" y="2556259"/>
            <a:chExt cx="5883298" cy="3895671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86456622"/>
                </p:ext>
              </p:extLst>
            </p:nvPr>
          </p:nvGraphicFramePr>
          <p:xfrm>
            <a:off x="4202113" y="5077757"/>
            <a:ext cx="1844215" cy="7379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079280" imgH="431640" progId="Equation.DSMT4">
                    <p:embed/>
                  </p:oleObj>
                </mc:Choice>
                <mc:Fallback>
                  <p:oleObj name="Equation" r:id="rId6" imgW="1079280" imgH="431640" progId="Equation.DSMT4">
                    <p:embed/>
                    <p:pic>
                      <p:nvPicPr>
                        <p:cNvPr id="3" name="Object 2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202113" y="5077757"/>
                          <a:ext cx="1844215" cy="73791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" name="Group 10"/>
            <p:cNvGrpSpPr/>
            <p:nvPr/>
          </p:nvGrpSpPr>
          <p:grpSpPr>
            <a:xfrm>
              <a:off x="467544" y="2556259"/>
              <a:ext cx="5883298" cy="3895671"/>
              <a:chOff x="992958" y="1955884"/>
              <a:chExt cx="5883298" cy="3895671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 flipV="1">
                <a:off x="1475656" y="2132856"/>
                <a:ext cx="0" cy="324036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1487745" y="5381600"/>
                <a:ext cx="5388511" cy="3313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6228184" y="5497612"/>
                <a:ext cx="410690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i="1" dirty="0">
                    <a:solidFill>
                      <a:srgbClr val="EC8514"/>
                    </a:solidFill>
                  </a:rPr>
                  <a:t>X</a:t>
                </a:r>
                <a:r>
                  <a:rPr lang="en-SG" i="1" baseline="-25000" dirty="0">
                    <a:solidFill>
                      <a:srgbClr val="EC8514"/>
                    </a:solidFill>
                  </a:rPr>
                  <a:t>1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992958" y="1955884"/>
                <a:ext cx="410690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i="1" dirty="0">
                    <a:solidFill>
                      <a:srgbClr val="EC8514"/>
                    </a:solidFill>
                  </a:rPr>
                  <a:t>X</a:t>
                </a:r>
                <a:r>
                  <a:rPr lang="en-SG" i="1" baseline="-25000" dirty="0">
                    <a:solidFill>
                      <a:srgbClr val="EC8514"/>
                    </a:solidFill>
                  </a:rPr>
                  <a:t>2</a:t>
                </a:r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1307430" y="2625767"/>
                <a:ext cx="4303701" cy="3048817"/>
              </a:xfrm>
              <a:prstGeom prst="line">
                <a:avLst/>
              </a:prstGeom>
              <a:ln w="317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8" name="Object 1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40292397"/>
                  </p:ext>
                </p:extLst>
              </p:nvPr>
            </p:nvGraphicFramePr>
            <p:xfrm>
              <a:off x="3762678" y="3080137"/>
              <a:ext cx="2160240" cy="427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8" imgW="1155600" imgH="228600" progId="Equation.DSMT4">
                      <p:embed/>
                    </p:oleObj>
                  </mc:Choice>
                  <mc:Fallback>
                    <p:oleObj name="Equation" r:id="rId8" imgW="1155600" imgH="228600" progId="Equation.DSMT4">
                      <p:embed/>
                      <p:pic>
                        <p:nvPicPr>
                          <p:cNvPr id="13" name="Object 12"/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3762678" y="3080137"/>
                            <a:ext cx="2160240" cy="4273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" name="Object 1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16262973"/>
                  </p:ext>
                </p:extLst>
              </p:nvPr>
            </p:nvGraphicFramePr>
            <p:xfrm>
              <a:off x="1643883" y="4511074"/>
              <a:ext cx="2278638" cy="4507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0" imgW="1155600" imgH="228600" progId="Equation.DSMT4">
                      <p:embed/>
                    </p:oleObj>
                  </mc:Choice>
                  <mc:Fallback>
                    <p:oleObj name="Equation" r:id="rId10" imgW="1155600" imgH="228600" progId="Equation.DSMT4">
                      <p:embed/>
                      <p:pic>
                        <p:nvPicPr>
                          <p:cNvPr id="15" name="Object 14"/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1643883" y="4511074"/>
                            <a:ext cx="2278638" cy="450719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F85904CA-1515-4DD5-ABC7-18C2D3B2841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62062" y="1585206"/>
            <a:ext cx="581977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419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PChart">
            <a:extLst>
              <a:ext uri="{FF2B5EF4-FFF2-40B4-BE49-F238E27FC236}">
                <a16:creationId xmlns:a16="http://schemas.microsoft.com/office/drawing/2014/main" id="{FA6C038B-3C92-4BBA-A166-488DA2DA9D0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7282098" y="4763468"/>
            <a:ext cx="1844204" cy="162880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48000" cap="flat" cmpd="thickThin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48000" cap="flat" cmpd="thickThin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PQuestion" title="Question Text">
            <a:extLst>
              <a:ext uri="{FF2B5EF4-FFF2-40B4-BE49-F238E27FC236}">
                <a16:creationId xmlns:a16="http://schemas.microsoft.com/office/drawing/2014/main" id="{62EAB225-2FD4-4BBF-A448-4EBE32E08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91" y="38864"/>
            <a:ext cx="9757080" cy="1250950"/>
          </a:xfrm>
        </p:spPr>
        <p:txBody>
          <a:bodyPr>
            <a:normAutofit/>
          </a:bodyPr>
          <a:lstStyle/>
          <a:p>
            <a:r>
              <a:rPr lang="en-SG" sz="3600" dirty="0"/>
              <a:t>Can a single line separate red from blue dots?</a:t>
            </a:r>
          </a:p>
        </p:txBody>
      </p:sp>
      <p:sp>
        <p:nvSpPr>
          <p:cNvPr id="3" name="TPAnswers" title="Answer Text">
            <a:extLst>
              <a:ext uri="{FF2B5EF4-FFF2-40B4-BE49-F238E27FC236}">
                <a16:creationId xmlns:a16="http://schemas.microsoft.com/office/drawing/2014/main" id="{C885C8DF-DD9B-4721-83B9-9CEDF84156C4}"/>
              </a:ext>
            </a:extLst>
          </p:cNvPr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2876831" y="1522795"/>
            <a:ext cx="4114800" cy="4625975"/>
          </a:xfrm>
        </p:spPr>
        <p:txBody>
          <a:bodyPr/>
          <a:lstStyle/>
          <a:p>
            <a:pPr marL="625475" indent="-514350">
              <a:buFont typeface="Wingdings 2" panose="05020102010507070707" pitchFamily="18" charset="2"/>
              <a:buAutoNum type="alphaUcPeriod"/>
            </a:pPr>
            <a:r>
              <a:rPr lang="en-SG" dirty="0"/>
              <a:t>Yes</a:t>
            </a:r>
          </a:p>
          <a:p>
            <a:pPr marL="625475" indent="-514350">
              <a:buFont typeface="Wingdings 2" panose="05020102010507070707" pitchFamily="18" charset="2"/>
              <a:buAutoNum type="alphaUcPeriod"/>
            </a:pPr>
            <a:r>
              <a:rPr lang="en-SG" dirty="0"/>
              <a:t>No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10D8BC-BAFC-4ADF-93F8-B56E99E9B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915-1602-4615-ACE0-9E1FD2D0E61A}" type="slidenum">
              <a:rPr lang="en-SG" altLang="zh-SG" smtClean="0"/>
              <a:pPr/>
              <a:t>12</a:t>
            </a:fld>
            <a:endParaRPr lang="en-SG" altLang="zh-SG"/>
          </a:p>
        </p:txBody>
      </p:sp>
      <p:sp>
        <p:nvSpPr>
          <p:cNvPr id="5" name="TPPolling" title="Polling Shape">
            <a:extLst>
              <a:ext uri="{FF2B5EF4-FFF2-40B4-BE49-F238E27FC236}">
                <a16:creationId xmlns:a16="http://schemas.microsoft.com/office/drawing/2014/main" id="{4E4ACCCE-F434-4FDD-8EAD-6A36E90A23C0}"/>
              </a:ext>
            </a:extLst>
          </p:cNvPr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solidFill>
            <a:schemeClr val="accent1">
              <a:alpha val="10000"/>
            </a:schemeClr>
          </a:solidFill>
          <a:ln w="48000" cap="flat" cmpd="thickThin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48000" cap="flat" cmpd="thickThin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CED973E-5CEB-4B3E-AB9A-CEECBE4FE998}"/>
              </a:ext>
            </a:extLst>
          </p:cNvPr>
          <p:cNvCxnSpPr/>
          <p:nvPr/>
        </p:nvCxnSpPr>
        <p:spPr>
          <a:xfrm flipV="1">
            <a:off x="696308" y="3110386"/>
            <a:ext cx="0" cy="32403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A87B56A-7B94-4CBD-B14C-0257FC9B4808}"/>
              </a:ext>
            </a:extLst>
          </p:cNvPr>
          <p:cNvCxnSpPr/>
          <p:nvPr/>
        </p:nvCxnSpPr>
        <p:spPr>
          <a:xfrm>
            <a:off x="708397" y="6359130"/>
            <a:ext cx="5388511" cy="331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E99DCA9-4CF9-447E-84B7-2EF18FB41143}"/>
              </a:ext>
            </a:extLst>
          </p:cNvPr>
          <p:cNvSpPr txBox="1"/>
          <p:nvPr/>
        </p:nvSpPr>
        <p:spPr>
          <a:xfrm>
            <a:off x="5448836" y="6475142"/>
            <a:ext cx="41069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i="1" dirty="0">
                <a:solidFill>
                  <a:srgbClr val="EC8514"/>
                </a:solidFill>
              </a:rPr>
              <a:t>X</a:t>
            </a:r>
            <a:r>
              <a:rPr lang="en-SG" i="1" baseline="-25000" dirty="0">
                <a:solidFill>
                  <a:srgbClr val="EC8514"/>
                </a:solidFill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17E2E1-47E1-42FA-954F-5C4824F3F8C1}"/>
              </a:ext>
            </a:extLst>
          </p:cNvPr>
          <p:cNvSpPr txBox="1"/>
          <p:nvPr/>
        </p:nvSpPr>
        <p:spPr>
          <a:xfrm>
            <a:off x="213610" y="2933414"/>
            <a:ext cx="41069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i="1" dirty="0">
                <a:solidFill>
                  <a:srgbClr val="EC8514"/>
                </a:solidFill>
              </a:rPr>
              <a:t>X</a:t>
            </a:r>
            <a:r>
              <a:rPr lang="en-SG" i="1" baseline="-25000" dirty="0">
                <a:solidFill>
                  <a:srgbClr val="EC8514"/>
                </a:solidFill>
              </a:rPr>
              <a:t>2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98F6C89-D446-4127-9B39-E47D2F088FF3}"/>
              </a:ext>
            </a:extLst>
          </p:cNvPr>
          <p:cNvCxnSpPr/>
          <p:nvPr/>
        </p:nvCxnSpPr>
        <p:spPr>
          <a:xfrm>
            <a:off x="4368716" y="6299499"/>
            <a:ext cx="0" cy="185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6AB19A9-4977-49B3-A403-5CB4318BD04B}"/>
              </a:ext>
            </a:extLst>
          </p:cNvPr>
          <p:cNvCxnSpPr/>
          <p:nvPr/>
        </p:nvCxnSpPr>
        <p:spPr>
          <a:xfrm>
            <a:off x="625710" y="3614442"/>
            <a:ext cx="1653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4A6EA27-FC8A-41FA-98E8-BCBB53D914DB}"/>
              </a:ext>
            </a:extLst>
          </p:cNvPr>
          <p:cNvSpPr txBox="1"/>
          <p:nvPr/>
        </p:nvSpPr>
        <p:spPr>
          <a:xfrm>
            <a:off x="555150" y="6465193"/>
            <a:ext cx="30649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5830F3-6730-4F6B-9FCB-1DC6428B3444}"/>
              </a:ext>
            </a:extLst>
          </p:cNvPr>
          <p:cNvSpPr txBox="1"/>
          <p:nvPr/>
        </p:nvSpPr>
        <p:spPr>
          <a:xfrm>
            <a:off x="4278246" y="6544668"/>
            <a:ext cx="30649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2C4882-0038-4930-9A1F-3C58B62A67C4}"/>
              </a:ext>
            </a:extLst>
          </p:cNvPr>
          <p:cNvSpPr txBox="1"/>
          <p:nvPr/>
        </p:nvSpPr>
        <p:spPr>
          <a:xfrm>
            <a:off x="200877" y="3404197"/>
            <a:ext cx="30649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A5F3E40-2EDA-4E30-9754-41A16C929B78}"/>
              </a:ext>
            </a:extLst>
          </p:cNvPr>
          <p:cNvSpPr/>
          <p:nvPr/>
        </p:nvSpPr>
        <p:spPr>
          <a:xfrm>
            <a:off x="555150" y="6157952"/>
            <a:ext cx="360040" cy="32708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5D23653-4DF7-4B34-A269-9529B4C80264}"/>
              </a:ext>
            </a:extLst>
          </p:cNvPr>
          <p:cNvSpPr/>
          <p:nvPr/>
        </p:nvSpPr>
        <p:spPr>
          <a:xfrm>
            <a:off x="543375" y="3477986"/>
            <a:ext cx="360040" cy="32708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2D5E7A4-3748-4679-A6C5-9488A850D76F}"/>
              </a:ext>
            </a:extLst>
          </p:cNvPr>
          <p:cNvSpPr/>
          <p:nvPr/>
        </p:nvSpPr>
        <p:spPr>
          <a:xfrm>
            <a:off x="4251473" y="3418679"/>
            <a:ext cx="360040" cy="3270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9BCA706-78E0-40A1-A8A2-3615B2152933}"/>
              </a:ext>
            </a:extLst>
          </p:cNvPr>
          <p:cNvSpPr/>
          <p:nvPr/>
        </p:nvSpPr>
        <p:spPr>
          <a:xfrm>
            <a:off x="4260704" y="6239685"/>
            <a:ext cx="360040" cy="3270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B203AD4-BE53-4856-AA29-6EB6E27101AA}"/>
              </a:ext>
            </a:extLst>
          </p:cNvPr>
          <p:cNvGrpSpPr/>
          <p:nvPr/>
        </p:nvGrpSpPr>
        <p:grpSpPr>
          <a:xfrm>
            <a:off x="7035480" y="3188107"/>
            <a:ext cx="1512168" cy="892004"/>
            <a:chOff x="7631832" y="3312193"/>
            <a:chExt cx="1512168" cy="89200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9F98921-8A24-4800-A464-510CD7F39787}"/>
                </a:ext>
              </a:extLst>
            </p:cNvPr>
            <p:cNvSpPr txBox="1"/>
            <p:nvPr/>
          </p:nvSpPr>
          <p:spPr>
            <a:xfrm>
              <a:off x="7631832" y="3327034"/>
              <a:ext cx="1512168" cy="87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SG" dirty="0"/>
                <a:t> “0”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SG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SG" dirty="0"/>
                <a:t> “1”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D8B0FE9-2975-4D22-9CF9-C9738606EB47}"/>
                </a:ext>
              </a:extLst>
            </p:cNvPr>
            <p:cNvSpPr/>
            <p:nvPr/>
          </p:nvSpPr>
          <p:spPr>
            <a:xfrm>
              <a:off x="7631832" y="3312193"/>
              <a:ext cx="360040" cy="327085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C41FE25-D3F6-4CA1-AC86-6D1F0BA51AB3}"/>
                </a:ext>
              </a:extLst>
            </p:cNvPr>
            <p:cNvSpPr/>
            <p:nvPr/>
          </p:nvSpPr>
          <p:spPr>
            <a:xfrm>
              <a:off x="7631832" y="3821995"/>
              <a:ext cx="360040" cy="3270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0F4F7CF8-FF9C-FD78-89B0-A3C596F60C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08520" y="1541371"/>
            <a:ext cx="2783606" cy="121550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53836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5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 title="Question Text">
            <a:extLst>
              <a:ext uri="{FF2B5EF4-FFF2-40B4-BE49-F238E27FC236}">
                <a16:creationId xmlns:a16="http://schemas.microsoft.com/office/drawing/2014/main" id="{62EAB225-2FD4-4BBF-A448-4EBE32E08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91" y="38864"/>
            <a:ext cx="9757080" cy="1250950"/>
          </a:xfrm>
        </p:spPr>
        <p:txBody>
          <a:bodyPr>
            <a:normAutofit/>
          </a:bodyPr>
          <a:lstStyle/>
          <a:p>
            <a:r>
              <a:rPr lang="en-SG" sz="3600" dirty="0"/>
              <a:t>Can a single line separate red from blue dots?</a:t>
            </a:r>
          </a:p>
        </p:txBody>
      </p:sp>
      <p:sp>
        <p:nvSpPr>
          <p:cNvPr id="3" name="TPAnswers" title="Answer Text">
            <a:extLst>
              <a:ext uri="{FF2B5EF4-FFF2-40B4-BE49-F238E27FC236}">
                <a16:creationId xmlns:a16="http://schemas.microsoft.com/office/drawing/2014/main" id="{C885C8DF-DD9B-4721-83B9-9CEDF84156C4}"/>
              </a:ext>
            </a:extLst>
          </p:cNvPr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2876831" y="1522795"/>
            <a:ext cx="4114800" cy="4625975"/>
          </a:xfrm>
        </p:spPr>
        <p:txBody>
          <a:bodyPr/>
          <a:lstStyle/>
          <a:p>
            <a:pPr marL="625475" indent="-514350">
              <a:buFont typeface="Wingdings 2" panose="05020102010507070707" pitchFamily="18" charset="2"/>
              <a:buAutoNum type="alphaUcPeriod"/>
            </a:pPr>
            <a:r>
              <a:rPr lang="en-SG" dirty="0"/>
              <a:t>Yes</a:t>
            </a:r>
          </a:p>
          <a:p>
            <a:pPr marL="625475" indent="-514350">
              <a:buFont typeface="Wingdings 2" panose="05020102010507070707" pitchFamily="18" charset="2"/>
              <a:buAutoNum type="alphaUcPeriod"/>
            </a:pPr>
            <a:r>
              <a:rPr lang="en-SG" dirty="0"/>
              <a:t>No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10D8BC-BAFC-4ADF-93F8-B56E99E9B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915-1602-4615-ACE0-9E1FD2D0E61A}" type="slidenum">
              <a:rPr lang="en-SG" altLang="zh-SG" smtClean="0"/>
              <a:pPr/>
              <a:t>13</a:t>
            </a:fld>
            <a:endParaRPr lang="en-SG" altLang="zh-SG"/>
          </a:p>
        </p:txBody>
      </p:sp>
      <p:sp>
        <p:nvSpPr>
          <p:cNvPr id="5" name="TPPolling" title="Polling Shape">
            <a:extLst>
              <a:ext uri="{FF2B5EF4-FFF2-40B4-BE49-F238E27FC236}">
                <a16:creationId xmlns:a16="http://schemas.microsoft.com/office/drawing/2014/main" id="{4E4ACCCE-F434-4FDD-8EAD-6A36E90A23C0}"/>
              </a:ext>
            </a:extLst>
          </p:cNvPr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solidFill>
            <a:schemeClr val="accent1">
              <a:alpha val="10000"/>
            </a:schemeClr>
          </a:solidFill>
          <a:ln w="48000" cap="flat" cmpd="thickThin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48000" cap="flat" cmpd="thickThin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CED973E-5CEB-4B3E-AB9A-CEECBE4FE998}"/>
              </a:ext>
            </a:extLst>
          </p:cNvPr>
          <p:cNvCxnSpPr/>
          <p:nvPr/>
        </p:nvCxnSpPr>
        <p:spPr>
          <a:xfrm flipV="1">
            <a:off x="696308" y="3110386"/>
            <a:ext cx="0" cy="32403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A87B56A-7B94-4CBD-B14C-0257FC9B4808}"/>
              </a:ext>
            </a:extLst>
          </p:cNvPr>
          <p:cNvCxnSpPr/>
          <p:nvPr/>
        </p:nvCxnSpPr>
        <p:spPr>
          <a:xfrm>
            <a:off x="708397" y="6359130"/>
            <a:ext cx="5388511" cy="331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E99DCA9-4CF9-447E-84B7-2EF18FB41143}"/>
              </a:ext>
            </a:extLst>
          </p:cNvPr>
          <p:cNvSpPr txBox="1"/>
          <p:nvPr/>
        </p:nvSpPr>
        <p:spPr>
          <a:xfrm>
            <a:off x="5448836" y="6475142"/>
            <a:ext cx="41069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i="1" dirty="0">
                <a:solidFill>
                  <a:srgbClr val="EC8514"/>
                </a:solidFill>
              </a:rPr>
              <a:t>X</a:t>
            </a:r>
            <a:r>
              <a:rPr lang="en-SG" i="1" baseline="-25000" dirty="0">
                <a:solidFill>
                  <a:srgbClr val="EC8514"/>
                </a:solidFill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17E2E1-47E1-42FA-954F-5C4824F3F8C1}"/>
              </a:ext>
            </a:extLst>
          </p:cNvPr>
          <p:cNvSpPr txBox="1"/>
          <p:nvPr/>
        </p:nvSpPr>
        <p:spPr>
          <a:xfrm>
            <a:off x="213610" y="2933414"/>
            <a:ext cx="41069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i="1" dirty="0">
                <a:solidFill>
                  <a:srgbClr val="EC8514"/>
                </a:solidFill>
              </a:rPr>
              <a:t>X</a:t>
            </a:r>
            <a:r>
              <a:rPr lang="en-SG" i="1" baseline="-25000" dirty="0">
                <a:solidFill>
                  <a:srgbClr val="EC8514"/>
                </a:solidFill>
              </a:rPr>
              <a:t>2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98F6C89-D446-4127-9B39-E47D2F088FF3}"/>
              </a:ext>
            </a:extLst>
          </p:cNvPr>
          <p:cNvCxnSpPr/>
          <p:nvPr/>
        </p:nvCxnSpPr>
        <p:spPr>
          <a:xfrm>
            <a:off x="4368716" y="6299499"/>
            <a:ext cx="0" cy="185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6AB19A9-4977-49B3-A403-5CB4318BD04B}"/>
              </a:ext>
            </a:extLst>
          </p:cNvPr>
          <p:cNvCxnSpPr/>
          <p:nvPr/>
        </p:nvCxnSpPr>
        <p:spPr>
          <a:xfrm>
            <a:off x="625710" y="3614442"/>
            <a:ext cx="1653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4A6EA27-FC8A-41FA-98E8-BCBB53D914DB}"/>
              </a:ext>
            </a:extLst>
          </p:cNvPr>
          <p:cNvSpPr txBox="1"/>
          <p:nvPr/>
        </p:nvSpPr>
        <p:spPr>
          <a:xfrm>
            <a:off x="555150" y="6465193"/>
            <a:ext cx="30649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5830F3-6730-4F6B-9FCB-1DC6428B3444}"/>
              </a:ext>
            </a:extLst>
          </p:cNvPr>
          <p:cNvSpPr txBox="1"/>
          <p:nvPr/>
        </p:nvSpPr>
        <p:spPr>
          <a:xfrm>
            <a:off x="4278246" y="6544668"/>
            <a:ext cx="30649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2C4882-0038-4930-9A1F-3C58B62A67C4}"/>
              </a:ext>
            </a:extLst>
          </p:cNvPr>
          <p:cNvSpPr txBox="1"/>
          <p:nvPr/>
        </p:nvSpPr>
        <p:spPr>
          <a:xfrm>
            <a:off x="200877" y="3404197"/>
            <a:ext cx="30649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A5F3E40-2EDA-4E30-9754-41A16C929B78}"/>
              </a:ext>
            </a:extLst>
          </p:cNvPr>
          <p:cNvSpPr/>
          <p:nvPr/>
        </p:nvSpPr>
        <p:spPr>
          <a:xfrm>
            <a:off x="555150" y="6157952"/>
            <a:ext cx="360040" cy="32708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5D23653-4DF7-4B34-A269-9529B4C80264}"/>
              </a:ext>
            </a:extLst>
          </p:cNvPr>
          <p:cNvSpPr/>
          <p:nvPr/>
        </p:nvSpPr>
        <p:spPr>
          <a:xfrm>
            <a:off x="4224700" y="3447039"/>
            <a:ext cx="360040" cy="32708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2D5E7A4-3748-4679-A6C5-9488A850D76F}"/>
              </a:ext>
            </a:extLst>
          </p:cNvPr>
          <p:cNvSpPr/>
          <p:nvPr/>
        </p:nvSpPr>
        <p:spPr>
          <a:xfrm>
            <a:off x="528377" y="3477986"/>
            <a:ext cx="360040" cy="3270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9BCA706-78E0-40A1-A8A2-3615B2152933}"/>
              </a:ext>
            </a:extLst>
          </p:cNvPr>
          <p:cNvSpPr/>
          <p:nvPr/>
        </p:nvSpPr>
        <p:spPr>
          <a:xfrm>
            <a:off x="4260704" y="6239685"/>
            <a:ext cx="360040" cy="3270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B203AD4-BE53-4856-AA29-6EB6E27101AA}"/>
              </a:ext>
            </a:extLst>
          </p:cNvPr>
          <p:cNvGrpSpPr/>
          <p:nvPr/>
        </p:nvGrpSpPr>
        <p:grpSpPr>
          <a:xfrm>
            <a:off x="7035480" y="3188107"/>
            <a:ext cx="1512168" cy="892004"/>
            <a:chOff x="7631832" y="3312193"/>
            <a:chExt cx="1512168" cy="89200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9F98921-8A24-4800-A464-510CD7F39787}"/>
                </a:ext>
              </a:extLst>
            </p:cNvPr>
            <p:cNvSpPr txBox="1"/>
            <p:nvPr/>
          </p:nvSpPr>
          <p:spPr>
            <a:xfrm>
              <a:off x="7631832" y="3327034"/>
              <a:ext cx="1512168" cy="87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SG" dirty="0"/>
                <a:t> “0”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SG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SG" dirty="0"/>
                <a:t> “1”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D8B0FE9-2975-4D22-9CF9-C9738606EB47}"/>
                </a:ext>
              </a:extLst>
            </p:cNvPr>
            <p:cNvSpPr/>
            <p:nvPr/>
          </p:nvSpPr>
          <p:spPr>
            <a:xfrm>
              <a:off x="7631832" y="3312193"/>
              <a:ext cx="360040" cy="327085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C41FE25-D3F6-4CA1-AC86-6D1F0BA51AB3}"/>
                </a:ext>
              </a:extLst>
            </p:cNvPr>
            <p:cNvSpPr/>
            <p:nvPr/>
          </p:nvSpPr>
          <p:spPr>
            <a:xfrm>
              <a:off x="7631832" y="3821995"/>
              <a:ext cx="360040" cy="3270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7B6A7C4-EC1E-4210-AF97-64BE155FCF0B}"/>
              </a:ext>
            </a:extLst>
          </p:cNvPr>
          <p:cNvSpPr txBox="1"/>
          <p:nvPr/>
        </p:nvSpPr>
        <p:spPr>
          <a:xfrm>
            <a:off x="1541258" y="2889145"/>
            <a:ext cx="49256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800" dirty="0"/>
              <a:t>XOR problem</a:t>
            </a:r>
            <a:endParaRPr lang="en-SG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9D1974-7897-4BEA-87BE-A0A9FC1DD1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8520" y="1541371"/>
            <a:ext cx="2783606" cy="121550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424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000" dirty="0"/>
              <a:t>One neuron can’t solve XOR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9E993-5DBA-40BD-988E-0C99B6CA4EEB}" type="slidenum">
              <a:rPr lang="en-SG" altLang="zh-SG" smtClean="0"/>
              <a:pPr/>
              <a:t>14</a:t>
            </a:fld>
            <a:endParaRPr lang="en-SG" altLang="zh-SG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475656" y="2132856"/>
            <a:ext cx="0" cy="32403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487745" y="5381600"/>
            <a:ext cx="5388511" cy="331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28184" y="5497612"/>
            <a:ext cx="41069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i="1" dirty="0">
                <a:solidFill>
                  <a:srgbClr val="EC8514"/>
                </a:solidFill>
              </a:rPr>
              <a:t>X</a:t>
            </a:r>
            <a:r>
              <a:rPr lang="en-SG" i="1" baseline="-25000" dirty="0">
                <a:solidFill>
                  <a:srgbClr val="EC8514"/>
                </a:solidFill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92958" y="1955884"/>
            <a:ext cx="41069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i="1" dirty="0">
                <a:solidFill>
                  <a:srgbClr val="EC8514"/>
                </a:solidFill>
              </a:rPr>
              <a:t>X</a:t>
            </a:r>
            <a:r>
              <a:rPr lang="en-SG" i="1" baseline="-25000" dirty="0">
                <a:solidFill>
                  <a:srgbClr val="EC8514"/>
                </a:solidFill>
              </a:rPr>
              <a:t>2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148064" y="5321969"/>
            <a:ext cx="0" cy="185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405058" y="2636912"/>
            <a:ext cx="1653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334498" y="5487663"/>
            <a:ext cx="30649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57594" y="5567138"/>
            <a:ext cx="30649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80225" y="2426667"/>
            <a:ext cx="30649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1</a:t>
            </a:r>
          </a:p>
        </p:txBody>
      </p:sp>
      <p:sp>
        <p:nvSpPr>
          <p:cNvPr id="22" name="Oval 21"/>
          <p:cNvSpPr/>
          <p:nvPr/>
        </p:nvSpPr>
        <p:spPr>
          <a:xfrm>
            <a:off x="1334498" y="5180422"/>
            <a:ext cx="360040" cy="32708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Oval 22"/>
          <p:cNvSpPr/>
          <p:nvPr/>
        </p:nvSpPr>
        <p:spPr>
          <a:xfrm>
            <a:off x="5040052" y="2493037"/>
            <a:ext cx="360040" cy="32708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Oval 23"/>
          <p:cNvSpPr/>
          <p:nvPr/>
        </p:nvSpPr>
        <p:spPr>
          <a:xfrm>
            <a:off x="1295636" y="2453525"/>
            <a:ext cx="360040" cy="3270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Oval 25"/>
          <p:cNvSpPr/>
          <p:nvPr/>
        </p:nvSpPr>
        <p:spPr>
          <a:xfrm>
            <a:off x="5040052" y="5262155"/>
            <a:ext cx="360040" cy="3270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31" name="Group 30"/>
          <p:cNvGrpSpPr/>
          <p:nvPr/>
        </p:nvGrpSpPr>
        <p:grpSpPr>
          <a:xfrm>
            <a:off x="7814828" y="2210577"/>
            <a:ext cx="1512168" cy="892004"/>
            <a:chOff x="7631832" y="3312193"/>
            <a:chExt cx="1512168" cy="892004"/>
          </a:xfrm>
        </p:grpSpPr>
        <p:sp>
          <p:nvSpPr>
            <p:cNvPr id="28" name="TextBox 27"/>
            <p:cNvSpPr txBox="1"/>
            <p:nvPr/>
          </p:nvSpPr>
          <p:spPr>
            <a:xfrm>
              <a:off x="7631832" y="3327034"/>
              <a:ext cx="1512168" cy="87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SG" dirty="0"/>
                <a:t> “0”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SG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SG" dirty="0"/>
                <a:t> “1”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7631832" y="3312193"/>
              <a:ext cx="360040" cy="327085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0" name="Oval 29"/>
            <p:cNvSpPr/>
            <p:nvPr/>
          </p:nvSpPr>
          <p:spPr>
            <a:xfrm>
              <a:off x="7631832" y="3821995"/>
              <a:ext cx="360040" cy="3270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457200" y="2897450"/>
            <a:ext cx="4303701" cy="3048817"/>
          </a:xfrm>
          <a:prstGeom prst="line">
            <a:avLst/>
          </a:prstGeom>
          <a:ln w="317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421411" y="6351528"/>
            <a:ext cx="49536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000" dirty="0"/>
              <a:t>One line can’t separate red from blue dots</a:t>
            </a:r>
          </a:p>
        </p:txBody>
      </p:sp>
    </p:spTree>
    <p:extLst>
      <p:ext uri="{BB962C8B-B14F-4D97-AF65-F5344CB8AC3E}">
        <p14:creationId xmlns:p14="http://schemas.microsoft.com/office/powerpoint/2010/main" val="2933451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PChart">
            <a:extLst>
              <a:ext uri="{FF2B5EF4-FFF2-40B4-BE49-F238E27FC236}">
                <a16:creationId xmlns:a16="http://schemas.microsoft.com/office/drawing/2014/main" id="{FAEBC1BA-3CE8-42DF-8BE7-2A7F7AD410D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7488324" y="1486224"/>
            <a:ext cx="1750925" cy="2014783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48000" cap="flat" cmpd="thickThin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48000" cap="flat" cmpd="thickThin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PQuestion" title="Question Text">
            <a:extLst>
              <a:ext uri="{FF2B5EF4-FFF2-40B4-BE49-F238E27FC236}">
                <a16:creationId xmlns:a16="http://schemas.microsoft.com/office/drawing/2014/main" id="{A59086DA-40E1-4FFC-ADE0-525221AFD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4400" dirty="0"/>
              <a:t>How many lines are needed?</a:t>
            </a:r>
            <a:endParaRPr lang="en-SG" dirty="0"/>
          </a:p>
        </p:txBody>
      </p:sp>
      <p:sp>
        <p:nvSpPr>
          <p:cNvPr id="3" name="TPAnswers" title="Answer Text">
            <a:extLst>
              <a:ext uri="{FF2B5EF4-FFF2-40B4-BE49-F238E27FC236}">
                <a16:creationId xmlns:a16="http://schemas.microsoft.com/office/drawing/2014/main" id="{E8911DBF-024C-4561-9996-41D4C4979A8A}"/>
              </a:ext>
            </a:extLst>
          </p:cNvPr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-8044" y="1403350"/>
            <a:ext cx="4114800" cy="4625975"/>
          </a:xfrm>
        </p:spPr>
        <p:txBody>
          <a:bodyPr/>
          <a:lstStyle/>
          <a:p>
            <a:pPr marL="625475" indent="-514350">
              <a:buFont typeface="Wingdings 2" panose="05020102010507070707" pitchFamily="18" charset="2"/>
              <a:buAutoNum type="alphaUcPeriod"/>
            </a:pPr>
            <a:r>
              <a:rPr lang="en-SG" dirty="0"/>
              <a:t>1</a:t>
            </a:r>
          </a:p>
          <a:p>
            <a:pPr marL="625475" indent="-514350">
              <a:buFont typeface="Wingdings 2" panose="05020102010507070707" pitchFamily="18" charset="2"/>
              <a:buAutoNum type="alphaUcPeriod"/>
            </a:pPr>
            <a:r>
              <a:rPr lang="en-SG" dirty="0"/>
              <a:t>2</a:t>
            </a:r>
          </a:p>
          <a:p>
            <a:pPr marL="625475" indent="-514350">
              <a:buFont typeface="Wingdings 2" panose="05020102010507070707" pitchFamily="18" charset="2"/>
              <a:buAutoNum type="alphaUcPeriod"/>
            </a:pPr>
            <a:r>
              <a:rPr lang="en-SG" dirty="0"/>
              <a:t>3</a:t>
            </a:r>
          </a:p>
          <a:p>
            <a:pPr marL="625475" indent="-514350">
              <a:buFont typeface="Wingdings 2" panose="05020102010507070707" pitchFamily="18" charset="2"/>
              <a:buAutoNum type="alphaUcPeriod"/>
            </a:pPr>
            <a:r>
              <a:rPr lang="en-SG" dirty="0"/>
              <a:t>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842DD-36EF-4176-A36F-6D4898493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915-1602-4615-ACE0-9E1FD2D0E61A}" type="slidenum">
              <a:rPr lang="en-SG" altLang="zh-SG" smtClean="0"/>
              <a:pPr/>
              <a:t>15</a:t>
            </a:fld>
            <a:endParaRPr lang="en-SG" altLang="zh-SG"/>
          </a:p>
        </p:txBody>
      </p:sp>
      <p:sp>
        <p:nvSpPr>
          <p:cNvPr id="5" name="TPPolling" title="Polling Shape">
            <a:extLst>
              <a:ext uri="{FF2B5EF4-FFF2-40B4-BE49-F238E27FC236}">
                <a16:creationId xmlns:a16="http://schemas.microsoft.com/office/drawing/2014/main" id="{A099AF0E-4456-48FB-86A5-2C8827EC44DF}"/>
              </a:ext>
            </a:extLst>
          </p:cNvPr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solidFill>
            <a:schemeClr val="accent1">
              <a:alpha val="10000"/>
            </a:schemeClr>
          </a:solidFill>
          <a:ln w="48000" cap="flat" cmpd="thickThin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48000" cap="flat" cmpd="thickThin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2BE495E-1FD6-4336-A03D-916F1DD6D7A9}"/>
              </a:ext>
            </a:extLst>
          </p:cNvPr>
          <p:cNvCxnSpPr/>
          <p:nvPr/>
        </p:nvCxnSpPr>
        <p:spPr>
          <a:xfrm flipV="1">
            <a:off x="2231740" y="2250615"/>
            <a:ext cx="0" cy="32403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42A37D8-DF89-4F2E-8F58-C7068C35040D}"/>
              </a:ext>
            </a:extLst>
          </p:cNvPr>
          <p:cNvCxnSpPr/>
          <p:nvPr/>
        </p:nvCxnSpPr>
        <p:spPr>
          <a:xfrm>
            <a:off x="2243829" y="5499359"/>
            <a:ext cx="5388511" cy="331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722CF11-0778-4405-B2A6-7FA656B26B77}"/>
              </a:ext>
            </a:extLst>
          </p:cNvPr>
          <p:cNvSpPr txBox="1"/>
          <p:nvPr/>
        </p:nvSpPr>
        <p:spPr>
          <a:xfrm>
            <a:off x="6984268" y="5615371"/>
            <a:ext cx="41069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i="1" dirty="0">
                <a:solidFill>
                  <a:srgbClr val="EC8514"/>
                </a:solidFill>
              </a:rPr>
              <a:t>X</a:t>
            </a:r>
            <a:r>
              <a:rPr lang="en-SG" i="1" baseline="-25000" dirty="0">
                <a:solidFill>
                  <a:srgbClr val="EC8514"/>
                </a:solidFill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689BE67-3E48-4FE1-A6BC-5E540817B31A}"/>
              </a:ext>
            </a:extLst>
          </p:cNvPr>
          <p:cNvSpPr txBox="1"/>
          <p:nvPr/>
        </p:nvSpPr>
        <p:spPr>
          <a:xfrm>
            <a:off x="1749042" y="2073643"/>
            <a:ext cx="41069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i="1" dirty="0">
                <a:solidFill>
                  <a:srgbClr val="EC8514"/>
                </a:solidFill>
              </a:rPr>
              <a:t>X</a:t>
            </a:r>
            <a:r>
              <a:rPr lang="en-SG" i="1" baseline="-25000" dirty="0">
                <a:solidFill>
                  <a:srgbClr val="EC8514"/>
                </a:solidFill>
              </a:rPr>
              <a:t>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5A72B77-C3CC-41F2-8971-8181012037D4}"/>
              </a:ext>
            </a:extLst>
          </p:cNvPr>
          <p:cNvCxnSpPr/>
          <p:nvPr/>
        </p:nvCxnSpPr>
        <p:spPr>
          <a:xfrm>
            <a:off x="5904148" y="5439728"/>
            <a:ext cx="0" cy="185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263C225-3B1C-4FAC-BDA1-F49161167434}"/>
              </a:ext>
            </a:extLst>
          </p:cNvPr>
          <p:cNvCxnSpPr/>
          <p:nvPr/>
        </p:nvCxnSpPr>
        <p:spPr>
          <a:xfrm>
            <a:off x="2161142" y="2754671"/>
            <a:ext cx="1653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06A5669-822D-43CD-9AF6-F5DC8CC32F2F}"/>
              </a:ext>
            </a:extLst>
          </p:cNvPr>
          <p:cNvSpPr txBox="1"/>
          <p:nvPr/>
        </p:nvSpPr>
        <p:spPr>
          <a:xfrm>
            <a:off x="2090582" y="5605422"/>
            <a:ext cx="30649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46F9AD1-98AB-4FC2-8D1D-966FB426E63F}"/>
              </a:ext>
            </a:extLst>
          </p:cNvPr>
          <p:cNvSpPr txBox="1"/>
          <p:nvPr/>
        </p:nvSpPr>
        <p:spPr>
          <a:xfrm>
            <a:off x="5813678" y="5684897"/>
            <a:ext cx="30649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1A7F2D-32E4-4863-9D1A-1621B8510727}"/>
              </a:ext>
            </a:extLst>
          </p:cNvPr>
          <p:cNvSpPr txBox="1"/>
          <p:nvPr/>
        </p:nvSpPr>
        <p:spPr>
          <a:xfrm>
            <a:off x="1736309" y="2544426"/>
            <a:ext cx="30649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1AF840C-1B18-4FAF-BBD8-5CD3A72859F1}"/>
              </a:ext>
            </a:extLst>
          </p:cNvPr>
          <p:cNvSpPr/>
          <p:nvPr/>
        </p:nvSpPr>
        <p:spPr>
          <a:xfrm>
            <a:off x="2090582" y="5298181"/>
            <a:ext cx="360040" cy="32708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64AE23B-B80B-47EF-972F-6BD18622A96D}"/>
              </a:ext>
            </a:extLst>
          </p:cNvPr>
          <p:cNvSpPr/>
          <p:nvPr/>
        </p:nvSpPr>
        <p:spPr>
          <a:xfrm>
            <a:off x="5796136" y="2610796"/>
            <a:ext cx="360040" cy="32708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35FA29B-350F-4D18-BA0B-16BE5D175839}"/>
              </a:ext>
            </a:extLst>
          </p:cNvPr>
          <p:cNvSpPr/>
          <p:nvPr/>
        </p:nvSpPr>
        <p:spPr>
          <a:xfrm>
            <a:off x="2051720" y="2571284"/>
            <a:ext cx="360040" cy="3270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82BFE82-6A27-4562-BEF7-824DFDFAB09B}"/>
              </a:ext>
            </a:extLst>
          </p:cNvPr>
          <p:cNvSpPr/>
          <p:nvPr/>
        </p:nvSpPr>
        <p:spPr>
          <a:xfrm>
            <a:off x="5796136" y="5379914"/>
            <a:ext cx="360040" cy="3270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7172153-307D-4C16-B715-6AC1AF199541}"/>
              </a:ext>
            </a:extLst>
          </p:cNvPr>
          <p:cNvCxnSpPr/>
          <p:nvPr/>
        </p:nvCxnSpPr>
        <p:spPr>
          <a:xfrm>
            <a:off x="1213284" y="3015209"/>
            <a:ext cx="4303701" cy="3048817"/>
          </a:xfrm>
          <a:prstGeom prst="line">
            <a:avLst/>
          </a:prstGeom>
          <a:ln w="317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86F7157-619C-4A94-B727-55595CB1B37B}"/>
              </a:ext>
            </a:extLst>
          </p:cNvPr>
          <p:cNvSpPr/>
          <p:nvPr/>
        </p:nvSpPr>
        <p:spPr>
          <a:xfrm>
            <a:off x="2214124" y="6414264"/>
            <a:ext cx="49536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000" dirty="0"/>
              <a:t>One line can’t separate red from blue dots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78D5EA-B83E-C29E-8766-6F254AF9EF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3753" y="1522795"/>
            <a:ext cx="2783606" cy="121550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5469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5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E5AB8-31B1-4592-8DEB-F924771C9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XOR Problem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F3A251-D0C1-4E9A-92E4-0BE5E66BF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9E993-5DBA-40BD-988E-0C99B6CA4EEB}" type="slidenum">
              <a:rPr lang="en-SG" altLang="zh-SG" smtClean="0"/>
              <a:pPr/>
              <a:t>16</a:t>
            </a:fld>
            <a:endParaRPr lang="en-SG" altLang="zh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5AB27-4A0E-4504-8E16-70C368DABD6F}"/>
              </a:ext>
            </a:extLst>
          </p:cNvPr>
          <p:cNvSpPr txBox="1"/>
          <p:nvPr/>
        </p:nvSpPr>
        <p:spPr>
          <a:xfrm>
            <a:off x="385437" y="6260985"/>
            <a:ext cx="7822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Reference: </a:t>
            </a:r>
            <a:r>
              <a:rPr lang="en-US" sz="1200" dirty="0">
                <a:hlinkClick r:id="rId3"/>
              </a:rPr>
              <a:t>http://toritris.weebly.com/perceptron-4-formalising--visualising.html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8122D6-55AA-4F1D-B54B-315224A51C37}"/>
              </a:ext>
            </a:extLst>
          </p:cNvPr>
          <p:cNvSpPr txBox="1"/>
          <p:nvPr/>
        </p:nvSpPr>
        <p:spPr>
          <a:xfrm>
            <a:off x="579318" y="5330730"/>
            <a:ext cx="396044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One line can’t separate XOR region.</a:t>
            </a:r>
          </a:p>
          <a:p>
            <a:r>
              <a:rPr lang="en-SG" dirty="0"/>
              <a:t>One neuron can’t solve XOR problem.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BB9566-15CB-4682-AD4F-C436F4CA3C8E}"/>
              </a:ext>
            </a:extLst>
          </p:cNvPr>
          <p:cNvSpPr txBox="1"/>
          <p:nvPr/>
        </p:nvSpPr>
        <p:spPr>
          <a:xfrm>
            <a:off x="4788024" y="5325047"/>
            <a:ext cx="396044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Two lines can separate XOR region.</a:t>
            </a:r>
          </a:p>
          <a:p>
            <a:r>
              <a:rPr lang="en-SG" dirty="0"/>
              <a:t>Two neurons can solve XOR problem.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A227CC-073B-488A-B9E3-C4CD1D45BD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2843974"/>
            <a:ext cx="3765997" cy="23348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E44A6D-9E2B-4AB2-9F43-41CD2D316D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2708450"/>
            <a:ext cx="4174232" cy="262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500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959FD-E2EE-4B3E-9126-46435AD5E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Multi-Layer Perceptron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34C925-DCD1-462B-9DAF-043DAB5E6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9E993-5DBA-40BD-988E-0C99B6CA4EEB}" type="slidenum">
              <a:rPr lang="en-SG" altLang="zh-SG" smtClean="0"/>
              <a:pPr/>
              <a:t>17</a:t>
            </a:fld>
            <a:endParaRPr lang="en-SG" altLang="zh-SG"/>
          </a:p>
        </p:txBody>
      </p:sp>
      <p:pic>
        <p:nvPicPr>
          <p:cNvPr id="1026" name="Picture 2" descr="Image result for multiple layer perceptron">
            <a:extLst>
              <a:ext uri="{FF2B5EF4-FFF2-40B4-BE49-F238E27FC236}">
                <a16:creationId xmlns:a16="http://schemas.microsoft.com/office/drawing/2014/main" id="{D58730E5-D26B-41C4-9BBC-D79E84D17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43199"/>
            <a:ext cx="9144000" cy="350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0F9AF8-AFF9-4996-A88C-C0FAA0309EAD}"/>
              </a:ext>
            </a:extLst>
          </p:cNvPr>
          <p:cNvSpPr txBox="1"/>
          <p:nvPr/>
        </p:nvSpPr>
        <p:spPr>
          <a:xfrm>
            <a:off x="203489" y="6426138"/>
            <a:ext cx="7056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800" dirty="0"/>
              <a:t>Reference: </a:t>
            </a:r>
            <a:r>
              <a:rPr lang="en-US" sz="800" dirty="0">
                <a:hlinkClick r:id="rId4"/>
              </a:rPr>
              <a:t>https://stats.stackexchange.com/questions/182734/what-is-the-difference-between-a-neural-network-and-a-deep-neural-network-and-w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989687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3D98E-5CDE-433F-89F5-5CE128805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Neural Networks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9E038-2596-4849-99F9-6176FC794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9E993-5DBA-40BD-988E-0C99B6CA4EEB}" type="slidenum">
              <a:rPr lang="en-SG" altLang="zh-SG" smtClean="0"/>
              <a:pPr/>
              <a:t>18</a:t>
            </a:fld>
            <a:endParaRPr lang="en-SG" altLang="zh-SG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E96084C-6395-4FC0-AE74-06F31B05CA6A}"/>
              </a:ext>
            </a:extLst>
          </p:cNvPr>
          <p:cNvSpPr txBox="1">
            <a:spLocks/>
          </p:cNvSpPr>
          <p:nvPr/>
        </p:nvSpPr>
        <p:spPr bwMode="auto">
          <a:xfrm>
            <a:off x="179512" y="2636912"/>
            <a:ext cx="7632847" cy="530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305" tIns="85508" rIns="85508" bIns="42755" numCol="1" anchor="t" anchorCtr="0" compatLnSpc="1">
            <a:prstTxWarp prst="textNoShape">
              <a:avLst/>
            </a:prstTxWarp>
            <a:normAutofit/>
          </a:bodyPr>
          <a:lstStyle>
            <a:lvl1pPr marL="409575" indent="-29845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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2625" indent="-2555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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1863" indent="-212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6C7D"/>
              </a:buClr>
              <a:buFont typeface="Arial" panose="020B0604020202020204" pitchFamily="34" charset="0"/>
              <a:buChar char="▪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6650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B76D"/>
              </a:buClr>
              <a:buFont typeface="Arial" panose="020B0604020202020204" pitchFamily="34" charset="0"/>
              <a:buChar char="▪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33500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anose="05040102010807070707" pitchFamily="18" charset="2"/>
              <a:buChar char=""/>
              <a:def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2054" indent="-171018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0173" indent="-17101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98292" indent="-171018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86411" indent="-171018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568325" indent="-457200" algn="just" eaLnBrk="1" hangingPunct="1">
              <a:buFont typeface="+mj-lt"/>
              <a:buAutoNum type="arabicPeriod"/>
            </a:pPr>
            <a:r>
              <a:rPr lang="en-SG" sz="2400" dirty="0"/>
              <a:t>What can NNs be used for?</a:t>
            </a:r>
          </a:p>
          <a:p>
            <a:pPr marL="568325" indent="-457200" algn="just" eaLnBrk="1" hangingPunct="1">
              <a:buFont typeface="+mj-lt"/>
              <a:buAutoNum type="arabicPeriod"/>
            </a:pPr>
            <a:endParaRPr lang="en-SG" sz="2400" dirty="0"/>
          </a:p>
          <a:p>
            <a:pPr marL="568325" indent="-457200" algn="just" eaLnBrk="1" hangingPunct="1">
              <a:buFont typeface="+mj-lt"/>
              <a:buAutoNum type="arabicPeriod"/>
            </a:pPr>
            <a:r>
              <a:rPr lang="en-SG" sz="2400" dirty="0"/>
              <a:t>What are NNs?</a:t>
            </a:r>
          </a:p>
          <a:p>
            <a:pPr marL="568325" indent="-457200" algn="just" eaLnBrk="1" hangingPunct="1">
              <a:buFont typeface="+mj-lt"/>
              <a:buAutoNum type="arabicPeriod"/>
            </a:pPr>
            <a:endParaRPr lang="en-SG" sz="2400" dirty="0"/>
          </a:p>
          <a:p>
            <a:pPr marL="568325" indent="-457200" algn="just" eaLnBrk="1" hangingPunct="1">
              <a:buFont typeface="+mj-lt"/>
              <a:buAutoNum type="arabicPeriod"/>
            </a:pPr>
            <a:r>
              <a:rPr lang="en-SG" sz="2400" b="1" dirty="0"/>
              <a:t>What are the key steps in designing NNs?</a:t>
            </a:r>
          </a:p>
          <a:p>
            <a:pPr marL="111125" indent="0" algn="just" eaLnBrk="1" hangingPunct="1">
              <a:buNone/>
            </a:pPr>
            <a:endParaRPr lang="en-SG" sz="2400" dirty="0"/>
          </a:p>
          <a:p>
            <a:pPr algn="just" eaLnBrk="1" hangingPunct="1"/>
            <a:endParaRPr lang="en-SG" altLang="zh-SG" sz="2400" dirty="0">
              <a:solidFill>
                <a:srgbClr val="D2782E"/>
              </a:solidFill>
              <a:ea typeface="Calibri" panose="020F0502020204030204" pitchFamily="34" charset="0"/>
              <a:cs typeface="Times New Roman" panose="02020603050405020304" pitchFamily="18" charset="0"/>
              <a:sym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325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3D98E-5CDE-433F-89F5-5CE128805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Design of Neural Networks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9E038-2596-4849-99F9-6176FC794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9E993-5DBA-40BD-988E-0C99B6CA4EEB}" type="slidenum">
              <a:rPr lang="en-SG" altLang="zh-SG" smtClean="0"/>
              <a:pPr/>
              <a:t>19</a:t>
            </a:fld>
            <a:endParaRPr lang="en-SG" altLang="zh-SG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E96084C-6395-4FC0-AE74-06F31B05CA6A}"/>
              </a:ext>
            </a:extLst>
          </p:cNvPr>
          <p:cNvSpPr txBox="1">
            <a:spLocks/>
          </p:cNvSpPr>
          <p:nvPr/>
        </p:nvSpPr>
        <p:spPr bwMode="auto">
          <a:xfrm>
            <a:off x="179512" y="2636912"/>
            <a:ext cx="8507288" cy="530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305" tIns="85508" rIns="85508" bIns="42755" numCol="1" anchor="t" anchorCtr="0" compatLnSpc="1">
            <a:prstTxWarp prst="textNoShape">
              <a:avLst/>
            </a:prstTxWarp>
            <a:normAutofit/>
          </a:bodyPr>
          <a:lstStyle>
            <a:lvl1pPr marL="409575" indent="-29845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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2625" indent="-2555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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1863" indent="-212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6C7D"/>
              </a:buClr>
              <a:buFont typeface="Arial" panose="020B0604020202020204" pitchFamily="34" charset="0"/>
              <a:buChar char="▪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6650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B76D"/>
              </a:buClr>
              <a:buFont typeface="Arial" panose="020B0604020202020204" pitchFamily="34" charset="0"/>
              <a:buChar char="▪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33500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anose="05040102010807070707" pitchFamily="18" charset="2"/>
              <a:buChar char=""/>
              <a:def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2054" indent="-171018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0173" indent="-17101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98292" indent="-171018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86411" indent="-171018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568325" indent="-457200" algn="just" eaLnBrk="1" hangingPunct="1">
              <a:buFont typeface="+mj-lt"/>
              <a:buAutoNum type="arabicPeriod"/>
            </a:pPr>
            <a:r>
              <a:rPr lang="en-SG" sz="2400" dirty="0"/>
              <a:t>Choose a network architecture</a:t>
            </a:r>
          </a:p>
          <a:p>
            <a:pPr marL="568325" indent="-457200" algn="just" eaLnBrk="1" hangingPunct="1">
              <a:buFont typeface="+mj-lt"/>
              <a:buAutoNum type="arabicPeriod"/>
            </a:pPr>
            <a:endParaRPr lang="en-SG" sz="2400" dirty="0"/>
          </a:p>
          <a:p>
            <a:pPr marL="568325" indent="-457200" algn="just" eaLnBrk="1" hangingPunct="1">
              <a:buFont typeface="+mj-lt"/>
              <a:buAutoNum type="arabicPeriod"/>
            </a:pPr>
            <a:r>
              <a:rPr lang="en-SG" sz="2400" dirty="0"/>
              <a:t>Choose an objective function</a:t>
            </a:r>
          </a:p>
          <a:p>
            <a:pPr marL="568325" indent="-457200" algn="just" eaLnBrk="1" hangingPunct="1">
              <a:buFont typeface="+mj-lt"/>
              <a:buAutoNum type="arabicPeriod"/>
            </a:pPr>
            <a:endParaRPr lang="en-SG" sz="2400" dirty="0"/>
          </a:p>
          <a:p>
            <a:pPr marL="568325" indent="-457200" algn="just" eaLnBrk="1" hangingPunct="1">
              <a:buFont typeface="+mj-lt"/>
              <a:buAutoNum type="arabicPeriod"/>
            </a:pPr>
            <a:r>
              <a:rPr lang="en-SG" sz="2400" dirty="0"/>
              <a:t>Apply stochastic gradient descent (Backpropagation)</a:t>
            </a:r>
          </a:p>
          <a:p>
            <a:pPr marL="111125" indent="0" algn="just" eaLnBrk="1" hangingPunct="1">
              <a:buNone/>
            </a:pPr>
            <a:endParaRPr lang="en-SG" sz="2400" dirty="0"/>
          </a:p>
          <a:p>
            <a:pPr algn="just" eaLnBrk="1" hangingPunct="1"/>
            <a:endParaRPr lang="en-SG" altLang="zh-SG" sz="2400" dirty="0">
              <a:solidFill>
                <a:srgbClr val="D2782E"/>
              </a:solidFill>
              <a:ea typeface="Calibri" panose="020F0502020204030204" pitchFamily="34" charset="0"/>
              <a:cs typeface="Times New Roman" panose="02020603050405020304" pitchFamily="18" charset="0"/>
              <a:sym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339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3D98E-5CDE-433F-89F5-5CE128805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Learning objectives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9E038-2596-4849-99F9-6176FC794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9E993-5DBA-40BD-988E-0C99B6CA4EEB}" type="slidenum">
              <a:rPr lang="en-SG" altLang="zh-SG" smtClean="0"/>
              <a:pPr/>
              <a:t>2</a:t>
            </a:fld>
            <a:endParaRPr lang="en-SG" altLang="zh-SG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E96084C-6395-4FC0-AE74-06F31B05CA6A}"/>
              </a:ext>
            </a:extLst>
          </p:cNvPr>
          <p:cNvSpPr txBox="1">
            <a:spLocks/>
          </p:cNvSpPr>
          <p:nvPr/>
        </p:nvSpPr>
        <p:spPr bwMode="auto">
          <a:xfrm>
            <a:off x="-36512" y="2564904"/>
            <a:ext cx="11233248" cy="530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305" tIns="85508" rIns="85508" bIns="42755" numCol="1" anchor="t" anchorCtr="0" compatLnSpc="1">
            <a:prstTxWarp prst="textNoShape">
              <a:avLst/>
            </a:prstTxWarp>
            <a:normAutofit/>
          </a:bodyPr>
          <a:lstStyle>
            <a:lvl1pPr marL="409575" indent="-29845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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2625" indent="-2555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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1863" indent="-212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6C7D"/>
              </a:buClr>
              <a:buFont typeface="Arial" panose="020B0604020202020204" pitchFamily="34" charset="0"/>
              <a:buChar char="▪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6650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B76D"/>
              </a:buClr>
              <a:buFont typeface="Arial" panose="020B0604020202020204" pitchFamily="34" charset="0"/>
              <a:buChar char="▪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33500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anose="05040102010807070707" pitchFamily="18" charset="2"/>
              <a:buChar char=""/>
              <a:def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2054" indent="-171018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0173" indent="-17101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98292" indent="-171018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86411" indent="-171018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1125" indent="0" algn="just" eaLnBrk="1" hangingPunct="1">
              <a:buNone/>
            </a:pPr>
            <a:r>
              <a:rPr lang="en-SG" sz="2400" dirty="0"/>
              <a:t>After this lecture, you should be able to answer the following </a:t>
            </a:r>
            <a:r>
              <a:rPr lang="en-SG" sz="2400" b="1" dirty="0"/>
              <a:t>questions</a:t>
            </a:r>
            <a:r>
              <a:rPr lang="en-SG" sz="2400" dirty="0"/>
              <a:t>:</a:t>
            </a:r>
          </a:p>
          <a:p>
            <a:pPr marL="111125" indent="0" algn="just" eaLnBrk="1" hangingPunct="1">
              <a:buNone/>
            </a:pPr>
            <a:endParaRPr lang="en-SG" sz="2400" dirty="0"/>
          </a:p>
          <a:p>
            <a:pPr marL="568325" indent="-457200" algn="just" eaLnBrk="1" hangingPunct="1">
              <a:buFont typeface="+mj-lt"/>
              <a:buAutoNum type="arabicPeriod"/>
            </a:pPr>
            <a:r>
              <a:rPr lang="en-SG" sz="2400" dirty="0"/>
              <a:t>What can neural networks (NNs) be used for?</a:t>
            </a:r>
          </a:p>
          <a:p>
            <a:pPr marL="568325" indent="-457200" algn="just" eaLnBrk="1" hangingPunct="1">
              <a:buFont typeface="+mj-lt"/>
              <a:buAutoNum type="arabicPeriod"/>
            </a:pPr>
            <a:endParaRPr lang="en-SG" sz="2400" dirty="0"/>
          </a:p>
          <a:p>
            <a:pPr marL="568325" indent="-457200" algn="just" eaLnBrk="1" hangingPunct="1">
              <a:buFont typeface="+mj-lt"/>
              <a:buAutoNum type="arabicPeriod"/>
            </a:pPr>
            <a:r>
              <a:rPr lang="en-SG" sz="2400" dirty="0"/>
              <a:t>What are NNs?</a:t>
            </a:r>
          </a:p>
          <a:p>
            <a:pPr marL="568325" indent="-457200" algn="just" eaLnBrk="1" hangingPunct="1">
              <a:buFont typeface="+mj-lt"/>
              <a:buAutoNum type="arabicPeriod"/>
            </a:pPr>
            <a:endParaRPr lang="en-SG" sz="2400" dirty="0"/>
          </a:p>
          <a:p>
            <a:pPr marL="568325" indent="-457200" algn="just" eaLnBrk="1" hangingPunct="1">
              <a:buFont typeface="+mj-lt"/>
              <a:buAutoNum type="arabicPeriod"/>
            </a:pPr>
            <a:r>
              <a:rPr lang="en-SG" sz="2400" dirty="0"/>
              <a:t>What are the key steps in designing NNs?</a:t>
            </a:r>
          </a:p>
          <a:p>
            <a:pPr marL="111125" indent="0" algn="just" eaLnBrk="1" hangingPunct="1">
              <a:buNone/>
            </a:pPr>
            <a:endParaRPr lang="en-SG" sz="2400" dirty="0"/>
          </a:p>
          <a:p>
            <a:pPr algn="just" eaLnBrk="1" hangingPunct="1"/>
            <a:endParaRPr lang="en-SG" altLang="zh-SG" sz="2400" dirty="0">
              <a:solidFill>
                <a:srgbClr val="D2782E"/>
              </a:solidFill>
              <a:ea typeface="Calibri" panose="020F0502020204030204" pitchFamily="34" charset="0"/>
              <a:cs typeface="Times New Roman" panose="02020603050405020304" pitchFamily="18" charset="0"/>
              <a:sym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267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974" y="1630336"/>
            <a:ext cx="3430338" cy="51455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B3D98E-5CDE-433F-89F5-5CE128805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68325" indent="-457200" algn="just" eaLnBrk="1" hangingPunct="1">
              <a:buFont typeface="+mj-lt"/>
              <a:buAutoNum type="arabicPeriod"/>
            </a:pPr>
            <a:r>
              <a:rPr lang="en-SG" sz="4400" dirty="0"/>
              <a:t>Choose a network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9E038-2596-4849-99F9-6176FC794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9E993-5DBA-40BD-988E-0C99B6CA4EEB}" type="slidenum">
              <a:rPr lang="en-SG" altLang="zh-SG" smtClean="0"/>
              <a:pPr/>
              <a:t>20</a:t>
            </a:fld>
            <a:endParaRPr lang="en-SG" altLang="zh-SG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E96084C-6395-4FC0-AE74-06F31B05CA6A}"/>
              </a:ext>
            </a:extLst>
          </p:cNvPr>
          <p:cNvSpPr txBox="1">
            <a:spLocks/>
          </p:cNvSpPr>
          <p:nvPr/>
        </p:nvSpPr>
        <p:spPr bwMode="auto">
          <a:xfrm>
            <a:off x="179512" y="2636912"/>
            <a:ext cx="8507288" cy="530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305" tIns="85508" rIns="85508" bIns="42755" numCol="1" anchor="t" anchorCtr="0" compatLnSpc="1">
            <a:prstTxWarp prst="textNoShape">
              <a:avLst/>
            </a:prstTxWarp>
            <a:normAutofit/>
          </a:bodyPr>
          <a:lstStyle>
            <a:lvl1pPr marL="409575" indent="-29845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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2625" indent="-2555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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1863" indent="-212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6C7D"/>
              </a:buClr>
              <a:buFont typeface="Arial" panose="020B0604020202020204" pitchFamily="34" charset="0"/>
              <a:buChar char="▪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6650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B76D"/>
              </a:buClr>
              <a:buFont typeface="Arial" panose="020B0604020202020204" pitchFamily="34" charset="0"/>
              <a:buChar char="▪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33500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anose="05040102010807070707" pitchFamily="18" charset="2"/>
              <a:buChar char=""/>
              <a:def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2054" indent="-171018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0173" indent="-17101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98292" indent="-171018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86411" indent="-171018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1125" indent="0" algn="just" eaLnBrk="1" hangingPunct="1">
              <a:buNone/>
            </a:pPr>
            <a:endParaRPr lang="en-SG" altLang="zh-SG" sz="2400" dirty="0">
              <a:solidFill>
                <a:srgbClr val="D2782E"/>
              </a:solidFill>
              <a:ea typeface="Calibri" panose="020F0502020204030204" pitchFamily="34" charset="0"/>
              <a:cs typeface="Times New Roman" panose="02020603050405020304" pitchFamily="18" charset="0"/>
              <a:sym typeface="Helvetica" panose="020B0604020202020204" pitchFamily="34" charset="0"/>
            </a:endParaRPr>
          </a:p>
        </p:txBody>
      </p:sp>
      <p:pic>
        <p:nvPicPr>
          <p:cNvPr id="5" name="Picture 2" descr="Image result for multiple layer perceptron">
            <a:extLst>
              <a:ext uri="{FF2B5EF4-FFF2-40B4-BE49-F238E27FC236}">
                <a16:creationId xmlns:a16="http://schemas.microsoft.com/office/drawing/2014/main" id="{D58730E5-D26B-41C4-9BBC-D79E84D17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30336"/>
            <a:ext cx="5256462" cy="201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-79427" y="3643488"/>
            <a:ext cx="544408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125" algn="just" eaLnBrk="1" hangingPunct="1"/>
            <a:r>
              <a:rPr lang="en-SG" sz="1800" dirty="0"/>
              <a:t>Many options!</a:t>
            </a:r>
          </a:p>
          <a:p>
            <a:pPr marL="568325" indent="-457200" algn="just" eaLnBrk="1" hangingPunct="1">
              <a:buFont typeface="+mj-lt"/>
              <a:buAutoNum type="arabicPeriod"/>
            </a:pPr>
            <a:endParaRPr lang="en-SG" sz="1800" dirty="0"/>
          </a:p>
          <a:p>
            <a:pPr marL="995363" lvl="1" indent="-457200" algn="just" eaLnBrk="1" hangingPunct="1">
              <a:buFont typeface="Arial" panose="020B0604020202020204" pitchFamily="34" charset="0"/>
              <a:buChar char="•"/>
            </a:pPr>
            <a:r>
              <a:rPr lang="en-SG" sz="1800" dirty="0"/>
              <a:t>Feedforward, recurrent, etc.</a:t>
            </a:r>
          </a:p>
          <a:p>
            <a:pPr marL="995363" lvl="1" indent="-457200" algn="just" eaLnBrk="1" hangingPunct="1">
              <a:buFont typeface="Arial" panose="020B0604020202020204" pitchFamily="34" charset="0"/>
              <a:buChar char="•"/>
            </a:pPr>
            <a:endParaRPr lang="en-SG" sz="1800" dirty="0"/>
          </a:p>
          <a:p>
            <a:pPr marL="995363" lvl="1" indent="-457200" algn="just" eaLnBrk="1" hangingPunct="1">
              <a:buFont typeface="Arial" panose="020B0604020202020204" pitchFamily="34" charset="0"/>
              <a:buChar char="•"/>
            </a:pPr>
            <a:r>
              <a:rPr lang="en-SG" sz="1800" dirty="0"/>
              <a:t>Types of activation functions</a:t>
            </a:r>
          </a:p>
          <a:p>
            <a:pPr marL="995363" lvl="1" indent="-457200" algn="just" eaLnBrk="1" hangingPunct="1">
              <a:buFont typeface="Arial" panose="020B0604020202020204" pitchFamily="34" charset="0"/>
              <a:buChar char="•"/>
            </a:pPr>
            <a:endParaRPr lang="en-SG" sz="1800" dirty="0"/>
          </a:p>
          <a:p>
            <a:pPr marL="995363" lvl="1" indent="-457200" algn="just" eaLnBrk="1" hangingPunct="1">
              <a:buFont typeface="Arial" panose="020B0604020202020204" pitchFamily="34" charset="0"/>
              <a:buChar char="•"/>
            </a:pPr>
            <a:r>
              <a:rPr lang="en-SG" sz="1800" dirty="0"/>
              <a:t>Number of layers and neurons</a:t>
            </a:r>
          </a:p>
          <a:p>
            <a:pPr marL="995363" lvl="1" indent="-457200" algn="just" eaLnBrk="1" hangingPunct="1">
              <a:buFont typeface="Arial" panose="020B0604020202020204" pitchFamily="34" charset="0"/>
              <a:buChar char="•"/>
            </a:pPr>
            <a:endParaRPr lang="en-SG" sz="1800" dirty="0"/>
          </a:p>
          <a:p>
            <a:pPr marL="995363" lvl="1" indent="-457200" algn="just" eaLnBrk="1" hangingPunct="1">
              <a:buFont typeface="Arial" panose="020B0604020202020204" pitchFamily="34" charset="0"/>
              <a:buChar char="•"/>
            </a:pPr>
            <a:r>
              <a:rPr lang="en-SG" sz="1800" b="1" dirty="0"/>
              <a:t>Still a open problem to find the “best” architecture for a given problem…</a:t>
            </a:r>
          </a:p>
          <a:p>
            <a:pPr marL="111125" indent="0" algn="just" eaLnBrk="1" hangingPunct="1">
              <a:buNone/>
            </a:pPr>
            <a:endParaRPr lang="en-SG" sz="1800" dirty="0"/>
          </a:p>
          <a:p>
            <a:pPr algn="just" eaLnBrk="1" hangingPunct="1"/>
            <a:endParaRPr lang="en-SG" altLang="zh-SG" sz="1800" dirty="0">
              <a:solidFill>
                <a:srgbClr val="D2782E"/>
              </a:solidFill>
              <a:ea typeface="Calibri" panose="020F0502020204030204" pitchFamily="34" charset="0"/>
              <a:cs typeface="Times New Roman" panose="02020603050405020304" pitchFamily="18" charset="0"/>
              <a:sym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068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2D43F-71E1-48C3-BEB6-9C8A46A06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1125" algn="just" eaLnBrk="1" hangingPunct="1"/>
            <a:r>
              <a:rPr lang="en-SG" sz="4400" dirty="0"/>
              <a:t>2. Choose an objective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6CDE88-B5A0-45FE-AC6A-0B0D219F7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9E993-5DBA-40BD-988E-0C99B6CA4EEB}" type="slidenum">
              <a:rPr lang="en-SG" altLang="zh-SG" smtClean="0"/>
              <a:pPr/>
              <a:t>21</a:t>
            </a:fld>
            <a:endParaRPr lang="en-SG" altLang="zh-S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C67D3B-C711-413B-8FDD-521BCD046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4898603"/>
            <a:ext cx="7048500" cy="1219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7D1ED8-B63E-4C0D-A0A0-83030C41EE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3087308"/>
            <a:ext cx="3476625" cy="10191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400204-E18F-4D82-B71E-F95DF618861B}"/>
              </a:ext>
            </a:extLst>
          </p:cNvPr>
          <p:cNvSpPr txBox="1"/>
          <p:nvPr/>
        </p:nvSpPr>
        <p:spPr>
          <a:xfrm>
            <a:off x="482230" y="4465823"/>
            <a:ext cx="6574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000" b="1" dirty="0"/>
              <a:t>Cross Entropy (binary classification): </a:t>
            </a:r>
            <a:endParaRPr lang="en-US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93DF47-161F-45B2-A418-9CBA4E1FD79D}"/>
              </a:ext>
            </a:extLst>
          </p:cNvPr>
          <p:cNvSpPr txBox="1"/>
          <p:nvPr/>
        </p:nvSpPr>
        <p:spPr>
          <a:xfrm>
            <a:off x="457200" y="2498596"/>
            <a:ext cx="4618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000" b="1" dirty="0"/>
              <a:t>Mean Squared Error: </a:t>
            </a:r>
            <a:endParaRPr lang="en-US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927E91-34A8-4887-BC30-3D75A68C656C}"/>
              </a:ext>
            </a:extLst>
          </p:cNvPr>
          <p:cNvSpPr txBox="1"/>
          <p:nvPr/>
        </p:nvSpPr>
        <p:spPr>
          <a:xfrm>
            <a:off x="457200" y="1652459"/>
            <a:ext cx="774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Two popular objective functions: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90334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14FD3-AF17-4B12-9250-1E430F945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sz="4000" dirty="0"/>
              <a:t>3. Apply stochastic gradient descent (Backpropagation)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B7606F-7A3E-43EA-80EC-228339CCB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9E993-5DBA-40BD-988E-0C99B6CA4EEB}" type="slidenum">
              <a:rPr lang="en-SG" altLang="zh-SG" smtClean="0"/>
              <a:pPr/>
              <a:t>22</a:t>
            </a:fld>
            <a:endParaRPr lang="en-SG" altLang="zh-SG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E5DA34-A749-4B03-9EF2-6C8E843CE34A}"/>
              </a:ext>
            </a:extLst>
          </p:cNvPr>
          <p:cNvSpPr txBox="1"/>
          <p:nvPr/>
        </p:nvSpPr>
        <p:spPr>
          <a:xfrm>
            <a:off x="-4298" y="6627855"/>
            <a:ext cx="79208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Reference: </a:t>
            </a:r>
            <a:r>
              <a:rPr lang="en-US" sz="1100" dirty="0">
                <a:hlinkClick r:id="rId3"/>
              </a:rPr>
              <a:t>https://towardsdatascience.com/machine-learning-for-beginners-an-introduction-to-neural-networks-d49f22d238f9</a:t>
            </a:r>
            <a:endParaRPr lang="en-US" sz="11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CF3C19-F85D-4A81-BE5B-F1EEF7EBE2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7888" y="3802953"/>
            <a:ext cx="6588224" cy="27801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7D1ED8-B63E-4C0D-A0A0-83030C41EE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860" y="1505200"/>
            <a:ext cx="3476625" cy="10191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FC78868-EB0B-43AA-8A90-37E7B4DEDEAB}"/>
              </a:ext>
            </a:extLst>
          </p:cNvPr>
          <p:cNvSpPr txBox="1"/>
          <p:nvPr/>
        </p:nvSpPr>
        <p:spPr>
          <a:xfrm>
            <a:off x="71500" y="1766039"/>
            <a:ext cx="4072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/>
              <a:t>Assume MSE as loss function</a:t>
            </a:r>
            <a:endParaRPr lang="en-US" sz="16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61503" y="2462456"/>
            <a:ext cx="2874505" cy="1794636"/>
            <a:chOff x="61503" y="2462456"/>
            <a:chExt cx="2874505" cy="1794636"/>
          </a:xfrm>
        </p:grpSpPr>
        <p:graphicFrame>
          <p:nvGraphicFramePr>
            <p:cNvPr id="14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58329469"/>
                </p:ext>
              </p:extLst>
            </p:nvPr>
          </p:nvGraphicFramePr>
          <p:xfrm>
            <a:off x="158329" y="2790242"/>
            <a:ext cx="2757487" cy="1466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193760" imgH="634680" progId="Equation.DSMT4">
                    <p:embed/>
                  </p:oleObj>
                </mc:Choice>
                <mc:Fallback>
                  <p:oleObj name="Equation" r:id="rId6" imgW="1193760" imgH="634680" progId="Equation.DSMT4">
                    <p:embed/>
                    <p:pic>
                      <p:nvPicPr>
                        <p:cNvPr id="22" name="Object 21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58329" y="2790242"/>
                          <a:ext cx="2757487" cy="14668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Rectangle 2"/>
            <p:cNvSpPr/>
            <p:nvPr/>
          </p:nvSpPr>
          <p:spPr>
            <a:xfrm>
              <a:off x="61503" y="2462456"/>
              <a:ext cx="287450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SG" sz="1600" b="1" dirty="0"/>
                <a:t>Update by gradient descent</a:t>
              </a:r>
              <a:endParaRPr 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85655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5F23E-3BA9-4797-BC17-8D4ED1FE9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Let’s design our own neural network </a:t>
            </a:r>
            <a:r>
              <a:rPr lang="en-SG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FDF7E5-BF54-4976-9021-646DC3622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9E993-5DBA-40BD-988E-0C99B6CA4EEB}" type="slidenum">
              <a:rPr lang="en-SG" altLang="zh-SG" smtClean="0"/>
              <a:pPr/>
              <a:t>23</a:t>
            </a:fld>
            <a:endParaRPr lang="en-SG" altLang="zh-SG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B96594-7629-4DF6-81DA-D5F03AD6163C}"/>
              </a:ext>
            </a:extLst>
          </p:cNvPr>
          <p:cNvSpPr txBox="1"/>
          <p:nvPr/>
        </p:nvSpPr>
        <p:spPr>
          <a:xfrm>
            <a:off x="359532" y="5907613"/>
            <a:ext cx="49860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/>
              <a:t>By Daniel </a:t>
            </a:r>
            <a:r>
              <a:rPr lang="en-SG" sz="1100" dirty="0" err="1"/>
              <a:t>Smilkov</a:t>
            </a:r>
            <a:r>
              <a:rPr lang="en-SG" sz="1100" dirty="0"/>
              <a:t> and Shan Carter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E489F5-87E4-4A0E-A858-DBF4B380184C}"/>
              </a:ext>
            </a:extLst>
          </p:cNvPr>
          <p:cNvSpPr txBox="1"/>
          <p:nvPr/>
        </p:nvSpPr>
        <p:spPr>
          <a:xfrm>
            <a:off x="2517191" y="6169223"/>
            <a:ext cx="4606506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Go to </a:t>
            </a:r>
            <a:r>
              <a:rPr lang="en-SG" dirty="0">
                <a:hlinkClick r:id="rId3"/>
              </a:rPr>
              <a:t>https://playground.tensorflow.org/</a:t>
            </a:r>
            <a:endParaRPr lang="en-SG" dirty="0"/>
          </a:p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F85CF3-29AD-418D-B05C-5698C878DB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376" y="1679092"/>
            <a:ext cx="8792249" cy="372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3431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3D98E-5CDE-433F-89F5-5CE128805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Conclusion: Neural networks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9E038-2596-4849-99F9-6176FC794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9E993-5DBA-40BD-988E-0C99B6CA4EEB}" type="slidenum">
              <a:rPr lang="en-SG" altLang="zh-SG" smtClean="0"/>
              <a:pPr/>
              <a:t>24</a:t>
            </a:fld>
            <a:endParaRPr lang="en-SG" altLang="zh-SG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E96084C-6395-4FC0-AE74-06F31B05CA6A}"/>
              </a:ext>
            </a:extLst>
          </p:cNvPr>
          <p:cNvSpPr txBox="1">
            <a:spLocks/>
          </p:cNvSpPr>
          <p:nvPr/>
        </p:nvSpPr>
        <p:spPr bwMode="auto">
          <a:xfrm>
            <a:off x="71500" y="1988840"/>
            <a:ext cx="8758113" cy="530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305" tIns="85508" rIns="85508" bIns="42755" numCol="1" anchor="t" anchorCtr="0" compatLnSpc="1">
            <a:prstTxWarp prst="textNoShape">
              <a:avLst/>
            </a:prstTxWarp>
            <a:normAutofit/>
          </a:bodyPr>
          <a:lstStyle>
            <a:lvl1pPr marL="409575" indent="-29845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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2625" indent="-2555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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1863" indent="-212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6C7D"/>
              </a:buClr>
              <a:buFont typeface="Arial" panose="020B0604020202020204" pitchFamily="34" charset="0"/>
              <a:buChar char="▪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6650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B76D"/>
              </a:buClr>
              <a:buFont typeface="Arial" panose="020B0604020202020204" pitchFamily="34" charset="0"/>
              <a:buChar char="▪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33500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anose="05040102010807070707" pitchFamily="18" charset="2"/>
              <a:buChar char=""/>
              <a:def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2054" indent="-171018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0173" indent="-17101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98292" indent="-171018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86411" indent="-171018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568325" indent="-457200" algn="just" eaLnBrk="1" hangingPunct="1">
              <a:buFont typeface="+mj-lt"/>
              <a:buAutoNum type="arabicPeriod"/>
            </a:pPr>
            <a:r>
              <a:rPr lang="en-SG" sz="2400" dirty="0"/>
              <a:t>What can NNs be used for?</a:t>
            </a:r>
          </a:p>
          <a:p>
            <a:pPr marL="568325" indent="-457200" algn="just" eaLnBrk="1" hangingPunct="1">
              <a:buFont typeface="+mj-lt"/>
              <a:buAutoNum type="arabicPeriod"/>
            </a:pPr>
            <a:endParaRPr lang="en-SG" sz="2400" dirty="0"/>
          </a:p>
          <a:p>
            <a:pPr marL="568325" indent="-457200" algn="just" eaLnBrk="1" hangingPunct="1">
              <a:buFont typeface="+mj-lt"/>
              <a:buAutoNum type="arabicPeriod"/>
            </a:pPr>
            <a:endParaRPr lang="en-SG" sz="2400" dirty="0"/>
          </a:p>
          <a:p>
            <a:pPr marL="568325" indent="-457200" algn="just" eaLnBrk="1" hangingPunct="1">
              <a:buFont typeface="+mj-lt"/>
              <a:buAutoNum type="arabicPeriod"/>
            </a:pPr>
            <a:endParaRPr lang="en-SG" sz="2400" dirty="0"/>
          </a:p>
          <a:p>
            <a:pPr marL="568325" indent="-457200" algn="just" eaLnBrk="1" hangingPunct="1">
              <a:buFont typeface="+mj-lt"/>
              <a:buAutoNum type="arabicPeriod"/>
            </a:pPr>
            <a:endParaRPr lang="en-SG" sz="2400" dirty="0"/>
          </a:p>
          <a:p>
            <a:pPr marL="568325" indent="-457200" algn="just" eaLnBrk="1" hangingPunct="1">
              <a:buFont typeface="+mj-lt"/>
              <a:buAutoNum type="arabicPeriod"/>
            </a:pPr>
            <a:r>
              <a:rPr lang="en-SG" sz="2400" dirty="0"/>
              <a:t>What are NNs?</a:t>
            </a:r>
          </a:p>
          <a:p>
            <a:pPr marL="568325" indent="-457200" algn="just" eaLnBrk="1" hangingPunct="1">
              <a:buFont typeface="+mj-lt"/>
              <a:buAutoNum type="arabicPeriod"/>
            </a:pPr>
            <a:endParaRPr lang="en-SG" sz="2400" dirty="0"/>
          </a:p>
          <a:p>
            <a:pPr marL="568325" indent="-457200" algn="just" eaLnBrk="1" hangingPunct="1">
              <a:buFont typeface="+mj-lt"/>
              <a:buAutoNum type="arabicPeriod"/>
            </a:pPr>
            <a:endParaRPr lang="en-SG" sz="2400" dirty="0"/>
          </a:p>
          <a:p>
            <a:pPr marL="568325" indent="-457200" algn="just" eaLnBrk="1" hangingPunct="1">
              <a:buFont typeface="+mj-lt"/>
              <a:buAutoNum type="arabicPeriod"/>
            </a:pPr>
            <a:r>
              <a:rPr lang="en-SG" sz="2400" dirty="0"/>
              <a:t>What are the key steps in designing NNs?</a:t>
            </a:r>
          </a:p>
          <a:p>
            <a:pPr marL="727075" lvl="1" indent="-342900" algn="just" eaLnBrk="1" hangingPunct="1"/>
            <a:r>
              <a:rPr lang="en-SG" sz="2100" dirty="0"/>
              <a:t>Choose a network architecture</a:t>
            </a:r>
          </a:p>
          <a:p>
            <a:pPr marL="727075" lvl="1" indent="-342900" algn="just" eaLnBrk="1" hangingPunct="1"/>
            <a:r>
              <a:rPr lang="en-SG" sz="2100" dirty="0"/>
              <a:t>Choose an objective function</a:t>
            </a:r>
          </a:p>
          <a:p>
            <a:pPr marL="727075" lvl="1" indent="-342900" algn="just" eaLnBrk="1" hangingPunct="1"/>
            <a:r>
              <a:rPr lang="en-SG" sz="2100" dirty="0"/>
              <a:t>Apply stochastic gradient descent (Backpropagation)</a:t>
            </a:r>
          </a:p>
          <a:p>
            <a:pPr marL="568325" indent="-457200" algn="just" eaLnBrk="1" hangingPunct="1">
              <a:buFont typeface="+mj-lt"/>
              <a:buAutoNum type="arabicPeriod"/>
            </a:pPr>
            <a:endParaRPr lang="en-SG" sz="2400" dirty="0"/>
          </a:p>
          <a:p>
            <a:pPr marL="111125" indent="0" algn="just" eaLnBrk="1" hangingPunct="1">
              <a:buNone/>
            </a:pPr>
            <a:endParaRPr lang="en-SG" sz="2400" dirty="0"/>
          </a:p>
          <a:p>
            <a:pPr algn="just" eaLnBrk="1" hangingPunct="1"/>
            <a:endParaRPr lang="en-SG" altLang="zh-SG" sz="2400" dirty="0">
              <a:solidFill>
                <a:srgbClr val="D2782E"/>
              </a:solidFill>
              <a:ea typeface="Calibri" panose="020F0502020204030204" pitchFamily="34" charset="0"/>
              <a:cs typeface="Times New Roman" panose="02020603050405020304" pitchFamily="18" charset="0"/>
              <a:sym typeface="Helvetica" panose="020B0604020202020204" pitchFamily="34" charset="0"/>
            </a:endParaRPr>
          </a:p>
        </p:txBody>
      </p:sp>
      <p:pic>
        <p:nvPicPr>
          <p:cNvPr id="5" name="Picture 4" descr="Image result for neuron network">
            <a:extLst>
              <a:ext uri="{FF2B5EF4-FFF2-40B4-BE49-F238E27FC236}">
                <a16:creationId xmlns:a16="http://schemas.microsoft.com/office/drawing/2014/main" id="{5005133B-98ED-4D36-9309-701CD4330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828" y="3577616"/>
            <a:ext cx="2483768" cy="134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976" y="1556792"/>
            <a:ext cx="3232060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127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368" y="188640"/>
            <a:ext cx="8077200" cy="711545"/>
          </a:xfrm>
        </p:spPr>
        <p:txBody>
          <a:bodyPr>
            <a:normAutofit fontScale="90000"/>
          </a:bodyPr>
          <a:lstStyle/>
          <a:p>
            <a:pPr algn="ctr"/>
            <a:r>
              <a:rPr lang="en-SG" dirty="0"/>
              <a:t>Short Introduction to </a:t>
            </a:r>
            <a:br>
              <a:rPr lang="en-SG" dirty="0"/>
            </a:br>
            <a:r>
              <a:rPr lang="en-SG" dirty="0"/>
              <a:t>Neural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CA111-F6A9-4764-81A0-8B9A5F7F6794}" type="slidenum">
              <a:rPr lang="en-SG" altLang="zh-SG" smtClean="0"/>
              <a:pPr/>
              <a:t>25</a:t>
            </a:fld>
            <a:endParaRPr lang="en-SG" altLang="zh-SG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0C8C1A-D259-4941-9507-AAF84EE81E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944" y="5338157"/>
            <a:ext cx="3286125" cy="13906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E1149F7-5E7C-43BE-B396-C31FCF678EE1}"/>
              </a:ext>
            </a:extLst>
          </p:cNvPr>
          <p:cNvSpPr txBox="1"/>
          <p:nvPr/>
        </p:nvSpPr>
        <p:spPr>
          <a:xfrm>
            <a:off x="992560" y="1664804"/>
            <a:ext cx="7344816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EE4685 </a:t>
            </a:r>
            <a:endParaRPr lang="en-SG" sz="1100" kern="1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sz="3200" b="1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SG" sz="1100" kern="1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sz="3200" b="1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Machine Learning:</a:t>
            </a:r>
            <a:endParaRPr lang="en-SG" sz="1100" kern="1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sz="3200" b="1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 Bayesian Perspective</a:t>
            </a:r>
            <a:endParaRPr lang="en-SG" sz="1100" kern="1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SG" sz="1100" kern="1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sz="2000" b="1" kern="10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2023/2024</a:t>
            </a:r>
            <a:endParaRPr lang="en-SG" sz="1100" kern="1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sz="2000" b="1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Q3</a:t>
            </a:r>
            <a:endParaRPr lang="en-SG" sz="1100" kern="1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sz="1200" b="1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SG" sz="800" kern="1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384A25-08F3-429C-83B7-9CAE00FEF1C2}"/>
              </a:ext>
            </a:extLst>
          </p:cNvPr>
          <p:cNvSpPr txBox="1"/>
          <p:nvPr/>
        </p:nvSpPr>
        <p:spPr>
          <a:xfrm>
            <a:off x="54868" y="4412807"/>
            <a:ext cx="46101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dr.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ir.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Justin Dauwels</a:t>
            </a:r>
          </a:p>
          <a:p>
            <a:pPr algn="l"/>
            <a:endParaRPr lang="en-SG" sz="1000" kern="1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686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3D98E-5CDE-433F-89F5-5CE128805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Neural Networks (NNs)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9E038-2596-4849-99F9-6176FC794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9E993-5DBA-40BD-988E-0C99B6CA4EEB}" type="slidenum">
              <a:rPr lang="en-SG" altLang="zh-SG" smtClean="0"/>
              <a:pPr/>
              <a:t>3</a:t>
            </a:fld>
            <a:endParaRPr lang="en-SG" altLang="zh-SG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E96084C-6395-4FC0-AE74-06F31B05CA6A}"/>
              </a:ext>
            </a:extLst>
          </p:cNvPr>
          <p:cNvSpPr txBox="1">
            <a:spLocks/>
          </p:cNvSpPr>
          <p:nvPr/>
        </p:nvSpPr>
        <p:spPr bwMode="auto">
          <a:xfrm>
            <a:off x="179512" y="2636912"/>
            <a:ext cx="7632847" cy="530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305" tIns="85508" rIns="85508" bIns="42755" numCol="1" anchor="t" anchorCtr="0" compatLnSpc="1">
            <a:prstTxWarp prst="textNoShape">
              <a:avLst/>
            </a:prstTxWarp>
            <a:normAutofit/>
          </a:bodyPr>
          <a:lstStyle>
            <a:lvl1pPr marL="409575" indent="-29845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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2625" indent="-2555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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1863" indent="-212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6C7D"/>
              </a:buClr>
              <a:buFont typeface="Arial" panose="020B0604020202020204" pitchFamily="34" charset="0"/>
              <a:buChar char="▪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6650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B76D"/>
              </a:buClr>
              <a:buFont typeface="Arial" panose="020B0604020202020204" pitchFamily="34" charset="0"/>
              <a:buChar char="▪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33500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anose="05040102010807070707" pitchFamily="18" charset="2"/>
              <a:buChar char=""/>
              <a:def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2054" indent="-171018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0173" indent="-17101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98292" indent="-171018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86411" indent="-171018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568325" indent="-457200" algn="just" eaLnBrk="1" hangingPunct="1">
              <a:buFont typeface="+mj-lt"/>
              <a:buAutoNum type="arabicPeriod"/>
            </a:pPr>
            <a:r>
              <a:rPr lang="en-SG" sz="2400" b="1" dirty="0"/>
              <a:t>What can NNs be used for?</a:t>
            </a:r>
          </a:p>
          <a:p>
            <a:pPr marL="568325" indent="-457200" algn="just" eaLnBrk="1" hangingPunct="1">
              <a:buFont typeface="+mj-lt"/>
              <a:buAutoNum type="arabicPeriod"/>
            </a:pPr>
            <a:endParaRPr lang="en-SG" sz="2400" dirty="0"/>
          </a:p>
          <a:p>
            <a:pPr marL="568325" indent="-457200" algn="just" eaLnBrk="1" hangingPunct="1">
              <a:buFont typeface="+mj-lt"/>
              <a:buAutoNum type="arabicPeriod"/>
            </a:pPr>
            <a:r>
              <a:rPr lang="en-SG" sz="2400" dirty="0"/>
              <a:t>What are NNs?</a:t>
            </a:r>
          </a:p>
          <a:p>
            <a:pPr marL="568325" indent="-457200" algn="just" eaLnBrk="1" hangingPunct="1">
              <a:buFont typeface="+mj-lt"/>
              <a:buAutoNum type="arabicPeriod"/>
            </a:pPr>
            <a:endParaRPr lang="en-SG" sz="2400" dirty="0"/>
          </a:p>
          <a:p>
            <a:pPr marL="568325" indent="-457200" algn="just" eaLnBrk="1" hangingPunct="1">
              <a:buFont typeface="+mj-lt"/>
              <a:buAutoNum type="arabicPeriod"/>
            </a:pPr>
            <a:r>
              <a:rPr lang="en-SG" sz="2400" dirty="0"/>
              <a:t>What are the key steps in designing NNs?</a:t>
            </a:r>
          </a:p>
          <a:p>
            <a:pPr marL="111125" indent="0" algn="just" eaLnBrk="1" hangingPunct="1">
              <a:buNone/>
            </a:pPr>
            <a:endParaRPr lang="en-SG" sz="2400" dirty="0"/>
          </a:p>
          <a:p>
            <a:pPr algn="just" eaLnBrk="1" hangingPunct="1"/>
            <a:endParaRPr lang="en-SG" altLang="zh-SG" sz="2400" dirty="0">
              <a:solidFill>
                <a:srgbClr val="D2782E"/>
              </a:solidFill>
              <a:ea typeface="Calibri" panose="020F0502020204030204" pitchFamily="34" charset="0"/>
              <a:cs typeface="Times New Roman" panose="02020603050405020304" pitchFamily="18" charset="0"/>
              <a:sym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794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3D98E-5CDE-433F-89F5-5CE128805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en-SG" dirty="0"/>
              <a:t>Neural networks are  specific type of Artificial Intelligence (AI)</a:t>
            </a:r>
            <a:br>
              <a:rPr lang="en-SG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9E038-2596-4849-99F9-6176FC794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04200" y="6549008"/>
            <a:ext cx="733425" cy="274638"/>
          </a:xfrm>
        </p:spPr>
        <p:txBody>
          <a:bodyPr/>
          <a:lstStyle/>
          <a:p>
            <a:fld id="{5469E993-5DBA-40BD-988E-0C99B6CA4EEB}" type="slidenum">
              <a:rPr lang="en-SG" altLang="zh-SG" smtClean="0"/>
              <a:pPr/>
              <a:t>4</a:t>
            </a:fld>
            <a:endParaRPr lang="en-SG" altLang="zh-SG"/>
          </a:p>
        </p:txBody>
      </p:sp>
      <p:pic>
        <p:nvPicPr>
          <p:cNvPr id="20" name="Picture 19" descr="Diagram&#10;&#10;Description automatically generated">
            <a:extLst>
              <a:ext uri="{FF2B5EF4-FFF2-40B4-BE49-F238E27FC236}">
                <a16:creationId xmlns:a16="http://schemas.microsoft.com/office/drawing/2014/main" id="{09844063-7B68-45DA-9EC9-695D4F070F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522184"/>
            <a:ext cx="5043946" cy="520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884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3D98E-5CDE-433F-89F5-5CE128805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Applications of Artificial Intelligence</a:t>
            </a:r>
            <a:br>
              <a:rPr lang="en-SG" dirty="0"/>
            </a:br>
            <a:r>
              <a:rPr lang="en-SG" dirty="0"/>
              <a:t>(and NNs in particular)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9E038-2596-4849-99F9-6176FC794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04200" y="6549008"/>
            <a:ext cx="733425" cy="274638"/>
          </a:xfrm>
        </p:spPr>
        <p:txBody>
          <a:bodyPr/>
          <a:lstStyle/>
          <a:p>
            <a:fld id="{5469E993-5DBA-40BD-988E-0C99B6CA4EEB}" type="slidenum">
              <a:rPr lang="en-SG" altLang="zh-SG" smtClean="0"/>
              <a:pPr/>
              <a:t>5</a:t>
            </a:fld>
            <a:endParaRPr lang="en-SG" altLang="zh-SG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E96084C-6395-4FC0-AE74-06F31B05CA6A}"/>
              </a:ext>
            </a:extLst>
          </p:cNvPr>
          <p:cNvSpPr txBox="1">
            <a:spLocks/>
          </p:cNvSpPr>
          <p:nvPr/>
        </p:nvSpPr>
        <p:spPr bwMode="auto">
          <a:xfrm>
            <a:off x="260963" y="1411744"/>
            <a:ext cx="3446941" cy="5761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305" tIns="85508" rIns="85508" bIns="42755" numCol="1" anchor="t" anchorCtr="0" compatLnSpc="1">
            <a:prstTxWarp prst="textNoShape">
              <a:avLst/>
            </a:prstTxWarp>
            <a:normAutofit/>
          </a:bodyPr>
          <a:lstStyle>
            <a:lvl1pPr marL="409575" indent="-29845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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2625" indent="-2555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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1863" indent="-212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6C7D"/>
              </a:buClr>
              <a:buFont typeface="Arial" panose="020B0604020202020204" pitchFamily="34" charset="0"/>
              <a:buChar char="▪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6650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B76D"/>
              </a:buClr>
              <a:buFont typeface="Arial" panose="020B0604020202020204" pitchFamily="34" charset="0"/>
              <a:buChar char="▪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33500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anose="05040102010807070707" pitchFamily="18" charset="2"/>
              <a:buChar char=""/>
              <a:def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2054" indent="-171018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0173" indent="-17101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98292" indent="-171018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86411" indent="-171018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eaLnBrk="1" hangingPunct="1"/>
            <a:r>
              <a:rPr lang="en-SG" sz="2400" b="1" dirty="0"/>
              <a:t>Image Recognition</a:t>
            </a:r>
          </a:p>
          <a:p>
            <a:pPr algn="just" eaLnBrk="1" hangingPunct="1"/>
            <a:endParaRPr lang="en-SG" sz="2400" b="1" dirty="0"/>
          </a:p>
          <a:p>
            <a:pPr algn="just" eaLnBrk="1" hangingPunct="1"/>
            <a:endParaRPr lang="en-SG" sz="2400" b="1" dirty="0"/>
          </a:p>
          <a:p>
            <a:pPr algn="just" eaLnBrk="1" hangingPunct="1"/>
            <a:endParaRPr lang="en-SG" sz="2400" b="1" dirty="0"/>
          </a:p>
          <a:p>
            <a:pPr algn="just" eaLnBrk="1" hangingPunct="1"/>
            <a:endParaRPr lang="en-SG" sz="2400" b="1" dirty="0"/>
          </a:p>
          <a:p>
            <a:pPr algn="just" eaLnBrk="1" hangingPunct="1"/>
            <a:r>
              <a:rPr lang="en-SG" sz="2400" b="1" dirty="0"/>
              <a:t>Sentiment analysis</a:t>
            </a:r>
          </a:p>
          <a:p>
            <a:pPr algn="just" eaLnBrk="1" hangingPunct="1"/>
            <a:endParaRPr lang="en-SG" sz="2400" b="1" dirty="0"/>
          </a:p>
          <a:p>
            <a:pPr algn="just" eaLnBrk="1" hangingPunct="1"/>
            <a:endParaRPr lang="en-SG" sz="2400" b="1" dirty="0"/>
          </a:p>
          <a:p>
            <a:pPr algn="just" eaLnBrk="1" hangingPunct="1"/>
            <a:endParaRPr lang="en-SG" sz="2400" b="1" dirty="0"/>
          </a:p>
          <a:p>
            <a:pPr algn="just" eaLnBrk="1" hangingPunct="1"/>
            <a:endParaRPr lang="en-SG" sz="2400" b="1" dirty="0"/>
          </a:p>
          <a:p>
            <a:pPr algn="just" eaLnBrk="1" hangingPunct="1"/>
            <a:r>
              <a:rPr lang="en-SG" sz="2400" b="1" dirty="0"/>
              <a:t>Speech Recognition</a:t>
            </a:r>
          </a:p>
          <a:p>
            <a:pPr algn="just" eaLnBrk="1" hangingPunct="1"/>
            <a:endParaRPr lang="en-SG" sz="2400" b="1" dirty="0"/>
          </a:p>
          <a:p>
            <a:pPr algn="just" eaLnBrk="1" hangingPunct="1"/>
            <a:endParaRPr lang="en-SG" sz="2400" b="1" dirty="0"/>
          </a:p>
          <a:p>
            <a:pPr algn="just" eaLnBrk="1" hangingPunct="1"/>
            <a:endParaRPr lang="en-SG" sz="800" b="1" dirty="0"/>
          </a:p>
          <a:p>
            <a:pPr algn="just" eaLnBrk="1" hangingPunct="1"/>
            <a:r>
              <a:rPr lang="en-SG" sz="2400" b="1" dirty="0"/>
              <a:t>Email/Spam Filtering</a:t>
            </a:r>
          </a:p>
          <a:p>
            <a:pPr algn="just" eaLnBrk="1" hangingPunct="1"/>
            <a:endParaRPr lang="en-SG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3494208" y="6669360"/>
            <a:ext cx="180209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050" dirty="0">
                <a:hlinkClick r:id="rId3"/>
              </a:rPr>
              <a:t>https://www.ubuntupit.com/</a:t>
            </a:r>
            <a:endParaRPr lang="en-SG" sz="105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E96084C-6395-4FC0-AE74-06F31B05CA6A}"/>
              </a:ext>
            </a:extLst>
          </p:cNvPr>
          <p:cNvSpPr txBox="1">
            <a:spLocks/>
          </p:cNvSpPr>
          <p:nvPr/>
        </p:nvSpPr>
        <p:spPr bwMode="auto">
          <a:xfrm>
            <a:off x="4218121" y="1412774"/>
            <a:ext cx="5432203" cy="6120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305" tIns="85508" rIns="85508" bIns="42755" numCol="1" anchor="t" anchorCtr="0" compatLnSpc="1">
            <a:prstTxWarp prst="textNoShape">
              <a:avLst/>
            </a:prstTxWarp>
            <a:normAutofit/>
          </a:bodyPr>
          <a:lstStyle>
            <a:lvl1pPr marL="409575" indent="-29845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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2625" indent="-2555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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1863" indent="-212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6C7D"/>
              </a:buClr>
              <a:buFont typeface="Arial" panose="020B0604020202020204" pitchFamily="34" charset="0"/>
              <a:buChar char="▪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6650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B76D"/>
              </a:buClr>
              <a:buFont typeface="Arial" panose="020B0604020202020204" pitchFamily="34" charset="0"/>
              <a:buChar char="▪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33500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anose="05040102010807070707" pitchFamily="18" charset="2"/>
              <a:buChar char=""/>
              <a:def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2054" indent="-171018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0173" indent="-17101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98292" indent="-171018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86411" indent="-171018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eaLnBrk="1" hangingPunct="1"/>
            <a:r>
              <a:rPr lang="en-SG" sz="2400" b="1" dirty="0"/>
              <a:t>Medical Diagnostics and Services</a:t>
            </a:r>
          </a:p>
          <a:p>
            <a:pPr algn="just" eaLnBrk="1" hangingPunct="1"/>
            <a:endParaRPr lang="en-SG" sz="2400" b="1" dirty="0"/>
          </a:p>
          <a:p>
            <a:pPr algn="just" eaLnBrk="1" hangingPunct="1"/>
            <a:endParaRPr lang="en-SG" sz="2400" b="1" dirty="0"/>
          </a:p>
          <a:p>
            <a:pPr algn="just" eaLnBrk="1" hangingPunct="1"/>
            <a:endParaRPr lang="en-SG" sz="2400" b="1" dirty="0"/>
          </a:p>
          <a:p>
            <a:pPr algn="just" eaLnBrk="1" hangingPunct="1"/>
            <a:endParaRPr lang="en-SG" sz="2400" b="1" dirty="0"/>
          </a:p>
          <a:p>
            <a:pPr algn="just" eaLnBrk="1" hangingPunct="1"/>
            <a:r>
              <a:rPr lang="en-SG" sz="2400" b="1" dirty="0"/>
              <a:t>Recommendation systems</a:t>
            </a:r>
          </a:p>
          <a:p>
            <a:pPr algn="just" eaLnBrk="1" hangingPunct="1"/>
            <a:endParaRPr lang="en-SG" sz="1000" b="1" dirty="0"/>
          </a:p>
          <a:p>
            <a:pPr algn="just" eaLnBrk="1" hangingPunct="1"/>
            <a:endParaRPr lang="en-SG" sz="2400" b="1" dirty="0"/>
          </a:p>
          <a:p>
            <a:pPr algn="just" eaLnBrk="1" hangingPunct="1"/>
            <a:endParaRPr lang="en-SG" sz="2400" b="1" dirty="0"/>
          </a:p>
          <a:p>
            <a:pPr algn="just" eaLnBrk="1" hangingPunct="1"/>
            <a:endParaRPr lang="en-SG" sz="2400" b="1" dirty="0"/>
          </a:p>
          <a:p>
            <a:pPr algn="just" eaLnBrk="1" hangingPunct="1"/>
            <a:endParaRPr lang="en-SG" sz="800" b="1" dirty="0"/>
          </a:p>
          <a:p>
            <a:pPr algn="just" eaLnBrk="1" hangingPunct="1"/>
            <a:endParaRPr lang="en-SG" sz="800" b="1" dirty="0"/>
          </a:p>
          <a:p>
            <a:pPr algn="just" eaLnBrk="1" hangingPunct="1"/>
            <a:r>
              <a:rPr lang="en-SG" sz="2400" b="1" dirty="0"/>
              <a:t>Autonomous cars</a:t>
            </a:r>
          </a:p>
          <a:p>
            <a:pPr algn="just" eaLnBrk="1" hangingPunct="1"/>
            <a:endParaRPr lang="en-SG" sz="2400" b="1" dirty="0"/>
          </a:p>
          <a:p>
            <a:pPr algn="just" eaLnBrk="1" hangingPunct="1"/>
            <a:endParaRPr lang="en-SG" sz="2400" b="1" dirty="0"/>
          </a:p>
          <a:p>
            <a:pPr algn="just" eaLnBrk="1" hangingPunct="1"/>
            <a:endParaRPr lang="en-SG" sz="800" b="1" dirty="0"/>
          </a:p>
          <a:p>
            <a:pPr algn="just" eaLnBrk="1" hangingPunct="1"/>
            <a:r>
              <a:rPr lang="en-SG" sz="2400" b="1" dirty="0"/>
              <a:t>Online Fraud Detection</a:t>
            </a:r>
          </a:p>
          <a:p>
            <a:pPr algn="just" eaLnBrk="1" hangingPunct="1"/>
            <a:endParaRPr lang="en-SG" sz="24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971600" y="1885148"/>
            <a:ext cx="6782884" cy="1459596"/>
            <a:chOff x="971600" y="1813140"/>
            <a:chExt cx="6782884" cy="145959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" y="1839048"/>
              <a:ext cx="1944216" cy="1294293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8064" y="1813140"/>
              <a:ext cx="2606420" cy="1459596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977835" y="5532552"/>
            <a:ext cx="7247638" cy="864459"/>
            <a:chOff x="1224488" y="5460544"/>
            <a:chExt cx="7247638" cy="86445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4488" y="5490485"/>
              <a:ext cx="1731280" cy="746827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1976" y="5563347"/>
              <a:ext cx="1025992" cy="682751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3076" y="5460544"/>
              <a:ext cx="1299050" cy="864459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1031568" y="3629815"/>
            <a:ext cx="8136329" cy="1466363"/>
            <a:chOff x="743669" y="3622211"/>
            <a:chExt cx="8136329" cy="146636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669" y="3622211"/>
              <a:ext cx="2692918" cy="1384929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0139" y="3660388"/>
              <a:ext cx="4499859" cy="14281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5249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3D98E-5CDE-433F-89F5-5CE128805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Neural Networks (NNs)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9E038-2596-4849-99F9-6176FC794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9E993-5DBA-40BD-988E-0C99B6CA4EEB}" type="slidenum">
              <a:rPr lang="en-SG" altLang="zh-SG" smtClean="0"/>
              <a:pPr/>
              <a:t>6</a:t>
            </a:fld>
            <a:endParaRPr lang="en-SG" altLang="zh-SG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E96084C-6395-4FC0-AE74-06F31B05CA6A}"/>
              </a:ext>
            </a:extLst>
          </p:cNvPr>
          <p:cNvSpPr txBox="1">
            <a:spLocks/>
          </p:cNvSpPr>
          <p:nvPr/>
        </p:nvSpPr>
        <p:spPr bwMode="auto">
          <a:xfrm>
            <a:off x="179512" y="2636912"/>
            <a:ext cx="7632847" cy="530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305" tIns="85508" rIns="85508" bIns="42755" numCol="1" anchor="t" anchorCtr="0" compatLnSpc="1">
            <a:prstTxWarp prst="textNoShape">
              <a:avLst/>
            </a:prstTxWarp>
            <a:normAutofit/>
          </a:bodyPr>
          <a:lstStyle>
            <a:lvl1pPr marL="409575" indent="-29845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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2625" indent="-2555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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1863" indent="-212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6C7D"/>
              </a:buClr>
              <a:buFont typeface="Arial" panose="020B0604020202020204" pitchFamily="34" charset="0"/>
              <a:buChar char="▪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6650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B76D"/>
              </a:buClr>
              <a:buFont typeface="Arial" panose="020B0604020202020204" pitchFamily="34" charset="0"/>
              <a:buChar char="▪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33500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anose="05040102010807070707" pitchFamily="18" charset="2"/>
              <a:buChar char=""/>
              <a:def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2054" indent="-171018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0173" indent="-17101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98292" indent="-171018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86411" indent="-171018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568325" indent="-457200" algn="just" eaLnBrk="1" hangingPunct="1">
              <a:buFont typeface="+mj-lt"/>
              <a:buAutoNum type="arabicPeriod"/>
            </a:pPr>
            <a:r>
              <a:rPr lang="en-SG" sz="2400" dirty="0"/>
              <a:t>What can NNs be used for?</a:t>
            </a:r>
          </a:p>
          <a:p>
            <a:pPr marL="568325" indent="-457200" algn="just" eaLnBrk="1" hangingPunct="1">
              <a:buFont typeface="+mj-lt"/>
              <a:buAutoNum type="arabicPeriod"/>
            </a:pPr>
            <a:endParaRPr lang="en-SG" sz="2400" dirty="0"/>
          </a:p>
          <a:p>
            <a:pPr marL="568325" indent="-457200" algn="just" eaLnBrk="1" hangingPunct="1">
              <a:buFont typeface="+mj-lt"/>
              <a:buAutoNum type="arabicPeriod"/>
            </a:pPr>
            <a:r>
              <a:rPr lang="en-SG" sz="2400" b="1" dirty="0"/>
              <a:t>What are NNs?</a:t>
            </a:r>
          </a:p>
          <a:p>
            <a:pPr marL="568325" indent="-457200" algn="just" eaLnBrk="1" hangingPunct="1">
              <a:buFont typeface="+mj-lt"/>
              <a:buAutoNum type="arabicPeriod"/>
            </a:pPr>
            <a:endParaRPr lang="en-SG" sz="2400" dirty="0"/>
          </a:p>
          <a:p>
            <a:pPr marL="568325" indent="-457200" algn="just" eaLnBrk="1" hangingPunct="1">
              <a:buFont typeface="+mj-lt"/>
              <a:buAutoNum type="arabicPeriod"/>
            </a:pPr>
            <a:r>
              <a:rPr lang="en-SG" sz="2400" dirty="0"/>
              <a:t>What are the key steps in designing NNs?</a:t>
            </a:r>
          </a:p>
          <a:p>
            <a:pPr marL="111125" indent="0" algn="just" eaLnBrk="1" hangingPunct="1">
              <a:buNone/>
            </a:pPr>
            <a:endParaRPr lang="en-SG" sz="2400" dirty="0"/>
          </a:p>
          <a:p>
            <a:pPr algn="just" eaLnBrk="1" hangingPunct="1"/>
            <a:endParaRPr lang="en-SG" altLang="zh-SG" sz="2400" dirty="0">
              <a:solidFill>
                <a:srgbClr val="D2782E"/>
              </a:solidFill>
              <a:ea typeface="Calibri" panose="020F0502020204030204" pitchFamily="34" charset="0"/>
              <a:cs typeface="Times New Roman" panose="02020603050405020304" pitchFamily="18" charset="0"/>
              <a:sym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170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5F23E-3BA9-4797-BC17-8D4ED1FE9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Inspiration of Neural Networks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FDF7E5-BF54-4976-9021-646DC3622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9E993-5DBA-40BD-988E-0C99B6CA4EEB}" type="slidenum">
              <a:rPr lang="en-SG" altLang="zh-SG" smtClean="0"/>
              <a:pPr/>
              <a:t>7</a:t>
            </a:fld>
            <a:endParaRPr lang="en-SG" altLang="zh-SG"/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435D08D5-EED2-4A65-9C18-B06D14F870FF}"/>
              </a:ext>
            </a:extLst>
          </p:cNvPr>
          <p:cNvSpPr txBox="1">
            <a:spLocks/>
          </p:cNvSpPr>
          <p:nvPr/>
        </p:nvSpPr>
        <p:spPr>
          <a:xfrm>
            <a:off x="1511796" y="1833924"/>
            <a:ext cx="7175004" cy="353943"/>
          </a:xfrm>
          <a:prstGeom prst="rect">
            <a:avLst/>
          </a:prstGeom>
        </p:spPr>
        <p:txBody>
          <a:bodyPr/>
          <a:lstStyle>
            <a:lvl1pPr marL="409575" indent="-29845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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2625" indent="-2555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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1863" indent="-212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6C7D"/>
              </a:buClr>
              <a:buFont typeface="Arial" panose="020B0604020202020204" pitchFamily="34" charset="0"/>
              <a:buChar char="▪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6650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B76D"/>
              </a:buClr>
              <a:buFont typeface="Arial" panose="020B0604020202020204" pitchFamily="34" charset="0"/>
              <a:buChar char="▪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33500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anose="05040102010807070707" pitchFamily="18" charset="2"/>
              <a:buChar char=""/>
              <a:def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2054" indent="-171018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0173" indent="-17101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98292" indent="-171018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86411" indent="-171018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427037" lvl="1" indent="0" defTabSz="914400">
              <a:buNone/>
            </a:pPr>
            <a:r>
              <a:rPr lang="en-GB" sz="2000" dirty="0"/>
              <a:t>Neuron networks are inspired by human brain. </a:t>
            </a:r>
          </a:p>
        </p:txBody>
      </p:sp>
      <p:pic>
        <p:nvPicPr>
          <p:cNvPr id="8" name="Picture 4" descr="Image result for neuron network">
            <a:extLst>
              <a:ext uri="{FF2B5EF4-FFF2-40B4-BE49-F238E27FC236}">
                <a16:creationId xmlns:a16="http://schemas.microsoft.com/office/drawing/2014/main" id="{5005133B-98ED-4D36-9309-701CD4330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438" y="2898593"/>
            <a:ext cx="4242562" cy="2293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neural network \">
            <a:extLst>
              <a:ext uri="{FF2B5EF4-FFF2-40B4-BE49-F238E27FC236}">
                <a16:creationId xmlns:a16="http://schemas.microsoft.com/office/drawing/2014/main" id="{D82B9A71-E281-4240-93D1-42BF8881B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45" y="2853475"/>
            <a:ext cx="4242562" cy="2386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681C52-106D-4108-B751-8BBE3DDCC637}"/>
              </a:ext>
            </a:extLst>
          </p:cNvPr>
          <p:cNvSpPr txBox="1"/>
          <p:nvPr/>
        </p:nvSpPr>
        <p:spPr>
          <a:xfrm>
            <a:off x="169168" y="6309318"/>
            <a:ext cx="86388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Left: </a:t>
            </a:r>
            <a:r>
              <a:rPr lang="en-US" sz="900" dirty="0">
                <a:hlinkClick r:id="rId5"/>
              </a:rPr>
              <a:t>https://community.arm.com/developer/ip-products/processors/b/processors-ip-blog/posts/new-neural-network-kernels-boost-efficiency-in-microcontrollers-by-5x</a:t>
            </a:r>
            <a:endParaRPr lang="en-US" sz="9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053970-061A-440A-BAA9-2B47F67A9FD5}"/>
              </a:ext>
            </a:extLst>
          </p:cNvPr>
          <p:cNvSpPr txBox="1"/>
          <p:nvPr/>
        </p:nvSpPr>
        <p:spPr>
          <a:xfrm>
            <a:off x="153716" y="6502084"/>
            <a:ext cx="79208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800" dirty="0"/>
              <a:t>Right: </a:t>
            </a:r>
            <a:r>
              <a:rPr lang="en-US" sz="800" dirty="0">
                <a:hlinkClick r:id="rId6"/>
              </a:rPr>
              <a:t>https://medium.com/datadriveninvestor/letting-neural-networks-be-weird-6792ea587d67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535306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40D0-4C18-44C0-8369-01ABEAA3C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 Single Neuron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C1853F-27DF-49DE-B40D-1AB66A73C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9E993-5DBA-40BD-988E-0C99B6CA4EEB}" type="slidenum">
              <a:rPr lang="en-SG" altLang="zh-SG" smtClean="0"/>
              <a:pPr/>
              <a:t>8</a:t>
            </a:fld>
            <a:endParaRPr lang="en-SG" altLang="zh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81CBAA-01E3-41D3-BE7C-C33DA01EA2D7}"/>
              </a:ext>
            </a:extLst>
          </p:cNvPr>
          <p:cNvSpPr/>
          <p:nvPr/>
        </p:nvSpPr>
        <p:spPr>
          <a:xfrm>
            <a:off x="467544" y="1695802"/>
            <a:ext cx="92473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medium-content-serif-font"/>
              </a:rPr>
              <a:t>A neuron takes inputs, performs computation, and produces an output.</a:t>
            </a: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680334-60D9-428F-9337-61B5843B2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062" y="3503676"/>
            <a:ext cx="6619875" cy="28003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85904CA-1515-4DD5-ABC7-18C2D3B284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2111" y="2540049"/>
            <a:ext cx="5819775" cy="6953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BB41B73-4291-4F91-B05D-A9C6A1EED6C3}"/>
              </a:ext>
            </a:extLst>
          </p:cNvPr>
          <p:cNvSpPr txBox="1"/>
          <p:nvPr/>
        </p:nvSpPr>
        <p:spPr>
          <a:xfrm>
            <a:off x="53476" y="6579754"/>
            <a:ext cx="79208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Reference: </a:t>
            </a:r>
            <a:r>
              <a:rPr lang="en-US" sz="1100" dirty="0">
                <a:hlinkClick r:id="rId5"/>
              </a:rPr>
              <a:t>https://towardsdatascience.com/machine-learning-for-beginners-an-introduction-to-neural-networks-d49f22d238f9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78891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7E519-0DDA-4CF9-B9C8-78A695046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Activation Functions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697766-6AC9-41D4-8324-51156C959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9E993-5DBA-40BD-988E-0C99B6CA4EEB}" type="slidenum">
              <a:rPr lang="en-SG" altLang="zh-SG" smtClean="0"/>
              <a:pPr/>
              <a:t>9</a:t>
            </a:fld>
            <a:endParaRPr lang="en-SG" altLang="zh-SG"/>
          </a:p>
        </p:txBody>
      </p:sp>
      <p:pic>
        <p:nvPicPr>
          <p:cNvPr id="2050" name="Picture 2" descr="Image result for activation function">
            <a:extLst>
              <a:ext uri="{FF2B5EF4-FFF2-40B4-BE49-F238E27FC236}">
                <a16:creationId xmlns:a16="http://schemas.microsoft.com/office/drawing/2014/main" id="{2FCB81D8-289C-4488-BF72-7D46F62EE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60" y="2807023"/>
            <a:ext cx="8447222" cy="2467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70785C2-ADCA-4327-B10E-C8D7763BD0B6}"/>
              </a:ext>
            </a:extLst>
          </p:cNvPr>
          <p:cNvSpPr txBox="1"/>
          <p:nvPr/>
        </p:nvSpPr>
        <p:spPr>
          <a:xfrm>
            <a:off x="539552" y="6246168"/>
            <a:ext cx="59766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Reference: </a:t>
            </a:r>
            <a:r>
              <a:rPr lang="en-US" sz="900" dirty="0">
                <a:hlinkClick r:id="rId4"/>
              </a:rPr>
              <a:t>https://www.kdnuggets.com/2017/09/neural-network-foundations-explained-activation-function.html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9733498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PRESENTATIONGUID" val="46608eba-7b93-439a-abe3-fcb42d79a8a3"/>
  <p:tag name="WASPOLLED" val="FF2306A2CC3C45499D77928597703D64"/>
  <p:tag name="TPVERSION" val="8"/>
  <p:tag name="TPFULLVERSION" val="8.9.4.26"/>
  <p:tag name="PPTVERSION" val="16"/>
  <p:tag name="TPOS" val="2"/>
  <p:tag name="TPLASTSAVEVERSION" val="6.4 P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AUTOOPENPOLL" val="True"/>
  <p:tag name="AUTOFORMATCHART" val="True"/>
  <p:tag name="TPQUESTIONXML" val="﻿&lt;?xml version=&quot;1.0&quot; encoding=&quot;utf-8&quot;?&gt;&#10;&lt;questionlist&gt;&#10;    &lt;properties&gt;&#10;        &lt;guid&gt;BB9BAD8A73C5482A8265E750A0F3F883&lt;/guid&gt;&#10;        &lt;description /&gt;&#10;        &lt;date&gt;3/2/2022 6:16:03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rationalefont&gt;Verdana&lt;/rationalefont&gt;&#10;        &lt;rationalefontsize&gt;12&lt;/rationalefontsize&gt;&#10;        &lt;narrativefont&gt;Verdana&lt;/narrativefont&gt;&#10;        &lt;narrativefontsize&gt;12&lt;/narrativefontsize&gt;&#10;        &lt;standardfont&gt;Verdana&lt;/standardfont&gt;&#10;        &lt;standardfontsize&gt;12&lt;/standard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CA3676CA9C4F48509FB827F5C7CE32F3&lt;/guid&gt;&#10;            &lt;repollguid&gt;0ABC87F434824C649B76BFC7AF497653&lt;/repollguid&gt;&#10;            &lt;sourceid&gt;A60D7F5D7A9E44EDB49BF9B92E7129E5&lt;/sourceid&gt;&#10;            &lt;narrativeguid&gt;00000000000000000000000000000000&lt;/narrativeguid&gt;&#10;            &lt;questiontext&gt;Can a single line separate red from blue dots?&lt;/questiontext&gt;&#10;            &lt;rationale&gt;&#10;                &lt;rationaletext /&gt;&#10;            &lt;/rationale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answers&gt;&#10;                &lt;answer&gt;&#10;                    &lt;guid&gt;4658E250F83A43FEB71485823CE008E9&lt;/guid&gt;&#10;                    &lt;answertext&gt;Yes&lt;/answertext&gt;&#10;                    &lt;valuetype&gt;0&lt;/valuetype&gt;&#10;                &lt;/answer&gt;&#10;                &lt;answer&gt;&#10;                    &lt;guid&gt;30489344343F4BAA83A680B5A8177E31&lt;/guid&gt;&#10;                    &lt;answertext&gt;No&lt;/answertext&gt;&#10;                    &lt;valuetype&gt;0&lt;/valuetype&gt;&#10;                &lt;/answer&gt;&#10;            &lt;/answers&gt;&#10;            &lt;metadata&gt;&#10;                &lt;entry&gt;&#10;                    &lt;key&gt;AUTOFORMATCHART&lt;/key&gt;&#10;                    &lt;value&gt;True&lt;/value&gt;&#10;                &lt;/entry&gt;&#10;                &lt;entry&gt;&#10;                    &lt;key&gt;AUTOOPENPOLL&lt;/key&gt;&#10;                    &lt;value&gt;True&lt;/value&gt;&#10;                &lt;/entry&gt;&#10;                &lt;entry&gt;&#10;                    &lt;key&gt;LIVECHARTING&lt;/key&gt;&#10;                    &lt;value&gt;False&lt;/value&gt;&#10;                &lt;/entry&gt;&#10;            &lt;/metadata&gt;&#10;        &lt;/multichoice&gt;&#10;    &lt;/questions&gt;&#10;&lt;/questionlist&gt;"/>
  <p:tag name="HASRESULTS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COLORTYPE" val="SCHEME"/>
  <p:tag name="DEFINEDCOLORS" val="3,6,10,45,32,50,13,4,9,55,1"/>
  <p:tag name="LABELFORMAT" val="0"/>
  <p:tag name="NUMBERFORMAT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AUTOOPENPOLL" val="True"/>
  <p:tag name="AUTOFORMATCHART" val="True"/>
  <p:tag name="RESULTS" val="{&quot;Title&quot;:&quot;Linearly separable?&quot;,&quot;Responders&quot;:1,&quot;Participants&quot;:1,&quot;Responses&quot;:1,&quot;IsCaseSensitive&quot;:false,&quot;TotalCorrect&quot;:0,&quot;Mean&quot;:1.0,&quot;Median&quot;:1.0,&quot;StandardDeviation&quot;:0.0,&quot;Variance&quot;:0.0,&quot;PageSize&quot;:0,&quot;Offset&quot;:0,&quot;CorrectValues&quot;:&quot;&quot;,&quot;Results&quot;:[{&quot;Count&quot;:1.0,&quot;PointResponses&quot;:null,&quot;Name&quot;:&quot;Yes&quot;,&quot;Bullet&quot;:&quot;A&quot;,&quot;SecondaryName&quot;:&quot;&quot;,&quot;ValueType&quot;:0,&quot;Key&quot;:&quot;Yes1&quot;},{&quot;Count&quot;:0.0,&quot;PointResponses&quot;:null,&quot;Name&quot;:&quot;No&quot;,&quot;Bullet&quot;:&quot;B&quot;,&quot;SecondaryName&quot;:&quot;&quot;,&quot;ValueType&quot;:0,&quot;Key&quot;:&quot;No2&quot;}]}"/>
  <p:tag name="HASRESULTS" val="True"/>
  <p:tag name="TPQUESTIONXML" val="﻿&lt;?xml version=&quot;1.0&quot; encoding=&quot;utf-8&quot;?&gt;&#10;&lt;questionlist&gt;&#10;    &lt;properties&gt;&#10;        &lt;guid&gt;BB9BAD8A73C5482A8265E750A0F3F883&lt;/guid&gt;&#10;        &lt;description /&gt;&#10;        &lt;date&gt;3/2/2022 6:16:03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rationalefont&gt;Verdana&lt;/rationalefont&gt;&#10;        &lt;rationalefontsize&gt;12&lt;/rationalefontsize&gt;&#10;        &lt;narrativefont&gt;Verdana&lt;/narrativefont&gt;&#10;        &lt;narrativefontsize&gt;12&lt;/narrativefontsize&gt;&#10;        &lt;standardfont&gt;Verdana&lt;/standardfont&gt;&#10;        &lt;standardfontsize&gt;12&lt;/standard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01832DE10568439BB1B5A9D09DF2D066&lt;/guid&gt;&#10;            &lt;repollguid&gt;0ABC87F434824C649B76BFC7AF497653&lt;/repollguid&gt;&#10;            &lt;sourceid&gt;A60D7F5D7A9E44EDB49BF9B92E7129E5&lt;/sourceid&gt;&#10;            &lt;narrativeguid&gt;00000000000000000000000000000000&lt;/narrativeguid&gt;&#10;            &lt;questiontext&gt;Can a single line separate red from blue dots?&lt;/questiontext&gt;&#10;            &lt;rationale&gt;&#10;                &lt;rationaletext /&gt;&#10;            &lt;/rationale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answers&gt;&#10;                &lt;answer&gt;&#10;                    &lt;guid&gt;4658E250F83A43FEB71485823CE008E9&lt;/guid&gt;&#10;                    &lt;answertext&gt;Yes&lt;/answertext&gt;&#10;                    &lt;valuetype&gt;0&lt;/valuetype&gt;&#10;                &lt;/answer&gt;&#10;                &lt;answer&gt;&#10;                    &lt;guid&gt;30489344343F4BAA83A680B5A8177E31&lt;/guid&gt;&#10;                    &lt;answertext&gt;No&lt;/answertext&gt;&#10;                    &lt;valuetype&gt;0&lt;/valuetype&gt;&#10;                &lt;/answer&gt;&#10;            &lt;/answers&gt;&#10;            &lt;metadata&gt;&#10;                &lt;entry&gt;&#10;                    &lt;key&gt;AUTOFORMATCHART&lt;/key&gt;&#10;                    &lt;value&gt;True&lt;/value&gt;&#10;                &lt;/entry&gt;&#10;                &lt;entry&gt;&#10;                    &lt;key&gt;AUTOOPENPOLL&lt;/key&gt;&#10;                    &lt;value&gt;True&lt;/value&gt;&#10;                &lt;/entry&gt;&#10;                &lt;entry&gt;&#10;                    &lt;key&gt;LIVECHARTING&lt;/key&gt;&#10;                    &lt;value&gt;False&lt;/value&gt;&#10;                &lt;/entry&gt;&#10;            &lt;/metadata&gt;&#10;        &lt;/multichoice&gt;&#10;    &lt;/questions&gt;&#10;&lt;/questionlist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AUTOOPENPOLL" val="True"/>
  <p:tag name="AUTOFORMATCHART" val="True"/>
  <p:tag name="TPQUESTIONXML" val="﻿&lt;?xml version=&quot;1.0&quot; encoding=&quot;utf-8&quot;?&gt;&#10;&lt;questionlist&gt;&#10;    &lt;properties&gt;&#10;        &lt;guid&gt;F6CA4C30CE6845988BB72C951A55CFA5&lt;/guid&gt;&#10;        &lt;description /&gt;&#10;        &lt;date&gt;3/2/2022 9:37:04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rationalefont&gt;Verdana&lt;/rationalefont&gt;&#10;        &lt;rationalefontsize&gt;12&lt;/rationalefontsize&gt;&#10;        &lt;narrativefont&gt;Verdana&lt;/narrativefont&gt;&#10;        &lt;narrativefontsize&gt;12&lt;/narrativefontsize&gt;&#10;        &lt;standardfont&gt;Verdana&lt;/standardfont&gt;&#10;        &lt;standardfontsize&gt;12&lt;/standard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7A1BBF163DE245BC987C8C7CC41D46D6&lt;/guid&gt;&#10;            &lt;repollguid&gt;847F86F00E7845F2B4809896F600F31A&lt;/repollguid&gt;&#10;            &lt;sourceid&gt;E693822A5DB14871A6CBEF537A4689FF&lt;/sourceid&gt;&#10;            &lt;narrativeguid&gt;00000000000000000000000000000000&lt;/narrativeguid&gt;&#10;            &lt;questiontext&gt;How many lines are needed?&lt;/questiontext&gt;&#10;            &lt;rationale&gt;&#10;                &lt;rationaletext /&gt;&#10;            &lt;/rationale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answers&gt;&#10;                &lt;answer&gt;&#10;                    &lt;guid&gt;198736A7E1CE4670961031A86F12C371&lt;/guid&gt;&#10;                    &lt;answertext&gt;1&lt;/answertext&gt;&#10;                    &lt;valuetype&gt;0&lt;/valuetype&gt;&#10;                &lt;/answer&gt;&#10;                &lt;answer&gt;&#10;                    &lt;guid&gt;5B73311C97754B879F621231C2FCC3B8&lt;/guid&gt;&#10;                    &lt;answertext&gt;2&lt;/answertext&gt;&#10;                    &lt;valuetype&gt;0&lt;/valuetype&gt;&#10;                &lt;/answer&gt;&#10;                &lt;answer&gt;&#10;                    &lt;guid&gt;B312500C7D684A8BA8F028D0E2243486&lt;/guid&gt;&#10;                    &lt;answertext&gt;3&lt;/answertext&gt;&#10;                    &lt;valuetype&gt;0&lt;/valuetype&gt;&#10;                &lt;/answer&gt;&#10;                &lt;answer&gt;&#10;                    &lt;guid&gt;67D89322A3D5414C89B96E4C1207F088&lt;/guid&gt;&#10;                    &lt;answertext&gt;4&lt;/answertext&gt;&#10;                    &lt;valuetype&gt;0&lt;/valuetype&gt;&#10;                &lt;/answer&gt;&#10;            &lt;/answers&gt;&#10;            &lt;metadata&gt;&#10;                &lt;entry&gt;&#10;                    &lt;key&gt;AUTOFORMATCHART&lt;/key&gt;&#10;                    &lt;value&gt;True&lt;/value&gt;&#10;                &lt;/entry&gt;&#10;                &lt;entry&gt;&#10;                    &lt;key&gt;AUTOOPENPOLL&lt;/key&gt;&#10;                    &lt;value&gt;True&lt;/value&gt;&#10;                &lt;/entry&gt;&#10;                &lt;entry&gt;&#10;                    &lt;key&gt;LIVECHARTING&lt;/key&gt;&#10;                    &lt;value&gt;False&lt;/value&gt;&#10;                &lt;/entry&gt;&#10;            &lt;/metadata&gt;&#10;        &lt;/multichoice&gt;&#10;    &lt;/questions&gt;&#10;&lt;/questionlist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NUMBERFORMAT" val="0"/>
  <p:tag name="COLORTYPE" val="SCHEME"/>
  <p:tag name="DEFINEDCOLORS" val="3,6,10,45,32,50,13,4,9,55,1"/>
  <p:tag name="LABELFORMAT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ppt/theme/themeOverride2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24196</TotalTime>
  <Words>734</Words>
  <Application>Microsoft Office PowerPoint</Application>
  <PresentationFormat>On-screen Show (4:3)</PresentationFormat>
  <Paragraphs>237</Paragraphs>
  <Slides>25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SimSun</vt:lpstr>
      <vt:lpstr>Arial</vt:lpstr>
      <vt:lpstr>Calibri</vt:lpstr>
      <vt:lpstr>Corbel</vt:lpstr>
      <vt:lpstr>medium-content-serif-font</vt:lpstr>
      <vt:lpstr>Times New Roman</vt:lpstr>
      <vt:lpstr>Wingdings</vt:lpstr>
      <vt:lpstr>Wingdings 2</vt:lpstr>
      <vt:lpstr>Wingdings 3</vt:lpstr>
      <vt:lpstr>Module</vt:lpstr>
      <vt:lpstr>Equation</vt:lpstr>
      <vt:lpstr>Short Introduction to  Neural Networks</vt:lpstr>
      <vt:lpstr>Learning objectives</vt:lpstr>
      <vt:lpstr>Neural Networks (NNs)</vt:lpstr>
      <vt:lpstr>Neural networks are  specific type of Artificial Intelligence (AI) </vt:lpstr>
      <vt:lpstr>Applications of Artificial Intelligence (and NNs in particular)</vt:lpstr>
      <vt:lpstr>Neural Networks (NNs)</vt:lpstr>
      <vt:lpstr>Inspiration of Neural Networks</vt:lpstr>
      <vt:lpstr>A Single Neuron</vt:lpstr>
      <vt:lpstr>Activation Functions</vt:lpstr>
      <vt:lpstr>A Single Neuron: Geometric interpretation</vt:lpstr>
      <vt:lpstr>A Single Neuron: Geometric interpretation</vt:lpstr>
      <vt:lpstr>Can a single line separate red from blue dots?</vt:lpstr>
      <vt:lpstr>Can a single line separate red from blue dots?</vt:lpstr>
      <vt:lpstr>One neuron can’t solve XOR problem</vt:lpstr>
      <vt:lpstr>How many lines are needed?</vt:lpstr>
      <vt:lpstr>XOR Problem</vt:lpstr>
      <vt:lpstr>Multi-Layer Perceptron</vt:lpstr>
      <vt:lpstr>Neural Networks</vt:lpstr>
      <vt:lpstr>Design of Neural Networks</vt:lpstr>
      <vt:lpstr>Choose a network architecture</vt:lpstr>
      <vt:lpstr>2. Choose an objective function</vt:lpstr>
      <vt:lpstr>3. Apply stochastic gradient descent (Backpropagation)</vt:lpstr>
      <vt:lpstr>Let’s design our own neural network </vt:lpstr>
      <vt:lpstr>Conclusion: Neural networks</vt:lpstr>
      <vt:lpstr>Short Introduction to  Neural Networks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gohcy</dc:creator>
  <cp:lastModifiedBy>Justin Dauwels</cp:lastModifiedBy>
  <cp:revision>3531</cp:revision>
  <cp:lastPrinted>2022-03-02T21:14:04Z</cp:lastPrinted>
  <dcterms:created xsi:type="dcterms:W3CDTF">2011-07-19T12:47:07Z</dcterms:created>
  <dcterms:modified xsi:type="dcterms:W3CDTF">2024-03-10T09:42:58Z</dcterms:modified>
</cp:coreProperties>
</file>