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036481909a787e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4352-89DD-4CA4-9C90-61B3A8FA44F1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C57E9-D17F-40A3-BC75-E5B3D2E7C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27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57E9-D17F-40A3-BC75-E5B3D2E7CA9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6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3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32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00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53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80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65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4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49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51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39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B8AB0-382A-4A1D-B22A-38909A5C4E8E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1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947057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gency FB" panose="020B0503020202020204" pitchFamily="34" charset="0"/>
              </a:rPr>
              <a:t>Environmental Data Acquisition and Processing</a:t>
            </a:r>
            <a:r>
              <a:rPr lang="en-US" sz="3200" dirty="0"/>
              <a:t> 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886" y="2416629"/>
            <a:ext cx="6858000" cy="3494314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Water Resource </a:t>
            </a:r>
            <a:r>
              <a:rPr lang="en-US" sz="3200" b="1" dirty="0" smtClean="0">
                <a:latin typeface="Agency FB" panose="020B0503020202020204" pitchFamily="34" charset="0"/>
              </a:rPr>
              <a:t>Monitoring and Catchment Analysis</a:t>
            </a:r>
          </a:p>
          <a:p>
            <a:endParaRPr lang="en-US" b="1" dirty="0"/>
          </a:p>
          <a:p>
            <a:r>
              <a:rPr lang="en-US" b="1" dirty="0" smtClean="0">
                <a:latin typeface="Agency FB" panose="020B0503020202020204" pitchFamily="34" charset="0"/>
              </a:rPr>
              <a:t>By</a:t>
            </a:r>
          </a:p>
          <a:p>
            <a:r>
              <a:rPr lang="en-US" b="1" dirty="0" smtClean="0">
                <a:latin typeface="Agency FB" panose="020B0503020202020204" pitchFamily="34" charset="0"/>
              </a:rPr>
              <a:t>Jason Kabi</a:t>
            </a:r>
          </a:p>
          <a:p>
            <a:endParaRPr lang="en-US" b="1" dirty="0" smtClean="0">
              <a:latin typeface="Agency FB" panose="020B0503020202020204" pitchFamily="34" charset="0"/>
            </a:endParaRPr>
          </a:p>
          <a:p>
            <a:r>
              <a:rPr lang="en-US" b="1" dirty="0" smtClean="0">
                <a:latin typeface="Agency FB" panose="020B0503020202020204" pitchFamily="34" charset="0"/>
              </a:rPr>
              <a:t>Centre for Data and Artificial Intelligence </a:t>
            </a:r>
          </a:p>
          <a:p>
            <a:r>
              <a:rPr lang="en-US" b="1" dirty="0" smtClean="0">
                <a:latin typeface="Agency FB" panose="020B0503020202020204" pitchFamily="34" charset="0"/>
              </a:rPr>
              <a:t>DSAIL 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7" y="6120384"/>
            <a:ext cx="2328671" cy="737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5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Session breakdown</a:t>
            </a:r>
            <a:endParaRPr lang="en-GB" sz="32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800" b="1" u="sng" dirty="0" smtClean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GB" sz="1800" b="1" u="sng" dirty="0" smtClean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8B58890-DA27-FB4D-8404-3A65FACA68EF}"/>
              </a:ext>
            </a:extLst>
          </p:cNvPr>
          <p:cNvGrpSpPr/>
          <p:nvPr/>
        </p:nvGrpSpPr>
        <p:grpSpPr>
          <a:xfrm>
            <a:off x="1253169" y="1690689"/>
            <a:ext cx="6637662" cy="3858460"/>
            <a:chOff x="6767577" y="1034704"/>
            <a:chExt cx="5167429" cy="2391351"/>
          </a:xfrm>
        </p:grpSpPr>
        <p:sp>
          <p:nvSpPr>
            <p:cNvPr id="10" name="100 Shipped">
              <a:extLst>
                <a:ext uri="{FF2B5EF4-FFF2-40B4-BE49-F238E27FC236}">
                  <a16:creationId xmlns="" xmlns:a16="http://schemas.microsoft.com/office/drawing/2014/main" id="{18879E89-CFC3-D645-A566-0FCA53316FBB}"/>
                </a:ext>
              </a:extLst>
            </p:cNvPr>
            <p:cNvSpPr/>
            <p:nvPr/>
          </p:nvSpPr>
          <p:spPr>
            <a:xfrm>
              <a:off x="7005975" y="1273169"/>
              <a:ext cx="4923379" cy="2152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defTabSz="455613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defTabSz="455613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defTabSz="455613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defTabSz="455613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defTabSz="455613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 sz="2000" b="1" dirty="0" smtClean="0">
                  <a:solidFill>
                    <a:schemeClr val="accent5"/>
                  </a:solidFill>
                  <a:latin typeface="Agency FB" panose="020B0503020202020204" pitchFamily="34" charset="0"/>
                </a:rPr>
                <a:t>Session Break Down</a:t>
              </a:r>
            </a:p>
            <a:p>
              <a:pPr marL="457200" indent="-457200">
                <a:buFont typeface="+mj-lt"/>
                <a:buAutoNum type="alphaLcParenR"/>
                <a:defRPr/>
              </a:pPr>
              <a:r>
                <a:rPr lang="en-US" altLang="en-US" sz="2000" b="1" dirty="0" smtClean="0">
                  <a:latin typeface="Agency FB" panose="020B0503020202020204" pitchFamily="34" charset="0"/>
                </a:rPr>
                <a:t>Motivation – The main goal</a:t>
              </a:r>
            </a:p>
            <a:p>
              <a:pPr marL="457200" indent="-457200">
                <a:buFont typeface="+mj-lt"/>
                <a:buAutoNum type="alphaLcParenR"/>
                <a:defRPr/>
              </a:pPr>
              <a:r>
                <a:rPr lang="en-US" altLang="en-US" sz="2000" b="1" dirty="0" smtClean="0">
                  <a:latin typeface="Agency FB" panose="020B0503020202020204" pitchFamily="34" charset="0"/>
                </a:rPr>
                <a:t>What water parameters are being monitored?</a:t>
              </a:r>
            </a:p>
            <a:p>
              <a:pPr marL="457200" indent="-457200">
                <a:buFont typeface="+mj-lt"/>
                <a:buAutoNum type="alphaLcParenR"/>
                <a:defRPr/>
              </a:pPr>
              <a:r>
                <a:rPr lang="en-US" altLang="en-US" sz="2000" b="1" dirty="0" smtClean="0">
                  <a:latin typeface="Agency FB" panose="020B0503020202020204" pitchFamily="34" charset="0"/>
                </a:rPr>
                <a:t>How are the parameters monitored?</a:t>
              </a:r>
            </a:p>
            <a:p>
              <a:pPr marL="457200" indent="-457200">
                <a:buFont typeface="+mj-lt"/>
                <a:buAutoNum type="alphaLcParenR"/>
                <a:defRPr/>
              </a:pPr>
              <a:r>
                <a:rPr lang="en-US" altLang="en-US" sz="2000" b="1" dirty="0" smtClean="0">
                  <a:latin typeface="Agency FB" panose="020B0503020202020204" pitchFamily="34" charset="0"/>
                </a:rPr>
                <a:t>Hardware development </a:t>
              </a:r>
            </a:p>
            <a:p>
              <a:pPr marL="457200" indent="-457200">
                <a:buFont typeface="+mj-lt"/>
                <a:buAutoNum type="alphaLcParenR"/>
                <a:defRPr/>
              </a:pPr>
              <a:r>
                <a:rPr lang="en-US" altLang="en-US" sz="2000" b="1" dirty="0" smtClean="0">
                  <a:latin typeface="Agency FB" panose="020B0503020202020204" pitchFamily="34" charset="0"/>
                </a:rPr>
                <a:t>Data acquisition </a:t>
              </a:r>
            </a:p>
            <a:p>
              <a:pPr marL="457200" indent="-457200">
                <a:buFont typeface="+mj-lt"/>
                <a:buAutoNum type="alphaLcParenR"/>
                <a:defRPr/>
              </a:pPr>
              <a:r>
                <a:rPr lang="en-US" altLang="en-US" sz="2000" b="1" dirty="0" smtClean="0">
                  <a:latin typeface="Agency FB" panose="020B0503020202020204" pitchFamily="34" charset="0"/>
                </a:rPr>
                <a:t>Data analysis – </a:t>
              </a:r>
              <a:r>
                <a:rPr lang="en-US" altLang="en-US" sz="2000" b="1" dirty="0" smtClean="0">
                  <a:solidFill>
                    <a:srgbClr val="FF0000"/>
                  </a:solidFill>
                  <a:latin typeface="Agency FB" panose="020B0503020202020204" pitchFamily="34" charset="0"/>
                </a:rPr>
                <a:t>Anomaly detection</a:t>
              </a:r>
            </a:p>
            <a:p>
              <a:pPr algn="ctr">
                <a:defRPr/>
              </a:pPr>
              <a:endParaRPr lang="en-US" altLang="en-US" sz="2000" b="1" dirty="0" smtClean="0">
                <a:latin typeface="+mn-lt"/>
              </a:endParaRPr>
            </a:p>
            <a:p>
              <a:pPr algn="ctr">
                <a:defRPr/>
              </a:pPr>
              <a:endParaRPr lang="en-US" altLang="en-US" sz="2000" b="1" dirty="0" smtClean="0">
                <a:solidFill>
                  <a:schemeClr val="accent1"/>
                </a:solidFill>
                <a:latin typeface="+mn-lt"/>
              </a:endParaRPr>
            </a:p>
            <a:p>
              <a:pPr algn="ctr">
                <a:defRPr/>
              </a:pPr>
              <a:r>
                <a:rPr lang="en-US" altLang="en-US" sz="2000" b="1" dirty="0" smtClean="0">
                  <a:solidFill>
                    <a:schemeClr val="accent1"/>
                  </a:solidFill>
                  <a:latin typeface="+mn-lt"/>
                </a:rPr>
                <a:t> </a:t>
              </a:r>
              <a:endParaRPr lang="en-US" altLang="en-US" sz="2000" b="1" dirty="0">
                <a:solidFill>
                  <a:schemeClr val="accent1"/>
                </a:solidFill>
                <a:latin typeface="+mn-lt"/>
              </a:endParaRPr>
            </a:p>
            <a:p>
              <a:pPr>
                <a:buSzPct val="70000"/>
                <a:defRPr/>
              </a:pPr>
              <a:endParaRPr lang="en-US" altLang="en-US" sz="1600" dirty="0">
                <a:solidFill>
                  <a:schemeClr val="accent1"/>
                </a:solidFill>
                <a:latin typeface="+mn-lt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5DB1349E-5155-3440-89CE-BE257C58F696}"/>
                </a:ext>
              </a:extLst>
            </p:cNvPr>
            <p:cNvGrpSpPr/>
            <p:nvPr/>
          </p:nvGrpSpPr>
          <p:grpSpPr>
            <a:xfrm>
              <a:off x="6767577" y="1034704"/>
              <a:ext cx="5167429" cy="2391351"/>
              <a:chOff x="6382508" y="847045"/>
              <a:chExt cx="5167429" cy="2391351"/>
            </a:xfrm>
          </p:grpSpPr>
          <p:sp>
            <p:nvSpPr>
              <p:cNvPr id="12" name="Freeform 11">
                <a:extLst>
                  <a:ext uri="{FF2B5EF4-FFF2-40B4-BE49-F238E27FC236}">
                    <a16:creationId xmlns="" xmlns:a16="http://schemas.microsoft.com/office/drawing/2014/main" id="{B198B618-0F1B-EB4A-8C92-E079518D7A34}"/>
                  </a:ext>
                </a:extLst>
              </p:cNvPr>
              <p:cNvSpPr/>
              <p:nvPr/>
            </p:nvSpPr>
            <p:spPr>
              <a:xfrm>
                <a:off x="6454985" y="919521"/>
                <a:ext cx="5094952" cy="2318875"/>
              </a:xfrm>
              <a:custGeom>
                <a:avLst/>
                <a:gdLst>
                  <a:gd name="connsiteX0" fmla="*/ 178326 w 1430409"/>
                  <a:gd name="connsiteY0" fmla="*/ 0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0 w 1430409"/>
                  <a:gd name="connsiteY4" fmla="*/ 178327 h 717102"/>
                  <a:gd name="connsiteX0" fmla="*/ 127526 w 1430409"/>
                  <a:gd name="connsiteY0" fmla="*/ 0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0 w 1430409"/>
                  <a:gd name="connsiteY4" fmla="*/ 178327 h 717102"/>
                  <a:gd name="connsiteX0" fmla="*/ 127526 w 1430409"/>
                  <a:gd name="connsiteY0" fmla="*/ 0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0 w 1430409"/>
                  <a:gd name="connsiteY4" fmla="*/ 127527 h 717102"/>
                  <a:gd name="connsiteX0" fmla="*/ 127526 w 1430409"/>
                  <a:gd name="connsiteY0" fmla="*/ 0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0 w 1430409"/>
                  <a:gd name="connsiteY4" fmla="*/ 168348 h 717102"/>
                  <a:gd name="connsiteX0" fmla="*/ 127526 w 1430409"/>
                  <a:gd name="connsiteY0" fmla="*/ 0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0 w 1430409"/>
                  <a:gd name="connsiteY4" fmla="*/ 120259 h 717102"/>
                  <a:gd name="connsiteX0" fmla="*/ 127526 w 1430409"/>
                  <a:gd name="connsiteY0" fmla="*/ 0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0 w 1430409"/>
                  <a:gd name="connsiteY4" fmla="*/ 142700 h 717102"/>
                  <a:gd name="connsiteX0" fmla="*/ 127526 w 1430409"/>
                  <a:gd name="connsiteY0" fmla="*/ 0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3329 w 1430409"/>
                  <a:gd name="connsiteY4" fmla="*/ 113541 h 717102"/>
                  <a:gd name="connsiteX0" fmla="*/ 94593 w 1430409"/>
                  <a:gd name="connsiteY0" fmla="*/ 1586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3329 w 1430409"/>
                  <a:gd name="connsiteY4" fmla="*/ 113541 h 717102"/>
                  <a:gd name="connsiteX0" fmla="*/ 94593 w 1430409"/>
                  <a:gd name="connsiteY0" fmla="*/ 1586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1761 w 1430409"/>
                  <a:gd name="connsiteY4" fmla="*/ 77075 h 717102"/>
                  <a:gd name="connsiteX0" fmla="*/ 80479 w 1430409"/>
                  <a:gd name="connsiteY0" fmla="*/ 1586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1761 w 1430409"/>
                  <a:gd name="connsiteY4" fmla="*/ 77075 h 71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409" h="717102">
                    <a:moveTo>
                      <a:pt x="80479" y="1586"/>
                    </a:moveTo>
                    <a:lnTo>
                      <a:pt x="1430409" y="0"/>
                    </a:lnTo>
                    <a:lnTo>
                      <a:pt x="1430409" y="717102"/>
                    </a:lnTo>
                    <a:lnTo>
                      <a:pt x="0" y="717102"/>
                    </a:lnTo>
                    <a:cubicBezTo>
                      <a:pt x="0" y="525635"/>
                      <a:pt x="1761" y="268542"/>
                      <a:pt x="1761" y="77075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="" xmlns:a16="http://schemas.microsoft.com/office/drawing/2014/main" id="{5A6DD985-5743-0742-8EED-3246DC280132}"/>
                  </a:ext>
                </a:extLst>
              </p:cNvPr>
              <p:cNvSpPr/>
              <p:nvPr/>
            </p:nvSpPr>
            <p:spPr>
              <a:xfrm rot="5400000" flipV="1">
                <a:off x="6382508" y="847045"/>
                <a:ext cx="144953" cy="144953"/>
              </a:xfrm>
              <a:custGeom>
                <a:avLst/>
                <a:gdLst>
                  <a:gd name="connsiteX0" fmla="*/ 1716375 w 4433572"/>
                  <a:gd name="connsiteY0" fmla="*/ 1716373 h 4433570"/>
                  <a:gd name="connsiteX1" fmla="*/ 1716375 w 4433572"/>
                  <a:gd name="connsiteY1" fmla="*/ 0 h 4433570"/>
                  <a:gd name="connsiteX2" fmla="*/ 2717199 w 4433572"/>
                  <a:gd name="connsiteY2" fmla="*/ 0 h 4433570"/>
                  <a:gd name="connsiteX3" fmla="*/ 2717199 w 4433572"/>
                  <a:gd name="connsiteY3" fmla="*/ 1716373 h 4433570"/>
                  <a:gd name="connsiteX4" fmla="*/ 4433572 w 4433572"/>
                  <a:gd name="connsiteY4" fmla="*/ 1716373 h 4433570"/>
                  <a:gd name="connsiteX5" fmla="*/ 4433572 w 4433572"/>
                  <a:gd name="connsiteY5" fmla="*/ 2717197 h 4433570"/>
                  <a:gd name="connsiteX6" fmla="*/ 2717199 w 4433572"/>
                  <a:gd name="connsiteY6" fmla="*/ 2717197 h 4433570"/>
                  <a:gd name="connsiteX7" fmla="*/ 2717199 w 4433572"/>
                  <a:gd name="connsiteY7" fmla="*/ 1716373 h 4433570"/>
                  <a:gd name="connsiteX8" fmla="*/ 1716374 w 4433572"/>
                  <a:gd name="connsiteY8" fmla="*/ 4433570 h 4433570"/>
                  <a:gd name="connsiteX9" fmla="*/ 1716374 w 4433572"/>
                  <a:gd name="connsiteY9" fmla="*/ 2717197 h 4433570"/>
                  <a:gd name="connsiteX10" fmla="*/ 2717198 w 4433572"/>
                  <a:gd name="connsiteY10" fmla="*/ 2717197 h 4433570"/>
                  <a:gd name="connsiteX11" fmla="*/ 2717198 w 4433572"/>
                  <a:gd name="connsiteY11" fmla="*/ 4433570 h 4433570"/>
                  <a:gd name="connsiteX12" fmla="*/ 0 w 4433572"/>
                  <a:gd name="connsiteY12" fmla="*/ 2717197 h 4433570"/>
                  <a:gd name="connsiteX13" fmla="*/ 0 w 4433572"/>
                  <a:gd name="connsiteY13" fmla="*/ 1716373 h 4433570"/>
                  <a:gd name="connsiteX14" fmla="*/ 1716373 w 4433572"/>
                  <a:gd name="connsiteY14" fmla="*/ 1716373 h 4433570"/>
                  <a:gd name="connsiteX15" fmla="*/ 1716373 w 4433572"/>
                  <a:gd name="connsiteY15" fmla="*/ 2717197 h 443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33572" h="4433570">
                    <a:moveTo>
                      <a:pt x="1716375" y="1716373"/>
                    </a:moveTo>
                    <a:lnTo>
                      <a:pt x="1716375" y="0"/>
                    </a:lnTo>
                    <a:lnTo>
                      <a:pt x="2717199" y="0"/>
                    </a:lnTo>
                    <a:lnTo>
                      <a:pt x="2717199" y="1716373"/>
                    </a:lnTo>
                    <a:lnTo>
                      <a:pt x="4433572" y="1716373"/>
                    </a:lnTo>
                    <a:lnTo>
                      <a:pt x="4433572" y="2717197"/>
                    </a:lnTo>
                    <a:lnTo>
                      <a:pt x="2717199" y="2717197"/>
                    </a:lnTo>
                    <a:lnTo>
                      <a:pt x="2717199" y="1716373"/>
                    </a:lnTo>
                    <a:close/>
                    <a:moveTo>
                      <a:pt x="1716374" y="4433570"/>
                    </a:moveTo>
                    <a:lnTo>
                      <a:pt x="1716374" y="2717197"/>
                    </a:lnTo>
                    <a:lnTo>
                      <a:pt x="2717198" y="2717197"/>
                    </a:lnTo>
                    <a:lnTo>
                      <a:pt x="2717198" y="4433570"/>
                    </a:lnTo>
                    <a:close/>
                    <a:moveTo>
                      <a:pt x="0" y="2717197"/>
                    </a:moveTo>
                    <a:lnTo>
                      <a:pt x="0" y="1716373"/>
                    </a:lnTo>
                    <a:lnTo>
                      <a:pt x="1716373" y="1716373"/>
                    </a:lnTo>
                    <a:lnTo>
                      <a:pt x="1716373" y="27171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7" y="6120384"/>
            <a:ext cx="2328671" cy="7376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0687" y="585023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820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09600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Motivation</a:t>
            </a:r>
            <a:endParaRPr lang="en-GB" sz="28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344" y="1825625"/>
            <a:ext cx="45438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2600" b="1" dirty="0">
                <a:latin typeface="Agency FB" panose="020B0503020202020204" pitchFamily="34" charset="0"/>
              </a:rPr>
              <a:t>Takeaways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endParaRPr lang="en-US" sz="2600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Agency FB" panose="020B0503020202020204" pitchFamily="34" charset="0"/>
            </a:endParaRPr>
          </a:p>
          <a:p>
            <a:pPr algn="just"/>
            <a:r>
              <a:rPr lang="en-US" sz="2000" b="1" dirty="0">
                <a:latin typeface="Agency FB" panose="020B0503020202020204" pitchFamily="34" charset="0"/>
              </a:rPr>
              <a:t>Water level data can be used to “diagnose” a river catchment by watching the trends over some time</a:t>
            </a:r>
            <a:r>
              <a:rPr lang="en-US" dirty="0" smtClean="0">
                <a:latin typeface="Agency FB" panose="020B0503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  <a:latin typeface="Agency FB" panose="020B0503020202020204" pitchFamily="34" charset="0"/>
              </a:rPr>
              <a:t>Question:</a:t>
            </a:r>
            <a:r>
              <a:rPr lang="en-US" sz="2000" b="1" dirty="0">
                <a:latin typeface="Agency FB" panose="020B0503020202020204" pitchFamily="34" charset="0"/>
              </a:rPr>
              <a:t> How long does a spike in water level take to occur after a spike in rain</a:t>
            </a:r>
            <a:r>
              <a:rPr lang="en-US" sz="2000" b="1" dirty="0" smtClean="0">
                <a:latin typeface="Agency FB" panose="020B0503020202020204" pitchFamily="34" charset="0"/>
              </a:rPr>
              <a:t>.</a:t>
            </a:r>
            <a:endParaRPr lang="en-US" sz="2000" b="1" dirty="0">
              <a:latin typeface="Agency FB" panose="020B0503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731520"/>
            <a:ext cx="78867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3600" b="1" dirty="0">
                <a:latin typeface="Agency FB" panose="020B0503020202020204" pitchFamily="34" charset="0"/>
              </a:rPr>
              <a:t>Main goal</a:t>
            </a:r>
            <a:r>
              <a:rPr lang="en-GB" b="1" dirty="0">
                <a:latin typeface="Agency FB" panose="020B0503020202020204" pitchFamily="34" charset="0"/>
              </a:rPr>
              <a:t>: </a:t>
            </a:r>
            <a:r>
              <a:rPr lang="en-US" sz="3600" dirty="0">
                <a:solidFill>
                  <a:srgbClr val="000000"/>
                </a:solidFill>
                <a:latin typeface="Agency FB" panose="020B0503020202020204" pitchFamily="34" charset="0"/>
              </a:rPr>
              <a:t>River catchment analysis using </a:t>
            </a:r>
            <a:r>
              <a:rPr lang="en-US" sz="3600" dirty="0">
                <a:solidFill>
                  <a:srgbClr val="FF0000"/>
                </a:solidFill>
                <a:latin typeface="Agency FB" panose="020B0503020202020204" pitchFamily="34" charset="0"/>
              </a:rPr>
              <a:t>water-level data </a:t>
            </a:r>
            <a:r>
              <a:rPr lang="en-US" sz="3600" dirty="0">
                <a:solidFill>
                  <a:srgbClr val="000000"/>
                </a:solidFill>
                <a:latin typeface="Agency FB" panose="020B0503020202020204" pitchFamily="34" charset="0"/>
              </a:rPr>
              <a:t>by leveraging IoT and machine learning</a:t>
            </a:r>
            <a:endParaRPr lang="en-GB" sz="3600" dirty="0">
              <a:latin typeface="Agency FB" panose="020B0503020202020204" pitchFamily="34" charset="0"/>
            </a:endParaRPr>
          </a:p>
        </p:txBody>
      </p:sp>
      <p:pic>
        <p:nvPicPr>
          <p:cNvPr id="8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401824"/>
            <a:ext cx="4417315" cy="340156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7" y="6120384"/>
            <a:ext cx="2328671" cy="737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04138" y="587379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891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19457"/>
            <a:ext cx="7886700" cy="52425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Catchment </a:t>
            </a:r>
            <a:r>
              <a:rPr lang="en-US" sz="2800" b="1" dirty="0">
                <a:solidFill>
                  <a:srgbClr val="0070C0"/>
                </a:solidFill>
                <a:latin typeface="Agency FB" panose="020B0503020202020204" pitchFamily="34" charset="0"/>
              </a:rPr>
              <a:t>under </a:t>
            </a:r>
            <a:r>
              <a:rPr lang="en-US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study</a:t>
            </a:r>
            <a:endParaRPr lang="en-GB" sz="2800" b="1" dirty="0">
              <a:latin typeface="Agency FB" panose="020B0503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" y="1168428"/>
            <a:ext cx="7732014" cy="42428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628650" y="670562"/>
            <a:ext cx="7886700" cy="52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gency FB" panose="020B0503020202020204" pitchFamily="34" charset="0"/>
              </a:rPr>
              <a:t>Muringato Water shed – Nyeri - Kenya</a:t>
            </a:r>
            <a:endParaRPr lang="en-GB" sz="2400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7" y="6120384"/>
            <a:ext cx="2328671" cy="737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04138" y="583595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711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4111"/>
            <a:ext cx="7886700" cy="65836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gency FB" panose="020B0503020202020204" pitchFamily="34" charset="0"/>
              </a:rPr>
              <a:t>Deployment location (catchment under study)</a:t>
            </a:r>
            <a:endParaRPr lang="en-GB" sz="2800" b="1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26940"/>
            <a:ext cx="7886700" cy="39375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7" y="6120384"/>
            <a:ext cx="2328671" cy="737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04138" y="57355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560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5073"/>
            <a:ext cx="7886700" cy="48768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Water level monitoring </a:t>
            </a:r>
            <a:r>
              <a:rPr lang="en-US" sz="2800" b="1" dirty="0">
                <a:solidFill>
                  <a:srgbClr val="0070C0"/>
                </a:solidFill>
                <a:latin typeface="Agency FB" panose="020B0503020202020204" pitchFamily="34" charset="0"/>
              </a:rPr>
              <a:t>setup (Flow Chart)</a:t>
            </a:r>
            <a:endParaRPr lang="en-GB" sz="2800" b="1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17" y="812323"/>
            <a:ext cx="5997566" cy="498665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7" y="6120384"/>
            <a:ext cx="2328671" cy="737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04138" y="579897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542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52425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gency FB" panose="020B0503020202020204" pitchFamily="34" charset="0"/>
              </a:rPr>
              <a:t>Hardware setup </a:t>
            </a:r>
            <a:endParaRPr lang="en-GB" sz="28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24256"/>
            <a:ext cx="9144000" cy="633374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5"/>
                </a:solidFill>
              </a:rPr>
              <a:t>Ready for </a:t>
            </a:r>
            <a:r>
              <a:rPr lang="en-US" sz="1800" b="1" dirty="0" smtClean="0">
                <a:solidFill>
                  <a:schemeClr val="accent5"/>
                </a:solidFill>
              </a:rPr>
              <a:t>deployment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5"/>
                </a:solidFill>
              </a:rPr>
              <a:t>D</a:t>
            </a:r>
            <a:r>
              <a:rPr lang="en-US" sz="1800" b="1" dirty="0" smtClean="0">
                <a:solidFill>
                  <a:schemeClr val="accent5"/>
                </a:solidFill>
              </a:rPr>
              <a:t>eployed </a:t>
            </a:r>
            <a:endParaRPr lang="en-US" sz="18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77" y="821641"/>
            <a:ext cx="5540982" cy="2823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08" y="3645408"/>
            <a:ext cx="4693921" cy="29534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7" y="6120384"/>
            <a:ext cx="2328671" cy="737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04138" y="580512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303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UPNEXT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82111"/>
            <a:ext cx="7886700" cy="29948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 smtClean="0">
                <a:latin typeface="Agency FB" panose="020B0503020202020204" pitchFamily="34" charset="0"/>
              </a:rPr>
              <a:t>ANOMALY DETECTION ON TIME SERIES WATER LEVEL DATA </a:t>
            </a:r>
            <a:endParaRPr lang="en-GB" b="1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9" y="6120384"/>
            <a:ext cx="2328671" cy="737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04138" y="57355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184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160</Words>
  <Application>Microsoft Office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Agency FB</vt:lpstr>
      <vt:lpstr>Arial</vt:lpstr>
      <vt:lpstr>Calibri</vt:lpstr>
      <vt:lpstr>Calibri Light</vt:lpstr>
      <vt:lpstr>Office Theme</vt:lpstr>
      <vt:lpstr>Environmental Data Acquisition and Processing </vt:lpstr>
      <vt:lpstr>Session breakdown</vt:lpstr>
      <vt:lpstr>Motivation</vt:lpstr>
      <vt:lpstr>Catchment under study</vt:lpstr>
      <vt:lpstr>Deployment location (catchment under study)</vt:lpstr>
      <vt:lpstr>Water level monitoring setup (Flow Chart)</vt:lpstr>
      <vt:lpstr>Hardware setup </vt:lpstr>
      <vt:lpstr>UPNEXT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Data Acquisition and Processing</dc:title>
  <dc:creator>Microsoft account</dc:creator>
  <cp:lastModifiedBy>Microsoft account</cp:lastModifiedBy>
  <cp:revision>12</cp:revision>
  <cp:lastPrinted>2021-09-22T12:27:54Z</cp:lastPrinted>
  <dcterms:created xsi:type="dcterms:W3CDTF">2021-09-22T10:36:35Z</dcterms:created>
  <dcterms:modified xsi:type="dcterms:W3CDTF">2021-09-22T12:30:03Z</dcterms:modified>
</cp:coreProperties>
</file>