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6os//pSjL42C8259Ce/NPVkzM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jKnBDUesjTeEQ0fGjHWxVtKbRe2okeqs/vie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https://drive.google.com/file/d/1jKnBDUesjTeEQ0fGjHWxVtKbRe2okeqs/view</a:t>
            </a:r>
            <a:endParaRPr/>
          </a:p>
        </p:txBody>
      </p:sp>
      <p:sp>
        <p:nvSpPr>
          <p:cNvPr id="458" name="Google Shape;4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ptional)">
  <p:cSld name="Header (optional)">
    <p:spTree>
      <p:nvGrpSpPr>
        <p:cNvPr id="17" name="Shape 17"/>
        <p:cNvGrpSpPr/>
        <p:nvPr/>
      </p:nvGrpSpPr>
      <p:grpSpPr>
        <a:xfrm>
          <a:off x="0" y="0"/>
          <a:ext cx="0" cy="0"/>
          <a:chOff x="0" y="0"/>
          <a:chExt cx="0" cy="0"/>
        </a:xfrm>
      </p:grpSpPr>
      <p:pic>
        <p:nvPicPr>
          <p:cNvPr id="18" name="Google Shape;18;p59"/>
          <p:cNvPicPr preferRelativeResize="0"/>
          <p:nvPr/>
        </p:nvPicPr>
        <p:blipFill rotWithShape="1">
          <a:blip r:embed="rId2">
            <a:alphaModFix/>
          </a:blip>
          <a:srcRect b="0" l="0" r="0" t="0"/>
          <a:stretch/>
        </p:blipFill>
        <p:spPr>
          <a:xfrm>
            <a:off x="7597752" y="4171308"/>
            <a:ext cx="1546248" cy="972192"/>
          </a:xfrm>
          <a:prstGeom prst="rect">
            <a:avLst/>
          </a:prstGeom>
          <a:noFill/>
          <a:ln>
            <a:noFill/>
          </a:ln>
        </p:spPr>
      </p:pic>
      <p:pic>
        <p:nvPicPr>
          <p:cNvPr id="19" name="Google Shape;19;p59"/>
          <p:cNvPicPr preferRelativeResize="0"/>
          <p:nvPr/>
        </p:nvPicPr>
        <p:blipFill rotWithShape="1">
          <a:blip r:embed="rId3">
            <a:alphaModFix/>
          </a:blip>
          <a:srcRect b="0" l="0" r="0" t="0"/>
          <a:stretch/>
        </p:blipFill>
        <p:spPr>
          <a:xfrm>
            <a:off x="0" y="0"/>
            <a:ext cx="731583" cy="463336"/>
          </a:xfrm>
          <a:prstGeom prst="rect">
            <a:avLst/>
          </a:prstGeom>
          <a:noFill/>
          <a:ln>
            <a:noFill/>
          </a:ln>
        </p:spPr>
      </p:pic>
      <p:pic>
        <p:nvPicPr>
          <p:cNvPr id="20" name="Google Shape;20;p59"/>
          <p:cNvPicPr preferRelativeResize="0"/>
          <p:nvPr/>
        </p:nvPicPr>
        <p:blipFill rotWithShape="1">
          <a:blip r:embed="rId4">
            <a:alphaModFix/>
          </a:blip>
          <a:srcRect b="0" l="0" r="0" t="0"/>
          <a:stretch/>
        </p:blipFill>
        <p:spPr>
          <a:xfrm>
            <a:off x="5979902" y="0"/>
            <a:ext cx="3164098" cy="603556"/>
          </a:xfrm>
          <a:prstGeom prst="rect">
            <a:avLst/>
          </a:prstGeom>
          <a:noFill/>
          <a:ln>
            <a:noFill/>
          </a:ln>
        </p:spPr>
      </p:pic>
      <p:cxnSp>
        <p:nvCxnSpPr>
          <p:cNvPr id="21" name="Google Shape;21;p59"/>
          <p:cNvCxnSpPr/>
          <p:nvPr/>
        </p:nvCxnSpPr>
        <p:spPr>
          <a:xfrm>
            <a:off x="452063" y="1746607"/>
            <a:ext cx="1304818" cy="0"/>
          </a:xfrm>
          <a:prstGeom prst="straightConnector1">
            <a:avLst/>
          </a:prstGeom>
          <a:noFill/>
          <a:ln cap="flat" cmpd="sng" w="76200">
            <a:solidFill>
              <a:srgbClr val="4A73BB"/>
            </a:solidFill>
            <a:prstDash val="solid"/>
            <a:round/>
            <a:headEnd len="sm" w="sm" type="none"/>
            <a:tailEnd len="sm" w="sm" type="none"/>
          </a:ln>
        </p:spPr>
      </p:cxnSp>
      <p:sp>
        <p:nvSpPr>
          <p:cNvPr id="22" name="Google Shape;22;p59"/>
          <p:cNvSpPr txBox="1"/>
          <p:nvPr>
            <p:ph idx="10" type="dt"/>
          </p:nvPr>
        </p:nvSpPr>
        <p:spPr>
          <a:xfrm>
            <a:off x="365790" y="4767120"/>
            <a:ext cx="2346588" cy="27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solidFill>
                  <a:srgbClr val="2B388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9"/>
          <p:cNvSpPr txBox="1"/>
          <p:nvPr>
            <p:ph idx="12" type="sldNum"/>
          </p:nvPr>
        </p:nvSpPr>
        <p:spPr>
          <a:xfrm>
            <a:off x="8373438" y="4757509"/>
            <a:ext cx="702971" cy="28321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800" u="none" cap="none" strike="noStrike">
                <a:solidFill>
                  <a:srgbClr val="2B388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59"/>
          <p:cNvSpPr txBox="1"/>
          <p:nvPr>
            <p:ph idx="1" type="body"/>
          </p:nvPr>
        </p:nvSpPr>
        <p:spPr>
          <a:xfrm>
            <a:off x="452063" y="1784086"/>
            <a:ext cx="6020174" cy="97966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SzPts val="2800"/>
              <a:buNone/>
              <a:defRPr b="1" sz="4400">
                <a:solidFill>
                  <a:srgbClr val="2B388F"/>
                </a:solidFill>
                <a:latin typeface="Arial"/>
                <a:ea typeface="Arial"/>
                <a:cs typeface="Arial"/>
                <a:sym typeface="Arial"/>
              </a:defRPr>
            </a:lvl1pPr>
            <a:lvl2pPr indent="-381000" lvl="1" marL="914400" algn="l">
              <a:lnSpc>
                <a:spcPct val="90000"/>
              </a:lnSpc>
              <a:spcBef>
                <a:spcPts val="500"/>
              </a:spcBef>
              <a:spcAft>
                <a:spcPts val="0"/>
              </a:spcAft>
              <a:buSzPts val="2400"/>
              <a:buChar char="•"/>
              <a:defRPr>
                <a:latin typeface="Arial"/>
                <a:ea typeface="Arial"/>
                <a:cs typeface="Arial"/>
                <a:sym typeface="Arial"/>
              </a:defRPr>
            </a:lvl2pPr>
            <a:lvl3pPr indent="-355600" lvl="2" marL="1371600" algn="l">
              <a:lnSpc>
                <a:spcPct val="90000"/>
              </a:lnSpc>
              <a:spcBef>
                <a:spcPts val="500"/>
              </a:spcBef>
              <a:spcAft>
                <a:spcPts val="0"/>
              </a:spcAft>
              <a:buSzPts val="2000"/>
              <a:buChar char="•"/>
              <a:defRPr>
                <a:latin typeface="Arial"/>
                <a:ea typeface="Arial"/>
                <a:cs typeface="Arial"/>
                <a:sym typeface="Arial"/>
              </a:defRPr>
            </a:lvl3pPr>
            <a:lvl4pPr indent="-342900" lvl="3" marL="1828800" algn="l">
              <a:lnSpc>
                <a:spcPct val="90000"/>
              </a:lnSpc>
              <a:spcBef>
                <a:spcPts val="500"/>
              </a:spcBef>
              <a:spcAft>
                <a:spcPts val="0"/>
              </a:spcAft>
              <a:buSzPts val="1800"/>
              <a:buChar char="•"/>
              <a:defRPr>
                <a:latin typeface="Arial"/>
                <a:ea typeface="Arial"/>
                <a:cs typeface="Arial"/>
                <a:sym typeface="Arial"/>
              </a:defRPr>
            </a:lvl4pPr>
            <a:lvl5pPr indent="-342900" lvl="4" marL="2286000" algn="l">
              <a:lnSpc>
                <a:spcPct val="90000"/>
              </a:lnSpc>
              <a:spcBef>
                <a:spcPts val="500"/>
              </a:spcBef>
              <a:spcAft>
                <a:spcPts val="0"/>
              </a:spcAft>
              <a:buSzPts val="1800"/>
              <a:buChar char="•"/>
              <a:defRPr>
                <a:latin typeface="Arial"/>
                <a:ea typeface="Arial"/>
                <a:cs typeface="Arial"/>
                <a:sym typeface="Arial"/>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p59"/>
          <p:cNvSpPr txBox="1"/>
          <p:nvPr>
            <p:ph idx="2" type="body"/>
          </p:nvPr>
        </p:nvSpPr>
        <p:spPr>
          <a:xfrm>
            <a:off x="452063" y="1366463"/>
            <a:ext cx="6020174" cy="31718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SzPts val="2800"/>
              <a:buNone/>
              <a:defRPr b="1" sz="1800">
                <a:solidFill>
                  <a:srgbClr val="2B388F"/>
                </a:solidFill>
                <a:latin typeface="Arial"/>
                <a:ea typeface="Arial"/>
                <a:cs typeface="Arial"/>
                <a:sym typeface="Arial"/>
              </a:defRPr>
            </a:lvl1pPr>
            <a:lvl2pPr indent="-381000" lvl="1" marL="914400" algn="l">
              <a:lnSpc>
                <a:spcPct val="90000"/>
              </a:lnSpc>
              <a:spcBef>
                <a:spcPts val="500"/>
              </a:spcBef>
              <a:spcAft>
                <a:spcPts val="0"/>
              </a:spcAft>
              <a:buSzPts val="2400"/>
              <a:buChar char="•"/>
              <a:defRPr>
                <a:latin typeface="Arial"/>
                <a:ea typeface="Arial"/>
                <a:cs typeface="Arial"/>
                <a:sym typeface="Arial"/>
              </a:defRPr>
            </a:lvl2pPr>
            <a:lvl3pPr indent="-355600" lvl="2" marL="1371600" algn="l">
              <a:lnSpc>
                <a:spcPct val="90000"/>
              </a:lnSpc>
              <a:spcBef>
                <a:spcPts val="500"/>
              </a:spcBef>
              <a:spcAft>
                <a:spcPts val="0"/>
              </a:spcAft>
              <a:buSzPts val="2000"/>
              <a:buChar char="•"/>
              <a:defRPr>
                <a:latin typeface="Arial"/>
                <a:ea typeface="Arial"/>
                <a:cs typeface="Arial"/>
                <a:sym typeface="Arial"/>
              </a:defRPr>
            </a:lvl3pPr>
            <a:lvl4pPr indent="-342900" lvl="3" marL="1828800" algn="l">
              <a:lnSpc>
                <a:spcPct val="90000"/>
              </a:lnSpc>
              <a:spcBef>
                <a:spcPts val="500"/>
              </a:spcBef>
              <a:spcAft>
                <a:spcPts val="0"/>
              </a:spcAft>
              <a:buSzPts val="1800"/>
              <a:buChar char="•"/>
              <a:defRPr>
                <a:latin typeface="Arial"/>
                <a:ea typeface="Arial"/>
                <a:cs typeface="Arial"/>
                <a:sym typeface="Arial"/>
              </a:defRPr>
            </a:lvl4pPr>
            <a:lvl5pPr indent="-342900" lvl="4" marL="2286000" algn="l">
              <a:lnSpc>
                <a:spcPct val="90000"/>
              </a:lnSpc>
              <a:spcBef>
                <a:spcPts val="500"/>
              </a:spcBef>
              <a:spcAft>
                <a:spcPts val="0"/>
              </a:spcAft>
              <a:buSzPts val="1800"/>
              <a:buChar char="•"/>
              <a:defRPr>
                <a:latin typeface="Arial"/>
                <a:ea typeface="Arial"/>
                <a:cs typeface="Arial"/>
                <a:sym typeface="Arial"/>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examp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example.com/" TargetMode="External"/><Relationship Id="rId7" Type="http://schemas.openxmlformats.org/officeDocument/2006/relationships/hyperlink" Target="http://examp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example.com/" TargetMode="External"/><Relationship Id="rId7" Type="http://schemas.openxmlformats.org/officeDocument/2006/relationships/hyperlink" Target="http://examp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example.com/" TargetMode="External"/><Relationship Id="rId7" Type="http://schemas.openxmlformats.org/officeDocument/2006/relationships/hyperlink" Target="http://examp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s://nodejs.org/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localhost:30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
          <p:cNvPicPr preferRelativeResize="0"/>
          <p:nvPr/>
        </p:nvPicPr>
        <p:blipFill rotWithShape="1">
          <a:blip r:embed="rId3">
            <a:alphaModFix/>
          </a:blip>
          <a:srcRect b="-7455" l="0" r="0" t="16714"/>
          <a:stretch/>
        </p:blipFill>
        <p:spPr>
          <a:xfrm>
            <a:off x="0" y="-57150"/>
            <a:ext cx="9144002" cy="5791198"/>
          </a:xfrm>
          <a:prstGeom prst="rect">
            <a:avLst/>
          </a:prstGeom>
          <a:noFill/>
          <a:ln>
            <a:noFill/>
          </a:ln>
        </p:spPr>
      </p:pic>
      <p:pic>
        <p:nvPicPr>
          <p:cNvPr id="81" name="Google Shape;81;p1"/>
          <p:cNvPicPr preferRelativeResize="0"/>
          <p:nvPr/>
        </p:nvPicPr>
        <p:blipFill rotWithShape="1">
          <a:blip r:embed="rId3">
            <a:alphaModFix/>
          </a:blip>
          <a:srcRect b="0" l="0" r="0" t="82222"/>
          <a:stretch/>
        </p:blipFill>
        <p:spPr>
          <a:xfrm>
            <a:off x="0" y="4038598"/>
            <a:ext cx="9144002" cy="1219200"/>
          </a:xfrm>
          <a:prstGeom prst="rect">
            <a:avLst/>
          </a:prstGeom>
          <a:noFill/>
          <a:ln>
            <a:noFill/>
          </a:ln>
        </p:spPr>
      </p:pic>
      <p:pic>
        <p:nvPicPr>
          <p:cNvPr id="82" name="Google Shape;82;p1"/>
          <p:cNvPicPr preferRelativeResize="0"/>
          <p:nvPr/>
        </p:nvPicPr>
        <p:blipFill rotWithShape="1">
          <a:blip r:embed="rId3">
            <a:alphaModFix/>
          </a:blip>
          <a:srcRect b="82222" l="0" r="72916" t="0"/>
          <a:stretch/>
        </p:blipFill>
        <p:spPr>
          <a:xfrm>
            <a:off x="6293038" y="-57150"/>
            <a:ext cx="2476500" cy="1219200"/>
          </a:xfrm>
          <a:prstGeom prst="rect">
            <a:avLst/>
          </a:prstGeom>
          <a:noFill/>
          <a:ln>
            <a:noFill/>
          </a:ln>
        </p:spPr>
      </p:pic>
      <p:sp>
        <p:nvSpPr>
          <p:cNvPr id="83" name="Google Shape;83;p1"/>
          <p:cNvSpPr txBox="1"/>
          <p:nvPr/>
        </p:nvSpPr>
        <p:spPr>
          <a:xfrm>
            <a:off x="4121390" y="1660491"/>
            <a:ext cx="4734000" cy="66046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Arial"/>
                <a:ea typeface="Arial"/>
                <a:cs typeface="Arial"/>
                <a:sym typeface="Arial"/>
              </a:rPr>
              <a:t>Thematic Academy</a:t>
            </a:r>
            <a:endParaRPr b="1" i="0" sz="3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Arial"/>
                <a:ea typeface="Arial"/>
                <a:cs typeface="Arial"/>
                <a:sym typeface="Arial"/>
              </a:rPr>
              <a:t>Tema pelatihan: </a:t>
            </a:r>
            <a:endParaRPr b="1" i="0" sz="3000" u="none" cap="none" strike="noStrike">
              <a:solidFill>
                <a:srgbClr val="FFFFFF"/>
              </a:solidFill>
              <a:latin typeface="Arial"/>
              <a:ea typeface="Arial"/>
              <a:cs typeface="Arial"/>
              <a:sym typeface="Arial"/>
            </a:endParaRPr>
          </a:p>
        </p:txBody>
      </p:sp>
      <p:sp>
        <p:nvSpPr>
          <p:cNvPr id="84" name="Google Shape;84;p1"/>
          <p:cNvSpPr txBox="1"/>
          <p:nvPr/>
        </p:nvSpPr>
        <p:spPr>
          <a:xfrm>
            <a:off x="4121390" y="2823224"/>
            <a:ext cx="4734000" cy="66046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Implementasi Golang + MVC + Frontend </a:t>
            </a:r>
            <a:r>
              <a:rPr b="1" i="0" lang="en-US" sz="2000" u="none" cap="none" strike="noStrike">
                <a:solidFill>
                  <a:srgbClr val="FFFFFF"/>
                </a:solidFill>
                <a:latin typeface="Arial"/>
                <a:ea typeface="Arial"/>
                <a:cs typeface="Arial"/>
                <a:sym typeface="Arial"/>
              </a:rPr>
              <a:t>(Pertemuan 2</a:t>
            </a:r>
            <a:r>
              <a:rPr b="1" lang="en-US" sz="2000">
                <a:solidFill>
                  <a:srgbClr val="FFFFFF"/>
                </a:solidFill>
              </a:rPr>
              <a:t>6</a:t>
            </a:r>
            <a:r>
              <a:rPr b="1" i="0" lang="en-US" sz="2000" u="none" cap="none" strike="noStrike">
                <a:solidFill>
                  <a:srgbClr val="FFFFFF"/>
                </a:solidFill>
                <a:latin typeface="Arial"/>
                <a:ea typeface="Arial"/>
                <a:cs typeface="Arial"/>
                <a:sym typeface="Arial"/>
              </a:rPr>
              <a:t>)</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4" name="Google Shape;174;p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p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76" name="Google Shape;176;p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77" name="Google Shape;177;p4"/>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Class vs Function Component</a:t>
            </a:r>
            <a:endParaRPr b="1" i="0" sz="2400" u="none" cap="none" strike="noStrike">
              <a:solidFill>
                <a:srgbClr val="243A62"/>
              </a:solidFill>
              <a:latin typeface="Arial"/>
              <a:ea typeface="Arial"/>
              <a:cs typeface="Arial"/>
              <a:sym typeface="Arial"/>
            </a:endParaRPr>
          </a:p>
        </p:txBody>
      </p:sp>
      <p:sp>
        <p:nvSpPr>
          <p:cNvPr id="178" name="Google Shape;178;p4"/>
          <p:cNvSpPr/>
          <p:nvPr/>
        </p:nvSpPr>
        <p:spPr>
          <a:xfrm>
            <a:off x="331180" y="876953"/>
            <a:ext cx="4667082" cy="3970277"/>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Import React, {Component} from ‘react’;</a:t>
            </a:r>
            <a:endParaRPr/>
          </a:p>
          <a:p>
            <a:pPr indent="0" lvl="0" marL="114300" marR="0" rtl="0" algn="just">
              <a:lnSpc>
                <a:spcPct val="150000"/>
              </a:lnSpc>
              <a:spcBef>
                <a:spcPts val="0"/>
              </a:spcBef>
              <a:spcAft>
                <a:spcPts val="0"/>
              </a:spcAft>
              <a:buClr>
                <a:srgbClr val="000000"/>
              </a:buClr>
              <a:buSzPts val="1400"/>
              <a:buFont typeface="Arial"/>
              <a:buNone/>
            </a:pPr>
            <a:r>
              <a:t/>
            </a:r>
            <a:endParaRPr b="1" i="0" sz="1400" u="none" cap="none" strike="noStrike">
              <a:solidFill>
                <a:srgbClr val="000000"/>
              </a:solidFill>
              <a:latin typeface="Courier New"/>
              <a:ea typeface="Courier New"/>
              <a:cs typeface="Courier New"/>
              <a:sym typeface="Courier New"/>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class App extends Components {</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 do something in between</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render(</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a:p>
          <a:p>
            <a:pPr indent="0" lvl="0" marL="11430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&lt;h1&gt;Hello World&lt;/h1&gt;</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a:p>
          <a:p>
            <a:pPr indent="0" lvl="0" marL="114300" marR="0" rtl="0" algn="just">
              <a:lnSpc>
                <a:spcPct val="150000"/>
              </a:lnSpc>
              <a:spcBef>
                <a:spcPts val="0"/>
              </a:spcBef>
              <a:spcAft>
                <a:spcPts val="0"/>
              </a:spcAft>
              <a:buClr>
                <a:srgbClr val="000000"/>
              </a:buClr>
              <a:buSzPts val="1400"/>
              <a:buFont typeface="Arial"/>
              <a:buNone/>
            </a:pPr>
            <a:r>
              <a:t/>
            </a:r>
            <a:endParaRPr b="1" i="0" sz="1400" u="none" cap="none" strike="noStrike">
              <a:solidFill>
                <a:srgbClr val="000000"/>
              </a:solidFill>
              <a:latin typeface="Courier New"/>
              <a:ea typeface="Courier New"/>
              <a:cs typeface="Courier New"/>
              <a:sym typeface="Courier New"/>
            </a:endParaRPr>
          </a:p>
          <a:p>
            <a:pPr indent="0" lvl="0" marL="1143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export default App;</a:t>
            </a:r>
            <a:endParaRPr/>
          </a:p>
        </p:txBody>
      </p:sp>
      <p:sp>
        <p:nvSpPr>
          <p:cNvPr id="179" name="Google Shape;179;p4"/>
          <p:cNvSpPr/>
          <p:nvPr/>
        </p:nvSpPr>
        <p:spPr>
          <a:xfrm>
            <a:off x="5424523" y="957635"/>
            <a:ext cx="3485721"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do something in between</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&lt;h1&gt;Hello World&lt;/h1&gt;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export default App;</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85" name="Google Shape;185;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6" name="Google Shape;186;p3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87" name="Google Shape;187;p3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88" name="Google Shape;188;p34"/>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Function </a:t>
            </a:r>
            <a:r>
              <a:rPr b="1" i="1" lang="en-US" sz="2400" u="none" cap="none" strike="noStrike">
                <a:solidFill>
                  <a:srgbClr val="243A62"/>
                </a:solidFill>
                <a:latin typeface="Arial"/>
                <a:ea typeface="Arial"/>
                <a:cs typeface="Arial"/>
                <a:sym typeface="Arial"/>
              </a:rPr>
              <a:t>Components</a:t>
            </a:r>
            <a:endParaRPr b="1" i="1" sz="2400" u="none" cap="none" strike="noStrike">
              <a:solidFill>
                <a:srgbClr val="243A62"/>
              </a:solidFill>
              <a:latin typeface="Arial"/>
              <a:ea typeface="Arial"/>
              <a:cs typeface="Arial"/>
              <a:sym typeface="Arial"/>
            </a:endParaRPr>
          </a:p>
        </p:txBody>
      </p:sp>
      <p:sp>
        <p:nvSpPr>
          <p:cNvPr id="189" name="Google Shape;189;p34"/>
          <p:cNvSpPr/>
          <p:nvPr/>
        </p:nvSpPr>
        <p:spPr>
          <a:xfrm>
            <a:off x="331180" y="876953"/>
            <a:ext cx="8393434" cy="1061789"/>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Terdapat dua jenis </a:t>
            </a:r>
            <a:r>
              <a:rPr b="0" i="1" lang="en-US" sz="1400" u="none" cap="none" strike="noStrike">
                <a:solidFill>
                  <a:srgbClr val="000000"/>
                </a:solidFill>
                <a:latin typeface="Arial"/>
                <a:ea typeface="Arial"/>
                <a:cs typeface="Arial"/>
                <a:sym typeface="Arial"/>
              </a:rPr>
              <a:t>components </a:t>
            </a:r>
            <a:r>
              <a:rPr b="0" i="0" lang="en-US" sz="1400" u="none" cap="none" strike="noStrike">
                <a:solidFill>
                  <a:srgbClr val="000000"/>
                </a:solidFill>
                <a:latin typeface="Arial"/>
                <a:ea typeface="Arial"/>
                <a:cs typeface="Arial"/>
                <a:sym typeface="Arial"/>
              </a:rPr>
              <a:t>di React. Namun, kita hanya akan berfokus kepada </a:t>
            </a:r>
            <a:r>
              <a:rPr b="0" i="1" lang="en-US" sz="1400" u="none" cap="none" strike="noStrike">
                <a:solidFill>
                  <a:srgbClr val="000000"/>
                </a:solidFill>
                <a:latin typeface="Arial"/>
                <a:ea typeface="Arial"/>
                <a:cs typeface="Arial"/>
                <a:sym typeface="Arial"/>
              </a:rPr>
              <a:t>Function Component </a:t>
            </a:r>
            <a:r>
              <a:rPr b="0" i="0" lang="en-US" sz="1400" u="none" cap="none" strike="noStrike">
                <a:solidFill>
                  <a:srgbClr val="000000"/>
                </a:solidFill>
                <a:latin typeface="Arial"/>
                <a:ea typeface="Arial"/>
                <a:cs typeface="Arial"/>
                <a:sym typeface="Arial"/>
              </a:rPr>
              <a:t>saja. </a:t>
            </a:r>
            <a:r>
              <a:rPr b="0" i="1" lang="en-US" sz="1400" u="none" cap="none" strike="noStrike">
                <a:solidFill>
                  <a:srgbClr val="000000"/>
                </a:solidFill>
                <a:latin typeface="Arial"/>
                <a:ea typeface="Arial"/>
                <a:cs typeface="Arial"/>
                <a:sym typeface="Arial"/>
              </a:rPr>
              <a:t>Functions Components </a:t>
            </a:r>
            <a:r>
              <a:rPr b="0" i="0" lang="en-US" sz="1400" u="none" cap="none" strike="noStrike">
                <a:solidFill>
                  <a:srgbClr val="000000"/>
                </a:solidFill>
                <a:latin typeface="Arial"/>
                <a:ea typeface="Arial"/>
                <a:cs typeface="Arial"/>
                <a:sym typeface="Arial"/>
              </a:rPr>
              <a:t>strukturnya sama dengan fungsi JavaScript biasa. Perbedaannya adalah </a:t>
            </a:r>
            <a:r>
              <a:rPr b="0" i="1" lang="en-US" sz="1400" u="none" cap="none" strike="noStrike">
                <a:solidFill>
                  <a:srgbClr val="000000"/>
                </a:solidFill>
                <a:latin typeface="Arial"/>
                <a:ea typeface="Arial"/>
                <a:cs typeface="Arial"/>
                <a:sym typeface="Arial"/>
              </a:rPr>
              <a:t>Functions Components </a:t>
            </a:r>
            <a:r>
              <a:rPr b="0" i="0" lang="en-US" sz="1400" u="none" cap="none" strike="noStrike">
                <a:solidFill>
                  <a:srgbClr val="000000"/>
                </a:solidFill>
                <a:latin typeface="Arial"/>
                <a:ea typeface="Arial"/>
                <a:cs typeface="Arial"/>
                <a:sym typeface="Arial"/>
              </a:rPr>
              <a:t>mengembalikan nilai yang menyerupai HTML.</a:t>
            </a:r>
            <a:endParaRPr/>
          </a:p>
        </p:txBody>
      </p:sp>
      <p:sp>
        <p:nvSpPr>
          <p:cNvPr id="190" name="Google Shape;190;p34"/>
          <p:cNvSpPr/>
          <p:nvPr/>
        </p:nvSpPr>
        <p:spPr>
          <a:xfrm>
            <a:off x="501889" y="1938742"/>
            <a:ext cx="3485721"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do something in between</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&lt;h1&gt;Hello World&lt;/h1&gt;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export default App;</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96" name="Google Shape;196;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7" name="Google Shape;197;p3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98" name="Google Shape;198;p3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99" name="Google Shape;199;p35"/>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React JSX</a:t>
            </a:r>
            <a:endParaRPr b="1" i="1" sz="2400" u="none" cap="none" strike="noStrike">
              <a:solidFill>
                <a:srgbClr val="243A62"/>
              </a:solidFill>
              <a:latin typeface="Arial"/>
              <a:ea typeface="Arial"/>
              <a:cs typeface="Arial"/>
              <a:sym typeface="Arial"/>
            </a:endParaRPr>
          </a:p>
        </p:txBody>
      </p:sp>
      <p:sp>
        <p:nvSpPr>
          <p:cNvPr id="200" name="Google Shape;200;p35"/>
          <p:cNvSpPr/>
          <p:nvPr/>
        </p:nvSpPr>
        <p:spPr>
          <a:xfrm>
            <a:off x="331180" y="876953"/>
            <a:ext cx="8393434" cy="738623"/>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Pada slide sebelumnya, </a:t>
            </a:r>
            <a:r>
              <a:rPr b="0" i="1" lang="en-US" sz="1400" u="none" cap="none" strike="noStrike">
                <a:solidFill>
                  <a:srgbClr val="000000"/>
                </a:solidFill>
                <a:latin typeface="Arial"/>
                <a:ea typeface="Arial"/>
                <a:cs typeface="Arial"/>
                <a:sym typeface="Arial"/>
              </a:rPr>
              <a:t>Function Components </a:t>
            </a:r>
            <a:r>
              <a:rPr b="0" i="0" lang="en-US" sz="1400" u="none" cap="none" strike="noStrike">
                <a:solidFill>
                  <a:srgbClr val="000000"/>
                </a:solidFill>
                <a:latin typeface="Arial"/>
                <a:ea typeface="Arial"/>
                <a:cs typeface="Arial"/>
                <a:sym typeface="Arial"/>
              </a:rPr>
              <a:t>mengembalikan nilai yang menyerupai JSX. JSX adalah </a:t>
            </a:r>
            <a:r>
              <a:rPr b="0" i="1" lang="en-US" sz="1400" u="none" cap="none" strike="noStrike">
                <a:solidFill>
                  <a:srgbClr val="000000"/>
                </a:solidFill>
                <a:latin typeface="Arial"/>
                <a:ea typeface="Arial"/>
                <a:cs typeface="Arial"/>
                <a:sym typeface="Arial"/>
              </a:rPr>
              <a:t>syntax </a:t>
            </a:r>
            <a:r>
              <a:rPr b="0" i="0" lang="en-US" sz="1400" u="none" cap="none" strike="noStrike">
                <a:solidFill>
                  <a:srgbClr val="000000"/>
                </a:solidFill>
                <a:latin typeface="Arial"/>
                <a:ea typeface="Arial"/>
                <a:cs typeface="Arial"/>
                <a:sym typeface="Arial"/>
              </a:rPr>
              <a:t>yang menggabungkan HTML dengan JavaScript. Berikut adalah contoh penerapannya.</a:t>
            </a:r>
            <a:endParaRPr/>
          </a:p>
        </p:txBody>
      </p:sp>
      <p:sp>
        <p:nvSpPr>
          <p:cNvPr id="201" name="Google Shape;201;p35"/>
          <p:cNvSpPr/>
          <p:nvPr/>
        </p:nvSpPr>
        <p:spPr>
          <a:xfrm>
            <a:off x="501889" y="1938742"/>
            <a:ext cx="3485721" cy="28930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const title = “React”;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&lt;h1&gt;Hello {title}&lt;/h1&gt;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export default App;</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07" name="Google Shape;207;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8" name="Google Shape;208;p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09" name="Google Shape;209;p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10" name="Google Shape;210;p5"/>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List di React</a:t>
            </a:r>
            <a:endParaRPr b="1" i="0" sz="2400" u="none" cap="none" strike="noStrike">
              <a:solidFill>
                <a:srgbClr val="243A62"/>
              </a:solidFill>
              <a:latin typeface="Arial"/>
              <a:ea typeface="Arial"/>
              <a:cs typeface="Arial"/>
              <a:sym typeface="Arial"/>
            </a:endParaRPr>
          </a:p>
        </p:txBody>
      </p:sp>
      <p:sp>
        <p:nvSpPr>
          <p:cNvPr id="211" name="Google Shape;211;p5"/>
          <p:cNvSpPr/>
          <p:nvPr/>
        </p:nvSpPr>
        <p:spPr>
          <a:xfrm>
            <a:off x="331180" y="876953"/>
            <a:ext cx="4375291" cy="1708120"/>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Misalkan kita memiliki array dari object seperti disamping. Kita dapat merender list tersebut menggunakan JSX. Kita dapat menggunakan method map pada javascript untuk melakukan iterasi terhadap array tersebut.</a:t>
            </a:r>
            <a:endParaRPr/>
          </a:p>
        </p:txBody>
      </p:sp>
      <p:sp>
        <p:nvSpPr>
          <p:cNvPr id="212" name="Google Shape;212;p5"/>
          <p:cNvSpPr/>
          <p:nvPr/>
        </p:nvSpPr>
        <p:spPr>
          <a:xfrm>
            <a:off x="5083389" y="847689"/>
            <a:ext cx="3050755" cy="3993361"/>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import React from ‘react’;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const list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title: ‘React’,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author: ‘Jordan Walke’,</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title: ‘Redux’,</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author: ‘Dan Abramov’,</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App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Export default App;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18" name="Google Shape;218;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9" name="Google Shape;219;p3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20" name="Google Shape;220;p3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21" name="Google Shape;221;p36"/>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List di React</a:t>
            </a:r>
            <a:endParaRPr b="1" i="0" sz="2400" u="none" cap="none" strike="noStrike">
              <a:solidFill>
                <a:srgbClr val="243A62"/>
              </a:solidFill>
              <a:latin typeface="Arial"/>
              <a:ea typeface="Arial"/>
              <a:cs typeface="Arial"/>
              <a:sym typeface="Arial"/>
            </a:endParaRPr>
          </a:p>
        </p:txBody>
      </p:sp>
      <p:sp>
        <p:nvSpPr>
          <p:cNvPr id="222" name="Google Shape;222;p36"/>
          <p:cNvSpPr/>
          <p:nvPr/>
        </p:nvSpPr>
        <p:spPr>
          <a:xfrm>
            <a:off x="331180" y="876953"/>
            <a:ext cx="4375291" cy="1708120"/>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Misalkan kita memiliki array dari object seperti disamping. Kita dapat merender list tersebut menggunakan JSX. Kita dapat menggunakan method map pada javascript untuk melakukan iterasi terhadap array tersebut.</a:t>
            </a:r>
            <a:endParaRPr/>
          </a:p>
        </p:txBody>
      </p:sp>
      <p:sp>
        <p:nvSpPr>
          <p:cNvPr id="223" name="Google Shape;223;p36"/>
          <p:cNvSpPr/>
          <p:nvPr/>
        </p:nvSpPr>
        <p:spPr>
          <a:xfrm>
            <a:off x="5083389" y="847689"/>
            <a:ext cx="3050755" cy="3693278"/>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import React from ‘react’;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const list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App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return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{list.map((item) =&gt;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&lt;div&gt;{item.title}&lt;/div&gt;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Export default App;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29" name="Google Shape;229;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0" name="Google Shape;230;p3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31" name="Google Shape;231;p3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32" name="Google Shape;232;p37"/>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243A62"/>
                </a:solidFill>
                <a:latin typeface="Arial"/>
                <a:ea typeface="Arial"/>
                <a:cs typeface="Arial"/>
                <a:sym typeface="Arial"/>
              </a:rPr>
              <a:t>Components</a:t>
            </a:r>
            <a:r>
              <a:rPr b="1" i="0" lang="en-US" sz="2400" u="none" cap="none" strike="noStrike">
                <a:solidFill>
                  <a:srgbClr val="243A62"/>
                </a:solidFill>
                <a:latin typeface="Arial"/>
                <a:ea typeface="Arial"/>
                <a:cs typeface="Arial"/>
                <a:sym typeface="Arial"/>
              </a:rPr>
              <a:t> di React</a:t>
            </a:r>
            <a:endParaRPr b="1" i="0" sz="2400" u="none" cap="none" strike="noStrike">
              <a:solidFill>
                <a:srgbClr val="243A62"/>
              </a:solidFill>
              <a:latin typeface="Arial"/>
              <a:ea typeface="Arial"/>
              <a:cs typeface="Arial"/>
              <a:sym typeface="Arial"/>
            </a:endParaRPr>
          </a:p>
        </p:txBody>
      </p:sp>
      <p:sp>
        <p:nvSpPr>
          <p:cNvPr id="233" name="Google Shape;233;p37"/>
          <p:cNvSpPr/>
          <p:nvPr/>
        </p:nvSpPr>
        <p:spPr>
          <a:xfrm>
            <a:off x="331180" y="876953"/>
            <a:ext cx="4375291"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Kita dapat membuat lebih dari satu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di React. Misalnya kita dapat membuat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untuk merender item.</a:t>
            </a:r>
            <a:endParaRPr/>
          </a:p>
        </p:txBody>
      </p:sp>
      <p:sp>
        <p:nvSpPr>
          <p:cNvPr id="234" name="Google Shape;234;p37"/>
          <p:cNvSpPr/>
          <p:nvPr/>
        </p:nvSpPr>
        <p:spPr>
          <a:xfrm>
            <a:off x="5083389" y="847689"/>
            <a:ext cx="3435323" cy="4293443"/>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import React from ‘react’;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const list = [...];</a:t>
            </a:r>
            <a:endParaRPr/>
          </a:p>
          <a:p>
            <a:pPr indent="0" lvl="2" marL="114300" marR="0" rtl="0" algn="l">
              <a:lnSpc>
                <a:spcPct val="150000"/>
              </a:lnSpc>
              <a:spcBef>
                <a:spcPts val="0"/>
              </a:spcBef>
              <a:spcAft>
                <a:spcPts val="0"/>
              </a:spcAft>
              <a:buClr>
                <a:srgbClr val="000000"/>
              </a:buClr>
              <a:buSzPts val="1300"/>
              <a:buFont typeface="Arial"/>
              <a:buNone/>
            </a:pPr>
            <a:r>
              <a:t/>
            </a:r>
            <a:endParaRPr b="1" i="0" sz="1300" u="none" cap="none" strike="noStrike">
              <a:solidFill>
                <a:srgbClr val="000000"/>
              </a:solidFill>
              <a:latin typeface="Courier New"/>
              <a:ea typeface="Courier New"/>
              <a:cs typeface="Courier New"/>
              <a:sym typeface="Courier New"/>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ListItem (value)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return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&lt;div&gt;{value.title}&lt;/div&gt;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&lt;div&gt;{value.author}&lt;/div&gt;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&lt;div&gt;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a:t>
            </a:r>
            <a:endParaRPr/>
          </a:p>
          <a:p>
            <a:pPr indent="0" lvl="2" marL="114300" marR="0" rtl="0" algn="l">
              <a:lnSpc>
                <a:spcPct val="150000"/>
              </a:lnSpc>
              <a:spcBef>
                <a:spcPts val="0"/>
              </a:spcBef>
              <a:spcAft>
                <a:spcPts val="0"/>
              </a:spcAft>
              <a:buClr>
                <a:srgbClr val="000000"/>
              </a:buClr>
              <a:buSzPts val="1300"/>
              <a:buFont typeface="Arial"/>
              <a:buNone/>
            </a:pPr>
            <a:r>
              <a:t/>
            </a:r>
            <a:endParaRPr b="1" i="0" sz="1300" u="none" cap="none" strike="noStrike">
              <a:solidFill>
                <a:srgbClr val="000000"/>
              </a:solidFill>
              <a:latin typeface="Courier New"/>
              <a:ea typeface="Courier New"/>
              <a:cs typeface="Courier New"/>
              <a:sym typeface="Courier New"/>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App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Export default App;</a:t>
            </a:r>
            <a:endParaRPr/>
          </a:p>
        </p:txBody>
      </p:sp>
      <p:sp>
        <p:nvSpPr>
          <p:cNvPr id="235" name="Google Shape;235;p37"/>
          <p:cNvSpPr/>
          <p:nvPr/>
        </p:nvSpPr>
        <p:spPr>
          <a:xfrm>
            <a:off x="365049" y="2040855"/>
            <a:ext cx="4375291" cy="1708120"/>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Pada fungsi ListItem memiliki parameter value. Parameter tersebut disebut props. Props berfungsi untuk mengirimkan data dari induk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(App) ke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tersebut (ListItem). Penerapannya ada di slide selanjutnya.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41" name="Google Shape;241;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2" name="Google Shape;242;p3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43" name="Google Shape;243;p3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44" name="Google Shape;244;p38"/>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243A62"/>
                </a:solidFill>
                <a:latin typeface="Arial"/>
                <a:ea typeface="Arial"/>
                <a:cs typeface="Arial"/>
                <a:sym typeface="Arial"/>
              </a:rPr>
              <a:t>Components</a:t>
            </a:r>
            <a:r>
              <a:rPr b="1" i="0" lang="en-US" sz="2400" u="none" cap="none" strike="noStrike">
                <a:solidFill>
                  <a:srgbClr val="243A62"/>
                </a:solidFill>
                <a:latin typeface="Arial"/>
                <a:ea typeface="Arial"/>
                <a:cs typeface="Arial"/>
                <a:sym typeface="Arial"/>
              </a:rPr>
              <a:t> di React</a:t>
            </a:r>
            <a:endParaRPr b="1" i="0" sz="2400" u="none" cap="none" strike="noStrike">
              <a:solidFill>
                <a:srgbClr val="243A62"/>
              </a:solidFill>
              <a:latin typeface="Arial"/>
              <a:ea typeface="Arial"/>
              <a:cs typeface="Arial"/>
              <a:sym typeface="Arial"/>
            </a:endParaRPr>
          </a:p>
        </p:txBody>
      </p:sp>
      <p:sp>
        <p:nvSpPr>
          <p:cNvPr id="245" name="Google Shape;245;p38"/>
          <p:cNvSpPr/>
          <p:nvPr/>
        </p:nvSpPr>
        <p:spPr>
          <a:xfrm>
            <a:off x="331180" y="876953"/>
            <a:ext cx="4375291"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Kita dapat menggunakan </a:t>
            </a:r>
            <a:r>
              <a:rPr b="0" i="1" lang="en-US" sz="1400" u="none" cap="none" strike="noStrike">
                <a:solidFill>
                  <a:srgbClr val="000000"/>
                </a:solidFill>
                <a:latin typeface="Arial"/>
                <a:ea typeface="Arial"/>
                <a:cs typeface="Arial"/>
                <a:sym typeface="Arial"/>
              </a:rPr>
              <a:t>function component </a:t>
            </a:r>
            <a:r>
              <a:rPr b="0" i="0" lang="en-US" sz="1400" u="none" cap="none" strike="noStrike">
                <a:solidFill>
                  <a:srgbClr val="000000"/>
                </a:solidFill>
                <a:latin typeface="Arial"/>
                <a:ea typeface="Arial"/>
                <a:cs typeface="Arial"/>
                <a:sym typeface="Arial"/>
              </a:rPr>
              <a:t>pada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lain dengan cara seperti contoh disamping.</a:t>
            </a:r>
            <a:endParaRPr/>
          </a:p>
        </p:txBody>
      </p:sp>
      <p:sp>
        <p:nvSpPr>
          <p:cNvPr id="246" name="Google Shape;246;p38"/>
          <p:cNvSpPr/>
          <p:nvPr/>
        </p:nvSpPr>
        <p:spPr>
          <a:xfrm>
            <a:off x="5083389" y="847689"/>
            <a:ext cx="3442046" cy="3693278"/>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import React from ‘react’;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const list = [...];</a:t>
            </a:r>
            <a:endParaRPr/>
          </a:p>
          <a:p>
            <a:pPr indent="0" lvl="2" marL="114300" marR="0" rtl="0" algn="l">
              <a:lnSpc>
                <a:spcPct val="150000"/>
              </a:lnSpc>
              <a:spcBef>
                <a:spcPts val="0"/>
              </a:spcBef>
              <a:spcAft>
                <a:spcPts val="0"/>
              </a:spcAft>
              <a:buClr>
                <a:srgbClr val="000000"/>
              </a:buClr>
              <a:buSzPts val="1300"/>
              <a:buFont typeface="Arial"/>
              <a:buNone/>
            </a:pPr>
            <a:r>
              <a:t/>
            </a:r>
            <a:endParaRPr b="1" i="0" sz="1300" u="none" cap="none" strike="noStrike">
              <a:solidFill>
                <a:srgbClr val="000000"/>
              </a:solidFill>
              <a:latin typeface="Courier New"/>
              <a:ea typeface="Courier New"/>
              <a:cs typeface="Courier New"/>
              <a:sym typeface="Courier New"/>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ListItem (value)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function App ()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return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list.map((item) =&gt;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&lt;ListItem value={item} /&gt;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 }</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a:t>
            </a:r>
            <a:endParaRPr/>
          </a:p>
          <a:p>
            <a:pPr indent="0" lvl="2" marL="114300" marR="0" rtl="0" algn="l">
              <a:lnSpc>
                <a:spcPct val="150000"/>
              </a:lnSpc>
              <a:spcBef>
                <a:spcPts val="0"/>
              </a:spcBef>
              <a:spcAft>
                <a:spcPts val="0"/>
              </a:spcAft>
              <a:buClr>
                <a:srgbClr val="000000"/>
              </a:buClr>
              <a:buSzPts val="1300"/>
              <a:buFont typeface="Arial"/>
              <a:buNone/>
            </a:pPr>
            <a:r>
              <a:rPr b="1" i="0" lang="en-US" sz="1300" u="none" cap="none" strike="noStrike">
                <a:solidFill>
                  <a:srgbClr val="000000"/>
                </a:solidFill>
                <a:latin typeface="Courier New"/>
                <a:ea typeface="Courier New"/>
                <a:cs typeface="Courier New"/>
                <a:sym typeface="Courier New"/>
              </a:rPr>
              <a:t>Export default App;</a:t>
            </a:r>
            <a:endParaRPr/>
          </a:p>
        </p:txBody>
      </p:sp>
      <p:sp>
        <p:nvSpPr>
          <p:cNvPr id="247" name="Google Shape;247;p38"/>
          <p:cNvSpPr/>
          <p:nvPr/>
        </p:nvSpPr>
        <p:spPr>
          <a:xfrm>
            <a:off x="365049" y="2040855"/>
            <a:ext cx="4375291" cy="1384954"/>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Hasil iterasi list berupa item dikirimkan ke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ListItem melalui props value. Penggunaan props serupa dengan atribut pada HTML.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53" name="Google Shape;253;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4" name="Google Shape;254;p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55" name="Google Shape;255;p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56" name="Google Shape;256;p6"/>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React DOM</a:t>
            </a:r>
            <a:endParaRPr b="1" i="0" sz="2400" u="none" cap="none" strike="noStrike">
              <a:solidFill>
                <a:srgbClr val="243A62"/>
              </a:solidFill>
              <a:latin typeface="Arial"/>
              <a:ea typeface="Arial"/>
              <a:cs typeface="Arial"/>
              <a:sym typeface="Arial"/>
            </a:endParaRPr>
          </a:p>
        </p:txBody>
      </p:sp>
      <p:sp>
        <p:nvSpPr>
          <p:cNvPr id="257" name="Google Shape;257;p6"/>
          <p:cNvSpPr/>
          <p:nvPr/>
        </p:nvSpPr>
        <p:spPr>
          <a:xfrm>
            <a:off x="331181" y="876953"/>
            <a:ext cx="8464028" cy="415458"/>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App di-</a:t>
            </a:r>
            <a:r>
              <a:rPr b="0" i="1" lang="en-US" sz="1400" u="none" cap="none" strike="noStrike">
                <a:solidFill>
                  <a:srgbClr val="000000"/>
                </a:solidFill>
                <a:latin typeface="Arial"/>
                <a:ea typeface="Arial"/>
                <a:cs typeface="Arial"/>
                <a:sym typeface="Arial"/>
              </a:rPr>
              <a:t>instantiate </a:t>
            </a:r>
            <a:r>
              <a:rPr b="0" i="0" lang="en-US" sz="1400" u="none" cap="none" strike="noStrike">
                <a:solidFill>
                  <a:srgbClr val="000000"/>
                </a:solidFill>
                <a:latin typeface="Arial"/>
                <a:ea typeface="Arial"/>
                <a:cs typeface="Arial"/>
                <a:sym typeface="Arial"/>
              </a:rPr>
              <a:t>di entry point projek React kita, yaitu </a:t>
            </a:r>
            <a:r>
              <a:rPr b="1" i="0" lang="en-US" sz="1400" u="none" cap="none" strike="noStrike">
                <a:solidFill>
                  <a:srgbClr val="000000"/>
                </a:solidFill>
                <a:latin typeface="Courier New"/>
                <a:ea typeface="Courier New"/>
                <a:cs typeface="Courier New"/>
                <a:sym typeface="Courier New"/>
              </a:rPr>
              <a:t>src/index.js</a:t>
            </a:r>
            <a:r>
              <a:rPr b="0" i="0" lang="en-US" sz="1400" u="none" cap="none" strike="noStrike">
                <a:solidFill>
                  <a:srgbClr val="000000"/>
                </a:solidFill>
                <a:latin typeface="Arial"/>
                <a:ea typeface="Arial"/>
                <a:cs typeface="Arial"/>
                <a:sym typeface="Arial"/>
              </a:rPr>
              <a:t>.</a:t>
            </a:r>
            <a:endParaRPr b="0" i="1" sz="1400" u="none" cap="none" strike="noStrike">
              <a:solidFill>
                <a:srgbClr val="000000"/>
              </a:solidFill>
              <a:latin typeface="Arial"/>
              <a:ea typeface="Arial"/>
              <a:cs typeface="Arial"/>
              <a:sym typeface="Arial"/>
            </a:endParaRPr>
          </a:p>
        </p:txBody>
      </p:sp>
      <p:sp>
        <p:nvSpPr>
          <p:cNvPr id="258" name="Google Shape;258;p6"/>
          <p:cNvSpPr/>
          <p:nvPr/>
        </p:nvSpPr>
        <p:spPr>
          <a:xfrm>
            <a:off x="486073" y="1574135"/>
            <a:ext cx="8464028" cy="1815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from 'react';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ReactDOM from 'react-dom';</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App from './App’;</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ReactDOM.render(</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&lt;App /&gt;,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document.getElementById('root')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b="1" i="1" sz="3200" u="none" cap="none" strike="noStrike">
              <a:solidFill>
                <a:srgbClr val="000000"/>
              </a:solidFill>
              <a:latin typeface="Courier New"/>
              <a:ea typeface="Courier New"/>
              <a:cs typeface="Courier New"/>
              <a:sym typeface="Courier New"/>
            </a:endParaRPr>
          </a:p>
        </p:txBody>
      </p:sp>
      <p:pic>
        <p:nvPicPr>
          <p:cNvPr id="259" name="Google Shape;259;p6"/>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
        <p:nvSpPr>
          <p:cNvPr id="260" name="Google Shape;260;p6"/>
          <p:cNvSpPr/>
          <p:nvPr/>
        </p:nvSpPr>
        <p:spPr>
          <a:xfrm>
            <a:off x="339986" y="3671700"/>
            <a:ext cx="8464028" cy="738623"/>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Selain menggunakan module </a:t>
            </a:r>
            <a:r>
              <a:rPr b="1" i="0" lang="en-US" sz="1400" u="none" cap="none" strike="noStrike">
                <a:solidFill>
                  <a:srgbClr val="000000"/>
                </a:solidFill>
                <a:latin typeface="Courier New"/>
                <a:ea typeface="Courier New"/>
                <a:cs typeface="Courier New"/>
                <a:sym typeface="Courier New"/>
              </a:rPr>
              <a:t>react</a:t>
            </a:r>
            <a:r>
              <a:rPr b="0" i="0" lang="en-US" sz="1400" u="none" cap="none" strike="noStrike">
                <a:solidFill>
                  <a:srgbClr val="000000"/>
                </a:solidFill>
                <a:latin typeface="Arial"/>
                <a:ea typeface="Arial"/>
                <a:cs typeface="Arial"/>
                <a:sym typeface="Arial"/>
              </a:rPr>
              <a:t>, terdapat module </a:t>
            </a:r>
            <a:r>
              <a:rPr b="1" i="0" lang="en-US" sz="1400" u="none" cap="none" strike="noStrike">
                <a:solidFill>
                  <a:srgbClr val="000000"/>
                </a:solidFill>
                <a:latin typeface="Courier New"/>
                <a:ea typeface="Courier New"/>
                <a:cs typeface="Courier New"/>
                <a:sym typeface="Courier New"/>
              </a:rPr>
              <a:t>react-dom</a:t>
            </a:r>
            <a:r>
              <a:rPr b="0" i="0" lang="en-US" sz="1400" u="none" cap="none" strike="noStrike">
                <a:solidFill>
                  <a:srgbClr val="000000"/>
                </a:solidFill>
                <a:latin typeface="Arial"/>
                <a:ea typeface="Arial"/>
                <a:cs typeface="Arial"/>
                <a:sym typeface="Arial"/>
              </a:rPr>
              <a:t>. Modul tersebut digunakan untuk menginject </a:t>
            </a:r>
            <a:r>
              <a:rPr b="0" i="1" lang="en-US" sz="1400" u="none" cap="none" strike="noStrike">
                <a:solidFill>
                  <a:srgbClr val="000000"/>
                </a:solidFill>
                <a:latin typeface="Arial"/>
                <a:ea typeface="Arial"/>
                <a:cs typeface="Arial"/>
                <a:sym typeface="Arial"/>
              </a:rPr>
              <a:t>component </a:t>
            </a:r>
            <a:r>
              <a:rPr b="1" i="0" lang="en-US" sz="1400" u="none" cap="none" strike="noStrike">
                <a:solidFill>
                  <a:srgbClr val="000000"/>
                </a:solidFill>
                <a:latin typeface="Courier New"/>
                <a:ea typeface="Courier New"/>
                <a:cs typeface="Courier New"/>
                <a:sym typeface="Courier New"/>
              </a:rPr>
              <a:t>App</a:t>
            </a:r>
            <a:r>
              <a:rPr b="0" i="0" lang="en-US" sz="1400" u="none" cap="none" strike="noStrike">
                <a:solidFill>
                  <a:srgbClr val="000000"/>
                </a:solidFill>
                <a:latin typeface="Arial"/>
                <a:ea typeface="Arial"/>
                <a:cs typeface="Arial"/>
                <a:sym typeface="Arial"/>
              </a:rPr>
              <a:t> di HTML dengan id root pada file </a:t>
            </a:r>
            <a:r>
              <a:rPr b="1" i="0" lang="en-US" sz="1400" u="none" cap="none" strike="noStrike">
                <a:solidFill>
                  <a:srgbClr val="000000"/>
                </a:solidFill>
                <a:latin typeface="Courier New"/>
                <a:ea typeface="Courier New"/>
                <a:cs typeface="Courier New"/>
                <a:sym typeface="Courier New"/>
              </a:rPr>
              <a:t>public/index.html</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66" name="Google Shape;266;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67" name="Google Shape;267;p4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68" name="Google Shape;268;p4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69" name="Google Shape;269;p43"/>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Handler Function di JSX</a:t>
            </a:r>
            <a:endParaRPr b="1" i="0" sz="2400" u="none" cap="none" strike="noStrike">
              <a:solidFill>
                <a:srgbClr val="243A62"/>
              </a:solidFill>
              <a:latin typeface="Arial"/>
              <a:ea typeface="Arial"/>
              <a:cs typeface="Arial"/>
              <a:sym typeface="Arial"/>
            </a:endParaRPr>
          </a:p>
        </p:txBody>
      </p:sp>
      <p:sp>
        <p:nvSpPr>
          <p:cNvPr id="270" name="Google Shape;270;p43"/>
          <p:cNvSpPr/>
          <p:nvPr/>
        </p:nvSpPr>
        <p:spPr>
          <a:xfrm>
            <a:off x="331181" y="876953"/>
            <a:ext cx="8464028" cy="738623"/>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Kita dapat mendefinisikan handler menggunakan onChange handler. Handler tersebut akan dieksekusi apabila terdapat perubahan event yang dihanlde.</a:t>
            </a:r>
            <a:endParaRPr b="0" i="0" sz="1400" u="none" cap="none" strike="noStrike">
              <a:solidFill>
                <a:srgbClr val="000000"/>
              </a:solidFill>
              <a:latin typeface="Arial"/>
              <a:ea typeface="Arial"/>
              <a:cs typeface="Arial"/>
              <a:sym typeface="Arial"/>
            </a:endParaRPr>
          </a:p>
        </p:txBody>
      </p:sp>
      <p:sp>
        <p:nvSpPr>
          <p:cNvPr id="271" name="Google Shape;271;p43"/>
          <p:cNvSpPr/>
          <p:nvPr/>
        </p:nvSpPr>
        <p:spPr>
          <a:xfrm>
            <a:off x="486073" y="1574135"/>
            <a:ext cx="8464028" cy="22467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const handleChange = event =&gt; { console.log(event.target.value)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&lt;input type=“text” onChange={handleChange}&gt;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p:txBody>
      </p:sp>
      <p:pic>
        <p:nvPicPr>
          <p:cNvPr id="272" name="Google Shape;272;p43"/>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
        <p:nvSpPr>
          <p:cNvPr id="273" name="Google Shape;273;p43"/>
          <p:cNvSpPr/>
          <p:nvPr/>
        </p:nvSpPr>
        <p:spPr>
          <a:xfrm>
            <a:off x="331181" y="3937131"/>
            <a:ext cx="8464028" cy="738623"/>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Fungsi </a:t>
            </a:r>
            <a:r>
              <a:rPr b="1" i="0" lang="en-US" sz="1400" u="none" cap="none" strike="noStrike">
                <a:solidFill>
                  <a:srgbClr val="000000"/>
                </a:solidFill>
                <a:latin typeface="Courier New"/>
                <a:ea typeface="Courier New"/>
                <a:cs typeface="Courier New"/>
                <a:sym typeface="Courier New"/>
              </a:rPr>
              <a:t>handleChange</a:t>
            </a:r>
            <a:r>
              <a:rPr b="0" i="0" lang="en-US" sz="1400" u="none" cap="none" strike="noStrike">
                <a:solidFill>
                  <a:srgbClr val="000000"/>
                </a:solidFill>
                <a:latin typeface="Arial"/>
                <a:ea typeface="Arial"/>
                <a:cs typeface="Arial"/>
                <a:sym typeface="Arial"/>
              </a:rPr>
              <a:t> akan dieksekusi setiap nilai input berubah sehingga akan mencetaknya nilainya di console.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79" name="Google Shape;279;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0" name="Google Shape;280;p4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81" name="Google Shape;281;p4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82" name="Google Shape;282;p44"/>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React State</a:t>
            </a:r>
            <a:endParaRPr b="1" i="0" sz="2400" u="none" cap="none" strike="noStrike">
              <a:solidFill>
                <a:srgbClr val="243A62"/>
              </a:solidFill>
              <a:latin typeface="Arial"/>
              <a:ea typeface="Arial"/>
              <a:cs typeface="Arial"/>
              <a:sym typeface="Arial"/>
            </a:endParaRPr>
          </a:p>
        </p:txBody>
      </p:sp>
      <p:sp>
        <p:nvSpPr>
          <p:cNvPr id="283" name="Google Shape;283;p44"/>
          <p:cNvSpPr/>
          <p:nvPr/>
        </p:nvSpPr>
        <p:spPr>
          <a:xfrm>
            <a:off x="331181" y="876953"/>
            <a:ext cx="8464028"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Props digunakan untuk mengirimkan informasi dari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induk ke anak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Sedangkan state digunakan untuk membuat aplikasi menjadi interaktif. Kita dapat menggunakan state dengan mengimplementasikan </a:t>
            </a:r>
            <a:r>
              <a:rPr b="1" i="0" lang="en-US" sz="1400" u="none" cap="none" strike="noStrike">
                <a:solidFill>
                  <a:srgbClr val="000000"/>
                </a:solidFill>
                <a:latin typeface="Courier New"/>
                <a:ea typeface="Courier New"/>
                <a:cs typeface="Courier New"/>
                <a:sym typeface="Courier New"/>
              </a:rPr>
              <a:t>useState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4" name="Google Shape;284;p44"/>
          <p:cNvSpPr/>
          <p:nvPr/>
        </p:nvSpPr>
        <p:spPr>
          <a:xfrm>
            <a:off x="510644" y="2059078"/>
            <a:ext cx="8464028" cy="28930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{useState}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const [greeting, setGreeting] = useState(‘World’);</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const handleChange = event =&gt; { setGreeting(event.target.value)};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&lt;h1&gt;Hello, {greeting}!&lt;/h1&gt;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&lt;input type=“text” onChange={handleChange}&gt;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&lt;/div&gt;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p:txBody>
      </p:sp>
      <p:pic>
        <p:nvPicPr>
          <p:cNvPr id="285" name="Google Shape;285;p44"/>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1"/>
          <p:cNvSpPr txBox="1"/>
          <p:nvPr>
            <p:ph idx="10" type="dt"/>
          </p:nvPr>
        </p:nvSpPr>
        <p:spPr>
          <a:xfrm>
            <a:off x="365790" y="4767120"/>
            <a:ext cx="2346588" cy="27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Selasa, 23 Juni 2020</a:t>
            </a:r>
            <a:endParaRPr/>
          </a:p>
        </p:txBody>
      </p:sp>
      <p:sp>
        <p:nvSpPr>
          <p:cNvPr id="90" name="Google Shape;90;p21"/>
          <p:cNvSpPr txBox="1"/>
          <p:nvPr>
            <p:ph idx="12" type="sldNum"/>
          </p:nvPr>
        </p:nvSpPr>
        <p:spPr>
          <a:xfrm>
            <a:off x="8373438" y="4757509"/>
            <a:ext cx="702971" cy="28321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91" name="Google Shape;91;p21"/>
          <p:cNvSpPr txBox="1"/>
          <p:nvPr>
            <p:ph idx="1" type="body"/>
          </p:nvPr>
        </p:nvSpPr>
        <p:spPr>
          <a:xfrm>
            <a:off x="452063" y="1945450"/>
            <a:ext cx="6020174" cy="97966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lang="en-US"/>
              <a:t>Memahami Konsep Dasar React</a:t>
            </a:r>
            <a:endParaRPr/>
          </a:p>
        </p:txBody>
      </p:sp>
      <p:sp>
        <p:nvSpPr>
          <p:cNvPr id="92" name="Google Shape;92;p21"/>
          <p:cNvSpPr txBox="1"/>
          <p:nvPr>
            <p:ph idx="2" type="body"/>
          </p:nvPr>
        </p:nvSpPr>
        <p:spPr>
          <a:xfrm>
            <a:off x="452063" y="1366463"/>
            <a:ext cx="6020174" cy="3171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lang="en-US"/>
              <a:t>Bagian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91" name="Google Shape;291;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2" name="Google Shape;292;p4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93" name="Google Shape;293;p4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94" name="Google Shape;294;p45"/>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React State</a:t>
            </a:r>
            <a:endParaRPr b="1" i="0" sz="2400" u="none" cap="none" strike="noStrike">
              <a:solidFill>
                <a:srgbClr val="243A62"/>
              </a:solidFill>
              <a:latin typeface="Arial"/>
              <a:ea typeface="Arial"/>
              <a:cs typeface="Arial"/>
              <a:sym typeface="Arial"/>
            </a:endParaRPr>
          </a:p>
        </p:txBody>
      </p:sp>
      <p:sp>
        <p:nvSpPr>
          <p:cNvPr id="295" name="Google Shape;295;p45"/>
          <p:cNvSpPr/>
          <p:nvPr/>
        </p:nvSpPr>
        <p:spPr>
          <a:xfrm>
            <a:off x="331181" y="876953"/>
            <a:ext cx="8464028" cy="1384954"/>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const [greeting, setGreeting] = useState(‘World’);</a:t>
            </a:r>
            <a:endParaRPr b="1" i="0" sz="1400" u="none" cap="none" strike="noStrike">
              <a:solidFill>
                <a:srgbClr val="000000"/>
              </a:solidFill>
              <a:latin typeface="Arial"/>
              <a:ea typeface="Arial"/>
              <a:cs typeface="Arial"/>
              <a:sym typeface="Arial"/>
            </a:endParaRPr>
          </a:p>
          <a:p>
            <a:pPr indent="0" lvl="2"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useState membutuhkan satu parameter yang berfungsi sebagai nilai awal dari state tersebut. useState mengembalikan nilai berupa array yang berisi nilai state saat ini (greetings) dan fungsi untuk mengubah nilai state tersebut (setGreetings).</a:t>
            </a:r>
            <a:endParaRPr b="0" i="0" sz="1400" u="none" cap="none" strike="noStrike">
              <a:solidFill>
                <a:srgbClr val="000000"/>
              </a:solidFill>
              <a:latin typeface="Arial"/>
              <a:ea typeface="Arial"/>
              <a:cs typeface="Arial"/>
              <a:sym typeface="Arial"/>
            </a:endParaRPr>
          </a:p>
        </p:txBody>
      </p:sp>
      <p:pic>
        <p:nvPicPr>
          <p:cNvPr id="296" name="Google Shape;296;p45"/>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
        <p:nvSpPr>
          <p:cNvPr id="297" name="Google Shape;297;p45"/>
          <p:cNvSpPr/>
          <p:nvPr/>
        </p:nvSpPr>
        <p:spPr>
          <a:xfrm>
            <a:off x="331181" y="2269264"/>
            <a:ext cx="8464028"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Contoh pada slide sebelumnya, </a:t>
            </a:r>
            <a:r>
              <a:rPr b="1" i="0" lang="en-US" sz="1400" u="none" cap="none" strike="noStrike">
                <a:solidFill>
                  <a:srgbClr val="000000"/>
                </a:solidFill>
                <a:latin typeface="Courier New"/>
                <a:ea typeface="Courier New"/>
                <a:cs typeface="Courier New"/>
                <a:sym typeface="Courier New"/>
              </a:rPr>
              <a:t>greeting</a:t>
            </a:r>
            <a:r>
              <a:rPr b="0" i="0" lang="en-US" sz="1400" u="none" cap="none" strike="noStrike">
                <a:solidFill>
                  <a:srgbClr val="000000"/>
                </a:solidFill>
                <a:latin typeface="Arial"/>
                <a:ea typeface="Arial"/>
                <a:cs typeface="Arial"/>
                <a:sym typeface="Arial"/>
              </a:rPr>
              <a:t> digunakan untuk menampilkan nilai dari state tersebut. Kemudian </a:t>
            </a:r>
            <a:r>
              <a:rPr b="1" i="0" lang="en-US" sz="1400" u="none" cap="none" strike="noStrike">
                <a:solidFill>
                  <a:srgbClr val="000000"/>
                </a:solidFill>
                <a:latin typeface="Courier New"/>
                <a:ea typeface="Courier New"/>
                <a:cs typeface="Courier New"/>
                <a:sym typeface="Courier New"/>
              </a:rPr>
              <a:t>setGreeting</a:t>
            </a:r>
            <a:r>
              <a:rPr b="0" i="0" lang="en-US" sz="1400" u="none" cap="none" strike="noStrike">
                <a:solidFill>
                  <a:srgbClr val="000000"/>
                </a:solidFill>
                <a:latin typeface="Arial"/>
                <a:ea typeface="Arial"/>
                <a:cs typeface="Arial"/>
                <a:sym typeface="Arial"/>
              </a:rPr>
              <a:t> digunakan oleh </a:t>
            </a:r>
            <a:r>
              <a:rPr b="1" i="0" lang="en-US" sz="1400" u="none" cap="none" strike="noStrike">
                <a:solidFill>
                  <a:srgbClr val="000000"/>
                </a:solidFill>
                <a:latin typeface="Courier New"/>
                <a:ea typeface="Courier New"/>
                <a:cs typeface="Courier New"/>
                <a:sym typeface="Courier New"/>
              </a:rPr>
              <a:t>handleChange</a:t>
            </a:r>
            <a:r>
              <a:rPr b="0" i="0" lang="en-US" sz="1400" u="none" cap="none" strike="noStrike">
                <a:solidFill>
                  <a:srgbClr val="000000"/>
                </a:solidFill>
                <a:latin typeface="Arial"/>
                <a:ea typeface="Arial"/>
                <a:cs typeface="Arial"/>
                <a:sym typeface="Arial"/>
              </a:rPr>
              <a:t> untuk mengubah state setiap nilai input berubah. </a:t>
            </a:r>
            <a:endParaRPr/>
          </a:p>
        </p:txBody>
      </p:sp>
      <p:sp>
        <p:nvSpPr>
          <p:cNvPr id="298" name="Google Shape;298;p45"/>
          <p:cNvSpPr/>
          <p:nvPr/>
        </p:nvSpPr>
        <p:spPr>
          <a:xfrm>
            <a:off x="331181" y="3557940"/>
            <a:ext cx="8464028" cy="415458"/>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Saat nilai state berubah,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akan dirender ulang sehingga menampilkan state terbaru.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04" name="Google Shape;304;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5" name="Google Shape;305;p4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06" name="Google Shape;306;p4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07" name="Google Shape;307;p46"/>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React Side-Effect</a:t>
            </a:r>
            <a:endParaRPr b="1" i="0" sz="2400" u="none" cap="none" strike="noStrike">
              <a:solidFill>
                <a:srgbClr val="243A62"/>
              </a:solidFill>
              <a:latin typeface="Arial"/>
              <a:ea typeface="Arial"/>
              <a:cs typeface="Arial"/>
              <a:sym typeface="Arial"/>
            </a:endParaRPr>
          </a:p>
        </p:txBody>
      </p:sp>
      <p:sp>
        <p:nvSpPr>
          <p:cNvPr id="308" name="Google Shape;308;p46"/>
          <p:cNvSpPr/>
          <p:nvPr/>
        </p:nvSpPr>
        <p:spPr>
          <a:xfrm>
            <a:off x="331181" y="876953"/>
            <a:ext cx="8464028"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React side-effect adalah suatu pengganti untuk React Life Cycle pada </a:t>
            </a:r>
            <a:r>
              <a:rPr b="0" i="1" lang="en-US" sz="1400" u="none" cap="none" strike="noStrike">
                <a:solidFill>
                  <a:srgbClr val="000000"/>
                </a:solidFill>
                <a:latin typeface="Arial"/>
                <a:ea typeface="Arial"/>
                <a:cs typeface="Arial"/>
                <a:sym typeface="Arial"/>
              </a:rPr>
              <a:t>class components. </a:t>
            </a:r>
            <a:r>
              <a:rPr b="0" i="0" lang="en-US" sz="1400" u="none" cap="none" strike="noStrike">
                <a:solidFill>
                  <a:srgbClr val="000000"/>
                </a:solidFill>
                <a:latin typeface="Arial"/>
                <a:ea typeface="Arial"/>
                <a:cs typeface="Arial"/>
                <a:sym typeface="Arial"/>
              </a:rPr>
              <a:t>React side-effect dapat digunakan dengan fungsi </a:t>
            </a:r>
            <a:r>
              <a:rPr b="1" i="0" lang="en-US" sz="1400" u="none" cap="none" strike="noStrike">
                <a:solidFill>
                  <a:srgbClr val="000000"/>
                </a:solidFill>
                <a:latin typeface="Courier New"/>
                <a:ea typeface="Courier New"/>
                <a:cs typeface="Courier New"/>
                <a:sym typeface="Courier New"/>
              </a:rPr>
              <a:t>useEffect</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Courier New"/>
                <a:ea typeface="Courier New"/>
                <a:cs typeface="Courier New"/>
                <a:sym typeface="Courier New"/>
              </a:rPr>
              <a:t>useEffect </a:t>
            </a:r>
            <a:r>
              <a:rPr b="0" i="0" lang="en-US" sz="1400" u="none" cap="none" strike="noStrike">
                <a:solidFill>
                  <a:srgbClr val="000000"/>
                </a:solidFill>
                <a:latin typeface="Arial"/>
                <a:ea typeface="Arial"/>
                <a:cs typeface="Arial"/>
                <a:sym typeface="Arial"/>
              </a:rPr>
              <a:t>berfungsi untuk memberi tahu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bahwa ada fungsi yang perlu dijalankan setelah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dirender.</a:t>
            </a:r>
            <a:endParaRPr b="0" i="0" sz="1400" u="none" cap="none" strike="noStrike">
              <a:solidFill>
                <a:srgbClr val="000000"/>
              </a:solidFill>
              <a:latin typeface="Arial"/>
              <a:ea typeface="Arial"/>
              <a:cs typeface="Arial"/>
              <a:sym typeface="Arial"/>
            </a:endParaRPr>
          </a:p>
        </p:txBody>
      </p:sp>
      <p:pic>
        <p:nvPicPr>
          <p:cNvPr id="309" name="Google Shape;309;p46"/>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
        <p:nvSpPr>
          <p:cNvPr id="310" name="Google Shape;310;p46"/>
          <p:cNvSpPr/>
          <p:nvPr/>
        </p:nvSpPr>
        <p:spPr>
          <a:xfrm>
            <a:off x="573229" y="2055713"/>
            <a:ext cx="8464028" cy="24621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import React, {useState, useEffect} from 'react’;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function App ()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const [greeting, setGreeting] = useState(‘World’);</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const handleChange = event =&gt; { setGreeting(event.target.value)};</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useEffect(() =&gt;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console.log(greeting)</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[greeting]);</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return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16" name="Google Shape;316;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17" name="Google Shape;317;p4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18" name="Google Shape;318;p4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19" name="Google Shape;319;p47"/>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useEffect</a:t>
            </a:r>
            <a:endParaRPr b="1" i="0" sz="2400" u="none" cap="none" strike="noStrike">
              <a:solidFill>
                <a:srgbClr val="243A62"/>
              </a:solidFill>
              <a:latin typeface="Arial"/>
              <a:ea typeface="Arial"/>
              <a:cs typeface="Arial"/>
              <a:sym typeface="Arial"/>
            </a:endParaRPr>
          </a:p>
        </p:txBody>
      </p:sp>
      <p:sp>
        <p:nvSpPr>
          <p:cNvPr id="320" name="Google Shape;320;p47"/>
          <p:cNvSpPr/>
          <p:nvPr/>
        </p:nvSpPr>
        <p:spPr>
          <a:xfrm>
            <a:off x="365049" y="1877041"/>
            <a:ext cx="8464028" cy="1061789"/>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useEffect menerima dua parameter. Parameter pertama adalah suatu fungsi yang akan dijalankan saat side-effect muncul. Parameter kedua adalah array (dependency array). Array tersebut berisi state. Apabila nilai dari salah satu state dalam array tersebut berubah nilainya, fungsi akan dijalankan.</a:t>
            </a:r>
            <a:endParaRPr b="0" i="0" sz="1400" u="none" cap="none" strike="noStrike">
              <a:solidFill>
                <a:srgbClr val="000000"/>
              </a:solidFill>
              <a:latin typeface="Arial"/>
              <a:ea typeface="Arial"/>
              <a:cs typeface="Arial"/>
              <a:sym typeface="Arial"/>
            </a:endParaRPr>
          </a:p>
        </p:txBody>
      </p:sp>
      <p:pic>
        <p:nvPicPr>
          <p:cNvPr id="321" name="Google Shape;321;p47"/>
          <p:cNvPicPr preferRelativeResize="0"/>
          <p:nvPr/>
        </p:nvPicPr>
        <p:blipFill rotWithShape="1">
          <a:blip r:embed="rId4">
            <a:alphaModFix/>
          </a:blip>
          <a:srcRect b="0" l="0" r="0" t="0"/>
          <a:stretch/>
        </p:blipFill>
        <p:spPr>
          <a:xfrm>
            <a:off x="249" y="-46993"/>
            <a:ext cx="729600" cy="462301"/>
          </a:xfrm>
          <a:prstGeom prst="rect">
            <a:avLst/>
          </a:prstGeom>
          <a:noFill/>
          <a:ln>
            <a:noFill/>
          </a:ln>
        </p:spPr>
      </p:pic>
      <p:sp>
        <p:nvSpPr>
          <p:cNvPr id="322" name="Google Shape;322;p47"/>
          <p:cNvSpPr/>
          <p:nvPr/>
        </p:nvSpPr>
        <p:spPr>
          <a:xfrm>
            <a:off x="479100" y="968899"/>
            <a:ext cx="8464028"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useEffect(() =&gt;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console.log(greeting)</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[greeting]);</a:t>
            </a:r>
            <a:endParaRPr/>
          </a:p>
        </p:txBody>
      </p:sp>
      <p:sp>
        <p:nvSpPr>
          <p:cNvPr id="323" name="Google Shape;323;p47"/>
          <p:cNvSpPr/>
          <p:nvPr/>
        </p:nvSpPr>
        <p:spPr>
          <a:xfrm>
            <a:off x="479100" y="3108349"/>
            <a:ext cx="8464028"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useEffect(() =&gt;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console.log(greeting)</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a:p>
        </p:txBody>
      </p:sp>
      <p:sp>
        <p:nvSpPr>
          <p:cNvPr id="324" name="Google Shape;324;p47"/>
          <p:cNvSpPr/>
          <p:nvPr/>
        </p:nvSpPr>
        <p:spPr>
          <a:xfrm>
            <a:off x="423320" y="3859611"/>
            <a:ext cx="8464028" cy="738623"/>
          </a:xfrm>
          <a:prstGeom prst="rect">
            <a:avLst/>
          </a:prstGeom>
          <a:noFill/>
          <a:ln>
            <a:noFill/>
          </a:ln>
        </p:spPr>
        <p:txBody>
          <a:bodyPr anchorCtr="0" anchor="t" bIns="45700" lIns="91425" spcFirstLastPara="1" rIns="91425" wrap="square" tIns="45700">
            <a:spAutoFit/>
          </a:bodyPr>
          <a:lstStyle/>
          <a:p>
            <a:pPr indent="0" lvl="2" marL="11430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Apabila dependency array berupa array kosong, fungsi side-effect hanya akan dijalankan ketika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dirender (tidak terpengaruh dari perubahan 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idx="10" type="dt"/>
          </p:nvPr>
        </p:nvSpPr>
        <p:spPr>
          <a:xfrm>
            <a:off x="365790" y="4767120"/>
            <a:ext cx="2346588" cy="27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Selasa, 23 Juni 2020</a:t>
            </a:r>
            <a:endParaRPr/>
          </a:p>
        </p:txBody>
      </p:sp>
      <p:sp>
        <p:nvSpPr>
          <p:cNvPr id="330" name="Google Shape;330;p24"/>
          <p:cNvSpPr txBox="1"/>
          <p:nvPr>
            <p:ph idx="12" type="sldNum"/>
          </p:nvPr>
        </p:nvSpPr>
        <p:spPr>
          <a:xfrm>
            <a:off x="8373438" y="4757509"/>
            <a:ext cx="702971" cy="28321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31" name="Google Shape;331;p24"/>
          <p:cNvSpPr txBox="1"/>
          <p:nvPr>
            <p:ph idx="1" type="body"/>
          </p:nvPr>
        </p:nvSpPr>
        <p:spPr>
          <a:xfrm>
            <a:off x="452063" y="1683651"/>
            <a:ext cx="7278773" cy="12004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i="1" lang="en-US" sz="4000"/>
              <a:t>Data Fetching</a:t>
            </a:r>
            <a:endParaRPr i="1" sz="4000"/>
          </a:p>
        </p:txBody>
      </p:sp>
      <p:sp>
        <p:nvSpPr>
          <p:cNvPr id="332" name="Google Shape;332;p24"/>
          <p:cNvSpPr txBox="1"/>
          <p:nvPr>
            <p:ph idx="2" type="body"/>
          </p:nvPr>
        </p:nvSpPr>
        <p:spPr>
          <a:xfrm>
            <a:off x="452063" y="1366463"/>
            <a:ext cx="6020174" cy="3171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lang="en-US"/>
              <a:t>Bagian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38" name="Google Shape;338;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9" name="Google Shape;339;p3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40" name="Google Shape;340;p3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41" name="Google Shape;341;p32"/>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Axios</a:t>
            </a:r>
            <a:endParaRPr b="1" i="0" sz="2400" u="none" cap="none" strike="noStrike">
              <a:solidFill>
                <a:srgbClr val="243A62"/>
              </a:solidFill>
              <a:latin typeface="Arial"/>
              <a:ea typeface="Arial"/>
              <a:cs typeface="Arial"/>
              <a:sym typeface="Arial"/>
            </a:endParaRPr>
          </a:p>
        </p:txBody>
      </p:sp>
      <p:sp>
        <p:nvSpPr>
          <p:cNvPr id="342" name="Google Shape;342;p32"/>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32"/>
          <p:cNvSpPr/>
          <p:nvPr/>
        </p:nvSpPr>
        <p:spPr>
          <a:xfrm>
            <a:off x="331175" y="876944"/>
            <a:ext cx="8463900" cy="14926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Axios adalah sebuah library open source yang dapat digunakan untuk melakukan HTTP request ke server.</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None/>
            </a:pPr>
            <a:r>
              <a:rPr b="0" i="0" lang="en-US" sz="1400" u="none" cap="none" strike="noStrike">
                <a:solidFill>
                  <a:schemeClr val="dk1"/>
                </a:solidFill>
                <a:latin typeface="Arial"/>
                <a:ea typeface="Arial"/>
                <a:cs typeface="Arial"/>
                <a:sym typeface="Arial"/>
              </a:rPr>
              <a:t>Untuk menginstall axios, ketik </a:t>
            </a:r>
            <a:r>
              <a:rPr b="1" i="0" lang="en-US" sz="1400" u="none" cap="none" strike="noStrike">
                <a:solidFill>
                  <a:schemeClr val="dk1"/>
                </a:solidFill>
                <a:latin typeface="Courier New"/>
                <a:ea typeface="Courier New"/>
                <a:cs typeface="Courier New"/>
                <a:sym typeface="Courier New"/>
              </a:rPr>
              <a:t>npm install axios</a:t>
            </a:r>
            <a:r>
              <a:rPr b="0" i="1" lang="en-US" sz="1400" u="none" cap="none" strike="noStrike">
                <a:solidFill>
                  <a:schemeClr val="dk1"/>
                </a:solidFill>
                <a:latin typeface="Courier New"/>
                <a:ea typeface="Courier New"/>
                <a:cs typeface="Courier New"/>
                <a:sym typeface="Courier New"/>
              </a:rPr>
              <a:t>.</a:t>
            </a:r>
            <a:endParaRPr/>
          </a:p>
          <a:p>
            <a:pPr indent="-342900" lvl="0" marL="342900" marR="0" rtl="0" algn="just">
              <a:lnSpc>
                <a:spcPct val="150000"/>
              </a:lnSpc>
              <a:spcBef>
                <a:spcPts val="0"/>
              </a:spcBef>
              <a:spcAft>
                <a:spcPts val="0"/>
              </a:spcAft>
              <a:buClr>
                <a:srgbClr val="000000"/>
              </a:buClr>
              <a:buSzPts val="1800"/>
              <a:buFont typeface="Arial"/>
              <a:buNone/>
            </a:pPr>
            <a:r>
              <a:rPr b="0" i="0" lang="en-US" sz="1400" u="none" cap="none" strike="noStrike">
                <a:solidFill>
                  <a:schemeClr val="dk1"/>
                </a:solidFill>
                <a:latin typeface="Arial"/>
                <a:ea typeface="Arial"/>
                <a:cs typeface="Arial"/>
                <a:sym typeface="Arial"/>
              </a:rPr>
              <a:t>Pada </a:t>
            </a:r>
            <a:r>
              <a:rPr b="0" i="1" lang="en-US" sz="1400" u="none" cap="none" strike="noStrike">
                <a:solidFill>
                  <a:schemeClr val="dk1"/>
                </a:solidFill>
                <a:latin typeface="Arial"/>
                <a:ea typeface="Arial"/>
                <a:cs typeface="Arial"/>
                <a:sym typeface="Arial"/>
              </a:rPr>
              <a:t>function components, </a:t>
            </a:r>
            <a:r>
              <a:rPr b="0" i="0" lang="en-US" sz="1400" u="none" cap="none" strike="noStrike">
                <a:solidFill>
                  <a:schemeClr val="dk1"/>
                </a:solidFill>
                <a:latin typeface="Arial"/>
                <a:ea typeface="Arial"/>
                <a:cs typeface="Arial"/>
                <a:sym typeface="Arial"/>
              </a:rPr>
              <a:t>axios akan digabungkan dengan </a:t>
            </a:r>
            <a:r>
              <a:rPr b="0" i="0" lang="en-US" sz="1400" u="none" cap="none" strike="noStrike">
                <a:solidFill>
                  <a:schemeClr val="dk1"/>
                </a:solidFill>
                <a:latin typeface="Courier New"/>
                <a:ea typeface="Courier New"/>
                <a:cs typeface="Courier New"/>
                <a:sym typeface="Courier New"/>
              </a:rPr>
              <a:t>useEffect </a:t>
            </a:r>
            <a:r>
              <a:rPr b="0" i="0" lang="en-US" sz="1400" u="none" cap="none" strike="noStrike">
                <a:solidFill>
                  <a:schemeClr val="dk1"/>
                </a:solidFill>
                <a:latin typeface="Arial"/>
                <a:ea typeface="Arial"/>
                <a:cs typeface="Arial"/>
                <a:sym typeface="Arial"/>
              </a:rPr>
              <a:t>atau</a:t>
            </a:r>
            <a:r>
              <a:rPr b="0" i="0" lang="en-US" sz="1400" u="none" cap="none" strike="noStrike">
                <a:solidFill>
                  <a:schemeClr val="dk1"/>
                </a:solidFill>
                <a:latin typeface="Courier New"/>
                <a:ea typeface="Courier New"/>
                <a:cs typeface="Courier New"/>
                <a:sym typeface="Courier New"/>
              </a:rPr>
              <a:t> handler </a:t>
            </a:r>
            <a:r>
              <a:rPr b="0" i="0" lang="en-US" sz="1400" u="none" cap="none" strike="noStrike">
                <a:solidFill>
                  <a:schemeClr val="dk1"/>
                </a:solidFill>
                <a:latin typeface="Arial"/>
                <a:ea typeface="Arial"/>
                <a:cs typeface="Arial"/>
                <a:sym typeface="Arial"/>
              </a:rPr>
              <a:t>untuk melakukan fetch data.</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49" name="Google Shape;349;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50" name="Google Shape;350;p3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51" name="Google Shape;351;p3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52" name="Google Shape;352;p33"/>
          <p:cNvSpPr/>
          <p:nvPr/>
        </p:nvSpPr>
        <p:spPr>
          <a:xfrm>
            <a:off x="331181" y="118750"/>
            <a:ext cx="565021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Mengimport axios di program React.js </a:t>
            </a:r>
            <a:endParaRPr b="0" i="0" sz="1400" u="none" cap="none" strike="noStrike">
              <a:solidFill>
                <a:srgbClr val="000000"/>
              </a:solidFill>
              <a:latin typeface="Arial"/>
              <a:ea typeface="Arial"/>
              <a:cs typeface="Arial"/>
              <a:sym typeface="Arial"/>
            </a:endParaRPr>
          </a:p>
        </p:txBody>
      </p:sp>
      <p:sp>
        <p:nvSpPr>
          <p:cNvPr id="353" name="Google Shape;353;p33"/>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33"/>
          <p:cNvSpPr/>
          <p:nvPr/>
        </p:nvSpPr>
        <p:spPr>
          <a:xfrm>
            <a:off x="348792" y="1042249"/>
            <a:ext cx="8718900" cy="9232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Buka </a:t>
            </a:r>
            <a:r>
              <a:rPr b="1" i="0" lang="en-US" sz="1800" u="none" cap="none" strike="noStrike">
                <a:solidFill>
                  <a:schemeClr val="dk1"/>
                </a:solidFill>
                <a:latin typeface="Arial"/>
                <a:ea typeface="Arial"/>
                <a:cs typeface="Arial"/>
                <a:sym typeface="Arial"/>
              </a:rPr>
              <a:t>App.js </a:t>
            </a:r>
            <a:r>
              <a:rPr b="0" i="0" lang="en-US" sz="1800" u="none" cap="none" strike="noStrike">
                <a:solidFill>
                  <a:schemeClr val="dk1"/>
                </a:solidFill>
                <a:latin typeface="Arial"/>
                <a:ea typeface="Arial"/>
                <a:cs typeface="Arial"/>
                <a:sym typeface="Arial"/>
              </a:rPr>
              <a:t>di folder src project simple-bank.</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Ketikkan </a:t>
            </a:r>
            <a:r>
              <a:rPr b="0" i="0" lang="en-US" sz="1800" u="none" cap="none" strike="noStrike">
                <a:solidFill>
                  <a:schemeClr val="dk1"/>
                </a:solidFill>
                <a:latin typeface="Courier New"/>
                <a:ea typeface="Courier New"/>
                <a:cs typeface="Courier New"/>
                <a:sym typeface="Courier New"/>
              </a:rPr>
              <a:t>import axios from ‘axios’</a:t>
            </a:r>
            <a:r>
              <a:rPr b="0" i="0" lang="en-US" sz="1800" u="none" cap="none" strike="noStrike">
                <a:solidFill>
                  <a:schemeClr val="dk1"/>
                </a:solidFill>
                <a:latin typeface="Arial"/>
                <a:ea typeface="Arial"/>
                <a:cs typeface="Arial"/>
                <a:sym typeface="Arial"/>
              </a:rPr>
              <a:t> untuk mengimport axios ke App.js</a:t>
            </a:r>
            <a:endParaRPr b="0" i="0" sz="1800" u="none" cap="none" strike="noStrike">
              <a:solidFill>
                <a:schemeClr val="dk1"/>
              </a:solidFill>
              <a:latin typeface="Arial"/>
              <a:ea typeface="Arial"/>
              <a:cs typeface="Arial"/>
              <a:sym typeface="Arial"/>
            </a:endParaRPr>
          </a:p>
        </p:txBody>
      </p:sp>
      <p:sp>
        <p:nvSpPr>
          <p:cNvPr id="355" name="Google Shape;355;p33"/>
          <p:cNvSpPr/>
          <p:nvPr/>
        </p:nvSpPr>
        <p:spPr>
          <a:xfrm>
            <a:off x="365049" y="2110105"/>
            <a:ext cx="8718900"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import React from 'react';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import axios from 'axios’;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n-US" sz="1400" u="none" cap="none" strike="noStrike">
                <a:solidFill>
                  <a:srgbClr val="000000"/>
                </a:solidFill>
                <a:latin typeface="Courier New"/>
                <a:ea typeface="Courier New"/>
                <a:cs typeface="Courier New"/>
                <a:sym typeface="Courier New"/>
              </a:rPr>
            </a:br>
            <a:r>
              <a:rPr b="1" i="0" lang="en-US" sz="1400" u="none" cap="none" strike="noStrike">
                <a:solidFill>
                  <a:srgbClr val="000000"/>
                </a:solidFill>
                <a:latin typeface="Courier New"/>
                <a:ea typeface="Courier New"/>
                <a:cs typeface="Courier New"/>
                <a:sym typeface="Courier New"/>
              </a:rPr>
              <a:t>function 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 className="App"&gt;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&lt;h1&gt;Hello World&lt;/h1&gt;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n-US" sz="1400" u="none" cap="none" strike="noStrike">
                <a:solidFill>
                  <a:srgbClr val="000000"/>
                </a:solidFill>
                <a:latin typeface="Courier New"/>
                <a:ea typeface="Courier New"/>
                <a:cs typeface="Courier New"/>
                <a:sym typeface="Courier New"/>
              </a:rPr>
            </a:br>
            <a:r>
              <a:rPr b="1" i="0" lang="en-US" sz="1400" u="none" cap="none" strike="noStrike">
                <a:solidFill>
                  <a:srgbClr val="000000"/>
                </a:solidFill>
                <a:latin typeface="Courier New"/>
                <a:ea typeface="Courier New"/>
                <a:cs typeface="Courier New"/>
                <a:sym typeface="Courier New"/>
              </a:rPr>
              <a:t>export default App;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61" name="Google Shape;361;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2" name="Google Shape;362;p2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63" name="Google Shape;363;p2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64" name="Google Shape;364;p26"/>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GET Request dengan Axios</a:t>
            </a:r>
            <a:endParaRPr b="1" i="0" sz="1400" u="none" cap="none" strike="noStrike">
              <a:solidFill>
                <a:srgbClr val="000000"/>
              </a:solidFill>
              <a:latin typeface="Arial"/>
              <a:ea typeface="Arial"/>
              <a:cs typeface="Arial"/>
              <a:sym typeface="Arial"/>
            </a:endParaRPr>
          </a:p>
        </p:txBody>
      </p:sp>
      <p:sp>
        <p:nvSpPr>
          <p:cNvPr id="365" name="Google Shape;365;p26"/>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6"/>
          <p:cNvSpPr/>
          <p:nvPr/>
        </p:nvSpPr>
        <p:spPr>
          <a:xfrm>
            <a:off x="331175" y="876944"/>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GET request menggunakan axios dapat dilakukan dengan cara sebagai berikut.</a:t>
            </a:r>
            <a:endParaRPr b="0" i="0" sz="1400" u="none" cap="none" strike="noStrike">
              <a:solidFill>
                <a:srgbClr val="000000"/>
              </a:solidFill>
              <a:latin typeface="Arial"/>
              <a:ea typeface="Arial"/>
              <a:cs typeface="Arial"/>
              <a:sym typeface="Arial"/>
            </a:endParaRPr>
          </a:p>
        </p:txBody>
      </p:sp>
      <p:sp>
        <p:nvSpPr>
          <p:cNvPr id="367" name="Google Shape;367;p26"/>
          <p:cNvSpPr/>
          <p:nvPr/>
        </p:nvSpPr>
        <p:spPr>
          <a:xfrm>
            <a:off x="365049" y="1569779"/>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axios.get(‘http://example.com/’)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p:txBody>
      </p:sp>
      <p:sp>
        <p:nvSpPr>
          <p:cNvPr id="368" name="Google Shape;368;p26"/>
          <p:cNvSpPr/>
          <p:nvPr/>
        </p:nvSpPr>
        <p:spPr>
          <a:xfrm>
            <a:off x="365049" y="3205434"/>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Axios akan melakukan HTTP request ke </a:t>
            </a:r>
            <a:r>
              <a:rPr b="0" i="0" lang="en-US" sz="1800" u="sng" cap="none" strike="noStrike">
                <a:solidFill>
                  <a:schemeClr val="dk1"/>
                </a:solidFill>
                <a:latin typeface="Arial"/>
                <a:ea typeface="Arial"/>
                <a:cs typeface="Arial"/>
                <a:sym typeface="Arial"/>
                <a:hlinkClick r:id="rId6">
                  <a:extLst>
                    <a:ext uri="{A12FA001-AC4F-418D-AE19-62706E023703}">
                      <ahyp:hlinkClr val="tx"/>
                    </a:ext>
                  </a:extLst>
                </a:hlinkClick>
              </a:rPr>
              <a:t>http://example.com/</a:t>
            </a:r>
            <a:r>
              <a:rPr b="0" i="0" lang="en-US" sz="1800" u="none" cap="none" strike="noStrike">
                <a:solidFill>
                  <a:schemeClr val="dk1"/>
                </a:solidFill>
                <a:latin typeface="Arial"/>
                <a:ea typeface="Arial"/>
                <a:cs typeface="Arial"/>
                <a:sym typeface="Arial"/>
              </a:rPr>
              <a:t>. Apabila berhasil, response dari server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 Apabila gagal, error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74" name="Google Shape;374;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75" name="Google Shape;375;p2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76" name="Google Shape;376;p2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77" name="Google Shape;377;p27"/>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Penerapan di React</a:t>
            </a:r>
            <a:endParaRPr b="1" i="0" sz="1400" u="none" cap="none" strike="noStrike">
              <a:solidFill>
                <a:srgbClr val="000000"/>
              </a:solidFill>
              <a:latin typeface="Arial"/>
              <a:ea typeface="Arial"/>
              <a:cs typeface="Arial"/>
              <a:sym typeface="Arial"/>
            </a:endParaRPr>
          </a:p>
        </p:txBody>
      </p:sp>
      <p:sp>
        <p:nvSpPr>
          <p:cNvPr id="378" name="Google Shape;378;p27"/>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7"/>
          <p:cNvSpPr/>
          <p:nvPr/>
        </p:nvSpPr>
        <p:spPr>
          <a:xfrm>
            <a:off x="331180" y="699124"/>
            <a:ext cx="8718900" cy="28930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import React, {useEffect} from 'react';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import axios from 'axios’;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n-US" sz="1400" u="none" cap="none" strike="noStrike">
                <a:solidFill>
                  <a:srgbClr val="000000"/>
                </a:solidFill>
                <a:latin typeface="Courier New"/>
                <a:ea typeface="Courier New"/>
                <a:cs typeface="Courier New"/>
                <a:sym typeface="Courier New"/>
              </a:rPr>
            </a:br>
            <a:r>
              <a:rPr b="1" i="0" lang="en-US" sz="1400" u="none" cap="none" strike="noStrike">
                <a:solidFill>
                  <a:srgbClr val="000000"/>
                </a:solidFill>
                <a:latin typeface="Courier New"/>
                <a:ea typeface="Courier New"/>
                <a:cs typeface="Courier New"/>
                <a:sym typeface="Courier New"/>
              </a:rPr>
              <a:t>function 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useEffect(()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axios.get('http://example.com/')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n-US" sz="1400" u="none" cap="none" strike="noStrike">
                <a:solidFill>
                  <a:srgbClr val="000000"/>
                </a:solidFill>
                <a:latin typeface="Courier New"/>
                <a:ea typeface="Courier New"/>
                <a:cs typeface="Courier New"/>
                <a:sym typeface="Courier New"/>
              </a:rPr>
            </a:br>
            <a:r>
              <a:rPr b="1" i="0" lang="en-US" sz="1400" u="none" cap="none" strike="noStrike">
                <a:solidFill>
                  <a:srgbClr val="000000"/>
                </a:solidFill>
                <a:latin typeface="Courier New"/>
                <a:ea typeface="Courier New"/>
                <a:cs typeface="Courier New"/>
                <a:sym typeface="Courier New"/>
              </a:rPr>
              <a:t>export default App;</a:t>
            </a:r>
            <a:endParaRPr b="0" i="0" sz="1400" u="none" cap="none" strike="noStrike">
              <a:solidFill>
                <a:srgbClr val="000000"/>
              </a:solidFill>
              <a:latin typeface="Arial"/>
              <a:ea typeface="Arial"/>
              <a:cs typeface="Arial"/>
              <a:sym typeface="Arial"/>
            </a:endParaRPr>
          </a:p>
        </p:txBody>
      </p:sp>
      <p:sp>
        <p:nvSpPr>
          <p:cNvPr id="380" name="Google Shape;380;p27"/>
          <p:cNvSpPr/>
          <p:nvPr/>
        </p:nvSpPr>
        <p:spPr>
          <a:xfrm>
            <a:off x="331180" y="3597153"/>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Fungsi pada parameter sideEffect akan dijalankan saat component App dirender di browser. Sehingga, request GET dari axios akan dilakukan setiap component App dirender.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86" name="Google Shape;386;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7" name="Google Shape;387;p2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88" name="Google Shape;388;p2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89" name="Google Shape;389;p28"/>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POST Request dengan Axios</a:t>
            </a:r>
            <a:endParaRPr b="1" i="0" sz="1400" u="none" cap="none" strike="noStrike">
              <a:solidFill>
                <a:srgbClr val="000000"/>
              </a:solidFill>
              <a:latin typeface="Arial"/>
              <a:ea typeface="Arial"/>
              <a:cs typeface="Arial"/>
              <a:sym typeface="Arial"/>
            </a:endParaRPr>
          </a:p>
        </p:txBody>
      </p:sp>
      <p:sp>
        <p:nvSpPr>
          <p:cNvPr id="390" name="Google Shape;390;p28"/>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28"/>
          <p:cNvSpPr/>
          <p:nvPr/>
        </p:nvSpPr>
        <p:spPr>
          <a:xfrm>
            <a:off x="331175" y="876944"/>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POST request menggunakan axios dapat dilakukan dengan cara sebagai berikut.</a:t>
            </a:r>
            <a:endParaRPr b="0" i="0" sz="1400" u="none" cap="none" strike="noStrike">
              <a:solidFill>
                <a:srgbClr val="000000"/>
              </a:solidFill>
              <a:latin typeface="Arial"/>
              <a:ea typeface="Arial"/>
              <a:cs typeface="Arial"/>
              <a:sym typeface="Arial"/>
            </a:endParaRPr>
          </a:p>
        </p:txBody>
      </p:sp>
      <p:sp>
        <p:nvSpPr>
          <p:cNvPr id="392" name="Google Shape;392;p28"/>
          <p:cNvSpPr/>
          <p:nvPr/>
        </p:nvSpPr>
        <p:spPr>
          <a:xfrm>
            <a:off x="365049" y="1569779"/>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axios.post(</a:t>
            </a:r>
            <a:r>
              <a:rPr b="1" i="0" lang="en-US" sz="1800" u="sng" cap="none" strike="noStrike">
                <a:solidFill>
                  <a:schemeClr val="dk1"/>
                </a:solidFill>
                <a:latin typeface="Courier New"/>
                <a:ea typeface="Courier New"/>
                <a:cs typeface="Courier New"/>
                <a:sym typeface="Courier New"/>
                <a:hlinkClick r:id="rId6">
                  <a:extLst>
                    <a:ext uri="{A12FA001-AC4F-418D-AE19-62706E023703}">
                      <ahyp:hlinkClr val="tx"/>
                    </a:ext>
                  </a:extLst>
                </a:hlinkClick>
              </a:rPr>
              <a:t>‘http://example.com/</a:t>
            </a:r>
            <a:r>
              <a:rPr b="1" i="0" lang="en-US" sz="1800" u="none" cap="none" strike="noStrike">
                <a:solidFill>
                  <a:schemeClr val="dk1"/>
                </a:solidFill>
                <a:latin typeface="Courier New"/>
                <a:ea typeface="Courier New"/>
                <a:cs typeface="Courier New"/>
                <a:sym typeface="Courier New"/>
              </a:rPr>
              <a:t>’, {name: ‘John’, age: 31})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p:txBody>
      </p:sp>
      <p:sp>
        <p:nvSpPr>
          <p:cNvPr id="393" name="Google Shape;393;p28"/>
          <p:cNvSpPr/>
          <p:nvPr/>
        </p:nvSpPr>
        <p:spPr>
          <a:xfrm>
            <a:off x="365049" y="3205434"/>
            <a:ext cx="871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Axios akan melakukan HTTP request ke </a:t>
            </a:r>
            <a:r>
              <a:rPr b="0" i="0"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http://example.com/</a:t>
            </a:r>
            <a:r>
              <a:rPr b="0" i="0" lang="en-US" sz="1800" u="none" cap="none" strike="noStrike">
                <a:solidFill>
                  <a:schemeClr val="dk1"/>
                </a:solidFill>
                <a:latin typeface="Arial"/>
                <a:ea typeface="Arial"/>
                <a:cs typeface="Arial"/>
                <a:sym typeface="Arial"/>
              </a:rPr>
              <a:t>. Saat melakukan POST request, kita harus memasukkan data berupa JSON sebagai parameter kedua. Apabila berhasil, response dari server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 Apabila gagal, error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99" name="Google Shape;399;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0" name="Google Shape;400;p2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01" name="Google Shape;401;p2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02" name="Google Shape;402;p29"/>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Penerapan di React</a:t>
            </a:r>
            <a:endParaRPr b="1" i="0" sz="1400" u="none" cap="none" strike="noStrike">
              <a:solidFill>
                <a:srgbClr val="000000"/>
              </a:solidFill>
              <a:latin typeface="Arial"/>
              <a:ea typeface="Arial"/>
              <a:cs typeface="Arial"/>
              <a:sym typeface="Arial"/>
            </a:endParaRPr>
          </a:p>
        </p:txBody>
      </p:sp>
      <p:sp>
        <p:nvSpPr>
          <p:cNvPr id="403" name="Google Shape;403;p29"/>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9"/>
          <p:cNvSpPr/>
          <p:nvPr/>
        </p:nvSpPr>
        <p:spPr>
          <a:xfrm>
            <a:off x="331180" y="699124"/>
            <a:ext cx="8718900"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function 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const postData = ()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axios.post('http://example.com', {name: 'John', age: 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 className="App"&gt;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&lt;button onClick={this.postData}&gt;Post Data&lt;/button&gt;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05" name="Google Shape;405;p29"/>
          <p:cNvSpPr/>
          <p:nvPr/>
        </p:nvSpPr>
        <p:spPr>
          <a:xfrm>
            <a:off x="331180" y="3597153"/>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Fungsi postData akan dijalankan saat button </a:t>
            </a:r>
            <a:r>
              <a:rPr b="1" i="0" lang="en-US" sz="1800" u="none" cap="none" strike="noStrike">
                <a:solidFill>
                  <a:schemeClr val="dk1"/>
                </a:solidFill>
                <a:latin typeface="Arial"/>
                <a:ea typeface="Arial"/>
                <a:cs typeface="Arial"/>
                <a:sym typeface="Arial"/>
              </a:rPr>
              <a:t>Post Data</a:t>
            </a:r>
            <a:r>
              <a:rPr b="0" i="0" lang="en-US" sz="1800" u="none" cap="none" strike="noStrike">
                <a:solidFill>
                  <a:schemeClr val="dk1"/>
                </a:solidFill>
                <a:latin typeface="Arial"/>
                <a:ea typeface="Arial"/>
                <a:cs typeface="Arial"/>
                <a:sym typeface="Arial"/>
              </a:rPr>
              <a:t> diklik.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8" name="Google Shape;98;p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00" name="Google Shape;100;p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01" name="Google Shape;101;p2"/>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Apa itu React?</a:t>
            </a:r>
            <a:endParaRPr/>
          </a:p>
        </p:txBody>
      </p:sp>
      <p:sp>
        <p:nvSpPr>
          <p:cNvPr id="102" name="Google Shape;102;p2"/>
          <p:cNvSpPr/>
          <p:nvPr/>
        </p:nvSpPr>
        <p:spPr>
          <a:xfrm>
            <a:off x="365049" y="1060202"/>
            <a:ext cx="8464028" cy="1754286"/>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React adalah library yang dapat digunakan untuk mengembangkan SPA (Single Page Application). React dibangun dari beberapa </a:t>
            </a:r>
            <a:r>
              <a:rPr b="0" i="1" lang="en-US" sz="1800" u="none" cap="none" strike="noStrike">
                <a:solidFill>
                  <a:srgbClr val="000000"/>
                </a:solidFill>
                <a:latin typeface="Arial"/>
                <a:ea typeface="Arial"/>
                <a:cs typeface="Arial"/>
                <a:sym typeface="Arial"/>
              </a:rPr>
              <a:t>components. </a:t>
            </a:r>
            <a:r>
              <a:rPr b="0" i="0" lang="en-US" sz="1800" u="none" cap="none" strike="noStrike">
                <a:solidFill>
                  <a:srgbClr val="000000"/>
                </a:solidFill>
                <a:latin typeface="Arial"/>
                <a:ea typeface="Arial"/>
                <a:cs typeface="Arial"/>
                <a:sym typeface="Arial"/>
              </a:rPr>
              <a:t>Setiap </a:t>
            </a:r>
            <a:r>
              <a:rPr b="0" i="1" lang="en-US" sz="1800" u="none" cap="none" strike="noStrike">
                <a:solidFill>
                  <a:srgbClr val="000000"/>
                </a:solidFill>
                <a:latin typeface="Arial"/>
                <a:ea typeface="Arial"/>
                <a:cs typeface="Arial"/>
                <a:sym typeface="Arial"/>
              </a:rPr>
              <a:t>component </a:t>
            </a:r>
            <a:r>
              <a:rPr b="0" i="0" lang="en-US" sz="1800" u="none" cap="none" strike="noStrike">
                <a:solidFill>
                  <a:srgbClr val="000000"/>
                </a:solidFill>
                <a:latin typeface="Arial"/>
                <a:ea typeface="Arial"/>
                <a:cs typeface="Arial"/>
                <a:sym typeface="Arial"/>
              </a:rPr>
              <a:t>mendefinisikan  HTML, CSS, dan JavaScriptnya sendiri. Setiap </a:t>
            </a:r>
            <a:r>
              <a:rPr b="0" i="1" lang="en-US" sz="1800" u="none" cap="none" strike="noStrike">
                <a:solidFill>
                  <a:srgbClr val="000000"/>
                </a:solidFill>
                <a:latin typeface="Arial"/>
                <a:ea typeface="Arial"/>
                <a:cs typeface="Arial"/>
                <a:sym typeface="Arial"/>
              </a:rPr>
              <a:t>component </a:t>
            </a:r>
            <a:r>
              <a:rPr b="0" i="0" lang="en-US" sz="1800" u="none" cap="none" strike="noStrike">
                <a:solidFill>
                  <a:srgbClr val="000000"/>
                </a:solidFill>
                <a:latin typeface="Arial"/>
                <a:ea typeface="Arial"/>
                <a:cs typeface="Arial"/>
                <a:sym typeface="Arial"/>
              </a:rPr>
              <a:t>dapat disusun secara hirearkis untuk membuat suatu aplikasi web.</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11" name="Google Shape;411;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2" name="Google Shape;412;p3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13" name="Google Shape;413;p3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14" name="Google Shape;414;p39"/>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PUT Request dengan Axios</a:t>
            </a:r>
            <a:endParaRPr b="1" i="0" sz="1400" u="none" cap="none" strike="noStrike">
              <a:solidFill>
                <a:srgbClr val="000000"/>
              </a:solidFill>
              <a:latin typeface="Arial"/>
              <a:ea typeface="Arial"/>
              <a:cs typeface="Arial"/>
              <a:sym typeface="Arial"/>
            </a:endParaRPr>
          </a:p>
        </p:txBody>
      </p:sp>
      <p:sp>
        <p:nvSpPr>
          <p:cNvPr id="415" name="Google Shape;415;p39"/>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39"/>
          <p:cNvSpPr/>
          <p:nvPr/>
        </p:nvSpPr>
        <p:spPr>
          <a:xfrm>
            <a:off x="331175" y="876944"/>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PUT request menggunakan axios dapat dilakukan dengan cara sebagai berikut.</a:t>
            </a:r>
            <a:endParaRPr b="0" i="0" sz="1400" u="none" cap="none" strike="noStrike">
              <a:solidFill>
                <a:srgbClr val="000000"/>
              </a:solidFill>
              <a:latin typeface="Arial"/>
              <a:ea typeface="Arial"/>
              <a:cs typeface="Arial"/>
              <a:sym typeface="Arial"/>
            </a:endParaRPr>
          </a:p>
        </p:txBody>
      </p:sp>
      <p:sp>
        <p:nvSpPr>
          <p:cNvPr id="417" name="Google Shape;417;p39"/>
          <p:cNvSpPr/>
          <p:nvPr/>
        </p:nvSpPr>
        <p:spPr>
          <a:xfrm>
            <a:off x="365049" y="1569779"/>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axios.put(</a:t>
            </a:r>
            <a:r>
              <a:rPr b="1" i="0" lang="en-US" sz="1800" u="sng" cap="none" strike="noStrike">
                <a:solidFill>
                  <a:schemeClr val="dk1"/>
                </a:solidFill>
                <a:latin typeface="Courier New"/>
                <a:ea typeface="Courier New"/>
                <a:cs typeface="Courier New"/>
                <a:sym typeface="Courier New"/>
                <a:hlinkClick r:id="rId6">
                  <a:extLst>
                    <a:ext uri="{A12FA001-AC4F-418D-AE19-62706E023703}">
                      <ahyp:hlinkClr val="tx"/>
                    </a:ext>
                  </a:extLst>
                </a:hlinkClick>
              </a:rPr>
              <a:t>‘http://example.com/</a:t>
            </a:r>
            <a:r>
              <a:rPr b="1" i="0" lang="en-US" sz="1800" u="none" cap="none" strike="noStrike">
                <a:solidFill>
                  <a:schemeClr val="dk1"/>
                </a:solidFill>
                <a:latin typeface="Courier New"/>
                <a:ea typeface="Courier New"/>
                <a:cs typeface="Courier New"/>
                <a:sym typeface="Courier New"/>
              </a:rPr>
              <a:t>1’, {name: ‘John’, age: 31})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p:txBody>
      </p:sp>
      <p:sp>
        <p:nvSpPr>
          <p:cNvPr id="418" name="Google Shape;418;p39"/>
          <p:cNvSpPr/>
          <p:nvPr/>
        </p:nvSpPr>
        <p:spPr>
          <a:xfrm>
            <a:off x="365049" y="3205434"/>
            <a:ext cx="871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Axios akan melakukan HTTP request ke </a:t>
            </a:r>
            <a:r>
              <a:rPr b="0" i="0"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http://example.com/</a:t>
            </a:r>
            <a:r>
              <a:rPr b="0" i="0" lang="en-US" sz="1800" u="none" cap="none" strike="noStrike">
                <a:solidFill>
                  <a:schemeClr val="dk1"/>
                </a:solidFill>
                <a:latin typeface="Arial"/>
                <a:ea typeface="Arial"/>
                <a:cs typeface="Arial"/>
                <a:sym typeface="Arial"/>
              </a:rPr>
              <a:t>. Saat melakukan PUT request, kita harus memasukkan data berupa JSON sebagai parameter kedua. Biasanya, di API URL terdapat indicator berupa id data. Apabila berhasil, response dari server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 Apabila gagal, error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4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24" name="Google Shape;424;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25" name="Google Shape;425;p4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26" name="Google Shape;426;p4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27" name="Google Shape;427;p40"/>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Penerapan di React</a:t>
            </a:r>
            <a:endParaRPr b="1" i="0" sz="1400" u="none" cap="none" strike="noStrike">
              <a:solidFill>
                <a:srgbClr val="000000"/>
              </a:solidFill>
              <a:latin typeface="Arial"/>
              <a:ea typeface="Arial"/>
              <a:cs typeface="Arial"/>
              <a:sym typeface="Arial"/>
            </a:endParaRPr>
          </a:p>
        </p:txBody>
      </p:sp>
      <p:sp>
        <p:nvSpPr>
          <p:cNvPr id="428" name="Google Shape;428;p40"/>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40"/>
          <p:cNvSpPr/>
          <p:nvPr/>
        </p:nvSpPr>
        <p:spPr>
          <a:xfrm>
            <a:off x="331180" y="699124"/>
            <a:ext cx="8718900"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function 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const putData = ()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axios.put('http://example.com/1', {name: 'John', age: 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 className="App"&gt;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&lt;button onClick={this.putData}&gt;Put Data&lt;/button&gt;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30" name="Google Shape;430;p40"/>
          <p:cNvSpPr/>
          <p:nvPr/>
        </p:nvSpPr>
        <p:spPr>
          <a:xfrm>
            <a:off x="331180" y="3597153"/>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Fungsi putData akan dijalankan saat button </a:t>
            </a:r>
            <a:r>
              <a:rPr b="1" i="0" lang="en-US" sz="1800" u="none" cap="none" strike="noStrike">
                <a:solidFill>
                  <a:schemeClr val="dk1"/>
                </a:solidFill>
                <a:latin typeface="Arial"/>
                <a:ea typeface="Arial"/>
                <a:cs typeface="Arial"/>
                <a:sym typeface="Arial"/>
              </a:rPr>
              <a:t>Put Data</a:t>
            </a:r>
            <a:r>
              <a:rPr b="0" i="0" lang="en-US" sz="1800" u="none" cap="none" strike="noStrike">
                <a:solidFill>
                  <a:schemeClr val="dk1"/>
                </a:solidFill>
                <a:latin typeface="Arial"/>
                <a:ea typeface="Arial"/>
                <a:cs typeface="Arial"/>
                <a:sym typeface="Arial"/>
              </a:rPr>
              <a:t> diklik.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4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36" name="Google Shape;436;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7" name="Google Shape;437;p4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38" name="Google Shape;438;p4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39" name="Google Shape;439;p41"/>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DELETE Request dengan Axios</a:t>
            </a:r>
            <a:endParaRPr b="1" i="0" sz="1400" u="none" cap="none" strike="noStrike">
              <a:solidFill>
                <a:srgbClr val="000000"/>
              </a:solidFill>
              <a:latin typeface="Arial"/>
              <a:ea typeface="Arial"/>
              <a:cs typeface="Arial"/>
              <a:sym typeface="Arial"/>
            </a:endParaRPr>
          </a:p>
        </p:txBody>
      </p:sp>
      <p:sp>
        <p:nvSpPr>
          <p:cNvPr id="440" name="Google Shape;440;p41"/>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41"/>
          <p:cNvSpPr/>
          <p:nvPr/>
        </p:nvSpPr>
        <p:spPr>
          <a:xfrm>
            <a:off x="331175" y="876944"/>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POST request menggunakan axios dapat dilakukan dengan cara sebagai berikut.</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a:off x="365049" y="1569779"/>
            <a:ext cx="8718900"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axios.delete(</a:t>
            </a:r>
            <a:r>
              <a:rPr b="1" i="0" lang="en-US" sz="1800" u="sng" cap="none" strike="noStrike">
                <a:solidFill>
                  <a:schemeClr val="dk1"/>
                </a:solidFill>
                <a:latin typeface="Courier New"/>
                <a:ea typeface="Courier New"/>
                <a:cs typeface="Courier New"/>
                <a:sym typeface="Courier New"/>
                <a:hlinkClick r:id="rId6">
                  <a:extLst>
                    <a:ext uri="{A12FA001-AC4F-418D-AE19-62706E023703}">
                      <ahyp:hlinkClr val="tx"/>
                    </a:ext>
                  </a:extLst>
                </a:hlinkClick>
              </a:rPr>
              <a:t>‘http://example.com/</a:t>
            </a:r>
            <a:r>
              <a:rPr b="1" i="0" lang="en-US" sz="1800" u="none" cap="none" strike="noStrike">
                <a:solidFill>
                  <a:schemeClr val="dk1"/>
                </a:solidFill>
                <a:latin typeface="Courier New"/>
                <a:ea typeface="Courier New"/>
                <a:cs typeface="Courier New"/>
                <a:sym typeface="Courier New"/>
              </a:rPr>
              <a:t>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p:txBody>
      </p:sp>
      <p:sp>
        <p:nvSpPr>
          <p:cNvPr id="443" name="Google Shape;443;p41"/>
          <p:cNvSpPr/>
          <p:nvPr/>
        </p:nvSpPr>
        <p:spPr>
          <a:xfrm>
            <a:off x="365049" y="3205434"/>
            <a:ext cx="871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Axios akan melakukan HTTP request ke </a:t>
            </a:r>
            <a:r>
              <a:rPr b="0" i="0" lang="en-US" sz="1800" u="sng" cap="none" strike="noStrike">
                <a:solidFill>
                  <a:schemeClr val="dk1"/>
                </a:solidFill>
                <a:latin typeface="Arial"/>
                <a:ea typeface="Arial"/>
                <a:cs typeface="Arial"/>
                <a:sym typeface="Arial"/>
                <a:hlinkClick r:id="rId7">
                  <a:extLst>
                    <a:ext uri="{A12FA001-AC4F-418D-AE19-62706E023703}">
                      <ahyp:hlinkClr val="tx"/>
                    </a:ext>
                  </a:extLst>
                </a:hlinkClick>
              </a:rPr>
              <a:t>http://example.com/</a:t>
            </a:r>
            <a:r>
              <a:rPr b="0" i="0" lang="en-US" sz="1800" u="none" cap="none" strike="noStrike">
                <a:solidFill>
                  <a:schemeClr val="dk1"/>
                </a:solidFill>
                <a:latin typeface="Arial"/>
                <a:ea typeface="Arial"/>
                <a:cs typeface="Arial"/>
                <a:sym typeface="Arial"/>
              </a:rPr>
              <a:t>. Saat melakukan DELETE request, biasanya di API URL terdapat indicator berupa id data. Apabila berhasil, response dari server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 Apabila gagal, error akan di-</a:t>
            </a:r>
            <a:r>
              <a:rPr b="0" i="1" lang="en-US" sz="1800" u="none" cap="none" strike="noStrike">
                <a:solidFill>
                  <a:schemeClr val="dk1"/>
                </a:solidFill>
                <a:latin typeface="Arial"/>
                <a:ea typeface="Arial"/>
                <a:cs typeface="Arial"/>
                <a:sym typeface="Arial"/>
              </a:rPr>
              <a:t>log</a:t>
            </a:r>
            <a:r>
              <a:rPr b="0" i="0" lang="en-US" sz="1800" u="none" cap="none" strike="noStrike">
                <a:solidFill>
                  <a:schemeClr val="dk1"/>
                </a:solidFill>
                <a:latin typeface="Arial"/>
                <a:ea typeface="Arial"/>
                <a:cs typeface="Arial"/>
                <a:sym typeface="Arial"/>
              </a:rPr>
              <a:t> di </a:t>
            </a:r>
            <a:r>
              <a:rPr b="0" i="1" lang="en-US" sz="1800" u="none" cap="none" strike="noStrike">
                <a:solidFill>
                  <a:schemeClr val="dk1"/>
                </a:solidFill>
                <a:latin typeface="Arial"/>
                <a:ea typeface="Arial"/>
                <a:cs typeface="Arial"/>
                <a:sym typeface="Arial"/>
              </a:rPr>
              <a:t>console</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4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49" name="Google Shape;449;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0" name="Google Shape;450;p4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51" name="Google Shape;451;p4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52" name="Google Shape;452;p42"/>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Penerapan di React</a:t>
            </a:r>
            <a:endParaRPr b="1" i="0" sz="1400" u="none" cap="none" strike="noStrike">
              <a:solidFill>
                <a:srgbClr val="000000"/>
              </a:solidFill>
              <a:latin typeface="Arial"/>
              <a:ea typeface="Arial"/>
              <a:cs typeface="Arial"/>
              <a:sym typeface="Arial"/>
            </a:endParaRPr>
          </a:p>
        </p:txBody>
      </p:sp>
      <p:sp>
        <p:nvSpPr>
          <p:cNvPr id="453" name="Google Shape;453;p42"/>
          <p:cNvSpPr/>
          <p:nvPr/>
        </p:nvSpPr>
        <p:spPr>
          <a:xfrm>
            <a:off x="331180" y="876953"/>
            <a:ext cx="8464028"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42"/>
          <p:cNvSpPr/>
          <p:nvPr/>
        </p:nvSpPr>
        <p:spPr>
          <a:xfrm>
            <a:off x="331180" y="699124"/>
            <a:ext cx="8718900"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function 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deleteData = ()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axios.delete('http://example.com/1’)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.then(response =&gt; console.log(response))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.catch(error =&gt; console.log(error))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 className="App"&gt;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&lt;button onClick={this.deleteData}&gt;Delete Data&lt;/button&gt;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55" name="Google Shape;455;p42"/>
          <p:cNvSpPr/>
          <p:nvPr/>
        </p:nvSpPr>
        <p:spPr>
          <a:xfrm>
            <a:off x="331180" y="3597153"/>
            <a:ext cx="87189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Fungsi deleteData akan dijalankan saat button </a:t>
            </a:r>
            <a:r>
              <a:rPr b="1" i="0" lang="en-US" sz="1800" u="none" cap="none" strike="noStrike">
                <a:solidFill>
                  <a:schemeClr val="dk1"/>
                </a:solidFill>
                <a:latin typeface="Arial"/>
                <a:ea typeface="Arial"/>
                <a:cs typeface="Arial"/>
                <a:sym typeface="Arial"/>
              </a:rPr>
              <a:t>Delete Data</a:t>
            </a:r>
            <a:r>
              <a:rPr b="0" i="0" lang="en-US" sz="1800" u="none" cap="none" strike="noStrike">
                <a:solidFill>
                  <a:schemeClr val="dk1"/>
                </a:solidFill>
                <a:latin typeface="Arial"/>
                <a:ea typeface="Arial"/>
                <a:cs typeface="Arial"/>
                <a:sym typeface="Arial"/>
              </a:rPr>
              <a:t> diklik.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8"/>
          <p:cNvGrpSpPr/>
          <p:nvPr/>
        </p:nvGrpSpPr>
        <p:grpSpPr>
          <a:xfrm>
            <a:off x="3094159" y="1213693"/>
            <a:ext cx="6049849" cy="2173893"/>
            <a:chOff x="-1526118" y="1468582"/>
            <a:chExt cx="13653462" cy="4906100"/>
          </a:xfrm>
        </p:grpSpPr>
        <p:pic>
          <p:nvPicPr>
            <p:cNvPr id="461" name="Google Shape;461;p8"/>
            <p:cNvPicPr preferRelativeResize="0"/>
            <p:nvPr/>
          </p:nvPicPr>
          <p:blipFill rotWithShape="1">
            <a:blip r:embed="rId3">
              <a:alphaModFix/>
            </a:blip>
            <a:srcRect b="9916" l="20689" r="20683" t="11365"/>
            <a:stretch/>
          </p:blipFill>
          <p:spPr>
            <a:xfrm>
              <a:off x="5833591" y="2022764"/>
              <a:ext cx="2133784" cy="2864863"/>
            </a:xfrm>
            <a:prstGeom prst="rect">
              <a:avLst/>
            </a:prstGeom>
            <a:noFill/>
            <a:ln>
              <a:noFill/>
            </a:ln>
          </p:spPr>
        </p:pic>
        <p:pic>
          <p:nvPicPr>
            <p:cNvPr id="462" name="Google Shape;462;p8"/>
            <p:cNvPicPr preferRelativeResize="0"/>
            <p:nvPr/>
          </p:nvPicPr>
          <p:blipFill rotWithShape="1">
            <a:blip r:embed="rId4">
              <a:alphaModFix/>
            </a:blip>
            <a:srcRect b="38298" l="6571" r="6501" t="38018"/>
            <a:stretch/>
          </p:blipFill>
          <p:spPr>
            <a:xfrm>
              <a:off x="1941532" y="4887627"/>
              <a:ext cx="5458691" cy="1487055"/>
            </a:xfrm>
            <a:prstGeom prst="rect">
              <a:avLst/>
            </a:prstGeom>
            <a:noFill/>
            <a:ln>
              <a:noFill/>
            </a:ln>
          </p:spPr>
        </p:pic>
        <p:pic>
          <p:nvPicPr>
            <p:cNvPr id="463" name="Google Shape;463;p8"/>
            <p:cNvPicPr preferRelativeResize="0"/>
            <p:nvPr/>
          </p:nvPicPr>
          <p:blipFill rotWithShape="1">
            <a:blip r:embed="rId5">
              <a:alphaModFix/>
            </a:blip>
            <a:srcRect b="16415" l="11819" r="12784" t="14813"/>
            <a:stretch/>
          </p:blipFill>
          <p:spPr>
            <a:xfrm>
              <a:off x="2508685" y="1678709"/>
              <a:ext cx="3125498" cy="2851009"/>
            </a:xfrm>
            <a:prstGeom prst="rect">
              <a:avLst/>
            </a:prstGeom>
            <a:noFill/>
            <a:ln>
              <a:noFill/>
            </a:ln>
          </p:spPr>
        </p:pic>
        <p:pic>
          <p:nvPicPr>
            <p:cNvPr id="464" name="Google Shape;464;p8"/>
            <p:cNvPicPr preferRelativeResize="0"/>
            <p:nvPr/>
          </p:nvPicPr>
          <p:blipFill rotWithShape="1">
            <a:blip r:embed="rId6">
              <a:alphaModFix/>
            </a:blip>
            <a:srcRect b="16076" l="13266" r="9456" t="16077"/>
            <a:stretch/>
          </p:blipFill>
          <p:spPr>
            <a:xfrm>
              <a:off x="-1526118" y="1468582"/>
              <a:ext cx="4145638" cy="3639627"/>
            </a:xfrm>
            <a:prstGeom prst="rect">
              <a:avLst/>
            </a:prstGeom>
            <a:noFill/>
            <a:ln>
              <a:noFill/>
            </a:ln>
          </p:spPr>
        </p:pic>
        <p:pic>
          <p:nvPicPr>
            <p:cNvPr id="465" name="Google Shape;465;p8"/>
            <p:cNvPicPr preferRelativeResize="0"/>
            <p:nvPr/>
          </p:nvPicPr>
          <p:blipFill rotWithShape="1">
            <a:blip r:embed="rId7">
              <a:alphaModFix/>
            </a:blip>
            <a:srcRect b="12511" l="7654" r="7466" t="13458"/>
            <a:stretch/>
          </p:blipFill>
          <p:spPr>
            <a:xfrm>
              <a:off x="7573817" y="1844169"/>
              <a:ext cx="4553527" cy="3971636"/>
            </a:xfrm>
            <a:prstGeom prst="rect">
              <a:avLst/>
            </a:prstGeom>
            <a:noFill/>
            <a:ln>
              <a:noFill/>
            </a:ln>
          </p:spPr>
        </p:pic>
      </p:grpSp>
      <p:pic>
        <p:nvPicPr>
          <p:cNvPr id="466" name="Google Shape;466;p8"/>
          <p:cNvPicPr preferRelativeResize="0"/>
          <p:nvPr/>
        </p:nvPicPr>
        <p:blipFill rotWithShape="1">
          <a:blip r:embed="rId8">
            <a:alphaModFix/>
          </a:blip>
          <a:srcRect b="0" l="0" r="0" t="82222"/>
          <a:stretch/>
        </p:blipFill>
        <p:spPr>
          <a:xfrm>
            <a:off x="0" y="4038598"/>
            <a:ext cx="9144002" cy="1219200"/>
          </a:xfrm>
          <a:prstGeom prst="rect">
            <a:avLst/>
          </a:prstGeom>
          <a:noFill/>
          <a:ln>
            <a:noFill/>
          </a:ln>
        </p:spPr>
      </p:pic>
      <p:pic>
        <p:nvPicPr>
          <p:cNvPr id="467" name="Google Shape;467;p8"/>
          <p:cNvPicPr preferRelativeResize="0"/>
          <p:nvPr/>
        </p:nvPicPr>
        <p:blipFill rotWithShape="1">
          <a:blip r:embed="rId8">
            <a:alphaModFix/>
          </a:blip>
          <a:srcRect b="82222" l="0" r="72916" t="0"/>
          <a:stretch/>
        </p:blipFill>
        <p:spPr>
          <a:xfrm>
            <a:off x="7931775" y="4038600"/>
            <a:ext cx="1212226" cy="596789"/>
          </a:xfrm>
          <a:prstGeom prst="rect">
            <a:avLst/>
          </a:prstGeom>
          <a:noFill/>
          <a:ln>
            <a:noFill/>
          </a:ln>
        </p:spPr>
      </p:pic>
      <p:pic>
        <p:nvPicPr>
          <p:cNvPr id="468" name="Google Shape;468;p8"/>
          <p:cNvPicPr preferRelativeResize="0"/>
          <p:nvPr/>
        </p:nvPicPr>
        <p:blipFill rotWithShape="1">
          <a:blip r:embed="rId8">
            <a:alphaModFix/>
          </a:blip>
          <a:srcRect b="82222" l="-630" r="629" t="0"/>
          <a:stretch/>
        </p:blipFill>
        <p:spPr>
          <a:xfrm>
            <a:off x="-85725" y="0"/>
            <a:ext cx="9229726" cy="1219200"/>
          </a:xfrm>
          <a:prstGeom prst="rect">
            <a:avLst/>
          </a:prstGeom>
          <a:noFill/>
          <a:ln>
            <a:noFill/>
          </a:ln>
        </p:spPr>
      </p:pic>
      <p:sp>
        <p:nvSpPr>
          <p:cNvPr id="469" name="Google Shape;469;p8"/>
          <p:cNvSpPr txBox="1"/>
          <p:nvPr/>
        </p:nvSpPr>
        <p:spPr>
          <a:xfrm>
            <a:off x="1171575" y="1959224"/>
            <a:ext cx="6677100" cy="86718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8" name="Google Shape;108;p1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9" name="Google Shape;109;p1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10" name="Google Shape;110;p1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11" name="Google Shape;111;p12"/>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Membuat Project React</a:t>
            </a:r>
            <a:endParaRPr/>
          </a:p>
        </p:txBody>
      </p:sp>
      <p:sp>
        <p:nvSpPr>
          <p:cNvPr id="112" name="Google Shape;112;p12"/>
          <p:cNvSpPr/>
          <p:nvPr/>
        </p:nvSpPr>
        <p:spPr>
          <a:xfrm>
            <a:off x="339986" y="1060202"/>
            <a:ext cx="8464028" cy="1754286"/>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rgbClr val="000000"/>
                </a:solidFill>
                <a:latin typeface="Arial"/>
                <a:ea typeface="Arial"/>
                <a:cs typeface="Arial"/>
                <a:sym typeface="Arial"/>
              </a:rPr>
              <a:t>	Kita membutuhkan Nodejs dan NPM untuk membuat project React. Nodejs dan NPM dapat diunduh di </a:t>
            </a:r>
            <a:r>
              <a:rPr b="0" i="0" lang="en-US" sz="1800" u="sng" cap="none" strike="noStrike">
                <a:solidFill>
                  <a:srgbClr val="000000"/>
                </a:solidFill>
                <a:latin typeface="Arial"/>
                <a:ea typeface="Arial"/>
                <a:cs typeface="Arial"/>
                <a:sym typeface="Arial"/>
                <a:hlinkClick r:id="rId6">
                  <a:extLst>
                    <a:ext uri="{A12FA001-AC4F-418D-AE19-62706E023703}">
                      <ahyp:hlinkClr val="tx"/>
                    </a:ext>
                  </a:extLst>
                </a:hlinkClick>
              </a:rPr>
              <a:t>https://nodejs.org/en/</a:t>
            </a:r>
            <a:r>
              <a:rPr b="0" i="0" lang="en-US" sz="1800" u="none" cap="none" strike="noStrike">
                <a:solidFill>
                  <a:srgbClr val="000000"/>
                </a:solidFill>
                <a:latin typeface="Arial"/>
                <a:ea typeface="Arial"/>
                <a:cs typeface="Arial"/>
                <a:sym typeface="Arial"/>
              </a:rPr>
              <a:t>. Disarankan untuk mengunduh versi LTS. Untuk memastikan Nodejs dan NPM sudah terinstall, jalankan:</a:t>
            </a:r>
            <a:endParaRPr b="0" i="1" sz="1400" u="none" cap="none" strike="noStrike">
              <a:solidFill>
                <a:srgbClr val="000000"/>
              </a:solidFill>
              <a:latin typeface="Arial"/>
              <a:ea typeface="Arial"/>
              <a:cs typeface="Arial"/>
              <a:sym typeface="Arial"/>
            </a:endParaRPr>
          </a:p>
        </p:txBody>
      </p:sp>
      <p:sp>
        <p:nvSpPr>
          <p:cNvPr id="113" name="Google Shape;113;p12"/>
          <p:cNvSpPr/>
          <p:nvPr/>
        </p:nvSpPr>
        <p:spPr>
          <a:xfrm>
            <a:off x="180111" y="2904500"/>
            <a:ext cx="8464028" cy="507791"/>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1" sz="1400" u="none" cap="none" strike="noStrike">
              <a:solidFill>
                <a:srgbClr val="000000"/>
              </a:solidFill>
              <a:latin typeface="Arial"/>
              <a:ea typeface="Arial"/>
              <a:cs typeface="Arial"/>
              <a:sym typeface="Arial"/>
            </a:endParaRPr>
          </a:p>
        </p:txBody>
      </p:sp>
      <p:sp>
        <p:nvSpPr>
          <p:cNvPr id="114" name="Google Shape;114;p12"/>
          <p:cNvSpPr/>
          <p:nvPr/>
        </p:nvSpPr>
        <p:spPr>
          <a:xfrm>
            <a:off x="180111" y="2876647"/>
            <a:ext cx="8464028" cy="1384954"/>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node –version</a:t>
            </a:r>
            <a:endParaRPr/>
          </a:p>
          <a:p>
            <a:pPr indent="0" lvl="0" marL="11430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*vXX.YY.ZZ</a:t>
            </a:r>
            <a:endParaRPr b="1" i="0" sz="1400" u="none" cap="none" strike="noStrike">
              <a:solidFill>
                <a:srgbClr val="000000"/>
              </a:solidFill>
              <a:latin typeface="Courier New"/>
              <a:ea typeface="Courier New"/>
              <a:cs typeface="Courier New"/>
              <a:sym typeface="Courier New"/>
            </a:endParaRPr>
          </a:p>
          <a:p>
            <a:pPr indent="0" lvl="0" marL="11430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npm –version</a:t>
            </a:r>
            <a:endParaRPr/>
          </a:p>
          <a:p>
            <a:pPr indent="0" lvl="0" marL="11430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*vXX.YY.ZZ</a:t>
            </a:r>
            <a:endParaRPr b="1"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 name="Google Shape;120;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1" name="Google Shape;121;p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22" name="Google Shape;122;p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23" name="Google Shape;123;p3"/>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Membuat Project React</a:t>
            </a:r>
            <a:endParaRPr b="1" i="0" sz="2400" u="none" cap="none" strike="noStrike">
              <a:solidFill>
                <a:srgbClr val="243A62"/>
              </a:solidFill>
              <a:latin typeface="Arial"/>
              <a:ea typeface="Arial"/>
              <a:cs typeface="Arial"/>
              <a:sym typeface="Arial"/>
            </a:endParaRPr>
          </a:p>
        </p:txBody>
      </p:sp>
      <p:sp>
        <p:nvSpPr>
          <p:cNvPr id="124" name="Google Shape;124;p3"/>
          <p:cNvSpPr/>
          <p:nvPr/>
        </p:nvSpPr>
        <p:spPr>
          <a:xfrm>
            <a:off x="483580" y="1979838"/>
            <a:ext cx="8464028" cy="1061789"/>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Setelah pembuatan project selesai, kita dapat menuju folder React dengan perintah </a:t>
            </a:r>
            <a:r>
              <a:rPr b="1" i="0" lang="en-US" sz="1400" u="none" cap="none" strike="noStrike">
                <a:solidFill>
                  <a:srgbClr val="000000"/>
                </a:solidFill>
                <a:latin typeface="Courier New"/>
                <a:ea typeface="Courier New"/>
                <a:cs typeface="Courier New"/>
                <a:sym typeface="Courier New"/>
              </a:rPr>
              <a:t>cd belajar-react </a:t>
            </a:r>
            <a:r>
              <a:rPr b="0" i="0" lang="en-US" sz="1400" u="none" cap="none" strike="noStrike">
                <a:solidFill>
                  <a:srgbClr val="000000"/>
                </a:solidFill>
                <a:latin typeface="Arial"/>
                <a:ea typeface="Arial"/>
                <a:cs typeface="Arial"/>
                <a:sym typeface="Arial"/>
              </a:rPr>
              <a:t>atau membuka project menggunakan VS Code dengan perintah </a:t>
            </a:r>
            <a:r>
              <a:rPr b="1" i="0" lang="en-US" sz="1400" u="none" cap="none" strike="noStrike">
                <a:solidFill>
                  <a:srgbClr val="000000"/>
                </a:solidFill>
                <a:latin typeface="Courier New"/>
                <a:ea typeface="Courier New"/>
                <a:cs typeface="Courier New"/>
                <a:sym typeface="Courier New"/>
              </a:rPr>
              <a:t>code belajar-react </a:t>
            </a:r>
            <a:r>
              <a:rPr b="0" i="0" lang="en-US" sz="1400" u="none" cap="none" strike="noStrike">
                <a:solidFill>
                  <a:srgbClr val="000000"/>
                </a:solidFill>
                <a:latin typeface="Arial"/>
                <a:ea typeface="Arial"/>
                <a:cs typeface="Arial"/>
                <a:sym typeface="Arial"/>
              </a:rPr>
              <a:t>dari terminal.</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39986" y="1418177"/>
            <a:ext cx="8464028" cy="415458"/>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npx create-react-app belajar-react</a:t>
            </a:r>
            <a:endParaRPr b="1" i="0" sz="1400" u="none" cap="none" strike="noStrike">
              <a:solidFill>
                <a:srgbClr val="000000"/>
              </a:solidFill>
              <a:latin typeface="Courier New"/>
              <a:ea typeface="Courier New"/>
              <a:cs typeface="Courier New"/>
              <a:sym typeface="Courier New"/>
            </a:endParaRPr>
          </a:p>
        </p:txBody>
      </p:sp>
      <p:sp>
        <p:nvSpPr>
          <p:cNvPr id="126" name="Google Shape;126;p3"/>
          <p:cNvSpPr/>
          <p:nvPr/>
        </p:nvSpPr>
        <p:spPr>
          <a:xfrm>
            <a:off x="483580" y="1029353"/>
            <a:ext cx="8464028" cy="415458"/>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Untuk membuat project React, kita dapat menggunakan </a:t>
            </a:r>
            <a:r>
              <a:rPr b="1" i="0" lang="en-US" sz="1400" u="none" cap="none" strike="noStrike">
                <a:solidFill>
                  <a:srgbClr val="000000"/>
                </a:solidFill>
                <a:latin typeface="Courier New"/>
                <a:ea typeface="Courier New"/>
                <a:cs typeface="Courier New"/>
                <a:sym typeface="Courier New"/>
              </a:rPr>
              <a:t>create-react-app</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000000"/>
                </a:solidFill>
                <a:latin typeface="Arial"/>
                <a:ea typeface="Arial"/>
                <a:cs typeface="Arial"/>
                <a:sym typeface="Arial"/>
              </a:rPr>
              <a:t>melalui terminal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32" name="Google Shape;132;p1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3" name="Google Shape;133;p1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34" name="Google Shape;134;p1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35" name="Google Shape;135;p13"/>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Struktur Folder React</a:t>
            </a:r>
            <a:endParaRPr b="1" i="0" sz="2400" u="none" cap="none" strike="noStrike">
              <a:solidFill>
                <a:srgbClr val="243A62"/>
              </a:solidFill>
              <a:latin typeface="Arial"/>
              <a:ea typeface="Arial"/>
              <a:cs typeface="Arial"/>
              <a:sym typeface="Arial"/>
            </a:endParaRPr>
          </a:p>
        </p:txBody>
      </p:sp>
      <p:sp>
        <p:nvSpPr>
          <p:cNvPr id="136" name="Google Shape;136;p13"/>
          <p:cNvSpPr/>
          <p:nvPr/>
        </p:nvSpPr>
        <p:spPr>
          <a:xfrm>
            <a:off x="483580" y="1029353"/>
            <a:ext cx="2273067"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belajar-react/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--node_modules/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--public/</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--src/</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----App.css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----App.js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----App.test.js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----index.css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----index.js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----logo.svg</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--.gitignore</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--package-lock.json</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--package.json</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--README.md</a:t>
            </a:r>
            <a:endParaRPr b="1" i="0" sz="1400" u="none" cap="none" strike="noStrike">
              <a:solidFill>
                <a:srgbClr val="000000"/>
              </a:solidFill>
              <a:latin typeface="Courier New"/>
              <a:ea typeface="Courier New"/>
              <a:cs typeface="Courier New"/>
              <a:sym typeface="Courier New"/>
            </a:endParaRPr>
          </a:p>
        </p:txBody>
      </p:sp>
      <p:sp>
        <p:nvSpPr>
          <p:cNvPr id="137" name="Google Shape;137;p13"/>
          <p:cNvSpPr/>
          <p:nvPr/>
        </p:nvSpPr>
        <p:spPr>
          <a:xfrm>
            <a:off x="2679933" y="1017498"/>
            <a:ext cx="6087549" cy="3754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ReadMe.md</a:t>
            </a:r>
            <a:r>
              <a:rPr b="1"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adalah markdown file yang berfungsi untuk mendeskripsikan project.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node_modules </a:t>
            </a:r>
            <a:r>
              <a:rPr b="0" i="0" lang="en-US" sz="1400" u="none" cap="none" strike="noStrike">
                <a:solidFill>
                  <a:srgbClr val="000000"/>
                </a:solidFill>
                <a:latin typeface="Arial"/>
                <a:ea typeface="Arial"/>
                <a:cs typeface="Arial"/>
                <a:sym typeface="Arial"/>
              </a:rPr>
              <a:t>adalah folder yang berisi semua package node yang diinstall melalui npm.</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package.json </a:t>
            </a:r>
            <a:r>
              <a:rPr b="0" i="0" lang="en-US" sz="1400" u="none" cap="none" strike="noStrike">
                <a:solidFill>
                  <a:srgbClr val="000000"/>
                </a:solidFill>
                <a:latin typeface="Arial"/>
                <a:ea typeface="Arial"/>
                <a:cs typeface="Arial"/>
                <a:sym typeface="Arial"/>
              </a:rPr>
              <a:t>adalah file yang berisi list dari semua package yang terinstall dan beberapa konfigurasi projek.</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package-lock.json </a:t>
            </a:r>
            <a:r>
              <a:rPr b="0" i="0" lang="en-US" sz="1400" u="none" cap="none" strike="noStrike">
                <a:solidFill>
                  <a:srgbClr val="000000"/>
                </a:solidFill>
                <a:latin typeface="Arial"/>
                <a:ea typeface="Arial"/>
                <a:cs typeface="Arial"/>
                <a:sym typeface="Arial"/>
              </a:rPr>
              <a:t>adalah file yang mengdefinisikan bagaimana node memetakan versi dari node package.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.gitignore </a:t>
            </a:r>
            <a:r>
              <a:rPr b="0" i="0" lang="en-US" sz="1400" u="none" cap="none" strike="noStrike">
                <a:solidFill>
                  <a:srgbClr val="000000"/>
                </a:solidFill>
                <a:latin typeface="Arial"/>
                <a:ea typeface="Arial"/>
                <a:cs typeface="Arial"/>
                <a:sym typeface="Arial"/>
              </a:rPr>
              <a:t>adalah file yang berisi list file dan folder yang tidak ditambahkan ke version control git.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public/ </a:t>
            </a:r>
            <a:r>
              <a:rPr b="0" i="0" lang="en-US" sz="1400" u="none" cap="none" strike="noStrike">
                <a:solidFill>
                  <a:srgbClr val="000000"/>
                </a:solidFill>
                <a:latin typeface="Arial"/>
                <a:ea typeface="Arial"/>
                <a:cs typeface="Arial"/>
                <a:sym typeface="Arial"/>
              </a:rPr>
              <a:t>adalah folder yang berisi file development yang akan ditampilkan saat projek dijalankan.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43" name="Google Shape;143;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4" name="Google Shape;144;p2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45" name="Google Shape;145;p2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46" name="Google Shape;146;p22"/>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Struktur Folder React</a:t>
            </a:r>
            <a:endParaRPr b="1" i="0" sz="2400" u="none" cap="none" strike="noStrike">
              <a:solidFill>
                <a:srgbClr val="243A62"/>
              </a:solidFill>
              <a:latin typeface="Arial"/>
              <a:ea typeface="Arial"/>
              <a:cs typeface="Arial"/>
              <a:sym typeface="Arial"/>
            </a:endParaRPr>
          </a:p>
        </p:txBody>
      </p:sp>
      <p:sp>
        <p:nvSpPr>
          <p:cNvPr id="147" name="Google Shape;147;p22"/>
          <p:cNvSpPr/>
          <p:nvPr/>
        </p:nvSpPr>
        <p:spPr>
          <a:xfrm>
            <a:off x="331181" y="1017498"/>
            <a:ext cx="8436301" cy="138495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	Saat mengembangkan projek menggunakan React, semua yang dibutuhkan berada pada folder </a:t>
            </a:r>
            <a:r>
              <a:rPr b="1" i="0" lang="en-US" sz="1400" u="none" cap="none" strike="noStrike">
                <a:solidFill>
                  <a:srgbClr val="000000"/>
                </a:solidFill>
                <a:latin typeface="Courier New"/>
                <a:ea typeface="Courier New"/>
                <a:cs typeface="Courier New"/>
                <a:sym typeface="Courier New"/>
              </a:rPr>
              <a:t>src/. </a:t>
            </a:r>
            <a:r>
              <a:rPr b="0" i="0" lang="en-US" sz="1400" u="none" cap="none" strike="noStrike">
                <a:solidFill>
                  <a:srgbClr val="000000"/>
                </a:solidFill>
                <a:latin typeface="Arial"/>
                <a:ea typeface="Arial"/>
                <a:cs typeface="Arial"/>
                <a:sym typeface="Arial"/>
              </a:rPr>
              <a:t>Fokus utama berada pada file </a:t>
            </a:r>
            <a:r>
              <a:rPr b="1" i="0" lang="en-US" sz="1400" u="none" cap="none" strike="noStrike">
                <a:solidFill>
                  <a:srgbClr val="000000"/>
                </a:solidFill>
                <a:latin typeface="Courier New"/>
                <a:ea typeface="Courier New"/>
                <a:cs typeface="Courier New"/>
                <a:sym typeface="Courier New"/>
              </a:rPr>
              <a:t>src/App.js </a:t>
            </a:r>
            <a:r>
              <a:rPr b="0" i="0" lang="en-US" sz="1400" u="none" cap="none" strike="noStrike">
                <a:solidFill>
                  <a:srgbClr val="000000"/>
                </a:solidFill>
                <a:latin typeface="Arial"/>
                <a:ea typeface="Arial"/>
                <a:cs typeface="Arial"/>
                <a:sym typeface="Arial"/>
              </a:rPr>
              <a:t>yang akan digunakan untuk mengimplementasikan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Namun, pada tahap selanjutnya,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tersebut dapat dipisah menjadi beberapa file yang berisi satu </a:t>
            </a:r>
            <a:r>
              <a:rPr b="0" i="1" lang="en-US" sz="1400" u="none" cap="none" strike="noStrike">
                <a:solidFill>
                  <a:srgbClr val="000000"/>
                </a:solidFill>
                <a:latin typeface="Arial"/>
                <a:ea typeface="Arial"/>
                <a:cs typeface="Arial"/>
                <a:sym typeface="Arial"/>
              </a:rPr>
              <a:t>component </a:t>
            </a:r>
            <a:r>
              <a:rPr b="0" i="0" lang="en-US" sz="1400" u="none" cap="none" strike="noStrike">
                <a:solidFill>
                  <a:srgbClr val="000000"/>
                </a:solidFill>
                <a:latin typeface="Arial"/>
                <a:ea typeface="Arial"/>
                <a:cs typeface="Arial"/>
                <a:sym typeface="Arial"/>
              </a:rPr>
              <a:t>atau lebih.</a:t>
            </a:r>
            <a:endParaRPr b="1" i="0" sz="1400" u="none" cap="none" strike="noStrike">
              <a:solidFill>
                <a:srgbClr val="000000"/>
              </a:solidFill>
              <a:latin typeface="Courier New"/>
              <a:ea typeface="Courier New"/>
              <a:cs typeface="Courier New"/>
              <a:sym typeface="Courier New"/>
            </a:endParaRPr>
          </a:p>
        </p:txBody>
      </p:sp>
      <p:sp>
        <p:nvSpPr>
          <p:cNvPr id="148" name="Google Shape;148;p22"/>
          <p:cNvSpPr/>
          <p:nvPr/>
        </p:nvSpPr>
        <p:spPr>
          <a:xfrm>
            <a:off x="365049" y="2467539"/>
            <a:ext cx="8436301" cy="106178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Courier New"/>
                <a:ea typeface="Courier New"/>
                <a:cs typeface="Courier New"/>
                <a:sym typeface="Courier New"/>
              </a:rPr>
              <a:t>src/index.js</a:t>
            </a:r>
            <a:r>
              <a:rPr b="0" i="0" lang="en-US" sz="1400" u="none" cap="none" strike="noStrike">
                <a:solidFill>
                  <a:srgbClr val="000000"/>
                </a:solidFill>
                <a:latin typeface="Arial"/>
                <a:ea typeface="Arial"/>
                <a:cs typeface="Arial"/>
                <a:sym typeface="Arial"/>
              </a:rPr>
              <a:t> adalah entry point dari projek React. File ini berkaitan erat dengan file </a:t>
            </a:r>
            <a:r>
              <a:rPr b="1" i="0" lang="en-US" sz="1400" u="none" cap="none" strike="noStrike">
                <a:solidFill>
                  <a:srgbClr val="000000"/>
                </a:solidFill>
                <a:latin typeface="Courier New"/>
                <a:ea typeface="Courier New"/>
                <a:cs typeface="Courier New"/>
                <a:sym typeface="Courier New"/>
              </a:rPr>
              <a:t>src/App.js. src/App.test.js </a:t>
            </a:r>
            <a:r>
              <a:rPr b="0" i="0" lang="en-US" sz="1400" u="none" cap="none" strike="noStrike">
                <a:solidFill>
                  <a:srgbClr val="000000"/>
                </a:solidFill>
                <a:latin typeface="Arial"/>
                <a:ea typeface="Arial"/>
                <a:cs typeface="Arial"/>
                <a:sym typeface="Arial"/>
              </a:rPr>
              <a:t>adalah file yang akan digunakan untuk testing</a:t>
            </a:r>
            <a:r>
              <a:rPr b="1" i="0" lang="en-US" sz="1400" u="none" cap="none" strike="noStrike">
                <a:solidFill>
                  <a:srgbClr val="000000"/>
                </a:solidFill>
                <a:latin typeface="Courier New"/>
                <a:ea typeface="Courier New"/>
                <a:cs typeface="Courier New"/>
                <a:sym typeface="Courier New"/>
              </a:rPr>
              <a:t>. src/App.css </a:t>
            </a:r>
            <a:r>
              <a:rPr b="0" i="0" lang="en-US" sz="1400" u="none" cap="none" strike="noStrike">
                <a:solidFill>
                  <a:srgbClr val="000000"/>
                </a:solidFill>
                <a:latin typeface="Arial"/>
                <a:ea typeface="Arial"/>
                <a:cs typeface="Arial"/>
                <a:sym typeface="Arial"/>
              </a:rPr>
              <a:t>dan </a:t>
            </a:r>
            <a:r>
              <a:rPr b="1" i="0" lang="en-US" sz="1400" u="none" cap="none" strike="noStrike">
                <a:solidFill>
                  <a:srgbClr val="000000"/>
                </a:solidFill>
                <a:latin typeface="Courier New"/>
                <a:ea typeface="Courier New"/>
                <a:cs typeface="Courier New"/>
                <a:sym typeface="Courier New"/>
              </a:rPr>
              <a:t>src/index.css </a:t>
            </a:r>
            <a:r>
              <a:rPr b="0" i="0" lang="en-US" sz="1400" u="none" cap="none" strike="noStrike">
                <a:solidFill>
                  <a:srgbClr val="000000"/>
                </a:solidFill>
                <a:latin typeface="Arial"/>
                <a:ea typeface="Arial"/>
                <a:cs typeface="Arial"/>
                <a:sym typeface="Arial"/>
              </a:rPr>
              <a:t>adalah file untuk styling default pada projek.</a:t>
            </a:r>
            <a:endParaRPr b="1"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4" name="Google Shape;154;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5" name="Google Shape;155;p2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56" name="Google Shape;156;p2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57" name="Google Shape;157;p23"/>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43A62"/>
                </a:solidFill>
                <a:latin typeface="Arial"/>
                <a:ea typeface="Arial"/>
                <a:cs typeface="Arial"/>
                <a:sym typeface="Arial"/>
              </a:rPr>
              <a:t>Menjalankan Project React</a:t>
            </a:r>
            <a:endParaRPr b="1" i="0" sz="2400" u="none" cap="none" strike="noStrike">
              <a:solidFill>
                <a:srgbClr val="243A62"/>
              </a:solidFill>
              <a:latin typeface="Arial"/>
              <a:ea typeface="Arial"/>
              <a:cs typeface="Arial"/>
              <a:sym typeface="Arial"/>
            </a:endParaRPr>
          </a:p>
        </p:txBody>
      </p:sp>
      <p:sp>
        <p:nvSpPr>
          <p:cNvPr id="158" name="Google Shape;158;p23"/>
          <p:cNvSpPr/>
          <p:nvPr/>
        </p:nvSpPr>
        <p:spPr>
          <a:xfrm>
            <a:off x="331181" y="1017498"/>
            <a:ext cx="8436301" cy="7386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	Perintah yang dapat digunakan untuk menjalankan projek React terdapat pada file </a:t>
            </a:r>
            <a:r>
              <a:rPr b="1" i="0" lang="en-US" sz="1400" u="none" cap="none" strike="noStrike">
                <a:solidFill>
                  <a:srgbClr val="000000"/>
                </a:solidFill>
                <a:latin typeface="Courier New"/>
                <a:ea typeface="Courier New"/>
                <a:cs typeface="Courier New"/>
                <a:sym typeface="Courier New"/>
              </a:rPr>
              <a:t>package.json </a:t>
            </a:r>
            <a:r>
              <a:rPr b="0" i="0" lang="en-US" sz="1400" u="none" cap="none" strike="noStrike">
                <a:solidFill>
                  <a:srgbClr val="000000"/>
                </a:solidFill>
                <a:latin typeface="Arial"/>
                <a:ea typeface="Arial"/>
                <a:cs typeface="Arial"/>
                <a:sym typeface="Arial"/>
              </a:rPr>
              <a:t>bagian </a:t>
            </a:r>
            <a:r>
              <a:rPr b="1" i="0" lang="en-US" sz="1400" u="none" cap="none" strike="noStrike">
                <a:solidFill>
                  <a:srgbClr val="000000"/>
                </a:solidFill>
                <a:latin typeface="Courier New"/>
                <a:ea typeface="Courier New"/>
                <a:cs typeface="Courier New"/>
                <a:sym typeface="Courier New"/>
              </a:rPr>
              <a:t>script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548185" y="1756121"/>
            <a:ext cx="8436301"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"scripts":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"start": "react-scripts start",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"build": "react-scripts build",</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"test": "react-scripts test",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"eject": "react-scripts eject"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a:p>
        </p:txBody>
      </p:sp>
      <p:sp>
        <p:nvSpPr>
          <p:cNvPr id="160" name="Google Shape;160;p23"/>
          <p:cNvSpPr/>
          <p:nvPr/>
        </p:nvSpPr>
        <p:spPr>
          <a:xfrm>
            <a:off x="331180" y="3192397"/>
            <a:ext cx="8436301" cy="17081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Menjalankan projek react di </a:t>
            </a:r>
            <a:r>
              <a:rPr b="1" i="0" lang="en-US" sz="1400" u="sng" cap="none" strike="noStrike">
                <a:solidFill>
                  <a:srgbClr val="000000"/>
                </a:solidFill>
                <a:latin typeface="Courier New"/>
                <a:ea typeface="Courier New"/>
                <a:cs typeface="Courier New"/>
                <a:sym typeface="Courier New"/>
                <a:hlinkClick r:id="rId6">
                  <a:extLst>
                    <a:ext uri="{A12FA001-AC4F-418D-AE19-62706E023703}">
                      <ahyp:hlinkClr val="tx"/>
                    </a:ext>
                  </a:extLst>
                </a:hlinkClick>
              </a:rPr>
              <a:t>http://localhost:3000</a:t>
            </a:r>
            <a:endParaRPr b="1" i="0" sz="14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npm start</a:t>
            </a:r>
            <a:endParaRPr/>
          </a:p>
          <a:p>
            <a:pPr indent="0" lvl="0" marL="0" marR="0" rtl="0" algn="just">
              <a:lnSpc>
                <a:spcPct val="15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Mem-</a:t>
            </a:r>
            <a:r>
              <a:rPr b="1" i="1" lang="en-US" sz="1400" u="none" cap="none" strike="noStrike">
                <a:solidFill>
                  <a:srgbClr val="000000"/>
                </a:solidFill>
                <a:latin typeface="Courier New"/>
                <a:ea typeface="Courier New"/>
                <a:cs typeface="Courier New"/>
                <a:sym typeface="Courier New"/>
              </a:rPr>
              <a:t>build </a:t>
            </a:r>
            <a:r>
              <a:rPr b="1" i="0" lang="en-US" sz="1400" u="none" cap="none" strike="noStrike">
                <a:solidFill>
                  <a:srgbClr val="000000"/>
                </a:solidFill>
                <a:latin typeface="Courier New"/>
                <a:ea typeface="Courier New"/>
                <a:cs typeface="Courier New"/>
                <a:sym typeface="Courier New"/>
              </a:rPr>
              <a:t>React untuk </a:t>
            </a:r>
            <a:r>
              <a:rPr b="1" i="1" lang="en-US" sz="1400" u="none" cap="none" strike="noStrike">
                <a:solidFill>
                  <a:srgbClr val="000000"/>
                </a:solidFill>
                <a:latin typeface="Courier New"/>
                <a:ea typeface="Courier New"/>
                <a:cs typeface="Courier New"/>
                <a:sym typeface="Courier New"/>
              </a:rPr>
              <a:t>production</a:t>
            </a:r>
            <a:endParaRPr/>
          </a:p>
          <a:p>
            <a:pPr indent="0" lvl="0" marL="0" marR="0" rtl="0" algn="just">
              <a:lnSpc>
                <a:spcPct val="15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npm run build</a:t>
            </a:r>
            <a:endParaRPr b="1"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0" type="dt"/>
          </p:nvPr>
        </p:nvSpPr>
        <p:spPr>
          <a:xfrm>
            <a:off x="365790" y="4767120"/>
            <a:ext cx="2346588" cy="27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Selasa, 23 Juni 2020</a:t>
            </a:r>
            <a:endParaRPr/>
          </a:p>
        </p:txBody>
      </p:sp>
      <p:sp>
        <p:nvSpPr>
          <p:cNvPr id="166" name="Google Shape;166;p30"/>
          <p:cNvSpPr txBox="1"/>
          <p:nvPr>
            <p:ph idx="12" type="sldNum"/>
          </p:nvPr>
        </p:nvSpPr>
        <p:spPr>
          <a:xfrm>
            <a:off x="8373438" y="4757509"/>
            <a:ext cx="702971" cy="28321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67" name="Google Shape;167;p30"/>
          <p:cNvSpPr txBox="1"/>
          <p:nvPr>
            <p:ph idx="1" type="body"/>
          </p:nvPr>
        </p:nvSpPr>
        <p:spPr>
          <a:xfrm>
            <a:off x="452063" y="1971543"/>
            <a:ext cx="7278773" cy="12004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lang="en-US" sz="4000"/>
              <a:t>React </a:t>
            </a:r>
            <a:r>
              <a:rPr i="1" lang="en-US" sz="4000"/>
              <a:t>Components</a:t>
            </a:r>
            <a:endParaRPr sz="4000"/>
          </a:p>
        </p:txBody>
      </p:sp>
      <p:sp>
        <p:nvSpPr>
          <p:cNvPr id="168" name="Google Shape;168;p30"/>
          <p:cNvSpPr txBox="1"/>
          <p:nvPr>
            <p:ph idx="2" type="body"/>
          </p:nvPr>
        </p:nvSpPr>
        <p:spPr>
          <a:xfrm>
            <a:off x="452063" y="1366463"/>
            <a:ext cx="6020174" cy="3171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2800"/>
              <a:buNone/>
            </a:pPr>
            <a:r>
              <a:rPr lang="en-US"/>
              <a:t>Bagian 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