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19" d="100"/>
          <a:sy n="119"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5e988a08f_16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5e988a08f_1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5e988a08f_16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5e988a08f_16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5e988a08f_16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5e988a08f_16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5e988a08f_15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5e988a08f_1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5e988a08f_1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5e988a08f_1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5e988a08f_15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5e988a08f_1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5e988a08f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5e988a0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5e988a08f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5e988a08f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5e988a08f_15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5e988a08f_15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5e988a08f_1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5e988a08f_1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5e988a08f_15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5e988a08f_15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5e988a08f_19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5e988a08f_19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5e988a08f_15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5e988a08f_15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5e988a08f_16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5e988a08f_16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5e988a08f_1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5e988a08f_1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5e988a08f_19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5e988a08f_1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5e988a08f_16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5e988a08f_16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5e988a08f_16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5e988a08f_1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5e988a08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5e988a0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5e988a08f_15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5e988a08f_15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5e988a08f_15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5e988a08f_15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5e988a08f_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5e988a08f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5e988a08f_16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5e988a08f_1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5e988a08f_15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55e988a08f_15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5e988a08f_16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5e988a08f_16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5e988a08f_16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5e988a08f_16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5e988a08f_15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5e988a08f_1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a:t>H-bridge brand door bij gebruik van de krachtigere batterij. Voorlopig blijven we gebruik maken van de 5V power bank.</a:t>
            </a:r>
            <a:endParaRPr/>
          </a:p>
          <a:p>
            <a:pPr marL="0" lvl="0" indent="0" algn="l" rtl="0">
              <a:spcBef>
                <a:spcPts val="0"/>
              </a:spcBef>
              <a:spcAft>
                <a:spcPts val="0"/>
              </a:spcAft>
              <a:buNone/>
            </a:pPr>
            <a:r>
              <a:rPr lang="nl-BE"/>
              <a:t>Servomotor storing: De servomotor beweegt soms plots.(herbekijken schema)</a:t>
            </a:r>
            <a:endParaRPr/>
          </a:p>
          <a:p>
            <a:pPr marL="0" lvl="0" indent="0" algn="l" rtl="0">
              <a:spcBef>
                <a:spcPts val="0"/>
              </a:spcBef>
              <a:spcAft>
                <a:spcPts val="0"/>
              </a:spcAft>
              <a:buNone/>
            </a:pPr>
            <a:r>
              <a:rPr lang="nl-BE"/>
              <a:t>Gyroscoop: De metingen van de 9dof stick zijn nogal instabiel. Er gaat een gemiddelde van de metingen moeten gebruikt worden en ook gebruik van de sensoren om een zo juist mogelijke waarde te krijgen en zo draaiingen te kunnen maken met meer correcte hoeken van de tekening.</a:t>
            </a:r>
            <a:endParaRPr/>
          </a:p>
          <a:p>
            <a:pPr marL="0" lvl="0" indent="0" algn="l" rtl="0">
              <a:spcBef>
                <a:spcPts val="0"/>
              </a:spcBef>
              <a:spcAft>
                <a:spcPts val="0"/>
              </a:spcAft>
              <a:buNone/>
            </a:pPr>
            <a:r>
              <a:rPr lang="nl-BE"/>
              <a:t>coördinaten: Sensoren gebruiken voor coordinaten te bepalen van de robot in de werkruimte. We gaan de bak weergeven als een XY as waar elke centimeter een X-waarde is. De afstanden van de sensoren zullen de coordinaten zijn die dus hetzelfde zijn als de XY waarden.</a:t>
            </a:r>
            <a:endParaRPr/>
          </a:p>
          <a:p>
            <a:pPr marL="0" lvl="0" indent="0" algn="l" rtl="0">
              <a:spcBef>
                <a:spcPts val="0"/>
              </a:spcBef>
              <a:spcAft>
                <a:spcPts val="0"/>
              </a:spcAft>
              <a:buNone/>
            </a:pPr>
            <a:r>
              <a:rPr lang="nl-BE"/>
              <a:t>Tijd (onderschatten van user stories. We staan een beetje achter in completed user stories van onze sprints.)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5e988a08f_16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5e988a08f_1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5e988a08f_2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5e988a08f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5e988a08f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5e988a08f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5e988a08f_1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5e988a08f_1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5e988a08f_13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5e988a08f_1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5e988a08f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5e988a08f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5e988a08f_16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5e988a08f_1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B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B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open?id=11FqmAjqJ2GPduJEk76lDaNp-v9f8sFA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drive.google.com/open?id=1-KWvRs1FAiX3JgDl-_dVd6Gt3Ab4ZY4n"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P-Elektronica-ICT/ssys19-sp5/blob/master/doc/Bronnen.md"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P-Elektronica-ICT/ssys19-sp5/blob/master/doc/Sprintmeetings.md"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5" name="Google Shape;85;p13"/>
          <p:cNvSpPr txBox="1">
            <a:spLocks noGrp="1"/>
          </p:cNvSpPr>
          <p:nvPr>
            <p:ph type="ctrTitle"/>
          </p:nvPr>
        </p:nvSpPr>
        <p:spPr>
          <a:xfrm>
            <a:off x="640079" y="4526280"/>
            <a:ext cx="7410681" cy="173736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Calibri"/>
              <a:buNone/>
            </a:pPr>
            <a:r>
              <a:rPr lang="nl-BE" sz="4800">
                <a:solidFill>
                  <a:schemeClr val="dk1"/>
                </a:solidFill>
                <a:latin typeface="Calibri"/>
                <a:ea typeface="Calibri"/>
                <a:cs typeface="Calibri"/>
                <a:sym typeface="Calibri"/>
              </a:rPr>
              <a:t>Smart Systems</a:t>
            </a:r>
            <a:br>
              <a:rPr lang="nl-BE" sz="4800">
                <a:solidFill>
                  <a:schemeClr val="dk1"/>
                </a:solidFill>
                <a:latin typeface="Calibri"/>
                <a:ea typeface="Calibri"/>
                <a:cs typeface="Calibri"/>
                <a:sym typeface="Calibri"/>
              </a:rPr>
            </a:br>
            <a:r>
              <a:rPr lang="nl-BE" sz="4800">
                <a:solidFill>
                  <a:schemeClr val="dk1"/>
                </a:solidFill>
                <a:latin typeface="Calibri"/>
                <a:ea typeface="Calibri"/>
                <a:cs typeface="Calibri"/>
                <a:sym typeface="Calibri"/>
              </a:rPr>
              <a:t>Standaard Project Groep 5</a:t>
            </a:r>
            <a:endParaRPr/>
          </a:p>
        </p:txBody>
      </p:sp>
      <p:sp>
        <p:nvSpPr>
          <p:cNvPr id="86" name="Google Shape;86;p13"/>
          <p:cNvSpPr txBox="1">
            <a:spLocks noGrp="1"/>
          </p:cNvSpPr>
          <p:nvPr>
            <p:ph type="subTitle" idx="1"/>
          </p:nvPr>
        </p:nvSpPr>
        <p:spPr>
          <a:xfrm>
            <a:off x="640080" y="595293"/>
            <a:ext cx="5676637" cy="346395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Font typeface="Arial"/>
              <a:buChar char="•"/>
            </a:pPr>
            <a:r>
              <a:rPr lang="nl-BE" sz="1800"/>
              <a:t>Feng Lin</a:t>
            </a:r>
            <a:endParaRPr/>
          </a:p>
          <a:p>
            <a:pPr marL="0" lvl="0" indent="0" algn="l" rtl="0">
              <a:lnSpc>
                <a:spcPct val="90000"/>
              </a:lnSpc>
              <a:spcBef>
                <a:spcPts val="1000"/>
              </a:spcBef>
              <a:spcAft>
                <a:spcPts val="0"/>
              </a:spcAft>
              <a:buClr>
                <a:schemeClr val="dk1"/>
              </a:buClr>
              <a:buSzPts val="1800"/>
              <a:buFont typeface="Arial"/>
              <a:buChar char="•"/>
            </a:pPr>
            <a:r>
              <a:rPr lang="nl-BE" sz="1800"/>
              <a:t>Kasper Ruys</a:t>
            </a:r>
            <a:endParaRPr/>
          </a:p>
          <a:p>
            <a:pPr marL="0" lvl="0" indent="0" algn="l" rtl="0">
              <a:lnSpc>
                <a:spcPct val="90000"/>
              </a:lnSpc>
              <a:spcBef>
                <a:spcPts val="1000"/>
              </a:spcBef>
              <a:spcAft>
                <a:spcPts val="0"/>
              </a:spcAft>
              <a:buClr>
                <a:schemeClr val="dk1"/>
              </a:buClr>
              <a:buSzPts val="1800"/>
              <a:buFont typeface="Arial"/>
              <a:buChar char="•"/>
            </a:pPr>
            <a:r>
              <a:rPr lang="nl-BE" sz="1800"/>
              <a:t>Anjil Subedi</a:t>
            </a:r>
            <a:endParaRPr/>
          </a:p>
          <a:p>
            <a:pPr marL="0" lvl="0" indent="0" algn="l" rtl="0">
              <a:lnSpc>
                <a:spcPct val="90000"/>
              </a:lnSpc>
              <a:spcBef>
                <a:spcPts val="1000"/>
              </a:spcBef>
              <a:spcAft>
                <a:spcPts val="0"/>
              </a:spcAft>
              <a:buClr>
                <a:schemeClr val="dk1"/>
              </a:buClr>
              <a:buSzPts val="1800"/>
              <a:buFont typeface="Arial"/>
              <a:buChar char="•"/>
            </a:pPr>
            <a:r>
              <a:rPr lang="nl-BE" sz="1800"/>
              <a:t>Cédric Van Broek</a:t>
            </a:r>
            <a:endParaRPr/>
          </a:p>
        </p:txBody>
      </p:sp>
      <p:sp>
        <p:nvSpPr>
          <p:cNvPr id="87" name="Google Shape;87;p13"/>
          <p:cNvSpPr/>
          <p:nvPr/>
        </p:nvSpPr>
        <p:spPr>
          <a:xfrm>
            <a:off x="6492113" y="0"/>
            <a:ext cx="5699887" cy="4059244"/>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9" name="Google Shape;89;p13"/>
          <p:cNvSpPr/>
          <p:nvPr/>
        </p:nvSpPr>
        <p:spPr>
          <a:xfrm>
            <a:off x="8732897" y="5004581"/>
            <a:ext cx="962395" cy="96239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0" name="Google Shape;90;p13"/>
          <p:cNvSpPr/>
          <p:nvPr/>
        </p:nvSpPr>
        <p:spPr>
          <a:xfrm>
            <a:off x="10463725" y="4865965"/>
            <a:ext cx="293695" cy="29369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2"/>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22"/>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22"/>
          <p:cNvSpPr>
            <a:spLocks noGrp="1"/>
          </p:cNvSpPr>
          <p:nvPr>
            <p:ph type="title"/>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2600"/>
              <a:buFont typeface="Calibri"/>
              <a:buNone/>
            </a:pPr>
            <a:r>
              <a:rPr lang="nl-BE" sz="2600">
                <a:solidFill>
                  <a:srgbClr val="FFFFFF"/>
                </a:solidFill>
                <a:latin typeface="Calibri"/>
                <a:ea typeface="Calibri"/>
                <a:cs typeface="Calibri"/>
                <a:sym typeface="Calibri"/>
              </a:rPr>
              <a:t>Burndown Chart Sprint 1</a:t>
            </a:r>
            <a:endParaRPr/>
          </a:p>
        </p:txBody>
      </p:sp>
      <p:pic>
        <p:nvPicPr>
          <p:cNvPr id="158" name="Google Shape;158;p22"/>
          <p:cNvPicPr preferRelativeResize="0">
            <a:picLocks noGrp="1"/>
          </p:cNvPicPr>
          <p:nvPr>
            <p:ph type="body" idx="1"/>
          </p:nvPr>
        </p:nvPicPr>
        <p:blipFill rotWithShape="1">
          <a:blip r:embed="rId3">
            <a:alphaModFix/>
          </a:blip>
          <a:srcRect/>
          <a:stretch/>
        </p:blipFill>
        <p:spPr>
          <a:xfrm>
            <a:off x="3570686" y="1905891"/>
            <a:ext cx="8443062" cy="30462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3"/>
          <p:cNvPicPr preferRelativeResize="0"/>
          <p:nvPr/>
        </p:nvPicPr>
        <p:blipFill>
          <a:blip r:embed="rId3">
            <a:alphaModFix/>
          </a:blip>
          <a:stretch>
            <a:fillRect/>
          </a:stretch>
        </p:blipFill>
        <p:spPr>
          <a:xfrm>
            <a:off x="246725" y="1595438"/>
            <a:ext cx="11249025" cy="3667125"/>
          </a:xfrm>
          <a:prstGeom prst="rect">
            <a:avLst/>
          </a:prstGeom>
          <a:noFill/>
          <a:ln>
            <a:noFill/>
          </a:ln>
        </p:spPr>
      </p:pic>
      <p:pic>
        <p:nvPicPr>
          <p:cNvPr id="164" name="Google Shape;164;p23"/>
          <p:cNvPicPr preferRelativeResize="0"/>
          <p:nvPr/>
        </p:nvPicPr>
        <p:blipFill>
          <a:blip r:embed="rId4">
            <a:alphaModFix/>
          </a:blip>
          <a:stretch>
            <a:fillRect/>
          </a:stretch>
        </p:blipFill>
        <p:spPr>
          <a:xfrm>
            <a:off x="7889550" y="1511637"/>
            <a:ext cx="2936425" cy="383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24"/>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24"/>
          <p:cNvSpPr/>
          <p:nvPr/>
        </p:nvSpPr>
        <p:spPr>
          <a:xfrm>
            <a:off x="0" y="0"/>
            <a:ext cx="2013557" cy="6858000"/>
          </a:xfrm>
          <a:prstGeom prst="rect">
            <a:avLst/>
          </a:prstGeom>
          <a:solidFill>
            <a:srgbClr val="4C57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24"/>
          <p:cNvSpPr>
            <a:spLocks noGrp="1"/>
          </p:cNvSpPr>
          <p:nvPr>
            <p:ph type="title"/>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2600"/>
              <a:buFont typeface="Calibri"/>
              <a:buNone/>
            </a:pPr>
            <a:r>
              <a:rPr lang="nl-BE" sz="2600">
                <a:solidFill>
                  <a:srgbClr val="FFFFFF"/>
                </a:solidFill>
                <a:latin typeface="Calibri"/>
                <a:ea typeface="Calibri"/>
                <a:cs typeface="Calibri"/>
                <a:sym typeface="Calibri"/>
              </a:rPr>
              <a:t>Burndown Chart Sprint 2</a:t>
            </a:r>
            <a:endParaRPr/>
          </a:p>
        </p:txBody>
      </p:sp>
      <p:pic>
        <p:nvPicPr>
          <p:cNvPr id="172" name="Google Shape;172;p24"/>
          <p:cNvPicPr preferRelativeResize="0"/>
          <p:nvPr/>
        </p:nvPicPr>
        <p:blipFill rotWithShape="1">
          <a:blip r:embed="rId3">
            <a:alphaModFix/>
          </a:blip>
          <a:srcRect/>
          <a:stretch/>
        </p:blipFill>
        <p:spPr>
          <a:xfrm>
            <a:off x="3570686" y="1905890"/>
            <a:ext cx="8411467" cy="30462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5"/>
          <p:cNvPicPr preferRelativeResize="0"/>
          <p:nvPr/>
        </p:nvPicPr>
        <p:blipFill>
          <a:blip r:embed="rId3">
            <a:alphaModFix/>
          </a:blip>
          <a:stretch>
            <a:fillRect/>
          </a:stretch>
        </p:blipFill>
        <p:spPr>
          <a:xfrm>
            <a:off x="171275" y="1086300"/>
            <a:ext cx="7907476" cy="4752900"/>
          </a:xfrm>
          <a:prstGeom prst="rect">
            <a:avLst/>
          </a:prstGeom>
          <a:noFill/>
          <a:ln>
            <a:noFill/>
          </a:ln>
        </p:spPr>
      </p:pic>
      <p:pic>
        <p:nvPicPr>
          <p:cNvPr id="178" name="Google Shape;178;p25"/>
          <p:cNvPicPr preferRelativeResize="0"/>
          <p:nvPr/>
        </p:nvPicPr>
        <p:blipFill>
          <a:blip r:embed="rId4">
            <a:alphaModFix/>
          </a:blip>
          <a:stretch>
            <a:fillRect/>
          </a:stretch>
        </p:blipFill>
        <p:spPr>
          <a:xfrm>
            <a:off x="247125" y="1086302"/>
            <a:ext cx="12114925" cy="4856675"/>
          </a:xfrm>
          <a:prstGeom prst="rect">
            <a:avLst/>
          </a:prstGeom>
          <a:noFill/>
          <a:ln>
            <a:noFill/>
          </a:ln>
        </p:spPr>
      </p:pic>
      <p:pic>
        <p:nvPicPr>
          <p:cNvPr id="179" name="Google Shape;179;p25"/>
          <p:cNvPicPr preferRelativeResize="0"/>
          <p:nvPr/>
        </p:nvPicPr>
        <p:blipFill>
          <a:blip r:embed="rId5">
            <a:alphaModFix/>
          </a:blip>
          <a:stretch>
            <a:fillRect/>
          </a:stretch>
        </p:blipFill>
        <p:spPr>
          <a:xfrm>
            <a:off x="8135351" y="1367251"/>
            <a:ext cx="3222325" cy="1792475"/>
          </a:xfrm>
          <a:prstGeom prst="rect">
            <a:avLst/>
          </a:prstGeom>
          <a:noFill/>
          <a:ln>
            <a:noFill/>
          </a:ln>
        </p:spPr>
      </p:pic>
      <p:pic>
        <p:nvPicPr>
          <p:cNvPr id="180" name="Google Shape;180;p25"/>
          <p:cNvPicPr preferRelativeResize="0"/>
          <p:nvPr/>
        </p:nvPicPr>
        <p:blipFill>
          <a:blip r:embed="rId6">
            <a:alphaModFix/>
          </a:blip>
          <a:stretch>
            <a:fillRect/>
          </a:stretch>
        </p:blipFill>
        <p:spPr>
          <a:xfrm>
            <a:off x="7795275" y="3498350"/>
            <a:ext cx="4166125" cy="251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26"/>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6" name="Google Shape;186;p26"/>
          <p:cNvSpPr txBox="1">
            <a:spLocks noGrp="1"/>
          </p:cNvSpPr>
          <p:nvPr>
            <p:ph type="title"/>
          </p:nvPr>
        </p:nvSpPr>
        <p:spPr>
          <a:xfrm>
            <a:off x="526073" y="466578"/>
            <a:ext cx="11139854" cy="93044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nl-BE" sz="5400">
                <a:solidFill>
                  <a:srgbClr val="FFFFFF"/>
                </a:solidFill>
                <a:latin typeface="Calibri"/>
                <a:ea typeface="Calibri"/>
                <a:cs typeface="Calibri"/>
                <a:sym typeface="Calibri"/>
              </a:rPr>
              <a:t>Cumulative Flow Diagram</a:t>
            </a:r>
            <a:endParaRPr/>
          </a:p>
        </p:txBody>
      </p:sp>
      <p:cxnSp>
        <p:nvCxnSpPr>
          <p:cNvPr id="187" name="Google Shape;187;p26"/>
          <p:cNvCxnSpPr/>
          <p:nvPr/>
        </p:nvCxnSpPr>
        <p:spPr>
          <a:xfrm>
            <a:off x="2209800" y="1448631"/>
            <a:ext cx="7772400" cy="0"/>
          </a:xfrm>
          <a:prstGeom prst="straightConnector1">
            <a:avLst/>
          </a:prstGeom>
          <a:noFill/>
          <a:ln w="22225" cap="flat" cmpd="sng">
            <a:solidFill>
              <a:srgbClr val="D9D9D9"/>
            </a:solidFill>
            <a:prstDash val="solid"/>
            <a:miter lim="800000"/>
            <a:headEnd type="none" w="sm" len="sm"/>
            <a:tailEnd type="none" w="sm" len="sm"/>
          </a:ln>
        </p:spPr>
      </p:cxnSp>
      <p:pic>
        <p:nvPicPr>
          <p:cNvPr id="188" name="Google Shape;188;p26"/>
          <p:cNvPicPr preferRelativeResize="0">
            <a:picLocks noGrp="1"/>
          </p:cNvPicPr>
          <p:nvPr>
            <p:ph type="body" idx="1"/>
          </p:nvPr>
        </p:nvPicPr>
        <p:blipFill rotWithShape="1">
          <a:blip r:embed="rId3">
            <a:alphaModFix/>
          </a:blip>
          <a:srcRect/>
          <a:stretch/>
        </p:blipFill>
        <p:spPr>
          <a:xfrm>
            <a:off x="320040" y="2812948"/>
            <a:ext cx="11496821" cy="33915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27"/>
          <p:cNvSpPr/>
          <p:nvPr/>
        </p:nvSpPr>
        <p:spPr>
          <a:xfrm>
            <a:off x="0" y="4242816"/>
            <a:ext cx="12192000" cy="2615184"/>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4" name="Google Shape;194;p27"/>
          <p:cNvSpPr txBox="1">
            <a:spLocks noGrp="1"/>
          </p:cNvSpPr>
          <p:nvPr>
            <p:ph type="title"/>
          </p:nvPr>
        </p:nvSpPr>
        <p:spPr>
          <a:xfrm>
            <a:off x="707011" y="4502330"/>
            <a:ext cx="10765410" cy="120726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000"/>
              <a:buFont typeface="Calibri"/>
              <a:buNone/>
            </a:pPr>
            <a:r>
              <a:rPr lang="nl-BE" sz="6000">
                <a:solidFill>
                  <a:schemeClr val="lt1"/>
                </a:solidFill>
              </a:rPr>
              <a:t>Completed User Stories</a:t>
            </a:r>
            <a:endParaRPr/>
          </a:p>
        </p:txBody>
      </p:sp>
      <p:pic>
        <p:nvPicPr>
          <p:cNvPr id="195" name="Google Shape;195;p27"/>
          <p:cNvPicPr preferRelativeResize="0">
            <a:picLocks noGrp="1"/>
          </p:cNvPicPr>
          <p:nvPr>
            <p:ph type="body" idx="1"/>
          </p:nvPr>
        </p:nvPicPr>
        <p:blipFill rotWithShape="1">
          <a:blip r:embed="rId3">
            <a:alphaModFix/>
          </a:blip>
          <a:srcRect/>
          <a:stretch/>
        </p:blipFill>
        <p:spPr>
          <a:xfrm>
            <a:off x="321734" y="1148133"/>
            <a:ext cx="5458816" cy="1944907"/>
          </a:xfrm>
          <a:prstGeom prst="rect">
            <a:avLst/>
          </a:prstGeom>
          <a:noFill/>
          <a:ln>
            <a:noFill/>
          </a:ln>
        </p:spPr>
      </p:pic>
      <p:cxnSp>
        <p:nvCxnSpPr>
          <p:cNvPr id="196" name="Google Shape;196;p27"/>
          <p:cNvCxnSpPr/>
          <p:nvPr/>
        </p:nvCxnSpPr>
        <p:spPr>
          <a:xfrm>
            <a:off x="6096000" y="1060136"/>
            <a:ext cx="0" cy="2120900"/>
          </a:xfrm>
          <a:prstGeom prst="straightConnector1">
            <a:avLst/>
          </a:prstGeom>
          <a:noFill/>
          <a:ln w="19050" cap="flat" cmpd="sng">
            <a:solidFill>
              <a:srgbClr val="262626"/>
            </a:solidFill>
            <a:prstDash val="solid"/>
            <a:miter lim="800000"/>
            <a:headEnd type="none" w="sm" len="sm"/>
            <a:tailEnd type="none" w="sm" len="sm"/>
          </a:ln>
        </p:spPr>
      </p:cxnSp>
      <p:pic>
        <p:nvPicPr>
          <p:cNvPr id="197" name="Google Shape;197;p27"/>
          <p:cNvPicPr preferRelativeResize="0"/>
          <p:nvPr/>
        </p:nvPicPr>
        <p:blipFill rotWithShape="1">
          <a:blip r:embed="rId4">
            <a:alphaModFix/>
          </a:blip>
          <a:srcRect/>
          <a:stretch/>
        </p:blipFill>
        <p:spPr>
          <a:xfrm>
            <a:off x="7346502" y="321734"/>
            <a:ext cx="3588709" cy="35977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ctrTitle"/>
          </p:nvPr>
        </p:nvSpPr>
        <p:spPr>
          <a:xfrm>
            <a:off x="1637200" y="1405388"/>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1100"/>
              <a:buFont typeface="Arial"/>
              <a:buNone/>
            </a:pPr>
            <a:r>
              <a:rPr lang="nl-BE" sz="4800"/>
              <a:t>Feedback / aanpassingen analyse</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9"/>
          <p:cNvPicPr preferRelativeResize="0"/>
          <p:nvPr/>
        </p:nvPicPr>
        <p:blipFill>
          <a:blip r:embed="rId3">
            <a:alphaModFix/>
          </a:blip>
          <a:stretch>
            <a:fillRect/>
          </a:stretch>
        </p:blipFill>
        <p:spPr>
          <a:xfrm>
            <a:off x="313600" y="1240525"/>
            <a:ext cx="11715750" cy="390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Autofit/>
          </a:bodyPr>
          <a:lstStyle/>
          <a:p>
            <a:pPr marL="3200400" lvl="0" indent="457200" algn="l" rtl="0">
              <a:spcBef>
                <a:spcPts val="0"/>
              </a:spcBef>
              <a:spcAft>
                <a:spcPts val="0"/>
              </a:spcAft>
              <a:buNone/>
            </a:pPr>
            <a:r>
              <a:rPr lang="nl-BE"/>
              <a:t>Mindmap</a:t>
            </a:r>
            <a:endParaRPr/>
          </a:p>
        </p:txBody>
      </p:sp>
      <p:pic>
        <p:nvPicPr>
          <p:cNvPr id="213" name="Google Shape;213;p30"/>
          <p:cNvPicPr preferRelativeResize="0"/>
          <p:nvPr/>
        </p:nvPicPr>
        <p:blipFill>
          <a:blip r:embed="rId3">
            <a:alphaModFix/>
          </a:blip>
          <a:stretch>
            <a:fillRect/>
          </a:stretch>
        </p:blipFill>
        <p:spPr>
          <a:xfrm>
            <a:off x="2057312" y="981050"/>
            <a:ext cx="8077374" cy="576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Sprints</a:t>
            </a:r>
            <a:endParaRPr/>
          </a:p>
        </p:txBody>
      </p:sp>
      <p:sp>
        <p:nvSpPr>
          <p:cNvPr id="219" name="Google Shape;219;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nl-BE"/>
              <a:t>Extra sprint</a:t>
            </a:r>
            <a:endParaRPr/>
          </a:p>
        </p:txBody>
      </p:sp>
      <p:pic>
        <p:nvPicPr>
          <p:cNvPr id="220" name="Google Shape;220;p31"/>
          <p:cNvPicPr preferRelativeResize="0"/>
          <p:nvPr/>
        </p:nvPicPr>
        <p:blipFill>
          <a:blip r:embed="rId3">
            <a:alphaModFix/>
          </a:blip>
          <a:stretch>
            <a:fillRect/>
          </a:stretch>
        </p:blipFill>
        <p:spPr>
          <a:xfrm>
            <a:off x="2414138" y="3372575"/>
            <a:ext cx="7458075" cy="1257300"/>
          </a:xfrm>
          <a:prstGeom prst="rect">
            <a:avLst/>
          </a:prstGeom>
          <a:noFill/>
          <a:ln>
            <a:noFill/>
          </a:ln>
        </p:spPr>
      </p:pic>
      <p:pic>
        <p:nvPicPr>
          <p:cNvPr id="221" name="Google Shape;221;p31"/>
          <p:cNvPicPr preferRelativeResize="0"/>
          <p:nvPr/>
        </p:nvPicPr>
        <p:blipFill>
          <a:blip r:embed="rId4">
            <a:alphaModFix/>
          </a:blip>
          <a:stretch>
            <a:fillRect/>
          </a:stretch>
        </p:blipFill>
        <p:spPr>
          <a:xfrm>
            <a:off x="872587" y="4698750"/>
            <a:ext cx="10446850" cy="72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1524000" y="377152"/>
            <a:ext cx="9144000" cy="1104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Demo</a:t>
            </a:r>
            <a:endParaRPr/>
          </a:p>
        </p:txBody>
      </p:sp>
      <p:pic>
        <p:nvPicPr>
          <p:cNvPr id="96" name="Google Shape;96;p14">
            <a:hlinkClick r:id="rId3"/>
          </p:cNvPr>
          <p:cNvPicPr preferRelativeResize="0"/>
          <p:nvPr/>
        </p:nvPicPr>
        <p:blipFill>
          <a:blip r:embed="rId4">
            <a:alphaModFix/>
          </a:blip>
          <a:stretch>
            <a:fillRect/>
          </a:stretch>
        </p:blipFill>
        <p:spPr>
          <a:xfrm>
            <a:off x="1837175" y="2432550"/>
            <a:ext cx="3183675" cy="3519850"/>
          </a:xfrm>
          <a:prstGeom prst="rect">
            <a:avLst/>
          </a:prstGeom>
          <a:noFill/>
          <a:ln>
            <a:noFill/>
          </a:ln>
        </p:spPr>
      </p:pic>
      <p:pic>
        <p:nvPicPr>
          <p:cNvPr id="97" name="Google Shape;97;p14">
            <a:hlinkClick r:id="rId5"/>
          </p:cNvPr>
          <p:cNvPicPr preferRelativeResize="0"/>
          <p:nvPr/>
        </p:nvPicPr>
        <p:blipFill>
          <a:blip r:embed="rId6">
            <a:alphaModFix/>
          </a:blip>
          <a:stretch>
            <a:fillRect/>
          </a:stretch>
        </p:blipFill>
        <p:spPr>
          <a:xfrm>
            <a:off x="7075375" y="2432550"/>
            <a:ext cx="3284725" cy="3519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ctrTitle"/>
          </p:nvPr>
        </p:nvSpPr>
        <p:spPr>
          <a:xfrm>
            <a:off x="1665500" y="1603488"/>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Hardware analyse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Systeemspecificaties</a:t>
            </a:r>
            <a:endParaRPr/>
          </a:p>
        </p:txBody>
      </p:sp>
      <p:pic>
        <p:nvPicPr>
          <p:cNvPr id="232" name="Google Shape;232;p33"/>
          <p:cNvPicPr preferRelativeResize="0"/>
          <p:nvPr/>
        </p:nvPicPr>
        <p:blipFill>
          <a:blip r:embed="rId3">
            <a:alphaModFix/>
          </a:blip>
          <a:stretch>
            <a:fillRect/>
          </a:stretch>
        </p:blipFill>
        <p:spPr>
          <a:xfrm>
            <a:off x="838200" y="1690825"/>
            <a:ext cx="4951000" cy="480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4"/>
          <p:cNvPicPr preferRelativeResize="0"/>
          <p:nvPr/>
        </p:nvPicPr>
        <p:blipFill>
          <a:blip r:embed="rId3">
            <a:alphaModFix/>
          </a:blip>
          <a:stretch>
            <a:fillRect/>
          </a:stretch>
        </p:blipFill>
        <p:spPr>
          <a:xfrm>
            <a:off x="1142862" y="555825"/>
            <a:ext cx="9755374" cy="5953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5"/>
          <p:cNvPicPr preferRelativeResize="0"/>
          <p:nvPr/>
        </p:nvPicPr>
        <p:blipFill>
          <a:blip r:embed="rId3">
            <a:alphaModFix/>
          </a:blip>
          <a:stretch>
            <a:fillRect/>
          </a:stretch>
        </p:blipFill>
        <p:spPr>
          <a:xfrm>
            <a:off x="3427800" y="122625"/>
            <a:ext cx="7158151" cy="6348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6"/>
          <p:cNvPicPr preferRelativeResize="0"/>
          <p:nvPr/>
        </p:nvPicPr>
        <p:blipFill>
          <a:blip r:embed="rId3">
            <a:alphaModFix/>
          </a:blip>
          <a:stretch>
            <a:fillRect/>
          </a:stretch>
        </p:blipFill>
        <p:spPr>
          <a:xfrm>
            <a:off x="3254500" y="141250"/>
            <a:ext cx="6673200" cy="621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7"/>
          <p:cNvPicPr preferRelativeResize="0"/>
          <p:nvPr/>
        </p:nvPicPr>
        <p:blipFill>
          <a:blip r:embed="rId3">
            <a:alphaModFix/>
          </a:blip>
          <a:stretch>
            <a:fillRect/>
          </a:stretch>
        </p:blipFill>
        <p:spPr>
          <a:xfrm>
            <a:off x="1476421" y="499950"/>
            <a:ext cx="8842949" cy="57523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ctrTitle"/>
          </p:nvPr>
        </p:nvSpPr>
        <p:spPr>
          <a:xfrm>
            <a:off x="1665500" y="1603488"/>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Software analyse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State diagram </a:t>
            </a:r>
            <a:endParaRPr/>
          </a:p>
        </p:txBody>
      </p:sp>
      <p:pic>
        <p:nvPicPr>
          <p:cNvPr id="263" name="Google Shape;263;p39"/>
          <p:cNvPicPr preferRelativeResize="0"/>
          <p:nvPr/>
        </p:nvPicPr>
        <p:blipFill>
          <a:blip r:embed="rId3">
            <a:alphaModFix/>
          </a:blip>
          <a:stretch>
            <a:fillRect/>
          </a:stretch>
        </p:blipFill>
        <p:spPr>
          <a:xfrm>
            <a:off x="4825800" y="513600"/>
            <a:ext cx="6528001" cy="5995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0"/>
          <p:cNvPicPr preferRelativeResize="0"/>
          <p:nvPr/>
        </p:nvPicPr>
        <p:blipFill>
          <a:blip r:embed="rId3">
            <a:alphaModFix/>
          </a:blip>
          <a:stretch>
            <a:fillRect/>
          </a:stretch>
        </p:blipFill>
        <p:spPr>
          <a:xfrm>
            <a:off x="124100" y="937500"/>
            <a:ext cx="11856176" cy="47018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flow chart</a:t>
            </a:r>
            <a:endParaRPr/>
          </a:p>
        </p:txBody>
      </p:sp>
      <p:sp>
        <p:nvSpPr>
          <p:cNvPr id="274" name="Google Shape;274;p4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3" name="Afbeelding 2">
            <a:extLst>
              <a:ext uri="{FF2B5EF4-FFF2-40B4-BE49-F238E27FC236}">
                <a16:creationId xmlns:a16="http://schemas.microsoft.com/office/drawing/2014/main" id="{C78E0391-6EB7-E046-B874-888749A09245}"/>
              </a:ext>
            </a:extLst>
          </p:cNvPr>
          <p:cNvPicPr>
            <a:picLocks noChangeAspect="1"/>
          </p:cNvPicPr>
          <p:nvPr/>
        </p:nvPicPr>
        <p:blipFill>
          <a:blip r:embed="rId3"/>
          <a:stretch>
            <a:fillRect/>
          </a:stretch>
        </p:blipFill>
        <p:spPr>
          <a:xfrm>
            <a:off x="336550" y="260350"/>
            <a:ext cx="11518900" cy="6337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1665500" y="1603488"/>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Presteerde Werk / Rol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Release Plan</a:t>
            </a:r>
            <a:endParaRPr/>
          </a:p>
        </p:txBody>
      </p:sp>
      <p:pic>
        <p:nvPicPr>
          <p:cNvPr id="281" name="Google Shape;281;p42"/>
          <p:cNvPicPr preferRelativeResize="0"/>
          <p:nvPr/>
        </p:nvPicPr>
        <p:blipFill>
          <a:blip r:embed="rId3">
            <a:alphaModFix/>
          </a:blip>
          <a:stretch>
            <a:fillRect/>
          </a:stretch>
        </p:blipFill>
        <p:spPr>
          <a:xfrm>
            <a:off x="0" y="2244198"/>
            <a:ext cx="12191999" cy="36044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Sensor schakeling</a:t>
            </a:r>
            <a:endParaRPr/>
          </a:p>
        </p:txBody>
      </p:sp>
      <p:sp>
        <p:nvSpPr>
          <p:cNvPr id="287" name="Google Shape;287;p4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nl-BE"/>
              <a:t>1 9DoF Sensor Stick</a:t>
            </a:r>
            <a:endParaRPr/>
          </a:p>
          <a:p>
            <a:pPr marL="457200" lvl="0" indent="-342900" algn="l" rtl="0">
              <a:spcBef>
                <a:spcPts val="0"/>
              </a:spcBef>
              <a:spcAft>
                <a:spcPts val="0"/>
              </a:spcAft>
              <a:buSzPts val="1800"/>
              <a:buChar char="•"/>
            </a:pPr>
            <a:r>
              <a:rPr lang="nl-BE"/>
              <a:t>2 HC-SR04 Ultrasonic Distance Sensor</a:t>
            </a:r>
            <a:endParaRPr sz="1200">
              <a:solidFill>
                <a:srgbClr val="24292E"/>
              </a:solidFill>
              <a:latin typeface="Arial"/>
              <a:ea typeface="Arial"/>
              <a:cs typeface="Arial"/>
              <a:sym typeface="Arial"/>
            </a:endParaRPr>
          </a:p>
          <a:p>
            <a:pPr marL="457200" lvl="0" indent="0" algn="l" rtl="0">
              <a:spcBef>
                <a:spcPts val="10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9DoF Stick Sensor</a:t>
            </a:r>
            <a:endParaRPr/>
          </a:p>
        </p:txBody>
      </p:sp>
      <p:sp>
        <p:nvSpPr>
          <p:cNvPr id="293" name="Google Shape;293;p4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nl-BE"/>
              <a:t>9DoF lezingen</a:t>
            </a:r>
            <a:endParaRPr/>
          </a:p>
          <a:p>
            <a:pPr marL="457200" lvl="0" indent="-342900" algn="l" rtl="0">
              <a:spcBef>
                <a:spcPts val="0"/>
              </a:spcBef>
              <a:spcAft>
                <a:spcPts val="0"/>
              </a:spcAft>
              <a:buSzPts val="1800"/>
              <a:buChar char="•"/>
            </a:pPr>
            <a:r>
              <a:rPr lang="nl-BE"/>
              <a:t>Gyroscoop</a:t>
            </a:r>
            <a:endParaRPr/>
          </a:p>
          <a:p>
            <a:pPr marL="457200" lvl="0" indent="0" algn="l" rtl="0">
              <a:spcBef>
                <a:spcPts val="1000"/>
              </a:spcBef>
              <a:spcAft>
                <a:spcPts val="0"/>
              </a:spcAft>
              <a:buNone/>
            </a:pPr>
            <a:r>
              <a:rPr lang="nl-BE" sz="1050">
                <a:solidFill>
                  <a:srgbClr val="333333"/>
                </a:solidFill>
                <a:highlight>
                  <a:srgbClr val="FFFFFF"/>
                </a:highlight>
                <a:latin typeface="Arial"/>
                <a:ea typeface="Arial"/>
                <a:cs typeface="Arial"/>
                <a:sym typeface="Arial"/>
              </a:rPr>
              <a:t> </a:t>
            </a:r>
            <a:endParaRPr/>
          </a:p>
        </p:txBody>
      </p:sp>
      <p:pic>
        <p:nvPicPr>
          <p:cNvPr id="294" name="Google Shape;294;p44"/>
          <p:cNvPicPr preferRelativeResize="0"/>
          <p:nvPr/>
        </p:nvPicPr>
        <p:blipFill>
          <a:blip r:embed="rId3">
            <a:alphaModFix/>
          </a:blip>
          <a:stretch>
            <a:fillRect/>
          </a:stretch>
        </p:blipFill>
        <p:spPr>
          <a:xfrm>
            <a:off x="7547525" y="1155063"/>
            <a:ext cx="3640375" cy="5390475"/>
          </a:xfrm>
          <a:prstGeom prst="rect">
            <a:avLst/>
          </a:prstGeom>
          <a:noFill/>
          <a:ln>
            <a:noFill/>
          </a:ln>
        </p:spPr>
      </p:pic>
      <p:pic>
        <p:nvPicPr>
          <p:cNvPr id="295" name="Google Shape;295;p44"/>
          <p:cNvPicPr preferRelativeResize="0"/>
          <p:nvPr/>
        </p:nvPicPr>
        <p:blipFill>
          <a:blip r:embed="rId4">
            <a:alphaModFix/>
          </a:blip>
          <a:stretch>
            <a:fillRect/>
          </a:stretch>
        </p:blipFill>
        <p:spPr>
          <a:xfrm>
            <a:off x="1158553" y="3240678"/>
            <a:ext cx="2246875" cy="3039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UltraSonic Sensor</a:t>
            </a:r>
            <a:endParaRPr/>
          </a:p>
        </p:txBody>
      </p:sp>
      <p:sp>
        <p:nvSpPr>
          <p:cNvPr id="301" name="Google Shape;301;p4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nl-BE" dirty="0"/>
              <a:t>Afstand tussen objecten</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br>
              <a:rPr lang="nl-BE" dirty="0"/>
            </a:br>
            <a:r>
              <a:rPr lang="nl-BE" dirty="0"/>
              <a:t>2/4 sensoren</a:t>
            </a:r>
            <a:endParaRPr dirty="0"/>
          </a:p>
          <a:p>
            <a:pPr marL="0" lvl="0" indent="0" algn="l" rtl="0">
              <a:spcBef>
                <a:spcPts val="1000"/>
              </a:spcBef>
              <a:spcAft>
                <a:spcPts val="0"/>
              </a:spcAft>
              <a:buNone/>
            </a:pPr>
            <a:r>
              <a:rPr lang="nl-BE" dirty="0"/>
              <a:t>Midden bepalen</a:t>
            </a:r>
            <a:endParaRPr dirty="0"/>
          </a:p>
          <a:p>
            <a:pPr marL="0" lvl="0" indent="0" algn="l" rtl="0">
              <a:spcBef>
                <a:spcPts val="1000"/>
              </a:spcBef>
              <a:spcAft>
                <a:spcPts val="0"/>
              </a:spcAft>
              <a:buNone/>
            </a:pPr>
            <a:r>
              <a:rPr lang="nl-BE" dirty="0"/>
              <a:t>Positie bepalen</a:t>
            </a:r>
            <a:endParaRPr dirty="0"/>
          </a:p>
        </p:txBody>
      </p:sp>
      <p:pic>
        <p:nvPicPr>
          <p:cNvPr id="302" name="Google Shape;302;p45"/>
          <p:cNvPicPr preferRelativeResize="0"/>
          <p:nvPr/>
        </p:nvPicPr>
        <p:blipFill>
          <a:blip r:embed="rId3">
            <a:alphaModFix/>
          </a:blip>
          <a:stretch>
            <a:fillRect/>
          </a:stretch>
        </p:blipFill>
        <p:spPr>
          <a:xfrm>
            <a:off x="0" y="2498997"/>
            <a:ext cx="12191999" cy="2159256"/>
          </a:xfrm>
          <a:prstGeom prst="rect">
            <a:avLst/>
          </a:prstGeom>
          <a:noFill/>
          <a:ln>
            <a:noFill/>
          </a:ln>
        </p:spPr>
      </p:pic>
      <p:pic>
        <p:nvPicPr>
          <p:cNvPr id="303" name="Google Shape;303;p45"/>
          <p:cNvPicPr preferRelativeResize="0"/>
          <p:nvPr/>
        </p:nvPicPr>
        <p:blipFill>
          <a:blip r:embed="rId4">
            <a:alphaModFix/>
          </a:blip>
          <a:stretch>
            <a:fillRect/>
          </a:stretch>
        </p:blipFill>
        <p:spPr>
          <a:xfrm>
            <a:off x="8102125" y="-647750"/>
            <a:ext cx="3483399" cy="34833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Gebruikte bronnen</a:t>
            </a:r>
            <a:endParaRPr/>
          </a:p>
        </p:txBody>
      </p:sp>
      <p:sp>
        <p:nvSpPr>
          <p:cNvPr id="309" name="Google Shape;309;p4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nl-BE" sz="1800" u="sng">
                <a:solidFill>
                  <a:schemeClr val="hlink"/>
                </a:solidFill>
                <a:latin typeface="Arial"/>
                <a:ea typeface="Arial"/>
                <a:cs typeface="Arial"/>
                <a:sym typeface="Arial"/>
                <a:hlinkClick r:id="rId3"/>
              </a:rPr>
              <a:t>https://github.com/AP-Elektronica-ICT/ssys19-sp5/blob/master/doc/Bronnen.md</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a:p>
        </p:txBody>
      </p:sp>
      <p:pic>
        <p:nvPicPr>
          <p:cNvPr id="310" name="Google Shape;310;p46"/>
          <p:cNvPicPr preferRelativeResize="0"/>
          <p:nvPr/>
        </p:nvPicPr>
        <p:blipFill>
          <a:blip r:embed="rId4">
            <a:alphaModFix/>
          </a:blip>
          <a:stretch>
            <a:fillRect/>
          </a:stretch>
        </p:blipFill>
        <p:spPr>
          <a:xfrm>
            <a:off x="924475" y="2401075"/>
            <a:ext cx="6565551" cy="3886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Sprint meetings</a:t>
            </a:r>
            <a:endParaRPr/>
          </a:p>
        </p:txBody>
      </p:sp>
      <p:sp>
        <p:nvSpPr>
          <p:cNvPr id="316" name="Google Shape;316;p4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nl-BE" sz="1800" u="sng">
                <a:solidFill>
                  <a:schemeClr val="hlink"/>
                </a:solidFill>
                <a:hlinkClick r:id="rId3"/>
              </a:rPr>
              <a:t>https://github.com/AP-Elektronica-ICT/ssys19-sp5/blob/master/doc/Sprintmeetings.md</a:t>
            </a:r>
            <a:endParaRPr/>
          </a:p>
        </p:txBody>
      </p:sp>
      <p:pic>
        <p:nvPicPr>
          <p:cNvPr id="317" name="Google Shape;317;p47"/>
          <p:cNvPicPr preferRelativeResize="0"/>
          <p:nvPr/>
        </p:nvPicPr>
        <p:blipFill>
          <a:blip r:embed="rId4">
            <a:alphaModFix/>
          </a:blip>
          <a:stretch>
            <a:fillRect/>
          </a:stretch>
        </p:blipFill>
        <p:spPr>
          <a:xfrm>
            <a:off x="922300" y="2414925"/>
            <a:ext cx="5040499" cy="4273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8"/>
          <p:cNvSpPr txBox="1">
            <a:spLocks noGrp="1"/>
          </p:cNvSpPr>
          <p:nvPr>
            <p:ph type="ctrTitle"/>
          </p:nvPr>
        </p:nvSpPr>
        <p:spPr>
          <a:xfrm>
            <a:off x="1665500" y="1603488"/>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Milestones / verdere Planning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nl-BE"/>
              <a:t>Sprint 3</a:t>
            </a:r>
            <a:endParaRPr/>
          </a:p>
        </p:txBody>
      </p:sp>
      <p:sp>
        <p:nvSpPr>
          <p:cNvPr id="328" name="Google Shape;328;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nl-BE"/>
              <a:t>LineDancer</a:t>
            </a:r>
            <a:endParaRPr/>
          </a:p>
          <a:p>
            <a:pPr marL="228600" lvl="0" indent="-228600" algn="l" rtl="0">
              <a:lnSpc>
                <a:spcPct val="90000"/>
              </a:lnSpc>
              <a:spcBef>
                <a:spcPts val="1000"/>
              </a:spcBef>
              <a:spcAft>
                <a:spcPts val="0"/>
              </a:spcAft>
              <a:buClr>
                <a:schemeClr val="dk1"/>
              </a:buClr>
              <a:buSzPts val="2800"/>
              <a:buChar char="•"/>
            </a:pPr>
            <a:r>
              <a:rPr lang="nl-BE"/>
              <a:t>Tekening sturen met Android</a:t>
            </a:r>
            <a:endParaRPr/>
          </a:p>
          <a:p>
            <a:pPr marL="228600" lvl="0" indent="-228600" algn="l" rtl="0">
              <a:lnSpc>
                <a:spcPct val="90000"/>
              </a:lnSpc>
              <a:spcBef>
                <a:spcPts val="1000"/>
              </a:spcBef>
              <a:spcAft>
                <a:spcPts val="0"/>
              </a:spcAft>
              <a:buClr>
                <a:schemeClr val="dk1"/>
              </a:buClr>
              <a:buSzPts val="2800"/>
              <a:buChar char="•"/>
            </a:pPr>
            <a:r>
              <a:rPr lang="nl-BE"/>
              <a:t>Controle pen</a:t>
            </a:r>
            <a:endParaRPr/>
          </a:p>
        </p:txBody>
      </p:sp>
      <p:pic>
        <p:nvPicPr>
          <p:cNvPr id="329" name="Google Shape;329;p49"/>
          <p:cNvPicPr preferRelativeResize="0"/>
          <p:nvPr/>
        </p:nvPicPr>
        <p:blipFill rotWithShape="1">
          <a:blip r:embed="rId3">
            <a:alphaModFix/>
          </a:blip>
          <a:srcRect/>
          <a:stretch/>
        </p:blipFill>
        <p:spPr>
          <a:xfrm>
            <a:off x="295565" y="3429000"/>
            <a:ext cx="11711708" cy="274796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791050" y="37455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nl-BE"/>
              <a:t>Sprint 4</a:t>
            </a:r>
            <a:endParaRPr/>
          </a:p>
        </p:txBody>
      </p:sp>
      <p:pic>
        <p:nvPicPr>
          <p:cNvPr id="335" name="Google Shape;335;p50"/>
          <p:cNvPicPr preferRelativeResize="0"/>
          <p:nvPr/>
        </p:nvPicPr>
        <p:blipFill>
          <a:blip r:embed="rId3">
            <a:alphaModFix/>
          </a:blip>
          <a:stretch>
            <a:fillRect/>
          </a:stretch>
        </p:blipFill>
        <p:spPr>
          <a:xfrm>
            <a:off x="199600" y="3333675"/>
            <a:ext cx="11887200" cy="3332088"/>
          </a:xfrm>
          <a:prstGeom prst="rect">
            <a:avLst/>
          </a:prstGeom>
          <a:noFill/>
          <a:ln>
            <a:noFill/>
          </a:ln>
        </p:spPr>
      </p:pic>
      <p:sp>
        <p:nvSpPr>
          <p:cNvPr id="336" name="Google Shape;336;p5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nl-BE"/>
              <a:t>Finale robot</a:t>
            </a:r>
            <a:endParaRPr/>
          </a:p>
          <a:p>
            <a:pPr marL="457200" lvl="0" indent="-342900" algn="l" rtl="0">
              <a:lnSpc>
                <a:spcPct val="90000"/>
              </a:lnSpc>
              <a:spcBef>
                <a:spcPts val="0"/>
              </a:spcBef>
              <a:spcAft>
                <a:spcPts val="0"/>
              </a:spcAft>
              <a:buSzPts val="1800"/>
              <a:buChar char="•"/>
            </a:pPr>
            <a:r>
              <a:rPr lang="nl-BE"/>
              <a:t>Hoeken / bogen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nl-BE"/>
              <a:t>Openstaande design vragen </a:t>
            </a:r>
            <a:endParaRPr/>
          </a:p>
        </p:txBody>
      </p:sp>
      <p:sp>
        <p:nvSpPr>
          <p:cNvPr id="342" name="Google Shape;342;p51"/>
          <p:cNvSpPr txBox="1">
            <a:spLocks noGrp="1"/>
          </p:cNvSpPr>
          <p:nvPr>
            <p:ph type="body" idx="1"/>
          </p:nvPr>
        </p:nvSpPr>
        <p:spPr>
          <a:xfrm>
            <a:off x="7816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nl-BE"/>
              <a:t>H-bridge is door gebrand → oorzaak zoeken</a:t>
            </a:r>
            <a:endParaRPr/>
          </a:p>
          <a:p>
            <a:pPr marL="457200" lvl="0" indent="-342900" algn="l" rtl="0">
              <a:spcBef>
                <a:spcPts val="0"/>
              </a:spcBef>
              <a:spcAft>
                <a:spcPts val="0"/>
              </a:spcAft>
              <a:buSzPts val="1800"/>
              <a:buChar char="•"/>
            </a:pPr>
            <a:r>
              <a:rPr lang="nl-BE"/>
              <a:t>Gyroscoop</a:t>
            </a:r>
            <a:endParaRPr/>
          </a:p>
          <a:p>
            <a:pPr marL="457200" lvl="0" indent="-342900" algn="l" rtl="0">
              <a:spcBef>
                <a:spcPts val="0"/>
              </a:spcBef>
              <a:spcAft>
                <a:spcPts val="0"/>
              </a:spcAft>
              <a:buSzPts val="1800"/>
              <a:buChar char="•"/>
            </a:pPr>
            <a:r>
              <a:rPr lang="nl-BE"/>
              <a:t>Coördinaten</a:t>
            </a:r>
            <a:endParaRPr/>
          </a:p>
          <a:p>
            <a:pPr marL="457200" lvl="0" indent="-342900" algn="l" rtl="0">
              <a:spcBef>
                <a:spcPts val="0"/>
              </a:spcBef>
              <a:spcAft>
                <a:spcPts val="0"/>
              </a:spcAft>
              <a:buSzPts val="1800"/>
              <a:buChar char="•"/>
            </a:pPr>
            <a:r>
              <a:rPr lang="nl-BE"/>
              <a:t>Tijd</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ctrTitle"/>
          </p:nvPr>
        </p:nvSpPr>
        <p:spPr>
          <a:xfrm>
            <a:off x="1524000" y="1122368"/>
            <a:ext cx="9144000" cy="10755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Hardware</a:t>
            </a:r>
            <a:endParaRPr/>
          </a:p>
        </p:txBody>
      </p:sp>
      <p:sp>
        <p:nvSpPr>
          <p:cNvPr id="108" name="Google Shape;108;p16"/>
          <p:cNvSpPr txBox="1">
            <a:spLocks noGrp="1"/>
          </p:cNvSpPr>
          <p:nvPr>
            <p:ph type="subTitle" idx="1"/>
          </p:nvPr>
        </p:nvSpPr>
        <p:spPr>
          <a:xfrm>
            <a:off x="1457950" y="2441757"/>
            <a:ext cx="9144000" cy="2633400"/>
          </a:xfrm>
          <a:prstGeom prst="rect">
            <a:avLst/>
          </a:prstGeom>
        </p:spPr>
        <p:txBody>
          <a:bodyPr spcFirstLastPara="1" wrap="square" lIns="91425" tIns="45700" rIns="91425" bIns="45700" anchor="t" anchorCtr="0">
            <a:noAutofit/>
          </a:bodyPr>
          <a:lstStyle/>
          <a:p>
            <a:pPr marL="1371600" lvl="0" indent="457200" algn="l" rtl="0">
              <a:spcBef>
                <a:spcPts val="1000"/>
              </a:spcBef>
              <a:spcAft>
                <a:spcPts val="0"/>
              </a:spcAft>
              <a:buNone/>
            </a:pPr>
            <a:r>
              <a:rPr lang="nl-BE"/>
              <a:t>Completed Subtasks:</a:t>
            </a:r>
            <a:endParaRPr/>
          </a:p>
          <a:p>
            <a:pPr marL="1828800" lvl="0" indent="457200" algn="l" rtl="0">
              <a:spcBef>
                <a:spcPts val="1000"/>
              </a:spcBef>
              <a:spcAft>
                <a:spcPts val="0"/>
              </a:spcAft>
              <a:buNone/>
            </a:pPr>
            <a:r>
              <a:rPr lang="nl-BE"/>
              <a:t>-Multisim schema (Feng) 5sp</a:t>
            </a:r>
            <a:endParaRPr/>
          </a:p>
          <a:p>
            <a:pPr marL="1828800" lvl="0" indent="457200" algn="l" rtl="0">
              <a:spcBef>
                <a:spcPts val="1000"/>
              </a:spcBef>
              <a:spcAft>
                <a:spcPts val="0"/>
              </a:spcAft>
              <a:buNone/>
            </a:pPr>
            <a:r>
              <a:rPr lang="nl-BE"/>
              <a:t>-Prototype PCB (Feng) 5sp</a:t>
            </a:r>
            <a:endParaRPr/>
          </a:p>
          <a:p>
            <a:pPr marL="1828800" lvl="0" indent="457200" algn="l" rtl="0">
              <a:spcBef>
                <a:spcPts val="1000"/>
              </a:spcBef>
              <a:spcAft>
                <a:spcPts val="0"/>
              </a:spcAft>
              <a:buNone/>
            </a:pPr>
            <a:endParaRPr/>
          </a:p>
          <a:p>
            <a:pPr marL="1371600" lvl="0" indent="457200" algn="l" rtl="0">
              <a:spcBef>
                <a:spcPts val="1000"/>
              </a:spcBef>
              <a:spcAft>
                <a:spcPts val="0"/>
              </a:spcAft>
              <a:buNone/>
            </a:pPr>
            <a:r>
              <a:rPr lang="nl-BE"/>
              <a:t>Not Completed/ In Progress:</a:t>
            </a:r>
            <a:endParaRPr/>
          </a:p>
          <a:p>
            <a:pPr marL="1828800" lvl="0" indent="457200" algn="l" rtl="0">
              <a:spcBef>
                <a:spcPts val="1000"/>
              </a:spcBef>
              <a:spcAft>
                <a:spcPts val="0"/>
              </a:spcAft>
              <a:buNone/>
            </a:pPr>
            <a:r>
              <a:rPr lang="nl-BE"/>
              <a:t>-PCB Volledig geprint en werkende</a:t>
            </a:r>
            <a:endParaRPr/>
          </a:p>
          <a:p>
            <a:pPr marL="1371600" lvl="0" indent="0" algn="l" rtl="0">
              <a:spcBef>
                <a:spcPts val="1000"/>
              </a:spcBef>
              <a:spcAft>
                <a:spcPts val="0"/>
              </a:spcAft>
              <a:buNone/>
            </a:pPr>
            <a:endParaRPr/>
          </a:p>
          <a:p>
            <a:pPr marL="0" lvl="0" indent="0" algn="ctr" rtl="0">
              <a:spcBef>
                <a:spcPts val="1000"/>
              </a:spcBef>
              <a:spcAft>
                <a:spcPts val="0"/>
              </a:spcAft>
              <a:buNone/>
            </a:pPr>
            <a:endParaRPr/>
          </a:p>
        </p:txBody>
      </p:sp>
      <p:pic>
        <p:nvPicPr>
          <p:cNvPr id="109" name="Google Shape;109;p16"/>
          <p:cNvPicPr preferRelativeResize="0"/>
          <p:nvPr/>
        </p:nvPicPr>
        <p:blipFill>
          <a:blip r:embed="rId3">
            <a:alphaModFix/>
          </a:blip>
          <a:stretch>
            <a:fillRect/>
          </a:stretch>
        </p:blipFill>
        <p:spPr>
          <a:xfrm>
            <a:off x="257650" y="5715193"/>
            <a:ext cx="11887198" cy="287699"/>
          </a:xfrm>
          <a:prstGeom prst="rect">
            <a:avLst/>
          </a:prstGeom>
          <a:noFill/>
          <a:ln>
            <a:noFill/>
          </a:ln>
        </p:spPr>
      </p:pic>
      <p:pic>
        <p:nvPicPr>
          <p:cNvPr id="110" name="Google Shape;110;p16"/>
          <p:cNvPicPr preferRelativeResize="0"/>
          <p:nvPr/>
        </p:nvPicPr>
        <p:blipFill>
          <a:blip r:embed="rId4">
            <a:alphaModFix/>
          </a:blip>
          <a:stretch>
            <a:fillRect/>
          </a:stretch>
        </p:blipFill>
        <p:spPr>
          <a:xfrm>
            <a:off x="7514575" y="3123850"/>
            <a:ext cx="4630267" cy="81756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48" name="Google Shape;348;p5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349" name="Google Shape;349;p52"/>
          <p:cNvPicPr preferRelativeResize="0"/>
          <p:nvPr/>
        </p:nvPicPr>
        <p:blipFill>
          <a:blip r:embed="rId3">
            <a:alphaModFix/>
          </a:blip>
          <a:stretch>
            <a:fillRect/>
          </a:stretch>
        </p:blipFill>
        <p:spPr>
          <a:xfrm>
            <a:off x="4191000" y="1009650"/>
            <a:ext cx="3810000"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1524000" y="1122377"/>
            <a:ext cx="9144000" cy="1104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Motor controller </a:t>
            </a:r>
            <a:endParaRPr/>
          </a:p>
        </p:txBody>
      </p:sp>
      <p:sp>
        <p:nvSpPr>
          <p:cNvPr id="116" name="Google Shape;116;p17"/>
          <p:cNvSpPr txBox="1">
            <a:spLocks noGrp="1"/>
          </p:cNvSpPr>
          <p:nvPr>
            <p:ph type="subTitle" idx="1"/>
          </p:nvPr>
        </p:nvSpPr>
        <p:spPr>
          <a:xfrm>
            <a:off x="1599450" y="2131921"/>
            <a:ext cx="9144000" cy="4410900"/>
          </a:xfrm>
          <a:prstGeom prst="rect">
            <a:avLst/>
          </a:prstGeom>
        </p:spPr>
        <p:txBody>
          <a:bodyPr spcFirstLastPara="1" wrap="square" lIns="91425" tIns="45700" rIns="91425" bIns="45700" anchor="t" anchorCtr="0">
            <a:noAutofit/>
          </a:bodyPr>
          <a:lstStyle/>
          <a:p>
            <a:pPr marL="457200" lvl="0" indent="457200" algn="l" rtl="0">
              <a:spcBef>
                <a:spcPts val="1000"/>
              </a:spcBef>
              <a:spcAft>
                <a:spcPts val="0"/>
              </a:spcAft>
              <a:buNone/>
            </a:pPr>
            <a:r>
              <a:rPr lang="nl-BE" dirty="0" err="1"/>
              <a:t>Completed</a:t>
            </a:r>
            <a:r>
              <a:rPr lang="nl-BE" dirty="0"/>
              <a:t>:</a:t>
            </a:r>
            <a:endParaRPr dirty="0"/>
          </a:p>
          <a:p>
            <a:pPr marL="914400" lvl="0" indent="457200" algn="l" rtl="0">
              <a:spcBef>
                <a:spcPts val="1000"/>
              </a:spcBef>
              <a:spcAft>
                <a:spcPts val="0"/>
              </a:spcAft>
              <a:buNone/>
            </a:pPr>
            <a:r>
              <a:rPr lang="nl-BE" dirty="0"/>
              <a:t>-Sturing van de wielen met de IC SN754410 (Cédric)</a:t>
            </a:r>
            <a:endParaRPr dirty="0"/>
          </a:p>
          <a:p>
            <a:pPr marL="457200" lvl="0" indent="457200" algn="l" rtl="0">
              <a:spcBef>
                <a:spcPts val="1000"/>
              </a:spcBef>
              <a:spcAft>
                <a:spcPts val="0"/>
              </a:spcAft>
              <a:buNone/>
            </a:pPr>
            <a:endParaRPr dirty="0"/>
          </a:p>
          <a:p>
            <a:pPr marL="457200" lvl="0" indent="457200" algn="l" rtl="0">
              <a:spcBef>
                <a:spcPts val="1000"/>
              </a:spcBef>
              <a:spcAft>
                <a:spcPts val="0"/>
              </a:spcAft>
              <a:buNone/>
            </a:pPr>
            <a:endParaRPr dirty="0"/>
          </a:p>
          <a:p>
            <a:pPr marL="457200" lvl="0" indent="457200" algn="l" rtl="0">
              <a:spcBef>
                <a:spcPts val="1000"/>
              </a:spcBef>
              <a:spcAft>
                <a:spcPts val="0"/>
              </a:spcAft>
              <a:buNone/>
            </a:pPr>
            <a:r>
              <a:rPr lang="nl-BE" dirty="0"/>
              <a:t>In </a:t>
            </a:r>
            <a:r>
              <a:rPr lang="nl-BE" dirty="0" err="1"/>
              <a:t>Progress</a:t>
            </a:r>
            <a:r>
              <a:rPr lang="nl-BE" dirty="0"/>
              <a:t>/ </a:t>
            </a:r>
            <a:r>
              <a:rPr lang="nl-BE" dirty="0" err="1"/>
              <a:t>not</a:t>
            </a:r>
            <a:r>
              <a:rPr lang="nl-BE" dirty="0"/>
              <a:t> </a:t>
            </a:r>
            <a:r>
              <a:rPr lang="nl-BE" dirty="0" err="1"/>
              <a:t>completed</a:t>
            </a:r>
            <a:r>
              <a:rPr lang="nl-BE" dirty="0"/>
              <a:t>:</a:t>
            </a:r>
            <a:endParaRPr dirty="0"/>
          </a:p>
          <a:p>
            <a:pPr marL="0" lvl="0" indent="0" algn="l" rtl="0">
              <a:spcBef>
                <a:spcPts val="1000"/>
              </a:spcBef>
              <a:spcAft>
                <a:spcPts val="0"/>
              </a:spcAft>
              <a:buNone/>
            </a:pPr>
            <a:r>
              <a:rPr lang="nl-BE" dirty="0"/>
              <a:t>	      -Kasper (zowel Motor Controller als Sensor controller)</a:t>
            </a:r>
            <a:endParaRPr dirty="0"/>
          </a:p>
          <a:p>
            <a:pPr marL="457200" lvl="0" indent="457200" algn="l" rtl="0">
              <a:spcBef>
                <a:spcPts val="1000"/>
              </a:spcBef>
              <a:spcAft>
                <a:spcPts val="0"/>
              </a:spcAft>
              <a:buNone/>
            </a:pPr>
            <a:endParaRPr dirty="0"/>
          </a:p>
          <a:p>
            <a:pPr marL="0" lvl="0" indent="0" algn="ctr" rtl="0">
              <a:spcBef>
                <a:spcPts val="1000"/>
              </a:spcBef>
              <a:spcAft>
                <a:spcPts val="0"/>
              </a:spcAft>
              <a:buNone/>
            </a:pPr>
            <a:endParaRPr dirty="0"/>
          </a:p>
        </p:txBody>
      </p:sp>
      <p:pic>
        <p:nvPicPr>
          <p:cNvPr id="117" name="Google Shape;117;p17"/>
          <p:cNvPicPr preferRelativeResize="0"/>
          <p:nvPr/>
        </p:nvPicPr>
        <p:blipFill>
          <a:blip r:embed="rId3">
            <a:alphaModFix/>
          </a:blip>
          <a:stretch>
            <a:fillRect/>
          </a:stretch>
        </p:blipFill>
        <p:spPr>
          <a:xfrm>
            <a:off x="152400" y="3552313"/>
            <a:ext cx="11887199" cy="303806"/>
          </a:xfrm>
          <a:prstGeom prst="rect">
            <a:avLst/>
          </a:prstGeom>
          <a:noFill/>
          <a:ln>
            <a:noFill/>
          </a:ln>
        </p:spPr>
      </p:pic>
      <p:pic>
        <p:nvPicPr>
          <p:cNvPr id="118" name="Google Shape;118;p17"/>
          <p:cNvPicPr preferRelativeResize="0"/>
          <p:nvPr/>
        </p:nvPicPr>
        <p:blipFill>
          <a:blip r:embed="rId4">
            <a:alphaModFix/>
          </a:blip>
          <a:stretch>
            <a:fillRect/>
          </a:stretch>
        </p:blipFill>
        <p:spPr>
          <a:xfrm>
            <a:off x="229963" y="3856125"/>
            <a:ext cx="11732074" cy="179100"/>
          </a:xfrm>
          <a:prstGeom prst="rect">
            <a:avLst/>
          </a:prstGeom>
          <a:noFill/>
          <a:ln>
            <a:noFill/>
          </a:ln>
        </p:spPr>
      </p:pic>
      <p:pic>
        <p:nvPicPr>
          <p:cNvPr id="119" name="Google Shape;119;p17"/>
          <p:cNvPicPr preferRelativeResize="0"/>
          <p:nvPr/>
        </p:nvPicPr>
        <p:blipFill>
          <a:blip r:embed="rId5">
            <a:alphaModFix/>
          </a:blip>
          <a:stretch>
            <a:fillRect/>
          </a:stretch>
        </p:blipFill>
        <p:spPr>
          <a:xfrm>
            <a:off x="3241225" y="5276425"/>
            <a:ext cx="5260932" cy="8175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ctrTitle"/>
          </p:nvPr>
        </p:nvSpPr>
        <p:spPr>
          <a:xfrm>
            <a:off x="1524000" y="1122377"/>
            <a:ext cx="9144000" cy="1104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Wireless controller</a:t>
            </a:r>
            <a:endParaRPr/>
          </a:p>
        </p:txBody>
      </p:sp>
      <p:sp>
        <p:nvSpPr>
          <p:cNvPr id="125" name="Google Shape;125;p18"/>
          <p:cNvSpPr txBox="1">
            <a:spLocks noGrp="1"/>
          </p:cNvSpPr>
          <p:nvPr>
            <p:ph type="subTitle" idx="1"/>
          </p:nvPr>
        </p:nvSpPr>
        <p:spPr>
          <a:xfrm>
            <a:off x="1307025" y="2300278"/>
            <a:ext cx="9144000" cy="4633200"/>
          </a:xfrm>
          <a:prstGeom prst="rect">
            <a:avLst/>
          </a:prstGeom>
        </p:spPr>
        <p:txBody>
          <a:bodyPr spcFirstLastPara="1" wrap="square" lIns="91425" tIns="45700" rIns="91425" bIns="45700" anchor="t" anchorCtr="0">
            <a:noAutofit/>
          </a:bodyPr>
          <a:lstStyle/>
          <a:p>
            <a:pPr marL="914400" lvl="0" indent="457200" algn="l" rtl="0">
              <a:spcBef>
                <a:spcPts val="1000"/>
              </a:spcBef>
              <a:spcAft>
                <a:spcPts val="0"/>
              </a:spcAft>
              <a:buNone/>
            </a:pPr>
            <a:r>
              <a:rPr lang="nl-BE" dirty="0" err="1"/>
              <a:t>Completed</a:t>
            </a:r>
            <a:r>
              <a:rPr lang="nl-BE" dirty="0"/>
              <a:t>:</a:t>
            </a:r>
            <a:endParaRPr dirty="0"/>
          </a:p>
          <a:p>
            <a:pPr marL="1371600" lvl="0" indent="457200" algn="l" rtl="0">
              <a:spcBef>
                <a:spcPts val="1000"/>
              </a:spcBef>
              <a:spcAft>
                <a:spcPts val="0"/>
              </a:spcAft>
              <a:buNone/>
            </a:pPr>
            <a:r>
              <a:rPr lang="nl-BE" dirty="0"/>
              <a:t>-Bluetooth </a:t>
            </a:r>
            <a:r>
              <a:rPr lang="nl-BE" dirty="0" err="1"/>
              <a:t>Arduino</a:t>
            </a:r>
            <a:r>
              <a:rPr lang="nl-BE" dirty="0"/>
              <a:t> (Feng) </a:t>
            </a:r>
            <a:r>
              <a:rPr lang="nl-BE" dirty="0" err="1"/>
              <a:t>subtask</a:t>
            </a:r>
            <a:r>
              <a:rPr lang="nl-BE" dirty="0"/>
              <a:t> 2sp</a:t>
            </a:r>
            <a:endParaRPr dirty="0"/>
          </a:p>
          <a:p>
            <a:pPr marL="457200" lvl="0" indent="457200" algn="ctr" rtl="0">
              <a:spcBef>
                <a:spcPts val="1000"/>
              </a:spcBef>
              <a:spcAft>
                <a:spcPts val="0"/>
              </a:spcAft>
              <a:buNone/>
            </a:pPr>
            <a:r>
              <a:rPr lang="nl-BE" dirty="0"/>
              <a:t>-Bluetooth Ontvanger Android (Cédric)</a:t>
            </a:r>
            <a:r>
              <a:rPr lang="nl-BE" dirty="0" err="1"/>
              <a:t>subtask</a:t>
            </a:r>
            <a:r>
              <a:rPr lang="nl-BE" dirty="0"/>
              <a:t> 1sp</a:t>
            </a:r>
            <a:endParaRPr dirty="0"/>
          </a:p>
          <a:p>
            <a:pPr marL="0" lvl="0" indent="0" algn="ctr" rtl="0">
              <a:spcBef>
                <a:spcPts val="1000"/>
              </a:spcBef>
              <a:spcAft>
                <a:spcPts val="0"/>
              </a:spcAft>
              <a:buNone/>
            </a:pPr>
            <a:endParaRPr dirty="0"/>
          </a:p>
          <a:p>
            <a:pPr marL="1828800" lvl="0" indent="0" algn="l" rtl="0">
              <a:spcBef>
                <a:spcPts val="1000"/>
              </a:spcBef>
              <a:spcAft>
                <a:spcPts val="0"/>
              </a:spcAft>
              <a:buNone/>
            </a:pPr>
            <a:r>
              <a:rPr lang="nl-BE" dirty="0"/>
              <a:t>-UI Android applicatie (</a:t>
            </a:r>
            <a:r>
              <a:rPr lang="nl-BE" dirty="0" err="1"/>
              <a:t>Ajon</a:t>
            </a:r>
            <a:r>
              <a:rPr lang="nl-BE" dirty="0"/>
              <a:t>)</a:t>
            </a:r>
            <a:endParaRPr dirty="0"/>
          </a:p>
          <a:p>
            <a:pPr marL="1828800" lvl="0" indent="0" algn="l" rtl="0">
              <a:spcBef>
                <a:spcPts val="1000"/>
              </a:spcBef>
              <a:spcAft>
                <a:spcPts val="0"/>
              </a:spcAft>
              <a:buNone/>
            </a:pPr>
            <a:endParaRPr dirty="0"/>
          </a:p>
          <a:p>
            <a:pPr marL="0" lvl="0" indent="0" algn="l" rtl="0">
              <a:spcBef>
                <a:spcPts val="1000"/>
              </a:spcBef>
              <a:spcAft>
                <a:spcPts val="0"/>
              </a:spcAft>
              <a:buNone/>
            </a:pPr>
            <a:r>
              <a:rPr lang="nl-BE" dirty="0"/>
              <a:t>	      </a:t>
            </a:r>
            <a:r>
              <a:rPr lang="nl-BE" dirty="0" err="1"/>
              <a:t>Not</a:t>
            </a:r>
            <a:r>
              <a:rPr lang="nl-BE" dirty="0"/>
              <a:t> </a:t>
            </a:r>
            <a:r>
              <a:rPr lang="nl-BE" dirty="0" err="1"/>
              <a:t>Completed</a:t>
            </a:r>
            <a:r>
              <a:rPr lang="nl-BE" dirty="0"/>
              <a:t>/In </a:t>
            </a:r>
            <a:r>
              <a:rPr lang="nl-BE" dirty="0" err="1"/>
              <a:t>Progress</a:t>
            </a:r>
            <a:r>
              <a:rPr lang="nl-BE" dirty="0"/>
              <a:t>:</a:t>
            </a:r>
            <a:endParaRPr dirty="0"/>
          </a:p>
          <a:p>
            <a:pPr marL="0" lvl="0" indent="0" algn="l" rtl="0">
              <a:spcBef>
                <a:spcPts val="1000"/>
              </a:spcBef>
              <a:spcAft>
                <a:spcPts val="0"/>
              </a:spcAft>
              <a:buNone/>
            </a:pPr>
            <a:r>
              <a:rPr lang="nl-BE" dirty="0"/>
              <a:t>		-</a:t>
            </a:r>
            <a:r>
              <a:rPr lang="nl-BE" dirty="0" err="1"/>
              <a:t>Txt</a:t>
            </a:r>
            <a:r>
              <a:rPr lang="nl-BE" dirty="0"/>
              <a:t> bestand doorsturen </a:t>
            </a:r>
            <a:r>
              <a:rPr lang="nl-BE" dirty="0" err="1"/>
              <a:t>android</a:t>
            </a:r>
            <a:r>
              <a:rPr lang="nl-BE" dirty="0"/>
              <a:t> </a:t>
            </a:r>
            <a:r>
              <a:rPr lang="nl-BE" dirty="0" err="1"/>
              <a:t>to</a:t>
            </a:r>
            <a:r>
              <a:rPr lang="nl-BE" dirty="0"/>
              <a:t> </a:t>
            </a:r>
            <a:r>
              <a:rPr lang="nl-BE" dirty="0" err="1"/>
              <a:t>Arduino</a:t>
            </a:r>
            <a:r>
              <a:rPr lang="nl-BE" dirty="0"/>
              <a:t> (Feng)</a:t>
            </a:r>
            <a:endParaRPr dirty="0"/>
          </a:p>
        </p:txBody>
      </p:sp>
      <p:pic>
        <p:nvPicPr>
          <p:cNvPr id="126" name="Google Shape;126;p18"/>
          <p:cNvPicPr preferRelativeResize="0"/>
          <p:nvPr/>
        </p:nvPicPr>
        <p:blipFill>
          <a:blip r:embed="rId3">
            <a:alphaModFix/>
          </a:blip>
          <a:stretch>
            <a:fillRect/>
          </a:stretch>
        </p:blipFill>
        <p:spPr>
          <a:xfrm>
            <a:off x="238675" y="3987288"/>
            <a:ext cx="11714651" cy="203825"/>
          </a:xfrm>
          <a:prstGeom prst="rect">
            <a:avLst/>
          </a:prstGeom>
          <a:noFill/>
          <a:ln>
            <a:noFill/>
          </a:ln>
        </p:spPr>
      </p:pic>
      <p:pic>
        <p:nvPicPr>
          <p:cNvPr id="127" name="Google Shape;127;p18"/>
          <p:cNvPicPr preferRelativeResize="0"/>
          <p:nvPr/>
        </p:nvPicPr>
        <p:blipFill>
          <a:blip r:embed="rId4">
            <a:alphaModFix/>
          </a:blip>
          <a:stretch>
            <a:fillRect/>
          </a:stretch>
        </p:blipFill>
        <p:spPr>
          <a:xfrm>
            <a:off x="218525" y="4821469"/>
            <a:ext cx="11887197" cy="301273"/>
          </a:xfrm>
          <a:prstGeom prst="rect">
            <a:avLst/>
          </a:prstGeom>
          <a:noFill/>
          <a:ln>
            <a:noFill/>
          </a:ln>
        </p:spPr>
      </p:pic>
      <p:pic>
        <p:nvPicPr>
          <p:cNvPr id="128" name="Google Shape;128;p18"/>
          <p:cNvPicPr preferRelativeResize="0"/>
          <p:nvPr/>
        </p:nvPicPr>
        <p:blipFill>
          <a:blip r:embed="rId5">
            <a:alphaModFix/>
          </a:blip>
          <a:stretch>
            <a:fillRect/>
          </a:stretch>
        </p:blipFill>
        <p:spPr>
          <a:xfrm>
            <a:off x="304800" y="6463638"/>
            <a:ext cx="11887200" cy="2616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ctrTitle"/>
          </p:nvPr>
        </p:nvSpPr>
        <p:spPr>
          <a:xfrm>
            <a:off x="1524000" y="1122377"/>
            <a:ext cx="9144000" cy="1104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Stift controller</a:t>
            </a:r>
            <a:endParaRPr/>
          </a:p>
        </p:txBody>
      </p:sp>
      <p:sp>
        <p:nvSpPr>
          <p:cNvPr id="134" name="Google Shape;134;p19"/>
          <p:cNvSpPr txBox="1">
            <a:spLocks noGrp="1"/>
          </p:cNvSpPr>
          <p:nvPr>
            <p:ph type="subTitle" idx="1"/>
          </p:nvPr>
        </p:nvSpPr>
        <p:spPr>
          <a:xfrm>
            <a:off x="1269300" y="2394588"/>
            <a:ext cx="9144000" cy="16557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nl-BE" dirty="0"/>
              <a:t>-Penhouder (Cédric)</a:t>
            </a:r>
            <a:endParaRPr dirty="0"/>
          </a:p>
          <a:p>
            <a:pPr marL="0" lvl="0" indent="0" algn="ctr" rtl="0">
              <a:spcBef>
                <a:spcPts val="1000"/>
              </a:spcBef>
              <a:spcAft>
                <a:spcPts val="0"/>
              </a:spcAft>
              <a:buNone/>
            </a:pPr>
            <a:r>
              <a:rPr lang="nl-BE" dirty="0"/>
              <a:t>-Sturing sg-90 (Cédric)</a:t>
            </a:r>
            <a:endParaRPr dirty="0"/>
          </a:p>
        </p:txBody>
      </p:sp>
      <p:pic>
        <p:nvPicPr>
          <p:cNvPr id="135" name="Google Shape;135;p19"/>
          <p:cNvPicPr preferRelativeResize="0"/>
          <p:nvPr/>
        </p:nvPicPr>
        <p:blipFill>
          <a:blip r:embed="rId3">
            <a:alphaModFix/>
          </a:blip>
          <a:stretch>
            <a:fillRect/>
          </a:stretch>
        </p:blipFill>
        <p:spPr>
          <a:xfrm>
            <a:off x="227875" y="3757838"/>
            <a:ext cx="11887201" cy="2924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ctrTitle"/>
          </p:nvPr>
        </p:nvSpPr>
        <p:spPr>
          <a:xfrm>
            <a:off x="1524000" y="1122377"/>
            <a:ext cx="9144000" cy="1104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Sensor controller</a:t>
            </a:r>
            <a:endParaRPr/>
          </a:p>
        </p:txBody>
      </p:sp>
      <p:sp>
        <p:nvSpPr>
          <p:cNvPr id="141" name="Google Shape;141;p20"/>
          <p:cNvSpPr txBox="1">
            <a:spLocks noGrp="1"/>
          </p:cNvSpPr>
          <p:nvPr>
            <p:ph type="subTitle" idx="1"/>
          </p:nvPr>
        </p:nvSpPr>
        <p:spPr>
          <a:xfrm>
            <a:off x="1524000" y="2373200"/>
            <a:ext cx="10173300" cy="4329000"/>
          </a:xfrm>
          <a:prstGeom prst="rect">
            <a:avLst/>
          </a:prstGeom>
        </p:spPr>
        <p:txBody>
          <a:bodyPr spcFirstLastPara="1" wrap="square" lIns="91425" tIns="45700" rIns="91425" bIns="45700" anchor="t" anchorCtr="0">
            <a:noAutofit/>
          </a:bodyPr>
          <a:lstStyle/>
          <a:p>
            <a:pPr marL="0" lvl="0" indent="457200" algn="l" rtl="0">
              <a:spcBef>
                <a:spcPts val="1000"/>
              </a:spcBef>
              <a:spcAft>
                <a:spcPts val="0"/>
              </a:spcAft>
              <a:buNone/>
            </a:pPr>
            <a:r>
              <a:rPr lang="nl-BE" dirty="0" err="1"/>
              <a:t>Completed</a:t>
            </a:r>
            <a:r>
              <a:rPr lang="nl-BE" dirty="0"/>
              <a:t>:</a:t>
            </a:r>
          </a:p>
          <a:p>
            <a:pPr marL="0" lvl="0" indent="457200" algn="l" rtl="0">
              <a:spcBef>
                <a:spcPts val="1000"/>
              </a:spcBef>
              <a:spcAft>
                <a:spcPts val="0"/>
              </a:spcAft>
              <a:buNone/>
            </a:pPr>
            <a:r>
              <a:rPr lang="nl-BE" dirty="0"/>
              <a:t>	-Werking en sturing LSM9DS 9DOF-Stick (Kasper)</a:t>
            </a:r>
          </a:p>
          <a:p>
            <a:pPr marL="0" lvl="0" indent="457200" algn="l" rtl="0">
              <a:spcBef>
                <a:spcPts val="1000"/>
              </a:spcBef>
              <a:spcAft>
                <a:spcPts val="0"/>
              </a:spcAft>
              <a:buNone/>
            </a:pPr>
            <a:r>
              <a:rPr lang="nl-BE" dirty="0"/>
              <a:t>	-Werking en sturing </a:t>
            </a:r>
            <a:r>
              <a:rPr lang="nl-BE" dirty="0">
                <a:solidFill>
                  <a:srgbClr val="24292E"/>
                </a:solidFill>
                <a:highlight>
                  <a:srgbClr val="FFFFFF"/>
                </a:highlight>
              </a:rPr>
              <a:t>HC-SR04 </a:t>
            </a:r>
            <a:r>
              <a:rPr lang="nl-BE" dirty="0" err="1">
                <a:solidFill>
                  <a:srgbClr val="24292E"/>
                </a:solidFill>
                <a:highlight>
                  <a:srgbClr val="FFFFFF"/>
                </a:highlight>
              </a:rPr>
              <a:t>Ultrasonic</a:t>
            </a:r>
            <a:r>
              <a:rPr lang="nl-BE" dirty="0">
                <a:solidFill>
                  <a:srgbClr val="24292E"/>
                </a:solidFill>
                <a:highlight>
                  <a:srgbClr val="FFFFFF"/>
                </a:highlight>
              </a:rPr>
              <a:t> </a:t>
            </a:r>
            <a:r>
              <a:rPr lang="nl-BE" dirty="0" err="1">
                <a:solidFill>
                  <a:srgbClr val="24292E"/>
                </a:solidFill>
                <a:highlight>
                  <a:srgbClr val="FFFFFF"/>
                </a:highlight>
              </a:rPr>
              <a:t>Distance</a:t>
            </a:r>
            <a:r>
              <a:rPr lang="nl-BE" dirty="0">
                <a:solidFill>
                  <a:srgbClr val="24292E"/>
                </a:solidFill>
                <a:highlight>
                  <a:srgbClr val="FFFFFF"/>
                </a:highlight>
              </a:rPr>
              <a:t> Sensor (</a:t>
            </a:r>
            <a:r>
              <a:rPr lang="nl-BE" dirty="0" err="1">
                <a:solidFill>
                  <a:srgbClr val="24292E"/>
                </a:solidFill>
                <a:highlight>
                  <a:srgbClr val="FFFFFF"/>
                </a:highlight>
              </a:rPr>
              <a:t>Ajon</a:t>
            </a:r>
            <a:r>
              <a:rPr lang="nl-BE" dirty="0">
                <a:solidFill>
                  <a:srgbClr val="24292E"/>
                </a:solidFill>
                <a:highlight>
                  <a:srgbClr val="FFFFFF"/>
                </a:highlight>
              </a:rPr>
              <a:t>)</a:t>
            </a:r>
          </a:p>
          <a:p>
            <a:pPr marL="0" lvl="0" indent="457200" algn="l" rtl="0">
              <a:spcBef>
                <a:spcPts val="1000"/>
              </a:spcBef>
              <a:spcAft>
                <a:spcPts val="0"/>
              </a:spcAft>
              <a:buNone/>
            </a:pPr>
            <a:endParaRPr lang="nl-BE" dirty="0">
              <a:solidFill>
                <a:srgbClr val="24292E"/>
              </a:solidFill>
              <a:highlight>
                <a:srgbClr val="FFFFFF"/>
              </a:highlight>
            </a:endParaRPr>
          </a:p>
          <a:p>
            <a:pPr marL="0" lvl="0" indent="457200" algn="l" rtl="0">
              <a:spcBef>
                <a:spcPts val="1000"/>
              </a:spcBef>
              <a:spcAft>
                <a:spcPts val="0"/>
              </a:spcAft>
              <a:buNone/>
            </a:pPr>
            <a:r>
              <a:rPr lang="nl-BE" dirty="0" err="1"/>
              <a:t>Not</a:t>
            </a:r>
            <a:r>
              <a:rPr lang="nl-BE" dirty="0"/>
              <a:t> </a:t>
            </a:r>
            <a:r>
              <a:rPr lang="nl-BE" dirty="0" err="1"/>
              <a:t>Completed</a:t>
            </a:r>
            <a:r>
              <a:rPr lang="nl-BE" dirty="0"/>
              <a:t>/In </a:t>
            </a:r>
            <a:r>
              <a:rPr lang="nl-BE" dirty="0" err="1"/>
              <a:t>Progress</a:t>
            </a:r>
            <a:r>
              <a:rPr lang="nl-BE" dirty="0"/>
              <a:t>:</a:t>
            </a:r>
          </a:p>
          <a:p>
            <a:pPr marL="0" lvl="0" indent="457200" algn="l" rtl="0">
              <a:spcBef>
                <a:spcPts val="1000"/>
              </a:spcBef>
              <a:spcAft>
                <a:spcPts val="0"/>
              </a:spcAft>
              <a:buNone/>
            </a:pPr>
            <a:r>
              <a:rPr lang="nl-BE" dirty="0"/>
              <a:t>	-</a:t>
            </a:r>
            <a:r>
              <a:rPr lang="nl-BE" dirty="0" err="1"/>
              <a:t>Ajon</a:t>
            </a:r>
            <a:r>
              <a:rPr lang="nl-BE" dirty="0"/>
              <a:t>/Cédric</a:t>
            </a:r>
          </a:p>
          <a:p>
            <a:pPr marL="0" lvl="0" indent="457200" algn="l" rtl="0">
              <a:spcBef>
                <a:spcPts val="1000"/>
              </a:spcBef>
              <a:spcAft>
                <a:spcPts val="0"/>
              </a:spcAft>
              <a:buNone/>
            </a:pPr>
            <a:r>
              <a:rPr lang="nl-BE" dirty="0"/>
              <a:t>	-</a:t>
            </a:r>
            <a:r>
              <a:rPr lang="nl-BE" dirty="0" err="1"/>
              <a:t>Ajon</a:t>
            </a:r>
            <a:endParaRPr lang="nl-BE" dirty="0"/>
          </a:p>
          <a:p>
            <a:pPr marL="0" lvl="0" indent="457200" algn="l" rtl="0">
              <a:spcBef>
                <a:spcPts val="1000"/>
              </a:spcBef>
              <a:spcAft>
                <a:spcPts val="0"/>
              </a:spcAft>
              <a:buNone/>
            </a:pPr>
            <a:r>
              <a:rPr lang="nl-BE" dirty="0"/>
              <a:t>	-Kasper</a:t>
            </a:r>
            <a:endParaRPr dirty="0"/>
          </a:p>
          <a:p>
            <a:pPr marL="914400" lvl="0" indent="457200" algn="l" rtl="0">
              <a:spcBef>
                <a:spcPts val="1000"/>
              </a:spcBef>
              <a:spcAft>
                <a:spcPts val="0"/>
              </a:spcAft>
              <a:buNone/>
            </a:pPr>
            <a:endParaRPr dirty="0"/>
          </a:p>
          <a:p>
            <a:pPr marL="914400" lvl="0" indent="457200" algn="l" rtl="0">
              <a:spcBef>
                <a:spcPts val="1000"/>
              </a:spcBef>
              <a:spcAft>
                <a:spcPts val="0"/>
              </a:spcAft>
              <a:buClr>
                <a:schemeClr val="dk1"/>
              </a:buClr>
              <a:buSzPts val="1100"/>
              <a:buFont typeface="Arial"/>
              <a:buNone/>
            </a:pPr>
            <a:endParaRPr dirty="0"/>
          </a:p>
        </p:txBody>
      </p:sp>
      <p:pic>
        <p:nvPicPr>
          <p:cNvPr id="142" name="Google Shape;142;p20"/>
          <p:cNvPicPr preferRelativeResize="0"/>
          <p:nvPr/>
        </p:nvPicPr>
        <p:blipFill>
          <a:blip r:embed="rId3">
            <a:alphaModFix/>
          </a:blip>
          <a:stretch>
            <a:fillRect/>
          </a:stretch>
        </p:blipFill>
        <p:spPr>
          <a:xfrm>
            <a:off x="152400" y="3993688"/>
            <a:ext cx="11887201" cy="274169"/>
          </a:xfrm>
          <a:prstGeom prst="rect">
            <a:avLst/>
          </a:prstGeom>
          <a:noFill/>
          <a:ln>
            <a:noFill/>
          </a:ln>
        </p:spPr>
      </p:pic>
      <p:pic>
        <p:nvPicPr>
          <p:cNvPr id="143" name="Google Shape;143;p20"/>
          <p:cNvPicPr preferRelativeResize="0"/>
          <p:nvPr/>
        </p:nvPicPr>
        <p:blipFill>
          <a:blip r:embed="rId4">
            <a:alphaModFix/>
          </a:blip>
          <a:stretch>
            <a:fillRect/>
          </a:stretch>
        </p:blipFill>
        <p:spPr>
          <a:xfrm>
            <a:off x="6824876" y="5274725"/>
            <a:ext cx="5098801" cy="817575"/>
          </a:xfrm>
          <a:prstGeom prst="rect">
            <a:avLst/>
          </a:prstGeom>
          <a:noFill/>
          <a:ln>
            <a:noFill/>
          </a:ln>
        </p:spPr>
      </p:pic>
      <p:pic>
        <p:nvPicPr>
          <p:cNvPr id="144" name="Google Shape;144;p20"/>
          <p:cNvPicPr preferRelativeResize="0"/>
          <p:nvPr/>
        </p:nvPicPr>
        <p:blipFill>
          <a:blip r:embed="rId5">
            <a:alphaModFix/>
          </a:blip>
          <a:stretch>
            <a:fillRect/>
          </a:stretch>
        </p:blipFill>
        <p:spPr>
          <a:xfrm>
            <a:off x="6778663" y="6092300"/>
            <a:ext cx="5260932" cy="817577"/>
          </a:xfrm>
          <a:prstGeom prst="rect">
            <a:avLst/>
          </a:prstGeom>
          <a:noFill/>
          <a:ln>
            <a:noFill/>
          </a:ln>
        </p:spPr>
      </p:pic>
      <p:pic>
        <p:nvPicPr>
          <p:cNvPr id="145" name="Google Shape;145;p20"/>
          <p:cNvPicPr preferRelativeResize="0"/>
          <p:nvPr/>
        </p:nvPicPr>
        <p:blipFill>
          <a:blip r:embed="rId6">
            <a:alphaModFix/>
          </a:blip>
          <a:stretch>
            <a:fillRect/>
          </a:stretch>
        </p:blipFill>
        <p:spPr>
          <a:xfrm>
            <a:off x="6824875" y="4457150"/>
            <a:ext cx="5030603" cy="8175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ctrTitle"/>
          </p:nvPr>
        </p:nvSpPr>
        <p:spPr>
          <a:xfrm>
            <a:off x="1637200" y="1405388"/>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BE"/>
              <a:t>Burndown Charts / jira</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400</Words>
  <Application>Microsoft Office PowerPoint</Application>
  <PresentationFormat>Widescreen</PresentationFormat>
  <Paragraphs>101</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Smart Systems Standaard Project Groep 5</vt:lpstr>
      <vt:lpstr>Demo</vt:lpstr>
      <vt:lpstr>Presteerde Werk / Rol</vt:lpstr>
      <vt:lpstr>Hardware</vt:lpstr>
      <vt:lpstr>Motor controller </vt:lpstr>
      <vt:lpstr>Wireless controller</vt:lpstr>
      <vt:lpstr>Stift controller</vt:lpstr>
      <vt:lpstr>Sensor controller</vt:lpstr>
      <vt:lpstr>Burndown Charts / jira</vt:lpstr>
      <vt:lpstr>Burndown Chart Sprint 1</vt:lpstr>
      <vt:lpstr>PowerPoint Presentation</vt:lpstr>
      <vt:lpstr>Burndown Chart Sprint 2</vt:lpstr>
      <vt:lpstr>PowerPoint Presentation</vt:lpstr>
      <vt:lpstr>Cumulative Flow Diagram</vt:lpstr>
      <vt:lpstr>Completed User Stories</vt:lpstr>
      <vt:lpstr>Feedback / aanpassingen analyse</vt:lpstr>
      <vt:lpstr>PowerPoint Presentation</vt:lpstr>
      <vt:lpstr>Mindmap</vt:lpstr>
      <vt:lpstr>Sprints</vt:lpstr>
      <vt:lpstr>Hardware analyse</vt:lpstr>
      <vt:lpstr>Systeemspecificaties</vt:lpstr>
      <vt:lpstr>PowerPoint Presentation</vt:lpstr>
      <vt:lpstr>PowerPoint Presentation</vt:lpstr>
      <vt:lpstr>PowerPoint Presentation</vt:lpstr>
      <vt:lpstr>PowerPoint Presentation</vt:lpstr>
      <vt:lpstr>Software analyse</vt:lpstr>
      <vt:lpstr>State diagram </vt:lpstr>
      <vt:lpstr>PowerPoint Presentation</vt:lpstr>
      <vt:lpstr>flow chart</vt:lpstr>
      <vt:lpstr>Release Plan</vt:lpstr>
      <vt:lpstr>Sensor schakeling</vt:lpstr>
      <vt:lpstr>9DoF Stick Sensor</vt:lpstr>
      <vt:lpstr>UltraSonic Sensor</vt:lpstr>
      <vt:lpstr>Gebruikte bronnen</vt:lpstr>
      <vt:lpstr>Sprint meetings</vt:lpstr>
      <vt:lpstr>Milestones / verdere Planning</vt:lpstr>
      <vt:lpstr>Sprint 3</vt:lpstr>
      <vt:lpstr>Sprint 4</vt:lpstr>
      <vt:lpstr>Openstaande design vragen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Systems Standaard Project Groep 5</dc:title>
  <cp:lastModifiedBy>Kasper Ruys</cp:lastModifiedBy>
  <cp:revision>2</cp:revision>
  <dcterms:modified xsi:type="dcterms:W3CDTF">2019-04-03T13:13:56Z</dcterms:modified>
</cp:coreProperties>
</file>