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</p:sldIdLst>
  <p:sldSz cx="10691813" cy="15119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562" y="-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6T13:55:45.43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6279.11279"/>
      <inkml:brushProperty name="anchorY" value="-705.9469"/>
      <inkml:brushProperty name="scaleFactor" value="0.5"/>
    </inkml:brush>
  </inkml:definitions>
  <inkml:trace contextRef="#ctx0" brushRef="#br0">0 0,'0'0,"0"0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6T13:55:46.23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7549.11279"/>
      <inkml:brushProperty name="anchorY" value="-1975.9469"/>
      <inkml:brushProperty name="scaleFactor" value="0.5"/>
    </inkml:brush>
  </inkml:definitions>
  <inkml:trace contextRef="#ctx0" brushRef="#br0">0 1,'0'0,"0"0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6T13:55:48.2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8819.11328"/>
      <inkml:brushProperty name="anchorY" value="-3245.94702"/>
      <inkml:brushProperty name="scaleFactor" value="0.5"/>
    </inkml:brush>
  </inkml:definitions>
  <inkml:trace contextRef="#ctx0" brushRef="#br0">1 0,'0'0,"0"0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6T13:55:48.6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0089.11328"/>
      <inkml:brushProperty name="anchorY" value="-4515.94678"/>
      <inkml:brushProperty name="scaleFactor" value="0.5"/>
    </inkml:brush>
  </inkml:definitions>
  <inkml:trace contextRef="#ctx0" brushRef="#br0">1 1,'0'0,"0"0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6T13:55:50.35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1359.11328"/>
      <inkml:brushProperty name="anchorY" value="-5785.94727"/>
      <inkml:brushProperty name="scaleFactor" value="0.5"/>
    </inkml:brush>
  </inkml:definitions>
  <inkml:trace contextRef="#ctx0" brushRef="#br0">1 0,'0'0,"0"0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6T13:55:50.95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2629.11328"/>
      <inkml:brushProperty name="anchorY" value="-7055.94727"/>
      <inkml:brushProperty name="scaleFactor" value="0.5"/>
    </inkml:brush>
  </inkml:definitions>
  <inkml:trace contextRef="#ctx0" brushRef="#br0">1 1,'0'0,"0"0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2704-6BA6-410F-9480-48EFEA46A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77" y="2474395"/>
            <a:ext cx="8018860" cy="5263774"/>
          </a:xfrm>
        </p:spPr>
        <p:txBody>
          <a:bodyPr anchor="b"/>
          <a:lstStyle>
            <a:lvl1pPr algn="ctr">
              <a:defRPr sz="5262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7E853-0B26-4900-B312-8AACE2684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477" y="7941160"/>
            <a:ext cx="8018860" cy="3650342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964" indent="0" algn="ctr">
              <a:buNone/>
              <a:defRPr sz="1754"/>
            </a:lvl2pPr>
            <a:lvl3pPr marL="801929" indent="0" algn="ctr">
              <a:buNone/>
              <a:defRPr sz="1579"/>
            </a:lvl3pPr>
            <a:lvl4pPr marL="1202893" indent="0" algn="ctr">
              <a:buNone/>
              <a:defRPr sz="1403"/>
            </a:lvl4pPr>
            <a:lvl5pPr marL="1603858" indent="0" algn="ctr">
              <a:buNone/>
              <a:defRPr sz="1403"/>
            </a:lvl5pPr>
            <a:lvl6pPr marL="2004822" indent="0" algn="ctr">
              <a:buNone/>
              <a:defRPr sz="1403"/>
            </a:lvl6pPr>
            <a:lvl7pPr marL="2405786" indent="0" algn="ctr">
              <a:buNone/>
              <a:defRPr sz="1403"/>
            </a:lvl7pPr>
            <a:lvl8pPr marL="2806751" indent="0" algn="ctr">
              <a:buNone/>
              <a:defRPr sz="1403"/>
            </a:lvl8pPr>
            <a:lvl9pPr marL="3207715" indent="0" algn="ctr">
              <a:buNone/>
              <a:defRPr sz="1403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9000-664F-4459-B8AD-AA1A68AE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9456-23D8-4EBC-8B33-34AACF3E3463}" type="datetimeFigureOut">
              <a:rPr lang="en-BE" smtClean="0"/>
              <a:t>12/16/2019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87B1-2102-49C3-AB5B-B9E588CE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66A0-D639-4D15-BE94-CC284DF3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1BDE-E781-4A3E-B9DE-7AA64295960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275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945F-F6FB-4016-B75B-7E916C33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409EE-D75A-411B-B20D-F4381106C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9044-E5F1-4178-AF58-F46D0492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9456-23D8-4EBC-8B33-34AACF3E3463}" type="datetimeFigureOut">
              <a:rPr lang="en-BE" smtClean="0"/>
              <a:t>12/16/2019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9D6EF-4AE6-4E5C-9FFF-CE0D6317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B861-33EB-4349-98D0-BB8A2C2D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1BDE-E781-4A3E-B9DE-7AA64295960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7187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50114-C5A6-43EA-B7E2-BBF5D22CE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1329" y="804966"/>
            <a:ext cx="2305422" cy="1281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576B5-D0FA-49EB-916F-5F2B4EC42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062" y="804966"/>
            <a:ext cx="6782619" cy="12812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5845-E9C1-4922-B98C-A29A7469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9456-23D8-4EBC-8B33-34AACF3E3463}" type="datetimeFigureOut">
              <a:rPr lang="en-BE" smtClean="0"/>
              <a:t>12/16/2019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664B1-85A5-46BF-8F97-6EBCEB70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151B-D418-453E-A847-D7384146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1BDE-E781-4A3E-B9DE-7AA64295960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071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5789-4202-40BE-A407-D18DD0F6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1D3EA-3192-4555-B6B5-6E363350A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7447E-C8A1-4D26-B6DA-67AE3FD3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9456-23D8-4EBC-8B33-34AACF3E3463}" type="datetimeFigureOut">
              <a:rPr lang="en-BE" smtClean="0"/>
              <a:t>12/16/2019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59510-DD6B-4E95-8369-735A1641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8B3F9-0BEC-4CDC-8517-107CB9AB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1BDE-E781-4A3E-B9DE-7AA64295960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8487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F5D6-10AA-44C2-AAA7-D8F3E7D5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93" y="3769340"/>
            <a:ext cx="9221689" cy="6289229"/>
          </a:xfrm>
        </p:spPr>
        <p:txBody>
          <a:bodyPr anchor="b"/>
          <a:lstStyle>
            <a:lvl1pPr>
              <a:defRPr sz="5262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94BFE-8C87-4CC7-B350-63950BED3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93" y="10118067"/>
            <a:ext cx="9221689" cy="3307357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964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1929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289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385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4822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578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67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7715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CE8FE-F754-4351-B7BE-48F59800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9456-23D8-4EBC-8B33-34AACF3E3463}" type="datetimeFigureOut">
              <a:rPr lang="en-BE" smtClean="0"/>
              <a:t>12/16/2019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E1EFE-A61F-436F-A3D6-80BF1324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039A7-8954-485C-8578-6476B1D0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1BDE-E781-4A3E-B9DE-7AA64295960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346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646C-F50C-4EC3-A103-7AF64490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C294-D574-453C-A307-27ACD3ED8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062" y="4024827"/>
            <a:ext cx="454402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3B9DC-7CB4-466E-B74A-982F50375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2730" y="4024827"/>
            <a:ext cx="454402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7274B-1765-4937-93A9-86EBB875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9456-23D8-4EBC-8B33-34AACF3E3463}" type="datetimeFigureOut">
              <a:rPr lang="en-BE" smtClean="0"/>
              <a:t>12/16/2019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C4AA0-A102-4EF9-8089-5D33DE46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02FF9-4366-42E6-A24C-7154D522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1BDE-E781-4A3E-B9DE-7AA64295960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5127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8F06-D24E-4527-9B7F-01D25041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55" y="804967"/>
            <a:ext cx="9221689" cy="2922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93AFB-5419-4CCB-8234-7660D185B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455" y="3706342"/>
            <a:ext cx="4523138" cy="1816421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B149F-F372-48F8-A7C6-DAE6DCD4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455" y="5522763"/>
            <a:ext cx="4523138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FEFED-3693-4FB8-A235-3D7A80CF6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2730" y="3706342"/>
            <a:ext cx="4545413" cy="1816421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DFAD9-55DD-4975-932E-4A1913DAB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2730" y="5522763"/>
            <a:ext cx="4545413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538E6-3A28-4216-8A51-C56B5D22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9456-23D8-4EBC-8B33-34AACF3E3463}" type="datetimeFigureOut">
              <a:rPr lang="en-BE" smtClean="0"/>
              <a:t>12/16/2019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9A7C6-B756-4759-B2EE-D01CC744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4E2D5-B193-4DEB-8A69-D0B8E800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1BDE-E781-4A3E-B9DE-7AA64295960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19852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5F32-45A7-4A01-A410-EACE4D25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E7DDC-35C5-4C2A-88D0-7E8972BC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9456-23D8-4EBC-8B33-34AACF3E3463}" type="datetimeFigureOut">
              <a:rPr lang="en-BE" smtClean="0"/>
              <a:t>12/16/2019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85649-4858-4197-9104-A4F37F3E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E5221-19D6-45FD-B93B-FCC0ADE6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1BDE-E781-4A3E-B9DE-7AA64295960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0981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18AE4-C4FD-44C6-96DC-BA76E7F9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9456-23D8-4EBC-8B33-34AACF3E3463}" type="datetimeFigureOut">
              <a:rPr lang="en-BE" smtClean="0"/>
              <a:t>12/16/2019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7B300-5AC8-4EBE-A7DE-2867BCB1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684B7-7101-497F-B3F2-C6A596B1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1BDE-E781-4A3E-B9DE-7AA64295960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044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54CD-7FB7-453D-8590-BF60443F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ACB6-C68F-4BCE-A39A-EE752E035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13" y="2176908"/>
            <a:ext cx="5412730" cy="10744538"/>
          </a:xfrm>
        </p:spPr>
        <p:txBody>
          <a:bodyPr/>
          <a:lstStyle>
            <a:lvl1pPr>
              <a:defRPr sz="2806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FC144-79D2-42EB-A3CD-85703331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403"/>
            </a:lvl1pPr>
            <a:lvl2pPr marL="400964" indent="0">
              <a:buNone/>
              <a:defRPr sz="1228"/>
            </a:lvl2pPr>
            <a:lvl3pPr marL="801929" indent="0">
              <a:buNone/>
              <a:defRPr sz="1052"/>
            </a:lvl3pPr>
            <a:lvl4pPr marL="1202893" indent="0">
              <a:buNone/>
              <a:defRPr sz="877"/>
            </a:lvl4pPr>
            <a:lvl5pPr marL="1603858" indent="0">
              <a:buNone/>
              <a:defRPr sz="877"/>
            </a:lvl5pPr>
            <a:lvl6pPr marL="2004822" indent="0">
              <a:buNone/>
              <a:defRPr sz="877"/>
            </a:lvl6pPr>
            <a:lvl7pPr marL="2405786" indent="0">
              <a:buNone/>
              <a:defRPr sz="877"/>
            </a:lvl7pPr>
            <a:lvl8pPr marL="2806751" indent="0">
              <a:buNone/>
              <a:defRPr sz="877"/>
            </a:lvl8pPr>
            <a:lvl9pPr marL="3207715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ADA15-6E8E-4BCC-8624-C236B01B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9456-23D8-4EBC-8B33-34AACF3E3463}" type="datetimeFigureOut">
              <a:rPr lang="en-BE" smtClean="0"/>
              <a:t>12/16/2019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E900C-D268-4E55-BC44-7FC0B6F1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4AE1A-87D7-445C-9575-4EEB1946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1BDE-E781-4A3E-B9DE-7AA64295960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84310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1199-1272-4721-AE88-A0F3974E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57A61-F971-4667-AD53-389FE90EB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5413" y="2176908"/>
            <a:ext cx="5412730" cy="10744538"/>
          </a:xfrm>
        </p:spPr>
        <p:txBody>
          <a:bodyPr/>
          <a:lstStyle>
            <a:lvl1pPr marL="0" indent="0">
              <a:buNone/>
              <a:defRPr sz="2806"/>
            </a:lvl1pPr>
            <a:lvl2pPr marL="400964" indent="0">
              <a:buNone/>
              <a:defRPr sz="2456"/>
            </a:lvl2pPr>
            <a:lvl3pPr marL="801929" indent="0">
              <a:buNone/>
              <a:defRPr sz="2105"/>
            </a:lvl3pPr>
            <a:lvl4pPr marL="1202893" indent="0">
              <a:buNone/>
              <a:defRPr sz="1754"/>
            </a:lvl4pPr>
            <a:lvl5pPr marL="1603858" indent="0">
              <a:buNone/>
              <a:defRPr sz="1754"/>
            </a:lvl5pPr>
            <a:lvl6pPr marL="2004822" indent="0">
              <a:buNone/>
              <a:defRPr sz="1754"/>
            </a:lvl6pPr>
            <a:lvl7pPr marL="2405786" indent="0">
              <a:buNone/>
              <a:defRPr sz="1754"/>
            </a:lvl7pPr>
            <a:lvl8pPr marL="2806751" indent="0">
              <a:buNone/>
              <a:defRPr sz="1754"/>
            </a:lvl8pPr>
            <a:lvl9pPr marL="3207715" indent="0">
              <a:buNone/>
              <a:defRPr sz="1754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A72B1-68A9-42B1-869B-441A5815F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403"/>
            </a:lvl1pPr>
            <a:lvl2pPr marL="400964" indent="0">
              <a:buNone/>
              <a:defRPr sz="1228"/>
            </a:lvl2pPr>
            <a:lvl3pPr marL="801929" indent="0">
              <a:buNone/>
              <a:defRPr sz="1052"/>
            </a:lvl3pPr>
            <a:lvl4pPr marL="1202893" indent="0">
              <a:buNone/>
              <a:defRPr sz="877"/>
            </a:lvl4pPr>
            <a:lvl5pPr marL="1603858" indent="0">
              <a:buNone/>
              <a:defRPr sz="877"/>
            </a:lvl5pPr>
            <a:lvl6pPr marL="2004822" indent="0">
              <a:buNone/>
              <a:defRPr sz="877"/>
            </a:lvl6pPr>
            <a:lvl7pPr marL="2405786" indent="0">
              <a:buNone/>
              <a:defRPr sz="877"/>
            </a:lvl7pPr>
            <a:lvl8pPr marL="2806751" indent="0">
              <a:buNone/>
              <a:defRPr sz="877"/>
            </a:lvl8pPr>
            <a:lvl9pPr marL="3207715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0467-3102-4E36-8E7F-9CD1CD02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9456-23D8-4EBC-8B33-34AACF3E3463}" type="datetimeFigureOut">
              <a:rPr lang="en-BE" smtClean="0"/>
              <a:t>12/16/2019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0E370-E3EF-4B44-8F28-D705FCD4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2A782-BF41-4885-B4D5-AD620793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1BDE-E781-4A3E-B9DE-7AA64295960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1202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FA09A-0246-46A3-946D-35FF3751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804967"/>
            <a:ext cx="922168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164FA-FB5E-4483-B5C0-AB1BFB8BC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062" y="4024827"/>
            <a:ext cx="9221689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CEE75-0E78-49A7-A00F-F957961A3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62" y="14013399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29456-23D8-4EBC-8B33-34AACF3E3463}" type="datetimeFigureOut">
              <a:rPr lang="en-BE" smtClean="0"/>
              <a:t>12/16/2019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5CC3C-BDBE-4BD3-819A-E9461E63B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1663" y="14013399"/>
            <a:ext cx="3608487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F09A0-1AC2-42F6-B738-C4D508F86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1093" y="14013399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11BDE-E781-4A3E-B9DE-7AA64295960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321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801929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482" indent="-200482" algn="l" defTabSz="801929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44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411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375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340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304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269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233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19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64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929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893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858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822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786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751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715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026FC77-888C-4733-B072-6FD150B316ED}"/>
              </a:ext>
            </a:extLst>
          </p:cNvPr>
          <p:cNvSpPr/>
          <p:nvPr/>
        </p:nvSpPr>
        <p:spPr>
          <a:xfrm>
            <a:off x="801882" y="9230947"/>
            <a:ext cx="9122911" cy="47608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0AF84B-F329-4BF6-8C81-EEB4D97E3210}"/>
              </a:ext>
            </a:extLst>
          </p:cNvPr>
          <p:cNvSpPr/>
          <p:nvPr/>
        </p:nvSpPr>
        <p:spPr>
          <a:xfrm>
            <a:off x="2195375" y="8394163"/>
            <a:ext cx="6301058" cy="914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1B31DF-96D4-4A4E-B13C-89771619852F}"/>
              </a:ext>
            </a:extLst>
          </p:cNvPr>
          <p:cNvSpPr/>
          <p:nvPr/>
        </p:nvSpPr>
        <p:spPr>
          <a:xfrm>
            <a:off x="801884" y="1364980"/>
            <a:ext cx="9122912" cy="6887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3314DB-F353-476C-B048-40462E08B806}"/>
              </a:ext>
            </a:extLst>
          </p:cNvPr>
          <p:cNvSpPr/>
          <p:nvPr/>
        </p:nvSpPr>
        <p:spPr>
          <a:xfrm>
            <a:off x="2195375" y="543285"/>
            <a:ext cx="6301058" cy="914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84EE7E-C1ED-4F22-ABC9-2BF0E8A0D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87" y="386315"/>
            <a:ext cx="9088041" cy="10636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Introduction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59CFFEC-07B4-40D9-B9BA-7330BEC57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563" y="1450003"/>
            <a:ext cx="8746363" cy="6064112"/>
          </a:xfrm>
        </p:spPr>
        <p:txBody>
          <a:bodyPr>
            <a:normAutofit fontScale="47500" lnSpcReduction="20000"/>
          </a:bodyPr>
          <a:lstStyle/>
          <a:p>
            <a:pPr algn="l"/>
            <a:endParaRPr lang="en-US" sz="5101" dirty="0"/>
          </a:p>
          <a:p>
            <a:pPr algn="l"/>
            <a:r>
              <a:rPr lang="en-US" sz="5101" dirty="0"/>
              <a:t>Transport is not as self-evident in Africa as in Europe. </a:t>
            </a:r>
            <a:r>
              <a:rPr lang="en-GB" sz="5101" dirty="0"/>
              <a:t>Many routes are less accessible, and distances are generally larger.</a:t>
            </a:r>
            <a:br>
              <a:rPr lang="en-GB" sz="5101" dirty="0"/>
            </a:br>
            <a:r>
              <a:rPr lang="en-GB" sz="5101" dirty="0"/>
              <a:t>When delivering medicines or organs, the right conditions can be crucial. Temperature, humidity, or shocks can change chemical properties. It is a risk for doctors to use these packages as it is not guaranteed that they will work. Doctors should be able to decide to order a new batch as soon as the products are not acceptable for use anymore.</a:t>
            </a:r>
          </a:p>
          <a:p>
            <a:endParaRPr lang="en-GB" sz="5101" dirty="0"/>
          </a:p>
          <a:p>
            <a:r>
              <a:rPr lang="en-GB" sz="5101" b="1" dirty="0"/>
              <a:t>Problems of African deliveries:</a:t>
            </a:r>
          </a:p>
          <a:p>
            <a:pPr algn="l"/>
            <a:endParaRPr lang="en-GB" sz="5101" dirty="0"/>
          </a:p>
          <a:p>
            <a:pPr marL="457224" indent="-457224" algn="l">
              <a:buFont typeface="Arial" panose="020B0604020202020204" pitchFamily="34" charset="0"/>
              <a:buChar char="•"/>
            </a:pPr>
            <a:r>
              <a:rPr lang="en-GB" sz="5101" dirty="0"/>
              <a:t>Fewer connections between locations</a:t>
            </a:r>
          </a:p>
          <a:p>
            <a:pPr marL="457224" indent="-457224" algn="l">
              <a:buFont typeface="Arial" panose="020B0604020202020204" pitchFamily="34" charset="0"/>
              <a:buChar char="•"/>
            </a:pPr>
            <a:r>
              <a:rPr lang="en-GB" sz="5101" dirty="0"/>
              <a:t>Poor condition of roads</a:t>
            </a:r>
          </a:p>
          <a:p>
            <a:pPr marL="457224" indent="-457224" algn="l">
              <a:buFont typeface="Arial" panose="020B0604020202020204" pitchFamily="34" charset="0"/>
              <a:buChar char="•"/>
            </a:pPr>
            <a:r>
              <a:rPr lang="en-GB" sz="5101" dirty="0"/>
              <a:t>Extreme temperatures</a:t>
            </a:r>
          </a:p>
          <a:p>
            <a:pPr marL="457224" indent="-457224" algn="l">
              <a:buFont typeface="Arial" panose="020B0604020202020204" pitchFamily="34" charset="0"/>
              <a:buChar char="•"/>
            </a:pPr>
            <a:r>
              <a:rPr lang="en-GB" sz="5101" dirty="0"/>
              <a:t>Drastic humidity changes</a:t>
            </a:r>
          </a:p>
          <a:p>
            <a:pPr marL="457224" indent="-457224" algn="l">
              <a:buFont typeface="Arial" panose="020B0604020202020204" pitchFamily="34" charset="0"/>
              <a:buChar char="•"/>
            </a:pPr>
            <a:r>
              <a:rPr lang="en-GB" sz="5101" dirty="0"/>
              <a:t>Little or no mobile service/internet</a:t>
            </a:r>
          </a:p>
        </p:txBody>
      </p:sp>
      <p:pic>
        <p:nvPicPr>
          <p:cNvPr id="1030" name="Picture 6" descr="Image result for chemin de fer afrique">
            <a:extLst>
              <a:ext uri="{FF2B5EF4-FFF2-40B4-BE49-F238E27FC236}">
                <a16:creationId xmlns:a16="http://schemas.microsoft.com/office/drawing/2014/main" id="{E04654B1-71F7-40E9-AF19-17A4B42CA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888" y="4418206"/>
            <a:ext cx="3095909" cy="309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98F75692-4BDD-4777-808A-7466345124C9}"/>
              </a:ext>
            </a:extLst>
          </p:cNvPr>
          <p:cNvSpPr txBox="1">
            <a:spLocks/>
          </p:cNvSpPr>
          <p:nvPr/>
        </p:nvSpPr>
        <p:spPr>
          <a:xfrm>
            <a:off x="801883" y="8244874"/>
            <a:ext cx="9088041" cy="1063689"/>
          </a:xfrm>
          <a:prstGeom prst="rect">
            <a:avLst/>
          </a:prstGeom>
        </p:spPr>
        <p:txBody>
          <a:bodyPr vert="horz" lIns="91440" tIns="45719" rIns="91440" bIns="45719" rtlCol="0" anchor="b">
            <a:normAutofit/>
          </a:bodyPr>
          <a:lstStyle>
            <a:lvl1pPr algn="ctr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60" dirty="0">
                <a:solidFill>
                  <a:schemeClr val="bg1"/>
                </a:solidFill>
                <a:latin typeface="+mn-lt"/>
              </a:rPr>
              <a:t>Our Solution</a:t>
            </a:r>
            <a:endParaRPr lang="en-BE" sz="5260" dirty="0">
              <a:solidFill>
                <a:schemeClr val="bg1"/>
              </a:solidFill>
            </a:endParaRP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691C3494-4D0D-47D1-87D9-1EEDD4BB5BB0}"/>
              </a:ext>
            </a:extLst>
          </p:cNvPr>
          <p:cNvSpPr txBox="1">
            <a:spLocks/>
          </p:cNvSpPr>
          <p:nvPr/>
        </p:nvSpPr>
        <p:spPr>
          <a:xfrm>
            <a:off x="1410861" y="13354083"/>
            <a:ext cx="8404682" cy="7632440"/>
          </a:xfrm>
          <a:prstGeom prst="rect">
            <a:avLst/>
          </a:prstGeom>
        </p:spPr>
        <p:txBody>
          <a:bodyPr vert="horz" lIns="91440" tIns="45719" rIns="91440" bIns="45719" rtlCol="0">
            <a:normAutofit/>
          </a:bodyPr>
          <a:lstStyle>
            <a:lvl1pPr marL="0" indent="0" algn="ctr" defTabSz="1069208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604" indent="0" algn="ctr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sz="23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9208" indent="0" algn="ctr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3812" indent="0" algn="ctr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sz="18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8416" indent="0" algn="ctr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sz="18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020" indent="0" algn="ctr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sz="18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7624" indent="0" algn="ctr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sz="18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2228" indent="0" algn="ctr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sz="18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6832" indent="0" algn="ctr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sz="18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7601" dirty="0"/>
          </a:p>
        </p:txBody>
      </p:sp>
      <p:sp>
        <p:nvSpPr>
          <p:cNvPr id="9" name="Ondertitel 2">
            <a:extLst>
              <a:ext uri="{FF2B5EF4-FFF2-40B4-BE49-F238E27FC236}">
                <a16:creationId xmlns:a16="http://schemas.microsoft.com/office/drawing/2014/main" id="{9E10ACE9-5554-4EE4-BFD0-277A15BA0841}"/>
              </a:ext>
            </a:extLst>
          </p:cNvPr>
          <p:cNvSpPr txBox="1">
            <a:spLocks/>
          </p:cNvSpPr>
          <p:nvPr/>
        </p:nvSpPr>
        <p:spPr>
          <a:xfrm>
            <a:off x="1143563" y="9230947"/>
            <a:ext cx="8404682" cy="6155229"/>
          </a:xfrm>
          <a:prstGeom prst="rect">
            <a:avLst/>
          </a:prstGeom>
        </p:spPr>
        <p:txBody>
          <a:bodyPr vert="horz" lIns="91440" tIns="45719" rIns="91440" bIns="45719" rtlCol="0">
            <a:normAutofit/>
          </a:bodyPr>
          <a:lstStyle>
            <a:lvl1pPr marL="0" indent="0" algn="ctr" defTabSz="1069208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604" indent="0" algn="ctr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sz="23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9208" indent="0" algn="ctr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3812" indent="0" algn="ctr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sz="18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8416" indent="0" algn="ctr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sz="18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020" indent="0" algn="ctr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sz="18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7624" indent="0" algn="ctr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sz="18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2228" indent="0" algn="ctr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sz="18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6832" indent="0" algn="ctr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sz="18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r>
              <a:rPr lang="en-US" sz="2400" dirty="0"/>
              <a:t>Our solution for preventing broken packages is real-time information for multiple medicine boxes. The possibility to </a:t>
            </a:r>
            <a:r>
              <a:rPr lang="en-US" sz="2400" b="1" dirty="0"/>
              <a:t>cancel</a:t>
            </a:r>
            <a:r>
              <a:rPr lang="en-US" sz="2400" dirty="0"/>
              <a:t> or </a:t>
            </a:r>
            <a:r>
              <a:rPr lang="en-US" sz="2400" b="1" dirty="0"/>
              <a:t>reorder</a:t>
            </a:r>
            <a:r>
              <a:rPr lang="en-US" sz="2400" dirty="0"/>
              <a:t> at the very moment a package is in a </a:t>
            </a:r>
            <a:r>
              <a:rPr lang="en-US" sz="2400" b="1" dirty="0"/>
              <a:t>critical</a:t>
            </a:r>
            <a:r>
              <a:rPr lang="en-US" sz="2400" dirty="0"/>
              <a:t> </a:t>
            </a:r>
            <a:r>
              <a:rPr lang="en-US" sz="2400" b="1" dirty="0"/>
              <a:t>condition</a:t>
            </a:r>
            <a:r>
              <a:rPr lang="en-US" sz="2400" dirty="0"/>
              <a:t>. </a:t>
            </a:r>
            <a:br>
              <a:rPr lang="en-US" sz="2400" dirty="0"/>
            </a:br>
            <a:r>
              <a:rPr lang="en-US" sz="2400" dirty="0"/>
              <a:t>We make use of </a:t>
            </a:r>
            <a:r>
              <a:rPr lang="en-US" sz="2400" b="1" dirty="0" err="1"/>
              <a:t>LoRaWAN</a:t>
            </a:r>
            <a:r>
              <a:rPr lang="en-US" sz="2400" dirty="0"/>
              <a:t> to tackle the lack of connection in Africa.</a:t>
            </a:r>
            <a:br>
              <a:rPr lang="en-US" sz="2400" dirty="0"/>
            </a:br>
            <a:r>
              <a:rPr lang="en-US" sz="2400" dirty="0"/>
              <a:t>The device has a </a:t>
            </a:r>
            <a:r>
              <a:rPr lang="en-US" sz="2400" b="1" dirty="0"/>
              <a:t>GPS tracking system</a:t>
            </a:r>
            <a:r>
              <a:rPr lang="en-US" sz="2400" dirty="0"/>
              <a:t>, and a sensor to give an as accurate as possible </a:t>
            </a:r>
            <a:r>
              <a:rPr lang="en-US" sz="2400" b="1" dirty="0"/>
              <a:t>temperature</a:t>
            </a:r>
            <a:r>
              <a:rPr lang="en-US" sz="2400" dirty="0"/>
              <a:t>, and </a:t>
            </a:r>
            <a:r>
              <a:rPr lang="en-US" sz="2400" b="1" dirty="0"/>
              <a:t>humidity</a:t>
            </a:r>
            <a:r>
              <a:rPr lang="en-US" sz="2400" dirty="0"/>
              <a:t> percentage to notify when one is too high or low.</a:t>
            </a:r>
            <a:br>
              <a:rPr lang="en-US" sz="2400" dirty="0"/>
            </a:br>
            <a:r>
              <a:rPr lang="en-US" sz="2400" dirty="0"/>
              <a:t>For the </a:t>
            </a:r>
            <a:r>
              <a:rPr lang="en-US" sz="2400" b="1" dirty="0"/>
              <a:t>orientation</a:t>
            </a:r>
            <a:r>
              <a:rPr lang="en-US" sz="2400" dirty="0"/>
              <a:t> of the package we’ve decided to use a gyroscope. The shocks will be determined with a tilt switch in combination with the gyroscope to conclude if the </a:t>
            </a:r>
            <a:r>
              <a:rPr lang="en-US" sz="2400" b="1" dirty="0"/>
              <a:t>shock</a:t>
            </a:r>
            <a:r>
              <a:rPr lang="en-US" sz="2400" dirty="0"/>
              <a:t> is big enough to cause </a:t>
            </a:r>
            <a:r>
              <a:rPr lang="en-US" sz="2400" b="1" dirty="0"/>
              <a:t>damage</a:t>
            </a:r>
            <a:r>
              <a:rPr lang="en-US" sz="2400" dirty="0"/>
              <a:t>.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F36202-D7F8-48F5-9A17-095185138DA1}"/>
                  </a:ext>
                </a:extLst>
              </p14:cNvPr>
              <p14:cNvContentPartPr/>
              <p14:nvPr/>
            </p14:nvContentPartPr>
            <p14:xfrm>
              <a:off x="-3135291" y="2916886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F36202-D7F8-48F5-9A17-095185138D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53291" y="289888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7575C4-0C7F-4850-9D63-F55AA1BDFD65}"/>
                  </a:ext>
                </a:extLst>
              </p14:cNvPr>
              <p14:cNvContentPartPr/>
              <p14:nvPr/>
            </p14:nvContentPartPr>
            <p14:xfrm>
              <a:off x="3439389" y="2075206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7575C4-0C7F-4850-9D63-F55AA1BDFD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1389" y="205756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F774BF-209A-400C-BDF7-61BF836C2507}"/>
                  </a:ext>
                </a:extLst>
              </p14:cNvPr>
              <p14:cNvContentPartPr/>
              <p14:nvPr/>
            </p14:nvContentPartPr>
            <p14:xfrm>
              <a:off x="4542429" y="3091486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F774BF-209A-400C-BDF7-61BF836C25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24789" y="307348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9DF2561-F56F-4E2C-8DD0-5AD3D60B47AB}"/>
                  </a:ext>
                </a:extLst>
              </p14:cNvPr>
              <p14:cNvContentPartPr/>
              <p14:nvPr/>
            </p14:nvContentPartPr>
            <p14:xfrm>
              <a:off x="3932949" y="2887726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9DF2561-F56F-4E2C-8DD0-5AD3D60B47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15309" y="287008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188D0D4-4660-43F4-B719-B6C00804E66A}"/>
                  </a:ext>
                </a:extLst>
              </p14:cNvPr>
              <p14:cNvContentPartPr/>
              <p14:nvPr/>
            </p14:nvContentPartPr>
            <p14:xfrm>
              <a:off x="3642789" y="2743006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188D0D4-4660-43F4-B719-B6C00804E66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5149" y="272500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C74E26-31F2-4922-8A93-34C4203A0779}"/>
                  </a:ext>
                </a:extLst>
              </p14:cNvPr>
              <p14:cNvContentPartPr/>
              <p14:nvPr/>
            </p14:nvContentPartPr>
            <p14:xfrm>
              <a:off x="2496189" y="3395686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C74E26-31F2-4922-8A93-34C4203A07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78549" y="3378046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4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ACFBB4-50FC-4596-A5B4-39BF034F0A43}"/>
              </a:ext>
            </a:extLst>
          </p:cNvPr>
          <p:cNvSpPr/>
          <p:nvPr/>
        </p:nvSpPr>
        <p:spPr>
          <a:xfrm>
            <a:off x="801884" y="1364979"/>
            <a:ext cx="9154866" cy="108995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767B51-DA34-4841-8D22-A5DD84648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7" y="1277257"/>
            <a:ext cx="8476343" cy="109873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doctor and rider can monitor the </a:t>
            </a:r>
            <a:r>
              <a:rPr lang="en-US" sz="2400" b="1" dirty="0"/>
              <a:t>temperature</a:t>
            </a:r>
            <a:r>
              <a:rPr lang="en-US" sz="2400" dirty="0"/>
              <a:t> and </a:t>
            </a:r>
            <a:r>
              <a:rPr lang="en-US" sz="2400" b="1" dirty="0"/>
              <a:t>humidity</a:t>
            </a:r>
            <a:r>
              <a:rPr lang="en-US" sz="2400" dirty="0"/>
              <a:t> of the medicine boxes and get </a:t>
            </a:r>
            <a:r>
              <a:rPr lang="en-US" sz="2400" b="1" dirty="0"/>
              <a:t>notifications</a:t>
            </a:r>
            <a:r>
              <a:rPr lang="en-US" sz="2400" dirty="0"/>
              <a:t> when the box fell over or was </a:t>
            </a:r>
            <a:r>
              <a:rPr lang="en-US" sz="2400" b="1" dirty="0"/>
              <a:t>shocked</a:t>
            </a:r>
            <a:r>
              <a:rPr lang="en-US" sz="2400" dirty="0"/>
              <a:t> with potential </a:t>
            </a:r>
            <a:r>
              <a:rPr lang="en-US" sz="2400" b="1" dirty="0"/>
              <a:t>damages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Making a </a:t>
            </a:r>
            <a:r>
              <a:rPr lang="en-US" sz="2400" b="1" dirty="0"/>
              <a:t>gyroscope</a:t>
            </a:r>
            <a:r>
              <a:rPr lang="en-US" sz="2400" dirty="0"/>
              <a:t> into a shock sensor comes with great challenges. We drove around measuring and noting when big shocks took place. Together with this data we use a </a:t>
            </a:r>
            <a:r>
              <a:rPr lang="en-US" sz="2400" b="1" dirty="0"/>
              <a:t>tilt</a:t>
            </a:r>
            <a:r>
              <a:rPr lang="en-US" sz="2400" dirty="0"/>
              <a:t> </a:t>
            </a:r>
            <a:r>
              <a:rPr lang="en-US" sz="2400" b="1" dirty="0"/>
              <a:t>switch</a:t>
            </a:r>
            <a:r>
              <a:rPr lang="en-US" sz="2400" dirty="0"/>
              <a:t> to make sure the shock was a damaging one.</a:t>
            </a:r>
            <a:br>
              <a:rPr lang="en-US" sz="2400" dirty="0"/>
            </a:br>
            <a:r>
              <a:rPr lang="en-US" sz="2400" dirty="0"/>
              <a:t>This graph is one of the test drives. Note how there seem to be a lot of shocks going on but, most of this data is the car accelerating. An important axis to look at is the X-axis (blue) in combination with the Y-axis (orange).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Both </a:t>
            </a:r>
            <a:r>
              <a:rPr lang="en-US" sz="2400" b="1" dirty="0"/>
              <a:t>driver</a:t>
            </a:r>
            <a:r>
              <a:rPr lang="en-US" sz="2400" dirty="0"/>
              <a:t> and </a:t>
            </a:r>
            <a:r>
              <a:rPr lang="en-US" sz="2400" b="1" dirty="0"/>
              <a:t>doctor</a:t>
            </a:r>
            <a:r>
              <a:rPr lang="en-US" sz="2400" dirty="0"/>
              <a:t> get an </a:t>
            </a:r>
            <a:r>
              <a:rPr lang="en-US" sz="2400" b="1" dirty="0"/>
              <a:t>android</a:t>
            </a:r>
            <a:r>
              <a:rPr lang="en-US" sz="2400" dirty="0"/>
              <a:t> </a:t>
            </a:r>
            <a:r>
              <a:rPr lang="en-US" sz="2400" b="1" dirty="0"/>
              <a:t>application</a:t>
            </a:r>
            <a:r>
              <a:rPr lang="en-US" sz="2400" dirty="0"/>
              <a:t>. The driver can accept orders and be </a:t>
            </a:r>
            <a:r>
              <a:rPr lang="en-US" sz="2400" b="1" dirty="0"/>
              <a:t>notified</a:t>
            </a:r>
            <a:r>
              <a:rPr lang="en-US" sz="2400" dirty="0"/>
              <a:t> if the status is </a:t>
            </a:r>
            <a:r>
              <a:rPr lang="en-US" sz="2400" b="1" dirty="0"/>
              <a:t>critical</a:t>
            </a:r>
            <a:r>
              <a:rPr lang="en-US" sz="2400" dirty="0"/>
              <a:t>. The doctor can </a:t>
            </a:r>
            <a:r>
              <a:rPr lang="en-US" sz="2400" b="1" dirty="0"/>
              <a:t>track</a:t>
            </a:r>
            <a:r>
              <a:rPr lang="en-US" sz="2400" dirty="0"/>
              <a:t> where the package is and if it is still in usable condition. If it is not, he will be immediately notified, and he can </a:t>
            </a:r>
            <a:r>
              <a:rPr lang="en-US" sz="2400" b="1" dirty="0"/>
              <a:t>reorder</a:t>
            </a:r>
            <a:r>
              <a:rPr lang="en-US" sz="2400" dirty="0"/>
              <a:t> the next batch of medicine.</a:t>
            </a:r>
          </a:p>
          <a:p>
            <a:pPr marL="0" indent="0">
              <a:buNone/>
            </a:pPr>
            <a:r>
              <a:rPr lang="en-US" sz="2400" dirty="0"/>
              <a:t>The driver can connect to the device with </a:t>
            </a:r>
            <a:r>
              <a:rPr lang="en-US" sz="2400" b="1" dirty="0"/>
              <a:t>Bluetooth</a:t>
            </a:r>
            <a:r>
              <a:rPr lang="en-US" sz="2400" dirty="0"/>
              <a:t> to set up the critical values of the package.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B022E-3EA4-4EBB-8D2A-D78BBAAC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5779796"/>
            <a:ext cx="6868324" cy="35597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C5186D-4927-49B9-8658-015E1B56109B}"/>
              </a:ext>
            </a:extLst>
          </p:cNvPr>
          <p:cNvSpPr/>
          <p:nvPr/>
        </p:nvSpPr>
        <p:spPr>
          <a:xfrm>
            <a:off x="2195375" y="543285"/>
            <a:ext cx="6301058" cy="914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BE8A56-4F13-42BF-AC6E-F7CDDE55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1" y="543285"/>
            <a:ext cx="9221689" cy="936747"/>
          </a:xfrm>
        </p:spPr>
        <p:txBody>
          <a:bodyPr>
            <a:normAutofit/>
          </a:bodyPr>
          <a:lstStyle/>
          <a:p>
            <a:pPr algn="ctr"/>
            <a:r>
              <a:rPr lang="en-US" sz="5260" dirty="0">
                <a:solidFill>
                  <a:schemeClr val="bg1"/>
                </a:solidFill>
              </a:rPr>
              <a:t>Results</a:t>
            </a:r>
            <a:endParaRPr lang="en-BE" sz="52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2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AF8B366-C3DB-4B3A-B069-82A33D9FB8FA}"/>
              </a:ext>
            </a:extLst>
          </p:cNvPr>
          <p:cNvSpPr/>
          <p:nvPr/>
        </p:nvSpPr>
        <p:spPr>
          <a:xfrm>
            <a:off x="707737" y="6102440"/>
            <a:ext cx="9219355" cy="5749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6E8CE-F3C0-44E1-BBA0-0FDDD9FD218E}"/>
              </a:ext>
            </a:extLst>
          </p:cNvPr>
          <p:cNvSpPr/>
          <p:nvPr/>
        </p:nvSpPr>
        <p:spPr>
          <a:xfrm>
            <a:off x="764720" y="1016637"/>
            <a:ext cx="9219355" cy="4007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D07937-A3AA-47C6-8EEC-AEF7B3DC5806}"/>
              </a:ext>
            </a:extLst>
          </p:cNvPr>
          <p:cNvSpPr/>
          <p:nvPr/>
        </p:nvSpPr>
        <p:spPr>
          <a:xfrm>
            <a:off x="2195376" y="223752"/>
            <a:ext cx="6301058" cy="914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832E83-0C67-4A1B-8C38-E51BB1C4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88" y="343244"/>
            <a:ext cx="9221689" cy="818472"/>
          </a:xfrm>
        </p:spPr>
        <p:txBody>
          <a:bodyPr>
            <a:normAutofit/>
          </a:bodyPr>
          <a:lstStyle/>
          <a:p>
            <a:pPr algn="ctr"/>
            <a:r>
              <a:rPr lang="en-US" sz="5260" dirty="0">
                <a:solidFill>
                  <a:schemeClr val="bg1"/>
                </a:solidFill>
              </a:rPr>
              <a:t>Performances</a:t>
            </a:r>
            <a:endParaRPr lang="en-BE" sz="5260" dirty="0">
              <a:solidFill>
                <a:schemeClr val="bg1"/>
              </a:solidFill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4FC90F30-B5B3-4151-B232-E777847C55E6}"/>
              </a:ext>
            </a:extLst>
          </p:cNvPr>
          <p:cNvSpPr txBox="1">
            <a:spLocks/>
          </p:cNvSpPr>
          <p:nvPr/>
        </p:nvSpPr>
        <p:spPr>
          <a:xfrm>
            <a:off x="1097969" y="6099369"/>
            <a:ext cx="8510488" cy="7635525"/>
          </a:xfrm>
          <a:prstGeom prst="rect">
            <a:avLst/>
          </a:prstGeom>
        </p:spPr>
        <p:txBody>
          <a:bodyPr vert="horz" lIns="91440" tIns="45719" rIns="91440" bIns="45719" rtlCol="0">
            <a:normAutofit/>
          </a:bodyPr>
          <a:lstStyle>
            <a:lvl1pPr marL="267302" indent="-267302" algn="l" defTabSz="1069208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32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906" indent="-267302" algn="l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6510" indent="-267302" algn="l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Char char="•"/>
              <a:defRPr sz="23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1114" indent="-267302" algn="l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Char char="•"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5718" indent="-267302" algn="l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Char char="•"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40322" indent="-267302" algn="l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Char char="•"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74926" indent="-267302" algn="l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Char char="•"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9530" indent="-267302" algn="l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Char char="•"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44134" indent="-267302" algn="l" defTabSz="106920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Char char="•"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temperature sensor we used (</a:t>
            </a:r>
            <a:r>
              <a:rPr lang="en-GB" sz="2400" dirty="0"/>
              <a:t>HIH8120) is was the most efficient choice for the device.</a:t>
            </a:r>
            <a:br>
              <a:rPr lang="en-GB" sz="2400" dirty="0"/>
            </a:br>
            <a:r>
              <a:rPr lang="en-GB" sz="2400" dirty="0"/>
              <a:t>However the combination of gyroscope (LSM9DS1) and tilt switch (LM393) can be made more efficient in the future by making use of a shock/vibration sensor and sensor specifically for orientation not with a build in accelerometer.</a:t>
            </a:r>
          </a:p>
          <a:p>
            <a:pPr marL="0" indent="0">
              <a:buNone/>
            </a:pPr>
            <a:br>
              <a:rPr lang="en-GB" sz="2400" dirty="0"/>
            </a:br>
            <a:r>
              <a:rPr lang="en-US" sz="2400" dirty="0" err="1"/>
              <a:t>LoRaWAN</a:t>
            </a:r>
            <a:r>
              <a:rPr lang="en-US" sz="2400" dirty="0"/>
              <a:t> was a difficult point to tackle. It used a lot of memory which made us use 2 chips instead of one.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There is still room for expansion by adding more sensors to read different data or adding a reusable power source like solar power.</a:t>
            </a:r>
            <a:endParaRPr lang="en-BE" sz="2400" dirty="0"/>
          </a:p>
        </p:txBody>
      </p:sp>
      <p:pic>
        <p:nvPicPr>
          <p:cNvPr id="1026" name="Picture 2" descr="Image result for temperature icon">
            <a:extLst>
              <a:ext uri="{FF2B5EF4-FFF2-40B4-BE49-F238E27FC236}">
                <a16:creationId xmlns:a16="http://schemas.microsoft.com/office/drawing/2014/main" id="{2DD9E635-6961-466A-A6C8-E04309C2A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0" b="7485"/>
          <a:stretch/>
        </p:blipFill>
        <p:spPr bwMode="auto">
          <a:xfrm>
            <a:off x="1300101" y="1502371"/>
            <a:ext cx="861842" cy="126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9DDA211-388D-4EB5-B87F-75BA262C3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68" y="1502371"/>
            <a:ext cx="1269803" cy="126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rawan icon">
            <a:extLst>
              <a:ext uri="{FF2B5EF4-FFF2-40B4-BE49-F238E27FC236}">
                <a16:creationId xmlns:a16="http://schemas.microsoft.com/office/drawing/2014/main" id="{00903756-3CED-407D-B9AD-E67683E50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923" y="1384455"/>
            <a:ext cx="1473282" cy="147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nergy consumption icon">
            <a:extLst>
              <a:ext uri="{FF2B5EF4-FFF2-40B4-BE49-F238E27FC236}">
                <a16:creationId xmlns:a16="http://schemas.microsoft.com/office/drawing/2014/main" id="{29D62CB6-BB50-42BC-A693-CC6563DE7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634" y="1644498"/>
            <a:ext cx="1213239" cy="121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59652D-A7DA-4D72-88A3-6DF6A0AF1C99}"/>
              </a:ext>
            </a:extLst>
          </p:cNvPr>
          <p:cNvSpPr txBox="1"/>
          <p:nvPr/>
        </p:nvSpPr>
        <p:spPr>
          <a:xfrm>
            <a:off x="878502" y="3234732"/>
            <a:ext cx="1937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-40°C to 125°C, ±0.5 °C accuracy</a:t>
            </a:r>
          </a:p>
          <a:p>
            <a:endParaRPr lang="nl-BE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B3494-4897-42F7-8210-DDC838FCCA45}"/>
              </a:ext>
            </a:extLst>
          </p:cNvPr>
          <p:cNvSpPr txBox="1"/>
          <p:nvPr/>
        </p:nvSpPr>
        <p:spPr>
          <a:xfrm>
            <a:off x="3408636" y="3258545"/>
            <a:ext cx="1937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0-100%, </a:t>
            </a:r>
            <a:r>
              <a:rPr lang="en-GB" sz="2400" dirty="0"/>
              <a:t>±2.0 % accuracy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3B2E1-E88E-43BF-B886-C959EA2207EB}"/>
              </a:ext>
            </a:extLst>
          </p:cNvPr>
          <p:cNvSpPr txBox="1"/>
          <p:nvPr/>
        </p:nvSpPr>
        <p:spPr>
          <a:xfrm>
            <a:off x="5807449" y="3238314"/>
            <a:ext cx="1968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transmit every 30seconds to 5minutes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0ABE84-6E91-468D-884E-EB3C570285FE}"/>
              </a:ext>
            </a:extLst>
          </p:cNvPr>
          <p:cNvSpPr txBox="1"/>
          <p:nvPr/>
        </p:nvSpPr>
        <p:spPr>
          <a:xfrm>
            <a:off x="8164654" y="3267490"/>
            <a:ext cx="1968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±6mA consumption (About 3 full days with 9V)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199182-565C-4098-8C7A-1B22CC8C5388}"/>
              </a:ext>
            </a:extLst>
          </p:cNvPr>
          <p:cNvSpPr/>
          <p:nvPr/>
        </p:nvSpPr>
        <p:spPr>
          <a:xfrm>
            <a:off x="2195376" y="5184969"/>
            <a:ext cx="6301058" cy="914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A32C664-6486-4E77-9DA7-CDD151BE09B7}"/>
              </a:ext>
            </a:extLst>
          </p:cNvPr>
          <p:cNvSpPr txBox="1">
            <a:spLocks/>
          </p:cNvSpPr>
          <p:nvPr/>
        </p:nvSpPr>
        <p:spPr>
          <a:xfrm>
            <a:off x="762388" y="5235391"/>
            <a:ext cx="9221688" cy="923330"/>
          </a:xfrm>
          <a:prstGeom prst="rect">
            <a:avLst/>
          </a:prstGeom>
        </p:spPr>
        <p:txBody>
          <a:bodyPr vert="horz" lIns="91440" tIns="45719" rIns="91440" bIns="45719" rtlCol="0" anchor="ctr">
            <a:normAutofit/>
          </a:bodyPr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60" dirty="0">
                <a:solidFill>
                  <a:schemeClr val="bg1"/>
                </a:solidFill>
              </a:rPr>
              <a:t>Conclusions</a:t>
            </a:r>
            <a:endParaRPr lang="en-BE" sz="526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5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597</Words>
  <Application>Microsoft Office PowerPoint</Application>
  <PresentationFormat>Custom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Introduction</vt:lpstr>
      <vt:lpstr>Results</vt:lpstr>
      <vt:lpstr>Performances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Ruys Kasper [student]</dc:creator>
  <cp:lastModifiedBy>Ruys Kasper [student]</cp:lastModifiedBy>
  <cp:revision>26</cp:revision>
  <dcterms:created xsi:type="dcterms:W3CDTF">2019-12-15T21:26:53Z</dcterms:created>
  <dcterms:modified xsi:type="dcterms:W3CDTF">2019-12-16T14:08:14Z</dcterms:modified>
</cp:coreProperties>
</file>