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03" r:id="rId1"/>
  </p:sldMasterIdLst>
  <p:notesMasterIdLst>
    <p:notesMasterId r:id="rId64"/>
  </p:notesMasterIdLst>
  <p:handoutMasterIdLst>
    <p:handoutMasterId r:id="rId65"/>
  </p:handoutMasterIdLst>
  <p:sldIdLst>
    <p:sldId id="265" r:id="rId2"/>
    <p:sldId id="375" r:id="rId3"/>
    <p:sldId id="289" r:id="rId4"/>
    <p:sldId id="290" r:id="rId5"/>
    <p:sldId id="288" r:id="rId6"/>
    <p:sldId id="292" r:id="rId7"/>
    <p:sldId id="295" r:id="rId8"/>
    <p:sldId id="372" r:id="rId9"/>
    <p:sldId id="293" r:id="rId10"/>
    <p:sldId id="279" r:id="rId11"/>
    <p:sldId id="283" r:id="rId12"/>
    <p:sldId id="284" r:id="rId13"/>
    <p:sldId id="285" r:id="rId14"/>
    <p:sldId id="368" r:id="rId15"/>
    <p:sldId id="373" r:id="rId16"/>
    <p:sldId id="298" r:id="rId17"/>
    <p:sldId id="374" r:id="rId18"/>
    <p:sldId id="299" r:id="rId19"/>
    <p:sldId id="356" r:id="rId20"/>
    <p:sldId id="357" r:id="rId21"/>
    <p:sldId id="358" r:id="rId22"/>
    <p:sldId id="359" r:id="rId23"/>
    <p:sldId id="300" r:id="rId24"/>
    <p:sldId id="354" r:id="rId25"/>
    <p:sldId id="360" r:id="rId26"/>
    <p:sldId id="301" r:id="rId27"/>
    <p:sldId id="302" r:id="rId28"/>
    <p:sldId id="361" r:id="rId29"/>
    <p:sldId id="303" r:id="rId30"/>
    <p:sldId id="304" r:id="rId31"/>
    <p:sldId id="362" r:id="rId32"/>
    <p:sldId id="363" r:id="rId33"/>
    <p:sldId id="367" r:id="rId34"/>
    <p:sldId id="365" r:id="rId35"/>
    <p:sldId id="366" r:id="rId36"/>
    <p:sldId id="369" r:id="rId37"/>
    <p:sldId id="319" r:id="rId38"/>
    <p:sldId id="351" r:id="rId39"/>
    <p:sldId id="352" r:id="rId40"/>
    <p:sldId id="353" r:id="rId41"/>
    <p:sldId id="332" r:id="rId42"/>
    <p:sldId id="331" r:id="rId43"/>
    <p:sldId id="333" r:id="rId44"/>
    <p:sldId id="335" r:id="rId45"/>
    <p:sldId id="334" r:id="rId46"/>
    <p:sldId id="325" r:id="rId47"/>
    <p:sldId id="336" r:id="rId48"/>
    <p:sldId id="326" r:id="rId49"/>
    <p:sldId id="338" r:id="rId50"/>
    <p:sldId id="339" r:id="rId51"/>
    <p:sldId id="327" r:id="rId52"/>
    <p:sldId id="340" r:id="rId53"/>
    <p:sldId id="370" r:id="rId54"/>
    <p:sldId id="346" r:id="rId55"/>
    <p:sldId id="341" r:id="rId56"/>
    <p:sldId id="348" r:id="rId57"/>
    <p:sldId id="342" r:id="rId58"/>
    <p:sldId id="343" r:id="rId59"/>
    <p:sldId id="320" r:id="rId60"/>
    <p:sldId id="349" r:id="rId61"/>
    <p:sldId id="328" r:id="rId62"/>
    <p:sldId id="278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-5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-5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-5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-5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-5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ＭＳ Ｐゴシック" pitchFamily="-5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ＭＳ Ｐゴシック" pitchFamily="-5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ＭＳ Ｐゴシック" pitchFamily="-5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ＭＳ Ｐゴシック" pitchFamily="-5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0">
          <p15:clr>
            <a:srgbClr val="A4A3A4"/>
          </p15:clr>
        </p15:guide>
        <p15:guide id="2" pos="2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EA0"/>
    <a:srgbClr val="A8816D"/>
    <a:srgbClr val="6A5144"/>
    <a:srgbClr val="6A402B"/>
    <a:srgbClr val="6A0001"/>
    <a:srgbClr val="FF26C0"/>
    <a:srgbClr val="FF5552"/>
    <a:srgbClr val="5AEA3A"/>
    <a:srgbClr val="44AF2C"/>
    <a:srgbClr val="2D7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5109" autoAdjust="0"/>
  </p:normalViewPr>
  <p:slideViewPr>
    <p:cSldViewPr snapToGrid="0">
      <p:cViewPr varScale="1">
        <p:scale>
          <a:sx n="96" d="100"/>
          <a:sy n="96" d="100"/>
        </p:scale>
        <p:origin x="2000" y="176"/>
      </p:cViewPr>
      <p:guideLst>
        <p:guide orient="horz" pos="3970"/>
        <p:guide pos="2931"/>
      </p:guideLst>
    </p:cSldViewPr>
  </p:slideViewPr>
  <p:outlineViewPr>
    <p:cViewPr>
      <p:scale>
        <a:sx n="33" d="100"/>
        <a:sy n="33" d="100"/>
      </p:scale>
      <p:origin x="0" y="6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0C057-F1B4-4EE9-BBD0-98721CEE218E}" type="datetimeFigureOut">
              <a:rPr lang="en-US" smtClean="0"/>
              <a:pPr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33C8F-DD1F-49F8-B81F-675D060413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9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36F7384-BC1F-495A-AC23-52D09E7A93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41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56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56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56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56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5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60B4A5-060D-41C6-BBD6-1795FD48356D}" type="slidenum">
              <a:rPr lang="en-US"/>
              <a:pPr/>
              <a:t>0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F7384-BC1F-495A-AC23-52D09E7A932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1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F7384-BC1F-495A-AC23-52D09E7A93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5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AC657-E1D1-45D9-96CB-1F283F523EF8}" type="slidenum">
              <a:rPr lang="en-US"/>
              <a:pPr/>
              <a:t>9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3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AC657-E1D1-45D9-96CB-1F283F523EF8}" type="slidenum">
              <a:rPr lang="en-US"/>
              <a:pPr/>
              <a:t>10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1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AC657-E1D1-45D9-96CB-1F283F523EF8}" type="slidenum">
              <a:rPr lang="en-US"/>
              <a:pPr/>
              <a:t>11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61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AC657-E1D1-45D9-96CB-1F283F523EF8}" type="slidenum">
              <a:rPr lang="en-US"/>
              <a:pPr/>
              <a:t>12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73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93B08-F5D0-234F-BE4F-2ED9F8508F4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41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F7384-BC1F-495A-AC23-52D09E7A932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60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F7384-BC1F-495A-AC23-52D09E7A932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662" y="2144713"/>
            <a:ext cx="8220763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662" y="3886199"/>
            <a:ext cx="8220763" cy="257839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CRA-LOGO-Large.em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>
          <a:xfrm>
            <a:off x="7537123" y="6469661"/>
            <a:ext cx="1618482" cy="3999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/Close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spcBef>
                <a:spcPts val="6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2412" y="1030915"/>
            <a:ext cx="4142232" cy="5257800"/>
          </a:xfrm>
        </p:spPr>
        <p:txBody>
          <a:bodyPr/>
          <a:lstStyle>
            <a:lvl1pPr marL="228600" indent="-228600">
              <a:buFont typeface="Arial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6pPr marL="1143000" indent="-228600">
              <a:defRPr sz="1200"/>
            </a:lvl6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652963" y="1044575"/>
            <a:ext cx="4142232" cy="5257800"/>
          </a:xfrm>
        </p:spPr>
        <p:txBody>
          <a:bodyPr/>
          <a:lstStyle>
            <a:lvl1pPr marL="228600" indent="-228600">
              <a:buFont typeface="Arial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6pPr marL="1143000" indent="-228600">
              <a:defRPr sz="1200"/>
            </a:lvl6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PPT-SKY-Head-NEW-9.png"/>
          <p:cNvPicPr>
            <a:picLocks noChangeAspect="1"/>
          </p:cNvPicPr>
          <p:nvPr/>
        </p:nvPicPr>
        <p:blipFill>
          <a:blip r:embed="rId8" cstate="print"/>
          <a:srcRect b="5911"/>
          <a:stretch>
            <a:fillRect/>
          </a:stretch>
        </p:blipFill>
        <p:spPr bwMode="auto">
          <a:xfrm>
            <a:off x="0" y="0"/>
            <a:ext cx="9144000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74" y="1039483"/>
            <a:ext cx="8455025" cy="5257800"/>
          </a:xfrm>
          <a:prstGeom prst="rect">
            <a:avLst/>
          </a:prstGeom>
        </p:spPr>
        <p:txBody>
          <a:bodyPr vert="horz" lIns="0" tIns="45720" rIns="45720" bIns="45720" rtlCol="0">
            <a:normAutofit/>
          </a:bodyPr>
          <a:lstStyle/>
          <a:p>
            <a:pPr marL="228600" lvl="0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"/>
            </a:pPr>
            <a:r>
              <a:rPr lang="en-US"/>
              <a:t>Edit Master text styles</a:t>
            </a:r>
          </a:p>
          <a:p>
            <a:pPr marL="228600" lvl="1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"/>
            </a:pPr>
            <a:r>
              <a:rPr lang="en-US"/>
              <a:t>Second level</a:t>
            </a:r>
          </a:p>
          <a:p>
            <a:pPr marL="228600" lvl="2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"/>
            </a:pPr>
            <a:r>
              <a:rPr lang="en-US"/>
              <a:t>Third level</a:t>
            </a:r>
          </a:p>
          <a:p>
            <a:pPr marL="228600" lvl="3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"/>
            </a:pPr>
            <a:r>
              <a:rPr lang="en-US"/>
              <a:t>Fourth level</a:t>
            </a:r>
          </a:p>
          <a:p>
            <a:pPr marL="228600" lvl="4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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298" y="58988"/>
            <a:ext cx="8462502" cy="769158"/>
          </a:xfrm>
          <a:prstGeom prst="rect">
            <a:avLst/>
          </a:prstGeom>
        </p:spPr>
        <p:txBody>
          <a:bodyPr vert="horz" lIns="0" tIns="45720" rIns="4572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11" descr="CRA-LOGO-Large.emf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43800" y="6469063"/>
            <a:ext cx="16176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10" r:id="rId4"/>
    <p:sldLayoutId id="2147483708" r:id="rId5"/>
    <p:sldLayoutId id="2147483709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2400" kern="1200" smtClea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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300"/>
        </a:spcBef>
        <a:buClr>
          <a:schemeClr val="accent1"/>
        </a:buClr>
        <a:buFont typeface="Wingdings" pitchFamily="2" charset="2"/>
        <a:buChar char="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200"/>
        </a:spcBef>
        <a:buClr>
          <a:schemeClr val="accent1"/>
        </a:buClr>
        <a:buFont typeface="Wingdings" pitchFamily="2" charset="2"/>
        <a:buChar char="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100"/>
        </a:spcBef>
        <a:buClr>
          <a:schemeClr val="accent1"/>
        </a:buClr>
        <a:buFont typeface="Wingdings" pitchFamily="2" charset="2"/>
        <a:buChar char="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0"/>
        </a:spcBef>
        <a:buClr>
          <a:schemeClr val="accent1"/>
        </a:buClr>
        <a:buFont typeface="Wingdings" pitchFamily="2" charset="2"/>
        <a:buChar char="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2083" y="1271256"/>
            <a:ext cx="8220763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Scruff: A Deep Probabilistic Cognitive Architecture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2775" y="3244754"/>
            <a:ext cx="8220763" cy="25783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Avi Pfeffer</a:t>
            </a:r>
          </a:p>
          <a:p>
            <a:pPr algn="ctr"/>
            <a:r>
              <a:rPr lang="en-US" dirty="0"/>
              <a:t>Charles River Analytics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GRID-2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258887" y="2782669"/>
            <a:ext cx="78851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Time for some caveats</a:t>
            </a:r>
          </a:p>
        </p:txBody>
      </p:sp>
    </p:spTree>
    <p:extLst>
      <p:ext uri="{BB962C8B-B14F-4D97-AF65-F5344CB8AC3E}">
        <p14:creationId xmlns:p14="http://schemas.microsoft.com/office/powerpoint/2010/main" val="260476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GRID-2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258887" y="2782669"/>
            <a:ext cx="78851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This is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5036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GRID-2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29443" y="2782669"/>
            <a:ext cx="78851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 am not a cognitive scientist</a:t>
            </a:r>
          </a:p>
        </p:txBody>
      </p:sp>
    </p:spTree>
    <p:extLst>
      <p:ext uri="{BB962C8B-B14F-4D97-AF65-F5344CB8AC3E}">
        <p14:creationId xmlns:p14="http://schemas.microsoft.com/office/powerpoint/2010/main" val="328586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GRID-2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210518" y="2782669"/>
            <a:ext cx="47324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Metaphor!</a:t>
            </a:r>
          </a:p>
        </p:txBody>
      </p:sp>
    </p:spTree>
    <p:extLst>
      <p:ext uri="{BB962C8B-B14F-4D97-AF65-F5344CB8AC3E}">
        <p14:creationId xmlns:p14="http://schemas.microsoft.com/office/powerpoint/2010/main" val="180522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DD468E-1051-0845-8BC0-D5E0C6980E7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39813"/>
            <a:ext cx="8455025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Introducing Scruff: A Deep Probabilistic Cognitive Architecture</a:t>
            </a:r>
          </a:p>
        </p:txBody>
      </p:sp>
    </p:spTree>
    <p:extLst>
      <p:ext uri="{BB962C8B-B14F-4D97-AF65-F5344CB8AC3E}">
        <p14:creationId xmlns:p14="http://schemas.microsoft.com/office/powerpoint/2010/main" val="532582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1CBD-F284-6A47-9070-143A9316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Principle 1: PP Trained Like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C650-9772-8447-81F4-42292936D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74" y="1012187"/>
            <a:ext cx="8455025" cy="5257800"/>
          </a:xfrm>
        </p:spPr>
        <p:txBody>
          <a:bodyPr/>
          <a:lstStyle/>
          <a:p>
            <a:r>
              <a:rPr lang="en-US" dirty="0"/>
              <a:t>A fully-featured PP language:</a:t>
            </a:r>
          </a:p>
          <a:p>
            <a:pPr lvl="1"/>
            <a:r>
              <a:rPr lang="en-US" dirty="0"/>
              <a:t>Can create program structures incorporating domain knowledge</a:t>
            </a:r>
          </a:p>
          <a:p>
            <a:endParaRPr lang="en-US" dirty="0"/>
          </a:p>
          <a:p>
            <a:r>
              <a:rPr lang="en-US" dirty="0"/>
              <a:t>Learning approach:</a:t>
            </a:r>
          </a:p>
          <a:p>
            <a:pPr lvl="1"/>
            <a:r>
              <a:rPr lang="en-US" dirty="0"/>
              <a:t>Density differentiable with respect to parameters</a:t>
            </a:r>
          </a:p>
          <a:p>
            <a:pPr lvl="1"/>
            <a:r>
              <a:rPr lang="en-US" dirty="0"/>
              <a:t>Derivatives computed using automatic differentiation</a:t>
            </a:r>
          </a:p>
          <a:p>
            <a:pPr lvl="1"/>
            <a:r>
              <a:rPr lang="en-US" dirty="0"/>
              <a:t>Dynamic programming for </a:t>
            </a:r>
            <a:r>
              <a:rPr lang="en-US" dirty="0" err="1"/>
              <a:t>backprop</a:t>
            </a:r>
            <a:r>
              <a:rPr lang="en-US" dirty="0"/>
              <a:t>-like algorithm</a:t>
            </a:r>
          </a:p>
          <a:p>
            <a:endParaRPr lang="en-US" dirty="0"/>
          </a:p>
          <a:p>
            <a:r>
              <a:rPr lang="en-US" dirty="0"/>
              <a:t>Flexibility of learning</a:t>
            </a:r>
          </a:p>
          <a:p>
            <a:pPr lvl="1"/>
            <a:r>
              <a:rPr lang="en-US" dirty="0"/>
              <a:t>Variety of density functions possible</a:t>
            </a:r>
          </a:p>
          <a:p>
            <a:pPr lvl="1"/>
            <a:r>
              <a:rPr lang="en-US" dirty="0"/>
              <a:t>Easy framework for regularization</a:t>
            </a:r>
          </a:p>
          <a:p>
            <a:pPr lvl="1"/>
            <a:r>
              <a:rPr lang="en-US" dirty="0"/>
              <a:t>Many probabilistic primitives correspond to different kinds of activation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75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D1E5A5-EDFE-B14C-97D2-EAA05A8D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reasoning mechanisms (scruffy)</a:t>
            </a:r>
          </a:p>
          <a:p>
            <a:r>
              <a:rPr lang="en-US" dirty="0"/>
              <a:t>All in a unifying Bayesian framework (neat)</a:t>
            </a:r>
          </a:p>
          <a:p>
            <a:endParaRPr lang="en-US" dirty="0"/>
          </a:p>
          <a:p>
            <a:r>
              <a:rPr lang="en-US" dirty="0"/>
              <a:t>Hypothesis: General cognition and learning can be modeled by combining many different mechanisms within a general coherent paradigm</a:t>
            </a:r>
          </a:p>
          <a:p>
            <a:endParaRPr lang="en-US" dirty="0"/>
          </a:p>
          <a:p>
            <a:r>
              <a:rPr lang="en-US" dirty="0"/>
              <a:t>Scruff framework ensures that any mechanism you build makes sense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342EF7-E0DC-3948-A492-C8A7933A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Principle #2: Neat and Scruffy Programming</a:t>
            </a:r>
          </a:p>
        </p:txBody>
      </p:sp>
    </p:spTree>
    <p:extLst>
      <p:ext uri="{BB962C8B-B14F-4D97-AF65-F5344CB8AC3E}">
        <p14:creationId xmlns:p14="http://schemas.microsoft.com/office/powerpoint/2010/main" val="206286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DD468E-1051-0845-8BC0-D5E0C6980E7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39813"/>
            <a:ext cx="8455025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A Compositional Neat and Scruffy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62321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 for Neat and Scruffy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Haskell programming language:</a:t>
            </a:r>
          </a:p>
          <a:p>
            <a:pPr lvl="1"/>
            <a:r>
              <a:rPr lang="en-US" dirty="0"/>
              <a:t>Purely functional</a:t>
            </a:r>
          </a:p>
          <a:p>
            <a:pPr lvl="1"/>
            <a:r>
              <a:rPr lang="en-US" dirty="0"/>
              <a:t>Rich type system</a:t>
            </a:r>
          </a:p>
          <a:p>
            <a:pPr lvl="1"/>
            <a:r>
              <a:rPr lang="en-US" dirty="0"/>
              <a:t>Lazy evaluation</a:t>
            </a:r>
          </a:p>
          <a:p>
            <a:endParaRPr lang="en-US" dirty="0"/>
          </a:p>
          <a:p>
            <a:r>
              <a:rPr lang="en-US" dirty="0"/>
              <a:t>Haskell is perfect for neat/scruffy programming</a:t>
            </a:r>
          </a:p>
          <a:p>
            <a:pPr lvl="1"/>
            <a:r>
              <a:rPr lang="en-US" dirty="0"/>
              <a:t>Purely functional: no side effects means different mechanisms can’t clobber each other</a:t>
            </a:r>
          </a:p>
          <a:p>
            <a:pPr lvl="1"/>
            <a:r>
              <a:rPr lang="en-US" dirty="0"/>
              <a:t>Rich type system enables tight control over combinations of mechanisms</a:t>
            </a:r>
          </a:p>
          <a:p>
            <a:pPr lvl="1"/>
            <a:r>
              <a:rPr lang="en-US" dirty="0"/>
              <a:t>Lazy evaluation enables declarative specification of anytime computations</a:t>
            </a:r>
          </a:p>
          <a:p>
            <a:pPr lvl="1"/>
            <a:endParaRPr lang="en-US" dirty="0"/>
          </a:p>
          <a:p>
            <a:r>
              <a:rPr lang="en-US" dirty="0"/>
              <a:t>The Scruff aesthetic</a:t>
            </a:r>
          </a:p>
          <a:p>
            <a:pPr lvl="1"/>
            <a:r>
              <a:rPr lang="en-US" dirty="0"/>
              <a:t>Disciplined language supports improvisational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252745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0C260B-BA67-A84F-86DD-3D89E8E5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Expressivity versus Tractability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CA17DA-1B4C-6840-90CE-409F8ABAA17A}"/>
              </a:ext>
            </a:extLst>
          </p:cNvPr>
          <p:cNvGrpSpPr/>
          <p:nvPr/>
        </p:nvGrpSpPr>
        <p:grpSpPr>
          <a:xfrm>
            <a:off x="3030560" y="2212205"/>
            <a:ext cx="3097924" cy="2136228"/>
            <a:chOff x="1734207" y="1434662"/>
            <a:chExt cx="3097924" cy="21362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957F15E-355A-2A49-843C-E539A3B79488}"/>
                </a:ext>
              </a:extLst>
            </p:cNvPr>
            <p:cNvCxnSpPr>
              <a:cxnSpLocks/>
            </p:cNvCxnSpPr>
            <p:nvPr/>
          </p:nvCxnSpPr>
          <p:spPr>
            <a:xfrm>
              <a:off x="1742090" y="1434662"/>
              <a:ext cx="0" cy="213622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D6AF03-B50C-4549-9FEB-47C9CFE55BEA}"/>
                </a:ext>
              </a:extLst>
            </p:cNvPr>
            <p:cNvCxnSpPr>
              <a:cxnSpLocks/>
            </p:cNvCxnSpPr>
            <p:nvPr/>
          </p:nvCxnSpPr>
          <p:spPr>
            <a:xfrm>
              <a:off x="1734207" y="3563007"/>
              <a:ext cx="309792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768F785-EC05-7845-BB5A-AA9D0BD38C58}"/>
                </a:ext>
              </a:extLst>
            </p:cNvPr>
            <p:cNvSpPr/>
            <p:nvPr/>
          </p:nvSpPr>
          <p:spPr>
            <a:xfrm>
              <a:off x="1734207" y="1931276"/>
              <a:ext cx="2230821" cy="1639614"/>
            </a:xfrm>
            <a:custGeom>
              <a:avLst/>
              <a:gdLst>
                <a:gd name="connsiteX0" fmla="*/ 0 w 2230821"/>
                <a:gd name="connsiteY0" fmla="*/ 0 h 1639614"/>
                <a:gd name="connsiteX1" fmla="*/ 772510 w 2230821"/>
                <a:gd name="connsiteY1" fmla="*/ 189186 h 1639614"/>
                <a:gd name="connsiteX2" fmla="*/ 1749972 w 2230821"/>
                <a:gd name="connsiteY2" fmla="*/ 804041 h 1639614"/>
                <a:gd name="connsiteX3" fmla="*/ 2230821 w 2230821"/>
                <a:gd name="connsiteY3" fmla="*/ 1639614 h 163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0821" h="1639614">
                  <a:moveTo>
                    <a:pt x="0" y="0"/>
                  </a:moveTo>
                  <a:cubicBezTo>
                    <a:pt x="240424" y="27589"/>
                    <a:pt x="480848" y="55179"/>
                    <a:pt x="772510" y="189186"/>
                  </a:cubicBezTo>
                  <a:cubicBezTo>
                    <a:pt x="1064172" y="323193"/>
                    <a:pt x="1506920" y="562303"/>
                    <a:pt x="1749972" y="804041"/>
                  </a:cubicBezTo>
                  <a:cubicBezTo>
                    <a:pt x="1993024" y="1045779"/>
                    <a:pt x="2111922" y="1342696"/>
                    <a:pt x="2230821" y="16396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B1657A1-2AC6-904A-9398-079D72F954D8}"/>
              </a:ext>
            </a:extLst>
          </p:cNvPr>
          <p:cNvSpPr txBox="1"/>
          <p:nvPr/>
        </p:nvSpPr>
        <p:spPr>
          <a:xfrm>
            <a:off x="4209393" y="4374932"/>
            <a:ext cx="4631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Expressivity: What models can you define?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924DB-25A4-484E-994D-53C50FC34EE3}"/>
              </a:ext>
            </a:extLst>
          </p:cNvPr>
          <p:cNvSpPr txBox="1"/>
          <p:nvPr/>
        </p:nvSpPr>
        <p:spPr>
          <a:xfrm>
            <a:off x="224298" y="2212205"/>
            <a:ext cx="2806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Tractability: What models can you reason about efficiently?</a:t>
            </a:r>
          </a:p>
        </p:txBody>
      </p:sp>
    </p:spTree>
    <p:extLst>
      <p:ext uri="{BB962C8B-B14F-4D97-AF65-F5344CB8AC3E}">
        <p14:creationId xmlns:p14="http://schemas.microsoft.com/office/powerpoint/2010/main" val="30199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50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0C260B-BA67-A84F-86DD-3D89E8E5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Expressivity versus Tractability in Probabilistic Programming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CA17DA-1B4C-6840-90CE-409F8ABAA17A}"/>
              </a:ext>
            </a:extLst>
          </p:cNvPr>
          <p:cNvGrpSpPr/>
          <p:nvPr/>
        </p:nvGrpSpPr>
        <p:grpSpPr>
          <a:xfrm>
            <a:off x="2628539" y="4165348"/>
            <a:ext cx="3097924" cy="2136228"/>
            <a:chOff x="1734207" y="1434662"/>
            <a:chExt cx="3097924" cy="21362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957F15E-355A-2A49-843C-E539A3B79488}"/>
                </a:ext>
              </a:extLst>
            </p:cNvPr>
            <p:cNvCxnSpPr>
              <a:cxnSpLocks/>
            </p:cNvCxnSpPr>
            <p:nvPr/>
          </p:nvCxnSpPr>
          <p:spPr>
            <a:xfrm>
              <a:off x="1742090" y="1434662"/>
              <a:ext cx="0" cy="213622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D6AF03-B50C-4549-9FEB-47C9CFE55BEA}"/>
                </a:ext>
              </a:extLst>
            </p:cNvPr>
            <p:cNvCxnSpPr>
              <a:cxnSpLocks/>
            </p:cNvCxnSpPr>
            <p:nvPr/>
          </p:nvCxnSpPr>
          <p:spPr>
            <a:xfrm>
              <a:off x="1734207" y="3563007"/>
              <a:ext cx="309792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768F785-EC05-7845-BB5A-AA9D0BD38C58}"/>
                </a:ext>
              </a:extLst>
            </p:cNvPr>
            <p:cNvSpPr/>
            <p:nvPr/>
          </p:nvSpPr>
          <p:spPr>
            <a:xfrm>
              <a:off x="1734207" y="1931276"/>
              <a:ext cx="2230821" cy="1639614"/>
            </a:xfrm>
            <a:custGeom>
              <a:avLst/>
              <a:gdLst>
                <a:gd name="connsiteX0" fmla="*/ 0 w 2230821"/>
                <a:gd name="connsiteY0" fmla="*/ 0 h 1639614"/>
                <a:gd name="connsiteX1" fmla="*/ 772510 w 2230821"/>
                <a:gd name="connsiteY1" fmla="*/ 189186 h 1639614"/>
                <a:gd name="connsiteX2" fmla="*/ 1749972 w 2230821"/>
                <a:gd name="connsiteY2" fmla="*/ 804041 h 1639614"/>
                <a:gd name="connsiteX3" fmla="*/ 2230821 w 2230821"/>
                <a:gd name="connsiteY3" fmla="*/ 1639614 h 163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0821" h="1639614">
                  <a:moveTo>
                    <a:pt x="0" y="0"/>
                  </a:moveTo>
                  <a:cubicBezTo>
                    <a:pt x="240424" y="27589"/>
                    <a:pt x="480848" y="55179"/>
                    <a:pt x="772510" y="189186"/>
                  </a:cubicBezTo>
                  <a:cubicBezTo>
                    <a:pt x="1064172" y="323193"/>
                    <a:pt x="1506920" y="562303"/>
                    <a:pt x="1749972" y="804041"/>
                  </a:cubicBezTo>
                  <a:cubicBezTo>
                    <a:pt x="1993024" y="1045779"/>
                    <a:pt x="2111922" y="1342696"/>
                    <a:pt x="2230821" y="16396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4255E0-25CB-5249-A104-8786396B2489}"/>
              </a:ext>
            </a:extLst>
          </p:cNvPr>
          <p:cNvSpPr txBox="1"/>
          <p:nvPr/>
        </p:nvSpPr>
        <p:spPr>
          <a:xfrm>
            <a:off x="465083" y="1340069"/>
            <a:ext cx="8024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approach (e.g., Figaro, Church, BLOG):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 an expressive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 a general-purpose inference algorithm (e.g. MCMC)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Try to make the algorithm as efficient as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But in practice, often still too inefficient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1F17A1-AF71-F947-883B-DBCBD9A460F3}"/>
              </a:ext>
            </a:extLst>
          </p:cNvPr>
          <p:cNvCxnSpPr>
            <a:cxnSpLocks/>
          </p:cNvCxnSpPr>
          <p:nvPr/>
        </p:nvCxnSpPr>
        <p:spPr>
          <a:xfrm flipV="1">
            <a:off x="4248807" y="4467704"/>
            <a:ext cx="518111" cy="561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5F26F7-694A-F34B-9413-B231BCA5E499}"/>
              </a:ext>
            </a:extLst>
          </p:cNvPr>
          <p:cNvCxnSpPr>
            <a:cxnSpLocks/>
          </p:cNvCxnSpPr>
          <p:nvPr/>
        </p:nvCxnSpPr>
        <p:spPr>
          <a:xfrm flipV="1">
            <a:off x="3377221" y="3842651"/>
            <a:ext cx="216776" cy="68370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C7C338-BEA7-644C-9AC9-B5D770928A83}"/>
              </a:ext>
            </a:extLst>
          </p:cNvPr>
          <p:cNvCxnSpPr/>
          <p:nvPr/>
        </p:nvCxnSpPr>
        <p:spPr>
          <a:xfrm flipV="1">
            <a:off x="4867243" y="5735643"/>
            <a:ext cx="859220" cy="121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948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0C260B-BA67-A84F-86DD-3D89E8E5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Expressivity versus Tractability in Probabilistic Programming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255E0-25CB-5249-A104-8786396B2489}"/>
              </a:ext>
            </a:extLst>
          </p:cNvPr>
          <p:cNvSpPr txBox="1"/>
          <p:nvPr/>
        </p:nvSpPr>
        <p:spPr>
          <a:xfrm>
            <a:off x="465083" y="1340069"/>
            <a:ext cx="8024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Another approach (e.g., </a:t>
            </a:r>
            <a:r>
              <a:rPr lang="en-US" sz="2000" dirty="0" err="1"/>
              <a:t>Infer.NET</a:t>
            </a:r>
            <a:r>
              <a:rPr lang="en-US" sz="20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Limit the expressivity of the language (e.g., only finite factor graphs)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an efficient algorithm for the restricted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But might not be able to build the models you need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695A2D-30FB-3545-8414-442BCD805E85}"/>
              </a:ext>
            </a:extLst>
          </p:cNvPr>
          <p:cNvGrpSpPr/>
          <p:nvPr/>
        </p:nvGrpSpPr>
        <p:grpSpPr>
          <a:xfrm>
            <a:off x="2766848" y="3080505"/>
            <a:ext cx="3109387" cy="2374363"/>
            <a:chOff x="2617076" y="3931843"/>
            <a:chExt cx="3109387" cy="2374363"/>
          </a:xfrm>
        </p:grpSpPr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7D04D5C4-ACAD-7F44-87A3-0EB7D28481B7}"/>
                </a:ext>
              </a:extLst>
            </p:cNvPr>
            <p:cNvSpPr/>
            <p:nvPr/>
          </p:nvSpPr>
          <p:spPr>
            <a:xfrm>
              <a:off x="3377221" y="4851147"/>
              <a:ext cx="1490021" cy="1450429"/>
            </a:xfrm>
            <a:prstGeom prst="triangle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957F15E-355A-2A49-843C-E539A3B79488}"/>
                </a:ext>
              </a:extLst>
            </p:cNvPr>
            <p:cNvCxnSpPr>
              <a:cxnSpLocks/>
            </p:cNvCxnSpPr>
            <p:nvPr/>
          </p:nvCxnSpPr>
          <p:spPr>
            <a:xfrm>
              <a:off x="2636422" y="4165348"/>
              <a:ext cx="0" cy="213622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768F785-EC05-7845-BB5A-AA9D0BD38C58}"/>
                </a:ext>
              </a:extLst>
            </p:cNvPr>
            <p:cNvSpPr/>
            <p:nvPr/>
          </p:nvSpPr>
          <p:spPr>
            <a:xfrm>
              <a:off x="2628539" y="4661962"/>
              <a:ext cx="2230821" cy="1639614"/>
            </a:xfrm>
            <a:custGeom>
              <a:avLst/>
              <a:gdLst>
                <a:gd name="connsiteX0" fmla="*/ 0 w 2230821"/>
                <a:gd name="connsiteY0" fmla="*/ 0 h 1639614"/>
                <a:gd name="connsiteX1" fmla="*/ 772510 w 2230821"/>
                <a:gd name="connsiteY1" fmla="*/ 189186 h 1639614"/>
                <a:gd name="connsiteX2" fmla="*/ 1749972 w 2230821"/>
                <a:gd name="connsiteY2" fmla="*/ 804041 h 1639614"/>
                <a:gd name="connsiteX3" fmla="*/ 2230821 w 2230821"/>
                <a:gd name="connsiteY3" fmla="*/ 1639614 h 163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0821" h="1639614">
                  <a:moveTo>
                    <a:pt x="0" y="0"/>
                  </a:moveTo>
                  <a:cubicBezTo>
                    <a:pt x="240424" y="27589"/>
                    <a:pt x="480848" y="55179"/>
                    <a:pt x="772510" y="189186"/>
                  </a:cubicBezTo>
                  <a:cubicBezTo>
                    <a:pt x="1064172" y="323193"/>
                    <a:pt x="1506920" y="562303"/>
                    <a:pt x="1749972" y="804041"/>
                  </a:cubicBezTo>
                  <a:cubicBezTo>
                    <a:pt x="1993024" y="1045779"/>
                    <a:pt x="2111922" y="1342696"/>
                    <a:pt x="2230821" y="16396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5F26F7-694A-F34B-9413-B231BCA5E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2677" y="3931843"/>
              <a:ext cx="0" cy="71898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855E68C-B98A-1C4A-BCEA-7EC0A5C2C5FC}"/>
                </a:ext>
              </a:extLst>
            </p:cNvPr>
            <p:cNvSpPr/>
            <p:nvPr/>
          </p:nvSpPr>
          <p:spPr>
            <a:xfrm>
              <a:off x="3377221" y="4851147"/>
              <a:ext cx="1494324" cy="1455059"/>
            </a:xfrm>
            <a:custGeom>
              <a:avLst/>
              <a:gdLst>
                <a:gd name="connsiteX0" fmla="*/ 0 w 1489842"/>
                <a:gd name="connsiteY0" fmla="*/ 0 h 1474076"/>
                <a:gd name="connsiteX1" fmla="*/ 882869 w 1489842"/>
                <a:gd name="connsiteY1" fmla="*/ 520262 h 1474076"/>
                <a:gd name="connsiteX2" fmla="*/ 1182414 w 1489842"/>
                <a:gd name="connsiteY2" fmla="*/ 898635 h 1474076"/>
                <a:gd name="connsiteX3" fmla="*/ 1489842 w 1489842"/>
                <a:gd name="connsiteY3" fmla="*/ 1474076 h 147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9842" h="1474076">
                  <a:moveTo>
                    <a:pt x="0" y="0"/>
                  </a:moveTo>
                  <a:cubicBezTo>
                    <a:pt x="342900" y="185244"/>
                    <a:pt x="685800" y="370489"/>
                    <a:pt x="882869" y="520262"/>
                  </a:cubicBezTo>
                  <a:cubicBezTo>
                    <a:pt x="1079938" y="670035"/>
                    <a:pt x="1081252" y="739666"/>
                    <a:pt x="1182414" y="898635"/>
                  </a:cubicBezTo>
                  <a:cubicBezTo>
                    <a:pt x="1283576" y="1057604"/>
                    <a:pt x="1386709" y="1265840"/>
                    <a:pt x="1489842" y="1474076"/>
                  </a:cubicBezTo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1406B2-CBED-4048-9B12-B12AA92FEA83}"/>
                </a:ext>
              </a:extLst>
            </p:cNvPr>
            <p:cNvSpPr/>
            <p:nvPr/>
          </p:nvSpPr>
          <p:spPr>
            <a:xfrm>
              <a:off x="2617076" y="4650828"/>
              <a:ext cx="772510" cy="204951"/>
            </a:xfrm>
            <a:custGeom>
              <a:avLst/>
              <a:gdLst>
                <a:gd name="connsiteX0" fmla="*/ 0 w 772510"/>
                <a:gd name="connsiteY0" fmla="*/ 0 h 204951"/>
                <a:gd name="connsiteX1" fmla="*/ 323193 w 772510"/>
                <a:gd name="connsiteY1" fmla="*/ 55179 h 204951"/>
                <a:gd name="connsiteX2" fmla="*/ 630621 w 772510"/>
                <a:gd name="connsiteY2" fmla="*/ 141889 h 204951"/>
                <a:gd name="connsiteX3" fmla="*/ 772510 w 772510"/>
                <a:gd name="connsiteY3" fmla="*/ 204951 h 20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2510" h="204951">
                  <a:moveTo>
                    <a:pt x="0" y="0"/>
                  </a:moveTo>
                  <a:cubicBezTo>
                    <a:pt x="109044" y="15765"/>
                    <a:pt x="218089" y="31531"/>
                    <a:pt x="323193" y="55179"/>
                  </a:cubicBezTo>
                  <a:cubicBezTo>
                    <a:pt x="428297" y="78827"/>
                    <a:pt x="555735" y="116927"/>
                    <a:pt x="630621" y="141889"/>
                  </a:cubicBezTo>
                  <a:cubicBezTo>
                    <a:pt x="705507" y="166851"/>
                    <a:pt x="739008" y="185901"/>
                    <a:pt x="772510" y="204951"/>
                  </a:cubicBezTo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48E1C9FE-ECDB-F444-8768-47E96D6BF5C3}"/>
                </a:ext>
              </a:extLst>
            </p:cNvPr>
            <p:cNvSpPr/>
            <p:nvPr/>
          </p:nvSpPr>
          <p:spPr>
            <a:xfrm>
              <a:off x="2644305" y="4661962"/>
              <a:ext cx="756744" cy="212834"/>
            </a:xfrm>
            <a:prstGeom prst="triangle">
              <a:avLst>
                <a:gd name="adj" fmla="val 95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3751A3-11FE-0E4B-9195-06B15863F1E9}"/>
                </a:ext>
              </a:extLst>
            </p:cNvPr>
            <p:cNvSpPr/>
            <p:nvPr/>
          </p:nvSpPr>
          <p:spPr>
            <a:xfrm>
              <a:off x="2644305" y="4874796"/>
              <a:ext cx="756743" cy="14235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D6AF03-B50C-4549-9FEB-47C9CFE55BEA}"/>
                </a:ext>
              </a:extLst>
            </p:cNvPr>
            <p:cNvCxnSpPr>
              <a:cxnSpLocks/>
            </p:cNvCxnSpPr>
            <p:nvPr/>
          </p:nvCxnSpPr>
          <p:spPr>
            <a:xfrm>
              <a:off x="2628539" y="6293693"/>
              <a:ext cx="309792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14BD652-5AF3-A845-82F8-A479FEB1AA62}"/>
              </a:ext>
            </a:extLst>
          </p:cNvPr>
          <p:cNvSpPr txBox="1"/>
          <p:nvPr/>
        </p:nvSpPr>
        <p:spPr>
          <a:xfrm>
            <a:off x="146304" y="5639423"/>
            <a:ext cx="8603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Some languages (e.g. Stan) use a combination of approaches: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General-purpose algorithm for continuous variables, but limited support for discrete variables</a:t>
            </a:r>
          </a:p>
        </p:txBody>
      </p:sp>
    </p:spTree>
    <p:extLst>
      <p:ext uri="{BB962C8B-B14F-4D97-AF65-F5344CB8AC3E}">
        <p14:creationId xmlns:p14="http://schemas.microsoft.com/office/powerpoint/2010/main" val="1966066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0C260B-BA67-A84F-86DD-3D89E8E5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Expressivity versus Tractability in Probabilistic Programming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CA17DA-1B4C-6840-90CE-409F8ABAA17A}"/>
              </a:ext>
            </a:extLst>
          </p:cNvPr>
          <p:cNvGrpSpPr/>
          <p:nvPr/>
        </p:nvGrpSpPr>
        <p:grpSpPr>
          <a:xfrm>
            <a:off x="2628539" y="4165348"/>
            <a:ext cx="3097924" cy="2136228"/>
            <a:chOff x="1734207" y="1434662"/>
            <a:chExt cx="3097924" cy="21362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957F15E-355A-2A49-843C-E539A3B79488}"/>
                </a:ext>
              </a:extLst>
            </p:cNvPr>
            <p:cNvCxnSpPr>
              <a:cxnSpLocks/>
            </p:cNvCxnSpPr>
            <p:nvPr/>
          </p:nvCxnSpPr>
          <p:spPr>
            <a:xfrm>
              <a:off x="1742090" y="1434662"/>
              <a:ext cx="0" cy="213622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D6AF03-B50C-4549-9FEB-47C9CFE55BEA}"/>
                </a:ext>
              </a:extLst>
            </p:cNvPr>
            <p:cNvCxnSpPr>
              <a:cxnSpLocks/>
            </p:cNvCxnSpPr>
            <p:nvPr/>
          </p:nvCxnSpPr>
          <p:spPr>
            <a:xfrm>
              <a:off x="1734207" y="3563007"/>
              <a:ext cx="309792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768F785-EC05-7845-BB5A-AA9D0BD38C58}"/>
                </a:ext>
              </a:extLst>
            </p:cNvPr>
            <p:cNvSpPr/>
            <p:nvPr/>
          </p:nvSpPr>
          <p:spPr>
            <a:xfrm>
              <a:off x="1734207" y="1931276"/>
              <a:ext cx="2230821" cy="1639614"/>
            </a:xfrm>
            <a:custGeom>
              <a:avLst/>
              <a:gdLst>
                <a:gd name="connsiteX0" fmla="*/ 0 w 2230821"/>
                <a:gd name="connsiteY0" fmla="*/ 0 h 1639614"/>
                <a:gd name="connsiteX1" fmla="*/ 772510 w 2230821"/>
                <a:gd name="connsiteY1" fmla="*/ 189186 h 1639614"/>
                <a:gd name="connsiteX2" fmla="*/ 1749972 w 2230821"/>
                <a:gd name="connsiteY2" fmla="*/ 804041 h 1639614"/>
                <a:gd name="connsiteX3" fmla="*/ 2230821 w 2230821"/>
                <a:gd name="connsiteY3" fmla="*/ 1639614 h 163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0821" h="1639614">
                  <a:moveTo>
                    <a:pt x="0" y="0"/>
                  </a:moveTo>
                  <a:cubicBezTo>
                    <a:pt x="240424" y="27589"/>
                    <a:pt x="480848" y="55179"/>
                    <a:pt x="772510" y="189186"/>
                  </a:cubicBezTo>
                  <a:cubicBezTo>
                    <a:pt x="1064172" y="323193"/>
                    <a:pt x="1506920" y="562303"/>
                    <a:pt x="1749972" y="804041"/>
                  </a:cubicBezTo>
                  <a:cubicBezTo>
                    <a:pt x="1993024" y="1045779"/>
                    <a:pt x="2111922" y="1342696"/>
                    <a:pt x="2230821" y="16396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4255E0-25CB-5249-A104-8786396B2489}"/>
              </a:ext>
            </a:extLst>
          </p:cNvPr>
          <p:cNvSpPr txBox="1"/>
          <p:nvPr/>
        </p:nvSpPr>
        <p:spPr>
          <a:xfrm>
            <a:off x="465083" y="1340069"/>
            <a:ext cx="8024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third approach (Venture)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 an expressive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Give the user a language to control the application of inference interactively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But requires expertise, and still no guarantees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1F17A1-AF71-F947-883B-DBCBD9A460F3}"/>
              </a:ext>
            </a:extLst>
          </p:cNvPr>
          <p:cNvCxnSpPr>
            <a:cxnSpLocks/>
          </p:cNvCxnSpPr>
          <p:nvPr/>
        </p:nvCxnSpPr>
        <p:spPr>
          <a:xfrm flipV="1">
            <a:off x="4248807" y="4467704"/>
            <a:ext cx="518111" cy="561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5F26F7-694A-F34B-9413-B231BCA5E499}"/>
              </a:ext>
            </a:extLst>
          </p:cNvPr>
          <p:cNvCxnSpPr>
            <a:cxnSpLocks/>
          </p:cNvCxnSpPr>
          <p:nvPr/>
        </p:nvCxnSpPr>
        <p:spPr>
          <a:xfrm flipV="1">
            <a:off x="3377221" y="3842651"/>
            <a:ext cx="216776" cy="68370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C7C338-BEA7-644C-9AC9-B5D770928A83}"/>
              </a:ext>
            </a:extLst>
          </p:cNvPr>
          <p:cNvCxnSpPr/>
          <p:nvPr/>
        </p:nvCxnSpPr>
        <p:spPr>
          <a:xfrm flipV="1">
            <a:off x="4867243" y="5735643"/>
            <a:ext cx="859220" cy="121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71D7BAA-44A7-CD48-A755-909242466C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76" y="5152557"/>
            <a:ext cx="1094890" cy="10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22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8CFD21-0113-D34F-A11F-D591F3444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 </a:t>
            </a:r>
          </a:p>
          <a:p>
            <a:pPr lvl="1"/>
            <a:r>
              <a:rPr lang="en-US" dirty="0"/>
              <a:t>Ensure that any model built in Scruff supports tractable inference</a:t>
            </a:r>
          </a:p>
          <a:p>
            <a:pPr lvl="1"/>
            <a:r>
              <a:rPr lang="en-US" dirty="0"/>
              <a:t>While allowing many reasoning mechanisms</a:t>
            </a:r>
          </a:p>
          <a:p>
            <a:pPr lvl="1"/>
            <a:r>
              <a:rPr lang="en-US" dirty="0"/>
              <a:t>And providing an expressive language</a:t>
            </a:r>
          </a:p>
          <a:p>
            <a:pPr lvl="1"/>
            <a:endParaRPr lang="en-US" dirty="0"/>
          </a:p>
          <a:p>
            <a:r>
              <a:rPr lang="en-US" dirty="0"/>
              <a:t>Tractability is relative to a reasoning mechanism</a:t>
            </a:r>
          </a:p>
          <a:p>
            <a:pPr lvl="1"/>
            <a:r>
              <a:rPr lang="en-US" dirty="0"/>
              <a:t>The same model can be tractable for one mechanism and intractable for another</a:t>
            </a:r>
          </a:p>
          <a:p>
            <a:pPr lvl="2"/>
            <a:r>
              <a:rPr lang="en-US" dirty="0"/>
              <a:t>E.g. Gaussian is tractable for sampling but not for exact enumeration of values</a:t>
            </a:r>
          </a:p>
          <a:p>
            <a:pPr lvl="2"/>
            <a:endParaRPr lang="en-US" dirty="0"/>
          </a:p>
          <a:p>
            <a:r>
              <a:rPr lang="en-US" dirty="0"/>
              <a:t>Scruff’s type system helps ensure tractability by construction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A5553B-5530-1A4D-B3A5-4A1994C3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Scruff’s Approach: Tractability by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068320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64E9BA-DB40-484B-8E83-785F8EEC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98" y="58988"/>
            <a:ext cx="8462502" cy="769158"/>
          </a:xfrm>
        </p:spPr>
        <p:txBody>
          <a:bodyPr/>
          <a:lstStyle/>
          <a:p>
            <a:r>
              <a:rPr lang="en-US" dirty="0"/>
              <a:t>Scruff’s Type System: Key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7BD022-1ECA-2848-BCD8-37BC4C8C4DE6}"/>
                  </a:ext>
                </a:extLst>
              </p:cNvPr>
              <p:cNvSpPr txBox="1"/>
              <p:nvPr/>
            </p:nvSpPr>
            <p:spPr>
              <a:xfrm>
                <a:off x="2702481" y="3051637"/>
                <a:ext cx="29415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7BD022-1ECA-2848-BCD8-37BC4C8C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481" y="3051637"/>
                <a:ext cx="2941574" cy="707886"/>
              </a:xfrm>
              <a:prstGeom prst="rect">
                <a:avLst/>
              </a:prstGeom>
              <a:blipFill>
                <a:blip r:embed="rId2"/>
                <a:stretch>
                  <a:fillRect r="-12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B86204-AAF6-FD4E-A592-5855DC6AC110}"/>
              </a:ext>
            </a:extLst>
          </p:cNvPr>
          <p:cNvSpPr txBox="1"/>
          <p:nvPr/>
        </p:nvSpPr>
        <p:spPr>
          <a:xfrm>
            <a:off x="374904" y="1901159"/>
            <a:ext cx="391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= functional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47993D-2355-2F4F-8B74-D8E162B3F49A}"/>
                  </a:ext>
                </a:extLst>
              </p:cNvPr>
              <p:cNvSpPr txBox="1"/>
              <p:nvPr/>
            </p:nvSpPr>
            <p:spPr>
              <a:xfrm>
                <a:off x="693684" y="3943668"/>
                <a:ext cx="354141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Value = domain of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47993D-2355-2F4F-8B74-D8E162B3F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4" y="3943668"/>
                <a:ext cx="3541418" cy="830997"/>
              </a:xfrm>
              <a:prstGeom prst="rect">
                <a:avLst/>
              </a:prstGeom>
              <a:blipFill>
                <a:blip r:embed="rId3"/>
                <a:stretch>
                  <a:fillRect t="-60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528251-0244-BC44-A103-2A9FED91487E}"/>
                  </a:ext>
                </a:extLst>
              </p:cNvPr>
              <p:cNvSpPr txBox="1"/>
              <p:nvPr/>
            </p:nvSpPr>
            <p:spPr>
              <a:xfrm>
                <a:off x="4495232" y="2362824"/>
                <a:ext cx="45794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Param</a:t>
                </a:r>
                <a:r>
                  <a:rPr lang="en-US" dirty="0"/>
                  <a:t> = representation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528251-0244-BC44-A103-2A9FED914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232" y="2362824"/>
                <a:ext cx="4579459" cy="461665"/>
              </a:xfrm>
              <a:prstGeom prst="rect">
                <a:avLst/>
              </a:prstGeom>
              <a:blipFill>
                <a:blip r:embed="rId4"/>
                <a:stretch>
                  <a:fillRect l="-193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170726-8599-7748-A0B7-55F27865C02D}"/>
                  </a:ext>
                </a:extLst>
              </p:cNvPr>
              <p:cNvSpPr txBox="1"/>
              <p:nvPr/>
            </p:nvSpPr>
            <p:spPr>
              <a:xfrm>
                <a:off x="4378221" y="3943668"/>
                <a:ext cx="45923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Predicate = representation of condition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170726-8599-7748-A0B7-55F27865C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221" y="3943668"/>
                <a:ext cx="4592359" cy="830997"/>
              </a:xfrm>
              <a:prstGeom prst="rect">
                <a:avLst/>
              </a:prstGeom>
              <a:blipFill>
                <a:blip r:embed="rId5"/>
                <a:stretch>
                  <a:fillRect t="-6061" r="-110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DBBDE4A-D78D-534B-A5A3-B8DB173C6417}"/>
              </a:ext>
            </a:extLst>
          </p:cNvPr>
          <p:cNvSpPr txBox="1"/>
          <p:nvPr/>
        </p:nvSpPr>
        <p:spPr>
          <a:xfrm>
            <a:off x="853272" y="5340367"/>
            <a:ext cx="6304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Scalar = numerical basis, e.g. Double or arbitrary precision rational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15056C-DEF4-2140-9E9C-EA6B2337DD59}"/>
              </a:ext>
            </a:extLst>
          </p:cNvPr>
          <p:cNvCxnSpPr/>
          <p:nvPr/>
        </p:nvCxnSpPr>
        <p:spPr>
          <a:xfrm>
            <a:off x="2702481" y="2362824"/>
            <a:ext cx="316616" cy="77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2A7E7C-65CD-6B45-B7C4-AD642A435CF0}"/>
              </a:ext>
            </a:extLst>
          </p:cNvPr>
          <p:cNvCxnSpPr/>
          <p:nvPr/>
        </p:nvCxnSpPr>
        <p:spPr>
          <a:xfrm flipH="1">
            <a:off x="4587766" y="2824489"/>
            <a:ext cx="299544" cy="38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810D48-E4ED-EB4E-A461-5C3E9E61C5B3}"/>
              </a:ext>
            </a:extLst>
          </p:cNvPr>
          <p:cNvCxnSpPr/>
          <p:nvPr/>
        </p:nvCxnSpPr>
        <p:spPr>
          <a:xfrm flipH="1" flipV="1">
            <a:off x="5147441" y="3659699"/>
            <a:ext cx="126125" cy="28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BCD1FC-7143-9C4D-9D3A-503F3C2190D5}"/>
              </a:ext>
            </a:extLst>
          </p:cNvPr>
          <p:cNvCxnSpPr/>
          <p:nvPr/>
        </p:nvCxnSpPr>
        <p:spPr>
          <a:xfrm flipV="1">
            <a:off x="3326524" y="3641834"/>
            <a:ext cx="173421" cy="34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379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808B-CAC8-634D-8EC3-2915AD9B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Pentagon with Fixed Endpoints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B0E272-48C7-1948-A99E-1E426BA4B184}"/>
              </a:ext>
            </a:extLst>
          </p:cNvPr>
          <p:cNvGrpSpPr/>
          <p:nvPr/>
        </p:nvGrpSpPr>
        <p:grpSpPr>
          <a:xfrm>
            <a:off x="1450428" y="1331892"/>
            <a:ext cx="5528214" cy="1973219"/>
            <a:chOff x="1347952" y="2254172"/>
            <a:chExt cx="5528214" cy="197321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9BC989A-E578-8C41-A6AC-F18893D2995C}"/>
                </a:ext>
              </a:extLst>
            </p:cNvPr>
            <p:cNvCxnSpPr/>
            <p:nvPr/>
          </p:nvCxnSpPr>
          <p:spPr>
            <a:xfrm>
              <a:off x="1347952" y="3775841"/>
              <a:ext cx="534451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76DEA4-68D9-5B40-BC19-64AC708B3287}"/>
                </a:ext>
              </a:extLst>
            </p:cNvPr>
            <p:cNvSpPr txBox="1"/>
            <p:nvPr/>
          </p:nvSpPr>
          <p:spPr>
            <a:xfrm>
              <a:off x="6508758" y="3697015"/>
              <a:ext cx="367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412C25-F60B-054E-BA0C-F06259CDBF0A}"/>
                </a:ext>
              </a:extLst>
            </p:cNvPr>
            <p:cNvSpPr txBox="1"/>
            <p:nvPr/>
          </p:nvSpPr>
          <p:spPr>
            <a:xfrm>
              <a:off x="2861441" y="3765726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6738CC-130B-DF47-8E30-A69565F0F161}"/>
                </a:ext>
              </a:extLst>
            </p:cNvPr>
            <p:cNvSpPr txBox="1"/>
            <p:nvPr/>
          </p:nvSpPr>
          <p:spPr>
            <a:xfrm>
              <a:off x="4625460" y="3717514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u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B521A4-8019-9B44-A732-D818019946E5}"/>
                </a:ext>
              </a:extLst>
            </p:cNvPr>
            <p:cNvSpPr txBox="1"/>
            <p:nvPr/>
          </p:nvSpPr>
          <p:spPr>
            <a:xfrm>
              <a:off x="2676935" y="3152055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F63426-8C04-BC4F-A089-13FF4E36F2DB}"/>
                </a:ext>
              </a:extLst>
            </p:cNvPr>
            <p:cNvSpPr txBox="1"/>
            <p:nvPr/>
          </p:nvSpPr>
          <p:spPr>
            <a:xfrm>
              <a:off x="4815576" y="2970134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65F9F7-6931-2E46-9EFA-5F4419358713}"/>
                </a:ext>
              </a:extLst>
            </p:cNvPr>
            <p:cNvSpPr txBox="1"/>
            <p:nvPr/>
          </p:nvSpPr>
          <p:spPr>
            <a:xfrm>
              <a:off x="4020207" y="2798701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2B93A28-1CC5-D24A-A78D-3616A2A24647}"/>
                </a:ext>
              </a:extLst>
            </p:cNvPr>
            <p:cNvCxnSpPr/>
            <p:nvPr/>
          </p:nvCxnSpPr>
          <p:spPr>
            <a:xfrm flipV="1">
              <a:off x="2996254" y="3126037"/>
              <a:ext cx="0" cy="649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FBC55A5-73D6-E849-AB11-A157E7DBAFEB}"/>
                </a:ext>
              </a:extLst>
            </p:cNvPr>
            <p:cNvCxnSpPr/>
            <p:nvPr/>
          </p:nvCxnSpPr>
          <p:spPr>
            <a:xfrm flipV="1">
              <a:off x="4824248" y="2740374"/>
              <a:ext cx="0" cy="1035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1BDA0-07D8-824B-9FB3-F50013A763D3}"/>
                </a:ext>
              </a:extLst>
            </p:cNvPr>
            <p:cNvCxnSpPr/>
            <p:nvPr/>
          </p:nvCxnSpPr>
          <p:spPr>
            <a:xfrm flipH="1" flipV="1">
              <a:off x="4354108" y="2270234"/>
              <a:ext cx="470140" cy="470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550431-48EF-7741-9A28-76142D5604D8}"/>
                </a:ext>
              </a:extLst>
            </p:cNvPr>
            <p:cNvCxnSpPr/>
            <p:nvPr/>
          </p:nvCxnSpPr>
          <p:spPr>
            <a:xfrm flipH="1">
              <a:off x="2996254" y="2254173"/>
              <a:ext cx="1368919" cy="884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4C395C-63E3-1B4B-AFD6-5ABE5323D4C2}"/>
                </a:ext>
              </a:extLst>
            </p:cNvPr>
            <p:cNvCxnSpPr/>
            <p:nvPr/>
          </p:nvCxnSpPr>
          <p:spPr>
            <a:xfrm>
              <a:off x="4365173" y="2254172"/>
              <a:ext cx="0" cy="15216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84F4B3-BF57-3B47-A6DC-F95FFB2D81D2}"/>
              </a:ext>
            </a:extLst>
          </p:cNvPr>
          <p:cNvSpPr txBox="1"/>
          <p:nvPr/>
        </p:nvSpPr>
        <p:spPr>
          <a:xfrm>
            <a:off x="1952826" y="3820586"/>
            <a:ext cx="46846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Model: Pentagon l 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Param</a:t>
            </a:r>
            <a:r>
              <a:rPr lang="en-US" dirty="0"/>
              <a:t>: (</a:t>
            </a:r>
            <a:r>
              <a:rPr lang="en-US" dirty="0" err="1"/>
              <a:t>a,b,c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Value: Double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Scalar: Double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Predicate: </a:t>
            </a:r>
            <a:r>
              <a:rPr lang="en-US" dirty="0" err="1"/>
              <a:t>InRange</a:t>
            </a:r>
            <a:r>
              <a:rPr lang="en-US" dirty="0"/>
              <a:t> Double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35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Type Classes Representing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Generative</a:t>
            </a:r>
          </a:p>
          <a:p>
            <a:r>
              <a:rPr lang="en-US" dirty="0"/>
              <a:t>Enumerable</a:t>
            </a:r>
          </a:p>
          <a:p>
            <a:r>
              <a:rPr lang="en-US" dirty="0" err="1"/>
              <a:t>HasDensity</a:t>
            </a:r>
            <a:endParaRPr lang="en-US" dirty="0"/>
          </a:p>
          <a:p>
            <a:r>
              <a:rPr lang="en-US" dirty="0" err="1"/>
              <a:t>HasDeriv</a:t>
            </a:r>
            <a:endParaRPr lang="en-US" dirty="0"/>
          </a:p>
          <a:p>
            <a:r>
              <a:rPr lang="en-US" dirty="0" err="1"/>
              <a:t>ProbComputable</a:t>
            </a:r>
            <a:endParaRPr lang="en-US" dirty="0"/>
          </a:p>
          <a:p>
            <a:r>
              <a:rPr lang="en-US" dirty="0" err="1"/>
              <a:t>Conditionable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05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Conditioning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81" y="1387366"/>
            <a:ext cx="8158681" cy="3691122"/>
          </a:xfrm>
        </p:spPr>
        <p:txBody>
          <a:bodyPr>
            <a:normAutofit/>
          </a:bodyPr>
          <a:lstStyle/>
          <a:p>
            <a:r>
              <a:rPr lang="en-US" dirty="0"/>
              <a:t>Specific kinds of models can be conditioned on specific kinds of predicates</a:t>
            </a:r>
          </a:p>
          <a:p>
            <a:endParaRPr lang="en-US" dirty="0"/>
          </a:p>
          <a:p>
            <a:r>
              <a:rPr lang="en-US" dirty="0"/>
              <a:t>E.g., Mapping represents many-to-one function of random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Can condition on value being one of a finite set of elements, which in turn conditions the argument</a:t>
            </a:r>
          </a:p>
        </p:txBody>
      </p:sp>
      <p:grpSp>
        <p:nvGrpSpPr>
          <p:cNvPr id="294" name="Group 293"/>
          <p:cNvGrpSpPr/>
          <p:nvPr/>
        </p:nvGrpSpPr>
        <p:grpSpPr>
          <a:xfrm>
            <a:off x="3136132" y="3277261"/>
            <a:ext cx="1828802" cy="411867"/>
            <a:chOff x="9278017" y="2619712"/>
            <a:chExt cx="2438402" cy="549156"/>
          </a:xfrm>
        </p:grpSpPr>
        <p:sp>
          <p:nvSpPr>
            <p:cNvPr id="4" name="Oval 3"/>
            <p:cNvSpPr/>
            <p:nvPr/>
          </p:nvSpPr>
          <p:spPr>
            <a:xfrm>
              <a:off x="9278017" y="2619712"/>
              <a:ext cx="133999" cy="1077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187165" y="2619712"/>
              <a:ext cx="133999" cy="1077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0694290" y="2619712"/>
              <a:ext cx="133999" cy="1077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9714198" y="3055893"/>
              <a:ext cx="133999" cy="107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0623346" y="3055893"/>
              <a:ext cx="133999" cy="107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cxnSp>
          <p:nvCxnSpPr>
            <p:cNvPr id="10" name="Straight Arrow Connector 9"/>
            <p:cNvCxnSpPr>
              <a:stCxn id="4" idx="5"/>
              <a:endCxn id="7" idx="1"/>
            </p:cNvCxnSpPr>
            <p:nvPr/>
          </p:nvCxnSpPr>
          <p:spPr>
            <a:xfrm>
              <a:off x="9392392" y="2711660"/>
              <a:ext cx="341430" cy="360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  <a:endCxn id="7" idx="7"/>
            </p:cNvCxnSpPr>
            <p:nvPr/>
          </p:nvCxnSpPr>
          <p:spPr>
            <a:xfrm flipH="1">
              <a:off x="9828573" y="2711660"/>
              <a:ext cx="378216" cy="360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5"/>
              <a:endCxn id="16" idx="1"/>
            </p:cNvCxnSpPr>
            <p:nvPr/>
          </p:nvCxnSpPr>
          <p:spPr>
            <a:xfrm>
              <a:off x="10808665" y="2711660"/>
              <a:ext cx="793379" cy="365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1146239" y="3058518"/>
              <a:ext cx="133999" cy="107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1582420" y="3061144"/>
              <a:ext cx="133999" cy="107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11209299" y="2622338"/>
              <a:ext cx="133999" cy="1077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cxnSp>
          <p:nvCxnSpPr>
            <p:cNvPr id="21" name="Straight Arrow Connector 20"/>
            <p:cNvCxnSpPr>
              <a:stCxn id="19" idx="3"/>
              <a:endCxn id="8" idx="7"/>
            </p:cNvCxnSpPr>
            <p:nvPr/>
          </p:nvCxnSpPr>
          <p:spPr>
            <a:xfrm flipH="1">
              <a:off x="10737721" y="2714286"/>
              <a:ext cx="491202" cy="357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>
            <a:off x="3052892" y="5135634"/>
            <a:ext cx="1995282" cy="597136"/>
            <a:chOff x="9162396" y="3358033"/>
            <a:chExt cx="2660376" cy="796181"/>
          </a:xfrm>
        </p:grpSpPr>
        <p:sp>
          <p:nvSpPr>
            <p:cNvPr id="22" name="Oval 21"/>
            <p:cNvSpPr/>
            <p:nvPr/>
          </p:nvSpPr>
          <p:spPr>
            <a:xfrm>
              <a:off x="9288527" y="3481565"/>
              <a:ext cx="133999" cy="1077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0197675" y="3481565"/>
              <a:ext cx="133999" cy="1077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0704800" y="3481565"/>
              <a:ext cx="133999" cy="1077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9724708" y="3917746"/>
              <a:ext cx="133999" cy="107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0633856" y="3917746"/>
              <a:ext cx="133999" cy="107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cxnSp>
          <p:nvCxnSpPr>
            <p:cNvPr id="27" name="Straight Arrow Connector 26"/>
            <p:cNvCxnSpPr>
              <a:stCxn id="24" idx="5"/>
              <a:endCxn id="27" idx="1"/>
            </p:cNvCxnSpPr>
            <p:nvPr/>
          </p:nvCxnSpPr>
          <p:spPr>
            <a:xfrm>
              <a:off x="9402902" y="3573513"/>
              <a:ext cx="341430" cy="360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3"/>
              <a:endCxn id="27" idx="7"/>
            </p:cNvCxnSpPr>
            <p:nvPr/>
          </p:nvCxnSpPr>
          <p:spPr>
            <a:xfrm flipH="1">
              <a:off x="9839083" y="3573513"/>
              <a:ext cx="378216" cy="360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6" idx="5"/>
            </p:cNvCxnSpPr>
            <p:nvPr/>
          </p:nvCxnSpPr>
          <p:spPr>
            <a:xfrm>
              <a:off x="10819175" y="3573513"/>
              <a:ext cx="793379" cy="365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1156749" y="3920371"/>
              <a:ext cx="133999" cy="107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1592930" y="3922997"/>
              <a:ext cx="133999" cy="107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11219809" y="3484191"/>
              <a:ext cx="133999" cy="1077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cxnSp>
          <p:nvCxnSpPr>
            <p:cNvPr id="33" name="Straight Arrow Connector 32"/>
            <p:cNvCxnSpPr>
              <a:endCxn id="28" idx="7"/>
            </p:cNvCxnSpPr>
            <p:nvPr/>
          </p:nvCxnSpPr>
          <p:spPr>
            <a:xfrm flipH="1">
              <a:off x="10748231" y="3576139"/>
              <a:ext cx="491202" cy="357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9601200" y="3815255"/>
              <a:ext cx="378372" cy="3389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444400" y="3815255"/>
              <a:ext cx="378372" cy="3389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162396" y="3358033"/>
              <a:ext cx="378372" cy="3389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067677" y="3358033"/>
              <a:ext cx="378372" cy="3389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578669" y="3358033"/>
              <a:ext cx="378372" cy="3389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5183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Conditioning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81" y="1814984"/>
            <a:ext cx="8233553" cy="3263504"/>
          </a:xfrm>
        </p:spPr>
        <p:txBody>
          <a:bodyPr>
            <a:normAutofit/>
          </a:bodyPr>
          <a:lstStyle/>
          <a:p>
            <a:r>
              <a:rPr lang="en-US" dirty="0" err="1"/>
              <a:t>MonotonicMap</a:t>
            </a:r>
            <a:r>
              <a:rPr lang="en-US" dirty="0"/>
              <a:t> represents a monotonic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condition on value being within a given range, which conditions the argument to be within a range</a:t>
            </a:r>
          </a:p>
        </p:txBody>
      </p:sp>
      <p:grpSp>
        <p:nvGrpSpPr>
          <p:cNvPr id="292" name="Group 291"/>
          <p:cNvGrpSpPr/>
          <p:nvPr/>
        </p:nvGrpSpPr>
        <p:grpSpPr>
          <a:xfrm>
            <a:off x="3516023" y="2598673"/>
            <a:ext cx="1828802" cy="411867"/>
            <a:chOff x="9278017" y="4566754"/>
            <a:chExt cx="2438402" cy="549156"/>
          </a:xfrm>
        </p:grpSpPr>
        <p:sp>
          <p:nvSpPr>
            <p:cNvPr id="46" name="Oval 45"/>
            <p:cNvSpPr/>
            <p:nvPr/>
          </p:nvSpPr>
          <p:spPr>
            <a:xfrm>
              <a:off x="9278017" y="4566754"/>
              <a:ext cx="133999" cy="1077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10187165" y="4566754"/>
              <a:ext cx="133999" cy="1077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10694290" y="4566754"/>
              <a:ext cx="133999" cy="1077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9714198" y="5002935"/>
              <a:ext cx="133999" cy="107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10623346" y="5002935"/>
              <a:ext cx="133999" cy="107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cxnSp>
          <p:nvCxnSpPr>
            <p:cNvPr id="51" name="Straight Arrow Connector 50"/>
            <p:cNvCxnSpPr>
              <a:stCxn id="46" idx="5"/>
              <a:endCxn id="49" idx="1"/>
            </p:cNvCxnSpPr>
            <p:nvPr/>
          </p:nvCxnSpPr>
          <p:spPr>
            <a:xfrm>
              <a:off x="9392392" y="4658702"/>
              <a:ext cx="341430" cy="360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7" idx="3"/>
            </p:cNvCxnSpPr>
            <p:nvPr/>
          </p:nvCxnSpPr>
          <p:spPr>
            <a:xfrm>
              <a:off x="10206789" y="4658702"/>
              <a:ext cx="427067" cy="344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5"/>
              <a:endCxn id="54" idx="1"/>
            </p:cNvCxnSpPr>
            <p:nvPr/>
          </p:nvCxnSpPr>
          <p:spPr>
            <a:xfrm>
              <a:off x="10808665" y="4658702"/>
              <a:ext cx="357198" cy="362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11146239" y="5005560"/>
              <a:ext cx="133999" cy="107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11582420" y="5008186"/>
              <a:ext cx="133999" cy="107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1209299" y="4569380"/>
              <a:ext cx="133999" cy="1077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cxnSp>
          <p:nvCxnSpPr>
            <p:cNvPr id="57" name="Straight Arrow Connector 56"/>
            <p:cNvCxnSpPr>
              <a:stCxn id="56" idx="3"/>
              <a:endCxn id="55" idx="1"/>
            </p:cNvCxnSpPr>
            <p:nvPr/>
          </p:nvCxnSpPr>
          <p:spPr>
            <a:xfrm>
              <a:off x="11228923" y="4661328"/>
              <a:ext cx="373121" cy="362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3516023" y="4392721"/>
            <a:ext cx="1828802" cy="543893"/>
            <a:chOff x="9278017" y="5257824"/>
            <a:chExt cx="2438402" cy="725190"/>
          </a:xfrm>
        </p:grpSpPr>
        <p:sp>
          <p:nvSpPr>
            <p:cNvPr id="275" name="Oval 274"/>
            <p:cNvSpPr/>
            <p:nvPr/>
          </p:nvSpPr>
          <p:spPr>
            <a:xfrm>
              <a:off x="9278017" y="5347147"/>
              <a:ext cx="133999" cy="1077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76" name="Oval 275"/>
            <p:cNvSpPr/>
            <p:nvPr/>
          </p:nvSpPr>
          <p:spPr>
            <a:xfrm>
              <a:off x="10187165" y="5347147"/>
              <a:ext cx="133999" cy="1077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77" name="Oval 276"/>
            <p:cNvSpPr/>
            <p:nvPr/>
          </p:nvSpPr>
          <p:spPr>
            <a:xfrm>
              <a:off x="10694290" y="5347147"/>
              <a:ext cx="133999" cy="1077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78" name="Oval 277"/>
            <p:cNvSpPr/>
            <p:nvPr/>
          </p:nvSpPr>
          <p:spPr>
            <a:xfrm>
              <a:off x="9714198" y="5783328"/>
              <a:ext cx="133999" cy="107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79" name="Oval 278"/>
            <p:cNvSpPr/>
            <p:nvPr/>
          </p:nvSpPr>
          <p:spPr>
            <a:xfrm>
              <a:off x="10623346" y="5783328"/>
              <a:ext cx="133999" cy="107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cxnSp>
          <p:nvCxnSpPr>
            <p:cNvPr id="280" name="Straight Arrow Connector 279"/>
            <p:cNvCxnSpPr>
              <a:stCxn id="275" idx="5"/>
              <a:endCxn id="278" idx="1"/>
            </p:cNvCxnSpPr>
            <p:nvPr/>
          </p:nvCxnSpPr>
          <p:spPr>
            <a:xfrm>
              <a:off x="9392392" y="5439095"/>
              <a:ext cx="341430" cy="360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>
              <a:stCxn id="276" idx="3"/>
            </p:cNvCxnSpPr>
            <p:nvPr/>
          </p:nvCxnSpPr>
          <p:spPr>
            <a:xfrm>
              <a:off x="10206789" y="5439095"/>
              <a:ext cx="427067" cy="344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stCxn id="277" idx="5"/>
              <a:endCxn id="283" idx="1"/>
            </p:cNvCxnSpPr>
            <p:nvPr/>
          </p:nvCxnSpPr>
          <p:spPr>
            <a:xfrm>
              <a:off x="10808665" y="5439095"/>
              <a:ext cx="357198" cy="362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/>
            <p:cNvSpPr/>
            <p:nvPr/>
          </p:nvSpPr>
          <p:spPr>
            <a:xfrm>
              <a:off x="11146239" y="5785953"/>
              <a:ext cx="133999" cy="107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84" name="Oval 283"/>
            <p:cNvSpPr/>
            <p:nvPr/>
          </p:nvSpPr>
          <p:spPr>
            <a:xfrm>
              <a:off x="11582420" y="5788579"/>
              <a:ext cx="133999" cy="1077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85" name="Oval 284"/>
            <p:cNvSpPr/>
            <p:nvPr/>
          </p:nvSpPr>
          <p:spPr>
            <a:xfrm>
              <a:off x="11209299" y="5349773"/>
              <a:ext cx="133999" cy="1077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cxnSp>
          <p:nvCxnSpPr>
            <p:cNvPr id="286" name="Straight Arrow Connector 285"/>
            <p:cNvCxnSpPr>
              <a:stCxn id="285" idx="3"/>
              <a:endCxn id="284" idx="1"/>
            </p:cNvCxnSpPr>
            <p:nvPr/>
          </p:nvCxnSpPr>
          <p:spPr>
            <a:xfrm>
              <a:off x="11228923" y="5441721"/>
              <a:ext cx="373121" cy="362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Double Bracket 288"/>
            <p:cNvSpPr/>
            <p:nvPr/>
          </p:nvSpPr>
          <p:spPr>
            <a:xfrm>
              <a:off x="10420322" y="5699234"/>
              <a:ext cx="995161" cy="283780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90" name="Double Bracket 289"/>
            <p:cNvSpPr/>
            <p:nvPr/>
          </p:nvSpPr>
          <p:spPr>
            <a:xfrm>
              <a:off x="9986770" y="5257824"/>
              <a:ext cx="995161" cy="283780"/>
            </a:xfrm>
            <a:prstGeom prst="bracketPair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1585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Examples of Model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Atomics like Flip, Select, Uniform, Normal, Pentagon</a:t>
            </a:r>
          </a:p>
          <a:p>
            <a:endParaRPr lang="en-US" dirty="0"/>
          </a:p>
          <a:p>
            <a:r>
              <a:rPr lang="en-US" dirty="0"/>
              <a:t>Mapping, Injection, Monotonic Map</a:t>
            </a:r>
          </a:p>
          <a:p>
            <a:endParaRPr lang="en-US" dirty="0"/>
          </a:p>
          <a:p>
            <a:r>
              <a:rPr lang="en-US" dirty="0"/>
              <a:t>If</a:t>
            </a:r>
          </a:p>
          <a:p>
            <a:endParaRPr lang="en-US" dirty="0"/>
          </a:p>
          <a:p>
            <a:r>
              <a:rPr lang="en-US" dirty="0"/>
              <a:t>Mixture of any number of models of same type</a:t>
            </a:r>
          </a:p>
          <a:p>
            <a:endParaRPr lang="en-US" dirty="0"/>
          </a:p>
          <a:p>
            <a:r>
              <a:rPr lang="en-US" dirty="0"/>
              <a:t>Choice between two models of different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2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Hypothesis: Effective general-purpose learning requires the ability to combine knowledge and data</a:t>
            </a:r>
          </a:p>
          <a:p>
            <a:endParaRPr lang="en-US" dirty="0"/>
          </a:p>
          <a:p>
            <a:r>
              <a:rPr lang="en-US" dirty="0"/>
              <a:t>Deep neural networks can be tremendously effective</a:t>
            </a:r>
          </a:p>
          <a:p>
            <a:pPr lvl="1"/>
            <a:r>
              <a:rPr lang="en-US" dirty="0"/>
              <a:t>Stackable implementation using back-propagation</a:t>
            </a:r>
          </a:p>
          <a:p>
            <a:pPr lvl="1"/>
            <a:r>
              <a:rPr lang="en-US" dirty="0"/>
              <a:t>Well-designed cost functions for effective gradient descent</a:t>
            </a:r>
          </a:p>
          <a:p>
            <a:pPr lvl="1"/>
            <a:r>
              <a:rPr lang="en-US" dirty="0"/>
              <a:t>Given a lot of data, DNNs can discover knowledge</a:t>
            </a:r>
          </a:p>
          <a:p>
            <a:endParaRPr lang="en-US" dirty="0"/>
          </a:p>
          <a:p>
            <a:r>
              <a:rPr lang="en-US" dirty="0"/>
              <a:t>But without a lot of data, need to use prior knowledge, which is hard to express in neural networks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1: Knowledge + Data</a:t>
            </a:r>
          </a:p>
        </p:txBody>
      </p:sp>
    </p:spTree>
    <p:extLst>
      <p:ext uri="{BB962C8B-B14F-4D97-AF65-F5344CB8AC3E}">
        <p14:creationId xmlns:p14="http://schemas.microsoft.com/office/powerpoint/2010/main" val="459445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65BCDF-1B73-2E40-AEAB-38EF3963E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a model is tractable for multiple inference mechanisms?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Compute expectations by sampling</a:t>
            </a:r>
          </a:p>
          <a:p>
            <a:pPr lvl="1"/>
            <a:r>
              <a:rPr lang="en-US" dirty="0"/>
              <a:t>Compute expectations by enumerating support</a:t>
            </a:r>
          </a:p>
          <a:p>
            <a:endParaRPr lang="en-US" dirty="0"/>
          </a:p>
          <a:p>
            <a:r>
              <a:rPr lang="en-US" dirty="0"/>
              <a:t>Current approaches:</a:t>
            </a:r>
          </a:p>
          <a:p>
            <a:pPr lvl="1"/>
            <a:r>
              <a:rPr lang="en-US" dirty="0"/>
              <a:t>Figaro:</a:t>
            </a:r>
          </a:p>
          <a:p>
            <a:pPr lvl="2"/>
            <a:r>
              <a:rPr lang="en-US" dirty="0"/>
              <a:t>Automatic decomposition of problem</a:t>
            </a:r>
          </a:p>
          <a:p>
            <a:pPr lvl="2"/>
            <a:r>
              <a:rPr lang="en-US" dirty="0"/>
              <a:t>Choice of inference method for each </a:t>
            </a:r>
            <a:r>
              <a:rPr lang="en-US" dirty="0" err="1"/>
              <a:t>subproblem</a:t>
            </a:r>
            <a:r>
              <a:rPr lang="en-US" dirty="0"/>
              <a:t> using heuristics</a:t>
            </a:r>
          </a:p>
          <a:p>
            <a:pPr lvl="2"/>
            <a:r>
              <a:rPr lang="en-US" dirty="0"/>
              <a:t>What if cost and accuracy are hard to predict using heuristics?</a:t>
            </a:r>
          </a:p>
          <a:p>
            <a:pPr lvl="1"/>
            <a:r>
              <a:rPr lang="en-US" dirty="0"/>
              <a:t>Venture:</a:t>
            </a:r>
          </a:p>
          <a:p>
            <a:pPr lvl="2"/>
            <a:r>
              <a:rPr lang="en-US" dirty="0"/>
              <a:t>Inference programming</a:t>
            </a:r>
          </a:p>
          <a:p>
            <a:pPr lvl="2"/>
            <a:r>
              <a:rPr lang="en-US" dirty="0"/>
              <a:t>Requires expertise</a:t>
            </a:r>
          </a:p>
          <a:p>
            <a:pPr lvl="2"/>
            <a:r>
              <a:rPr lang="en-US" dirty="0"/>
              <a:t>May be hard for human to know how to optimize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49D21-B833-5747-89A7-A6494D1C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Between Inference Mechanisms</a:t>
            </a:r>
          </a:p>
        </p:txBody>
      </p:sp>
    </p:spTree>
    <p:extLst>
      <p:ext uri="{BB962C8B-B14F-4D97-AF65-F5344CB8AC3E}">
        <p14:creationId xmlns:p14="http://schemas.microsoft.com/office/powerpoint/2010/main" val="170301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 of a computation is represented as infinite stream of successive approximations</a:t>
            </a:r>
          </a:p>
          <a:p>
            <a:pPr lvl="1"/>
            <a:r>
              <a:rPr lang="en-US" dirty="0"/>
              <a:t>Implemented using Haskell’s laziness</a:t>
            </a:r>
          </a:p>
          <a:p>
            <a:r>
              <a:rPr lang="en-US" dirty="0"/>
              <a:t>As we’re applying different inference algorithms, we consume values from these streams</a:t>
            </a:r>
          </a:p>
          <a:p>
            <a:r>
              <a:rPr lang="en-US" dirty="0"/>
              <a:t>We can use these values to estimate how well the methods are doing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We have a reward signal for reinforcement learning!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for Optimizing Inference</a:t>
            </a:r>
          </a:p>
        </p:txBody>
      </p:sp>
    </p:spTree>
    <p:extLst>
      <p:ext uri="{BB962C8B-B14F-4D97-AF65-F5344CB8AC3E}">
        <p14:creationId xmlns:p14="http://schemas.microsoft.com/office/powerpoint/2010/main" val="641468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of Reinforcement Learners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CCF4B4-35BB-624C-9C94-6A9746F920AD}"/>
              </a:ext>
            </a:extLst>
          </p:cNvPr>
          <p:cNvGrpSpPr/>
          <p:nvPr/>
        </p:nvGrpSpPr>
        <p:grpSpPr>
          <a:xfrm>
            <a:off x="2671597" y="2343765"/>
            <a:ext cx="3074934" cy="3703802"/>
            <a:chOff x="2876549" y="2444750"/>
            <a:chExt cx="2409824" cy="3081019"/>
          </a:xfrm>
        </p:grpSpPr>
        <p:sp>
          <p:nvSpPr>
            <p:cNvPr id="8" name="Rectangle 7"/>
            <p:cNvSpPr/>
            <p:nvPr/>
          </p:nvSpPr>
          <p:spPr>
            <a:xfrm>
              <a:off x="2876549" y="2444750"/>
              <a:ext cx="44450" cy="419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16249" y="2444750"/>
              <a:ext cx="44450" cy="4191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49601" y="2444750"/>
              <a:ext cx="44450" cy="4191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76549" y="3035300"/>
              <a:ext cx="323851" cy="387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RL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16249" y="3603625"/>
              <a:ext cx="4445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6249" y="4005580"/>
              <a:ext cx="44450" cy="34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16249" y="3963035"/>
              <a:ext cx="44450" cy="342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16249" y="3924618"/>
              <a:ext cx="44450" cy="3428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16249" y="3923823"/>
              <a:ext cx="44450" cy="34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16248" y="3599498"/>
              <a:ext cx="44450" cy="3279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19537" y="2444750"/>
              <a:ext cx="44450" cy="4191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59237" y="2444750"/>
              <a:ext cx="44450" cy="4191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92588" y="2444750"/>
              <a:ext cx="44450" cy="4191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19536" y="3035300"/>
              <a:ext cx="323851" cy="387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RL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59233" y="3617276"/>
              <a:ext cx="4445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59236" y="4005580"/>
              <a:ext cx="44450" cy="3428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59236" y="3963035"/>
              <a:ext cx="44450" cy="342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59236" y="3924618"/>
              <a:ext cx="44450" cy="3428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59236" y="3926204"/>
              <a:ext cx="44450" cy="342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59235" y="3599498"/>
              <a:ext cx="44450" cy="32797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962523" y="2444750"/>
              <a:ext cx="44450" cy="419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02223" y="2444750"/>
              <a:ext cx="44450" cy="4191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35574" y="2444750"/>
              <a:ext cx="44450" cy="4191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62522" y="3035300"/>
              <a:ext cx="323851" cy="387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RL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02223" y="3603625"/>
              <a:ext cx="4445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02222" y="4005580"/>
              <a:ext cx="44450" cy="342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02222" y="3963035"/>
              <a:ext cx="44450" cy="342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02222" y="3924618"/>
              <a:ext cx="44450" cy="3428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2222" y="3923823"/>
              <a:ext cx="44450" cy="342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02221" y="3599498"/>
              <a:ext cx="44450" cy="32797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cxnSp>
          <p:nvCxnSpPr>
            <p:cNvPr id="47" name="Straight Arrow Connector 46"/>
            <p:cNvCxnSpPr>
              <a:stCxn id="8" idx="2"/>
            </p:cNvCxnSpPr>
            <p:nvPr/>
          </p:nvCxnSpPr>
          <p:spPr>
            <a:xfrm flipH="1">
              <a:off x="2898774" y="2863850"/>
              <a:ext cx="1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038472" y="2863850"/>
              <a:ext cx="1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3171825" y="2863850"/>
              <a:ext cx="1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2"/>
            </p:cNvCxnSpPr>
            <p:nvPr/>
          </p:nvCxnSpPr>
          <p:spPr>
            <a:xfrm flipH="1">
              <a:off x="3038471" y="3422650"/>
              <a:ext cx="3" cy="176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936997" y="2863850"/>
              <a:ext cx="1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4076695" y="2863850"/>
              <a:ext cx="1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4210049" y="2863850"/>
              <a:ext cx="1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076695" y="3422650"/>
              <a:ext cx="3" cy="176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4984748" y="2863850"/>
              <a:ext cx="1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124446" y="2863850"/>
              <a:ext cx="1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257800" y="2863850"/>
              <a:ext cx="1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5124446" y="3422650"/>
              <a:ext cx="3" cy="176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3919536" y="4521200"/>
              <a:ext cx="323851" cy="387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RL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059233" y="5103176"/>
              <a:ext cx="4445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059236" y="5491480"/>
              <a:ext cx="44450" cy="3428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059236" y="5448935"/>
              <a:ext cx="44450" cy="342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059236" y="5410518"/>
              <a:ext cx="44450" cy="3428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59236" y="5412104"/>
              <a:ext cx="44450" cy="34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59235" y="5085398"/>
              <a:ext cx="44450" cy="32797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4076695" y="4908550"/>
              <a:ext cx="3" cy="176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4059236" y="5379880"/>
              <a:ext cx="44450" cy="342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059236" y="5337335"/>
              <a:ext cx="44450" cy="342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059236" y="5298918"/>
              <a:ext cx="44450" cy="3428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059236" y="5300504"/>
              <a:ext cx="44450" cy="342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059236" y="5256768"/>
              <a:ext cx="44450" cy="342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059236" y="5214223"/>
              <a:ext cx="44450" cy="3428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59236" y="5175805"/>
              <a:ext cx="44450" cy="3428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59236" y="5175010"/>
              <a:ext cx="44450" cy="3428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cxnSp>
          <p:nvCxnSpPr>
            <p:cNvPr id="77" name="Elbow Connector 76"/>
            <p:cNvCxnSpPr>
              <a:stCxn id="19" idx="2"/>
              <a:endCxn id="60" idx="0"/>
            </p:cNvCxnSpPr>
            <p:nvPr/>
          </p:nvCxnSpPr>
          <p:spPr>
            <a:xfrm rot="16200000" flipH="1">
              <a:off x="3319303" y="3759040"/>
              <a:ext cx="481331" cy="10429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39" idx="2"/>
              <a:endCxn id="60" idx="0"/>
            </p:cNvCxnSpPr>
            <p:nvPr/>
          </p:nvCxnSpPr>
          <p:spPr>
            <a:xfrm rot="5400000">
              <a:off x="4362290" y="3759043"/>
              <a:ext cx="481331" cy="10429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29" idx="2"/>
              <a:endCxn id="60" idx="0"/>
            </p:cNvCxnSpPr>
            <p:nvPr/>
          </p:nvCxnSpPr>
          <p:spPr>
            <a:xfrm rot="16200000" flipH="1">
              <a:off x="3840796" y="4280534"/>
              <a:ext cx="481331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2004EB-63A2-0643-8C0A-F1D347C14D3E}"/>
              </a:ext>
            </a:extLst>
          </p:cNvPr>
          <p:cNvSpPr txBox="1"/>
          <p:nvPr/>
        </p:nvSpPr>
        <p:spPr>
          <a:xfrm>
            <a:off x="198383" y="1355123"/>
            <a:ext cx="8809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given inference task might involve multiple choices</a:t>
            </a:r>
          </a:p>
        </p:txBody>
      </p:sp>
    </p:spTree>
    <p:extLst>
      <p:ext uri="{BB962C8B-B14F-4D97-AF65-F5344CB8AC3E}">
        <p14:creationId xmlns:p14="http://schemas.microsoft.com/office/powerpoint/2010/main" val="2024370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streams represent answer to same computation</a:t>
            </a:r>
          </a:p>
          <a:p>
            <a:r>
              <a:rPr lang="en-US" dirty="0"/>
              <a:t>Multi-armed bandit problem</a:t>
            </a:r>
          </a:p>
          <a:p>
            <a:r>
              <a:rPr lang="en-US" dirty="0"/>
              <a:t>Example: Computing expectation using a hybrid strategy that chooses between sampling and support method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Choosing Between Streams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E583294-A1E1-2F4C-921E-573EEBA8ED95}"/>
              </a:ext>
            </a:extLst>
          </p:cNvPr>
          <p:cNvGrpSpPr/>
          <p:nvPr/>
        </p:nvGrpSpPr>
        <p:grpSpPr>
          <a:xfrm>
            <a:off x="2640066" y="2638519"/>
            <a:ext cx="3074934" cy="3703802"/>
            <a:chOff x="2876549" y="2444750"/>
            <a:chExt cx="2409824" cy="308101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4B9C466-60C3-9B43-A503-65C63C5F0B67}"/>
                </a:ext>
              </a:extLst>
            </p:cNvPr>
            <p:cNvSpPr/>
            <p:nvPr/>
          </p:nvSpPr>
          <p:spPr>
            <a:xfrm>
              <a:off x="2876549" y="2444750"/>
              <a:ext cx="44450" cy="419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901152F-E669-8D49-9A17-7602966747F5}"/>
                </a:ext>
              </a:extLst>
            </p:cNvPr>
            <p:cNvSpPr/>
            <p:nvPr/>
          </p:nvSpPr>
          <p:spPr>
            <a:xfrm>
              <a:off x="3016249" y="2444750"/>
              <a:ext cx="44450" cy="4191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4C4E442-A626-6C45-B368-5F94F050ED23}"/>
                </a:ext>
              </a:extLst>
            </p:cNvPr>
            <p:cNvSpPr/>
            <p:nvPr/>
          </p:nvSpPr>
          <p:spPr>
            <a:xfrm>
              <a:off x="3149601" y="2444750"/>
              <a:ext cx="44450" cy="4191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C356533-3002-8546-BA17-18EF5436D281}"/>
                </a:ext>
              </a:extLst>
            </p:cNvPr>
            <p:cNvSpPr/>
            <p:nvPr/>
          </p:nvSpPr>
          <p:spPr>
            <a:xfrm>
              <a:off x="2876549" y="3035300"/>
              <a:ext cx="323851" cy="387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RL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0B4BC8C-5809-E844-9BA1-815461B97E63}"/>
                </a:ext>
              </a:extLst>
            </p:cNvPr>
            <p:cNvSpPr/>
            <p:nvPr/>
          </p:nvSpPr>
          <p:spPr>
            <a:xfrm>
              <a:off x="3016249" y="3603625"/>
              <a:ext cx="4445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639A725-B2C2-6041-B1E5-4C3E66045E72}"/>
                </a:ext>
              </a:extLst>
            </p:cNvPr>
            <p:cNvSpPr/>
            <p:nvPr/>
          </p:nvSpPr>
          <p:spPr>
            <a:xfrm>
              <a:off x="3016249" y="4005580"/>
              <a:ext cx="44450" cy="34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4D8EC11-1C1E-C145-B905-636C1473B254}"/>
                </a:ext>
              </a:extLst>
            </p:cNvPr>
            <p:cNvSpPr/>
            <p:nvPr/>
          </p:nvSpPr>
          <p:spPr>
            <a:xfrm>
              <a:off x="3016249" y="3963035"/>
              <a:ext cx="44450" cy="342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F073780-5E95-1348-8BD9-1AE19B164E63}"/>
                </a:ext>
              </a:extLst>
            </p:cNvPr>
            <p:cNvSpPr/>
            <p:nvPr/>
          </p:nvSpPr>
          <p:spPr>
            <a:xfrm>
              <a:off x="3016249" y="3924618"/>
              <a:ext cx="44450" cy="3428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C53626A-2948-AF41-AAF1-06EBBC622347}"/>
                </a:ext>
              </a:extLst>
            </p:cNvPr>
            <p:cNvSpPr/>
            <p:nvPr/>
          </p:nvSpPr>
          <p:spPr>
            <a:xfrm>
              <a:off x="3016249" y="3923823"/>
              <a:ext cx="44450" cy="34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C89C5A9-0B0F-9A4E-9A78-31AE5D896ED3}"/>
                </a:ext>
              </a:extLst>
            </p:cNvPr>
            <p:cNvSpPr/>
            <p:nvPr/>
          </p:nvSpPr>
          <p:spPr>
            <a:xfrm>
              <a:off x="3016248" y="3599498"/>
              <a:ext cx="44450" cy="3279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9080210-1CA2-444E-8D0D-AB760A203E40}"/>
                </a:ext>
              </a:extLst>
            </p:cNvPr>
            <p:cNvSpPr/>
            <p:nvPr/>
          </p:nvSpPr>
          <p:spPr>
            <a:xfrm>
              <a:off x="3919537" y="2444750"/>
              <a:ext cx="44450" cy="4191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1ECC118-6C19-2B46-820E-8C8D11641748}"/>
                </a:ext>
              </a:extLst>
            </p:cNvPr>
            <p:cNvSpPr/>
            <p:nvPr/>
          </p:nvSpPr>
          <p:spPr>
            <a:xfrm>
              <a:off x="4059237" y="2444750"/>
              <a:ext cx="44450" cy="4191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D96ABED-59DB-1940-8F80-76FC1D4EDA6B}"/>
                </a:ext>
              </a:extLst>
            </p:cNvPr>
            <p:cNvSpPr/>
            <p:nvPr/>
          </p:nvSpPr>
          <p:spPr>
            <a:xfrm>
              <a:off x="4192588" y="2444750"/>
              <a:ext cx="44450" cy="4191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ABA3E09-4714-554B-8B34-50E42425E47E}"/>
                </a:ext>
              </a:extLst>
            </p:cNvPr>
            <p:cNvSpPr/>
            <p:nvPr/>
          </p:nvSpPr>
          <p:spPr>
            <a:xfrm>
              <a:off x="3919536" y="3035300"/>
              <a:ext cx="323851" cy="387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RL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C5990D6-0C2B-3742-B333-C629E97752AF}"/>
                </a:ext>
              </a:extLst>
            </p:cNvPr>
            <p:cNvSpPr/>
            <p:nvPr/>
          </p:nvSpPr>
          <p:spPr>
            <a:xfrm>
              <a:off x="4059233" y="3617276"/>
              <a:ext cx="4445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E0A2CF-2C91-E941-A3B3-A23FE50DCB81}"/>
                </a:ext>
              </a:extLst>
            </p:cNvPr>
            <p:cNvSpPr/>
            <p:nvPr/>
          </p:nvSpPr>
          <p:spPr>
            <a:xfrm>
              <a:off x="4059236" y="4005580"/>
              <a:ext cx="44450" cy="3428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098FCB6-7A07-204D-B855-4DDF4F6B9D17}"/>
                </a:ext>
              </a:extLst>
            </p:cNvPr>
            <p:cNvSpPr/>
            <p:nvPr/>
          </p:nvSpPr>
          <p:spPr>
            <a:xfrm>
              <a:off x="4059236" y="3963035"/>
              <a:ext cx="44450" cy="342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316F680-8F1B-0549-B377-5EC828FB2E0F}"/>
                </a:ext>
              </a:extLst>
            </p:cNvPr>
            <p:cNvSpPr/>
            <p:nvPr/>
          </p:nvSpPr>
          <p:spPr>
            <a:xfrm>
              <a:off x="4059236" y="3924618"/>
              <a:ext cx="44450" cy="3428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6C95B07-2571-214B-B105-BE9D0FA2E1CF}"/>
                </a:ext>
              </a:extLst>
            </p:cNvPr>
            <p:cNvSpPr/>
            <p:nvPr/>
          </p:nvSpPr>
          <p:spPr>
            <a:xfrm>
              <a:off x="4059236" y="3926204"/>
              <a:ext cx="44450" cy="342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419256C-4CB1-2D49-89ED-98023A59FB98}"/>
                </a:ext>
              </a:extLst>
            </p:cNvPr>
            <p:cNvSpPr/>
            <p:nvPr/>
          </p:nvSpPr>
          <p:spPr>
            <a:xfrm>
              <a:off x="4059235" y="3599498"/>
              <a:ext cx="44450" cy="32797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D7F6440-1134-A345-A1D5-D023AE12A73F}"/>
                </a:ext>
              </a:extLst>
            </p:cNvPr>
            <p:cNvSpPr/>
            <p:nvPr/>
          </p:nvSpPr>
          <p:spPr>
            <a:xfrm>
              <a:off x="4962523" y="2444750"/>
              <a:ext cx="44450" cy="419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84C0E42-E1BF-B94D-89A6-FA92525600FB}"/>
                </a:ext>
              </a:extLst>
            </p:cNvPr>
            <p:cNvSpPr/>
            <p:nvPr/>
          </p:nvSpPr>
          <p:spPr>
            <a:xfrm>
              <a:off x="5102223" y="2444750"/>
              <a:ext cx="44450" cy="4191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B780867-ADAA-B44A-A0F8-DEB536E8A73E}"/>
                </a:ext>
              </a:extLst>
            </p:cNvPr>
            <p:cNvSpPr/>
            <p:nvPr/>
          </p:nvSpPr>
          <p:spPr>
            <a:xfrm>
              <a:off x="5235574" y="2444750"/>
              <a:ext cx="44450" cy="4191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E5C9FE3-2247-AC49-A5F4-18DD99DA38BD}"/>
                </a:ext>
              </a:extLst>
            </p:cNvPr>
            <p:cNvSpPr/>
            <p:nvPr/>
          </p:nvSpPr>
          <p:spPr>
            <a:xfrm>
              <a:off x="4962522" y="3035300"/>
              <a:ext cx="323851" cy="387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RL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7D113BE-C25D-1348-B079-22F13DDCA93D}"/>
                </a:ext>
              </a:extLst>
            </p:cNvPr>
            <p:cNvSpPr/>
            <p:nvPr/>
          </p:nvSpPr>
          <p:spPr>
            <a:xfrm>
              <a:off x="5102223" y="3603625"/>
              <a:ext cx="4445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2739D98-78B5-5946-BA4E-7E3E30A054FC}"/>
                </a:ext>
              </a:extLst>
            </p:cNvPr>
            <p:cNvSpPr/>
            <p:nvPr/>
          </p:nvSpPr>
          <p:spPr>
            <a:xfrm>
              <a:off x="5102222" y="4005580"/>
              <a:ext cx="44450" cy="342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8D98315-5E4D-6849-BBC6-D8660C99EFA3}"/>
                </a:ext>
              </a:extLst>
            </p:cNvPr>
            <p:cNvSpPr/>
            <p:nvPr/>
          </p:nvSpPr>
          <p:spPr>
            <a:xfrm>
              <a:off x="5102222" y="3963035"/>
              <a:ext cx="44450" cy="342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F5309F7-FF40-904F-9E3D-DE42C9E82518}"/>
                </a:ext>
              </a:extLst>
            </p:cNvPr>
            <p:cNvSpPr/>
            <p:nvPr/>
          </p:nvSpPr>
          <p:spPr>
            <a:xfrm>
              <a:off x="5102222" y="3924618"/>
              <a:ext cx="44450" cy="3428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96E516A-E7A6-6B48-9C0E-0E2E9B62A6C7}"/>
                </a:ext>
              </a:extLst>
            </p:cNvPr>
            <p:cNvSpPr/>
            <p:nvPr/>
          </p:nvSpPr>
          <p:spPr>
            <a:xfrm>
              <a:off x="5102222" y="3923823"/>
              <a:ext cx="44450" cy="342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CCA15C8-8C01-BC4E-B91B-EFFE3C600DCC}"/>
                </a:ext>
              </a:extLst>
            </p:cNvPr>
            <p:cNvSpPr/>
            <p:nvPr/>
          </p:nvSpPr>
          <p:spPr>
            <a:xfrm>
              <a:off x="5102221" y="3599498"/>
              <a:ext cx="44450" cy="32797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C9375CB-38B3-C64E-98E5-672DA4B407C2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2898774" y="2863850"/>
              <a:ext cx="1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230E56F-64D0-0540-8E76-B2D9D0531A1C}"/>
                </a:ext>
              </a:extLst>
            </p:cNvPr>
            <p:cNvCxnSpPr/>
            <p:nvPr/>
          </p:nvCxnSpPr>
          <p:spPr>
            <a:xfrm flipH="1">
              <a:off x="3038472" y="2863850"/>
              <a:ext cx="1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12CAC53-900C-514A-A86D-167390DD1FC8}"/>
                </a:ext>
              </a:extLst>
            </p:cNvPr>
            <p:cNvCxnSpPr/>
            <p:nvPr/>
          </p:nvCxnSpPr>
          <p:spPr>
            <a:xfrm flipH="1">
              <a:off x="3171825" y="2863850"/>
              <a:ext cx="1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C9083605-9051-D449-BB54-3E96C54C33A6}"/>
                </a:ext>
              </a:extLst>
            </p:cNvPr>
            <p:cNvCxnSpPr>
              <a:stCxn id="90" idx="2"/>
            </p:cNvCxnSpPr>
            <p:nvPr/>
          </p:nvCxnSpPr>
          <p:spPr>
            <a:xfrm flipH="1">
              <a:off x="3038471" y="3422650"/>
              <a:ext cx="3" cy="176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FCFDB3A-86C9-E845-80A6-F8EE72C3EBC1}"/>
                </a:ext>
              </a:extLst>
            </p:cNvPr>
            <p:cNvCxnSpPr/>
            <p:nvPr/>
          </p:nvCxnSpPr>
          <p:spPr>
            <a:xfrm flipH="1">
              <a:off x="3936997" y="2863850"/>
              <a:ext cx="1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19B8F78-1E5A-8D44-B64E-067470C04FC6}"/>
                </a:ext>
              </a:extLst>
            </p:cNvPr>
            <p:cNvCxnSpPr/>
            <p:nvPr/>
          </p:nvCxnSpPr>
          <p:spPr>
            <a:xfrm flipH="1">
              <a:off x="4076695" y="2863850"/>
              <a:ext cx="1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21B2DC2-B9C4-C242-98F4-9AF7C1AF3DF1}"/>
                </a:ext>
              </a:extLst>
            </p:cNvPr>
            <p:cNvCxnSpPr/>
            <p:nvPr/>
          </p:nvCxnSpPr>
          <p:spPr>
            <a:xfrm flipH="1">
              <a:off x="4210049" y="2863850"/>
              <a:ext cx="1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A403420-CD01-844D-AE7E-FFCBBD36F40F}"/>
                </a:ext>
              </a:extLst>
            </p:cNvPr>
            <p:cNvCxnSpPr/>
            <p:nvPr/>
          </p:nvCxnSpPr>
          <p:spPr>
            <a:xfrm flipH="1">
              <a:off x="4076695" y="3422650"/>
              <a:ext cx="3" cy="176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57BF5891-D16D-3E42-9841-0F7644DAD55A}"/>
                </a:ext>
              </a:extLst>
            </p:cNvPr>
            <p:cNvCxnSpPr/>
            <p:nvPr/>
          </p:nvCxnSpPr>
          <p:spPr>
            <a:xfrm flipH="1">
              <a:off x="4984748" y="2863850"/>
              <a:ext cx="1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C5CBB088-4CEE-BD4F-978A-25D4D461D971}"/>
                </a:ext>
              </a:extLst>
            </p:cNvPr>
            <p:cNvCxnSpPr/>
            <p:nvPr/>
          </p:nvCxnSpPr>
          <p:spPr>
            <a:xfrm flipH="1">
              <a:off x="5124446" y="2863850"/>
              <a:ext cx="1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C5718A6-ABB3-2144-A258-4080B44206F6}"/>
                </a:ext>
              </a:extLst>
            </p:cNvPr>
            <p:cNvCxnSpPr/>
            <p:nvPr/>
          </p:nvCxnSpPr>
          <p:spPr>
            <a:xfrm flipH="1">
              <a:off x="5257800" y="2863850"/>
              <a:ext cx="1" cy="171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6CF2C73-C6C8-8A49-ACB1-5032B2705B93}"/>
                </a:ext>
              </a:extLst>
            </p:cNvPr>
            <p:cNvCxnSpPr/>
            <p:nvPr/>
          </p:nvCxnSpPr>
          <p:spPr>
            <a:xfrm flipH="1">
              <a:off x="5124446" y="3422650"/>
              <a:ext cx="3" cy="176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E37A5AF-CA81-924B-A91D-8914C746DE50}"/>
                </a:ext>
              </a:extLst>
            </p:cNvPr>
            <p:cNvSpPr/>
            <p:nvPr/>
          </p:nvSpPr>
          <p:spPr>
            <a:xfrm>
              <a:off x="3919536" y="4521200"/>
              <a:ext cx="323851" cy="387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RL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293691C-D39C-0244-B3F3-B86F50338FFD}"/>
                </a:ext>
              </a:extLst>
            </p:cNvPr>
            <p:cNvSpPr/>
            <p:nvPr/>
          </p:nvSpPr>
          <p:spPr>
            <a:xfrm>
              <a:off x="4059233" y="5103176"/>
              <a:ext cx="4445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E37AC9D-B3AA-D547-B86D-C7491543DAE0}"/>
                </a:ext>
              </a:extLst>
            </p:cNvPr>
            <p:cNvSpPr/>
            <p:nvPr/>
          </p:nvSpPr>
          <p:spPr>
            <a:xfrm>
              <a:off x="4059236" y="5491480"/>
              <a:ext cx="44450" cy="3428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1019AA8-9AF8-C14A-BFF1-E3108217D8AC}"/>
                </a:ext>
              </a:extLst>
            </p:cNvPr>
            <p:cNvSpPr/>
            <p:nvPr/>
          </p:nvSpPr>
          <p:spPr>
            <a:xfrm>
              <a:off x="4059236" y="5448935"/>
              <a:ext cx="44450" cy="342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039C068-1BC7-824F-A104-C436FAA38B34}"/>
                </a:ext>
              </a:extLst>
            </p:cNvPr>
            <p:cNvSpPr/>
            <p:nvPr/>
          </p:nvSpPr>
          <p:spPr>
            <a:xfrm>
              <a:off x="4059236" y="5410518"/>
              <a:ext cx="44450" cy="3428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57E3E54-34AD-9142-A6F8-979BB8FF4A83}"/>
                </a:ext>
              </a:extLst>
            </p:cNvPr>
            <p:cNvSpPr/>
            <p:nvPr/>
          </p:nvSpPr>
          <p:spPr>
            <a:xfrm>
              <a:off x="4059236" y="5412104"/>
              <a:ext cx="44450" cy="342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8810FAFA-C243-E847-B135-4C31D07D54F4}"/>
                </a:ext>
              </a:extLst>
            </p:cNvPr>
            <p:cNvSpPr/>
            <p:nvPr/>
          </p:nvSpPr>
          <p:spPr>
            <a:xfrm>
              <a:off x="4059235" y="5085398"/>
              <a:ext cx="44450" cy="32797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93A3464-5D66-B14F-876C-09471D4CB467}"/>
                </a:ext>
              </a:extLst>
            </p:cNvPr>
            <p:cNvCxnSpPr/>
            <p:nvPr/>
          </p:nvCxnSpPr>
          <p:spPr>
            <a:xfrm flipH="1">
              <a:off x="4076695" y="4908550"/>
              <a:ext cx="3" cy="176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5E39D65-71B1-1849-9C23-6987283E4D5C}"/>
                </a:ext>
              </a:extLst>
            </p:cNvPr>
            <p:cNvSpPr/>
            <p:nvPr/>
          </p:nvSpPr>
          <p:spPr>
            <a:xfrm>
              <a:off x="4059236" y="5379880"/>
              <a:ext cx="44450" cy="342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9EF633D-C334-7841-A50A-D56EE21B0D64}"/>
                </a:ext>
              </a:extLst>
            </p:cNvPr>
            <p:cNvSpPr/>
            <p:nvPr/>
          </p:nvSpPr>
          <p:spPr>
            <a:xfrm>
              <a:off x="4059236" y="5337335"/>
              <a:ext cx="44450" cy="342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332ADAD-FC7F-0340-94D2-549766750090}"/>
                </a:ext>
              </a:extLst>
            </p:cNvPr>
            <p:cNvSpPr/>
            <p:nvPr/>
          </p:nvSpPr>
          <p:spPr>
            <a:xfrm>
              <a:off x="4059236" y="5298918"/>
              <a:ext cx="44450" cy="3428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7A9F402-C4D3-BB40-B7B8-AE9B60784252}"/>
                </a:ext>
              </a:extLst>
            </p:cNvPr>
            <p:cNvSpPr/>
            <p:nvPr/>
          </p:nvSpPr>
          <p:spPr>
            <a:xfrm>
              <a:off x="4059236" y="5300504"/>
              <a:ext cx="44450" cy="342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14A8F70-2DF0-4C4C-B2BF-27ADCBF2AF71}"/>
                </a:ext>
              </a:extLst>
            </p:cNvPr>
            <p:cNvSpPr/>
            <p:nvPr/>
          </p:nvSpPr>
          <p:spPr>
            <a:xfrm>
              <a:off x="4059236" y="5256768"/>
              <a:ext cx="44450" cy="342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FF14321-C821-7C4D-96E8-7FE3B8BF1D13}"/>
                </a:ext>
              </a:extLst>
            </p:cNvPr>
            <p:cNvSpPr/>
            <p:nvPr/>
          </p:nvSpPr>
          <p:spPr>
            <a:xfrm>
              <a:off x="4059236" y="5214223"/>
              <a:ext cx="44450" cy="3428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828E206-9EC1-1B4D-874A-94AF06345F23}"/>
                </a:ext>
              </a:extLst>
            </p:cNvPr>
            <p:cNvSpPr/>
            <p:nvPr/>
          </p:nvSpPr>
          <p:spPr>
            <a:xfrm>
              <a:off x="4059236" y="5175805"/>
              <a:ext cx="44450" cy="3428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B5585EA-2019-254D-8C5F-B8813440EC2D}"/>
                </a:ext>
              </a:extLst>
            </p:cNvPr>
            <p:cNvSpPr/>
            <p:nvPr/>
          </p:nvSpPr>
          <p:spPr>
            <a:xfrm>
              <a:off x="4059236" y="5175010"/>
              <a:ext cx="44450" cy="3428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cxnSp>
          <p:nvCxnSpPr>
            <p:cNvPr id="134" name="Elbow Connector 133">
              <a:extLst>
                <a:ext uri="{FF2B5EF4-FFF2-40B4-BE49-F238E27FC236}">
                  <a16:creationId xmlns:a16="http://schemas.microsoft.com/office/drawing/2014/main" id="{7757DCC9-2F3D-F14E-933E-BC6479112597}"/>
                </a:ext>
              </a:extLst>
            </p:cNvPr>
            <p:cNvCxnSpPr>
              <a:stCxn id="92" idx="2"/>
              <a:endCxn id="133" idx="0"/>
            </p:cNvCxnSpPr>
            <p:nvPr/>
          </p:nvCxnSpPr>
          <p:spPr>
            <a:xfrm rot="16200000" flipH="1">
              <a:off x="3319303" y="3759040"/>
              <a:ext cx="481331" cy="10429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Elbow Connector 134">
              <a:extLst>
                <a:ext uri="{FF2B5EF4-FFF2-40B4-BE49-F238E27FC236}">
                  <a16:creationId xmlns:a16="http://schemas.microsoft.com/office/drawing/2014/main" id="{085AC922-464A-9144-AC3B-E1371129AB98}"/>
                </a:ext>
              </a:extLst>
            </p:cNvPr>
            <p:cNvCxnSpPr>
              <a:stCxn id="112" idx="2"/>
              <a:endCxn id="133" idx="0"/>
            </p:cNvCxnSpPr>
            <p:nvPr/>
          </p:nvCxnSpPr>
          <p:spPr>
            <a:xfrm rot="5400000">
              <a:off x="4362290" y="3759043"/>
              <a:ext cx="481331" cy="10429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Elbow Connector 135">
              <a:extLst>
                <a:ext uri="{FF2B5EF4-FFF2-40B4-BE49-F238E27FC236}">
                  <a16:creationId xmlns:a16="http://schemas.microsoft.com/office/drawing/2014/main" id="{899D5DF3-63D5-2F45-9511-BBD3AB95BA01}"/>
                </a:ext>
              </a:extLst>
            </p:cNvPr>
            <p:cNvCxnSpPr>
              <a:stCxn id="102" idx="2"/>
              <a:endCxn id="133" idx="0"/>
            </p:cNvCxnSpPr>
            <p:nvPr/>
          </p:nvCxnSpPr>
          <p:spPr>
            <a:xfrm rot="16200000" flipH="1">
              <a:off x="3840796" y="4280534"/>
              <a:ext cx="481331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8A053D3-BD0C-9B4A-BB60-9B98711384C5}"/>
              </a:ext>
            </a:extLst>
          </p:cNvPr>
          <p:cNvSpPr txBox="1"/>
          <p:nvPr/>
        </p:nvSpPr>
        <p:spPr>
          <a:xfrm>
            <a:off x="3714658" y="4629131"/>
            <a:ext cx="9541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Choice</a:t>
            </a:r>
          </a:p>
        </p:txBody>
      </p:sp>
    </p:spTree>
    <p:extLst>
      <p:ext uri="{BB962C8B-B14F-4D97-AF65-F5344CB8AC3E}">
        <p14:creationId xmlns:p14="http://schemas.microsoft.com/office/powerpoint/2010/main" val="1239804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Combining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1774" y="1039483"/>
                <a:ext cx="8455025" cy="2208214"/>
              </a:xfrm>
            </p:spPr>
            <p:txBody>
              <a:bodyPr/>
              <a:lstStyle/>
              <a:p>
                <a:r>
                  <a:rPr lang="en-US" dirty="0"/>
                  <a:t>Example: </a:t>
                </a: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v = if y then z else 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𝑇𝑟𝑢𝑒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ourier New" charset="0"/>
                                  <a:cs typeface="Courier New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ourier New" charset="0"/>
                                  <a:cs typeface="Courier New" charset="0"/>
                                </a:rPr>
                                <m:t>𝑇𝑟𝑢𝑒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  <a:ea typeface="Courier New" charset="0"/>
                          <a:cs typeface="Courier New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ourier New" charset="0"/>
                              <a:cs typeface="Courier New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  <a:ea typeface="Courier New" charset="0"/>
                              <a:cs typeface="Courier New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ourier New" charset="0"/>
                  <a:cs typeface="Courier New" charset="0"/>
                </a:endParaRPr>
              </a:p>
              <a:p>
                <a:r>
                  <a:rPr lang="en-US" dirty="0">
                    <a:ea typeface="Courier New" charset="0"/>
                    <a:cs typeface="Courier New" charset="0"/>
                  </a:rPr>
                  <a:t>Stream’s contributions are contextual</a:t>
                </a:r>
              </a:p>
              <a:p>
                <a:pPr lvl="1"/>
                <a:r>
                  <a:rPr lang="en-US" dirty="0">
                    <a:ea typeface="Courier New" charset="0"/>
                    <a:cs typeface="Courier New" charset="0"/>
                  </a:rPr>
                  <a:t>E.g., it’s no use improving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ourier New" charset="0"/>
                        <a:cs typeface="Courier New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ourier New" charset="0"/>
                            <a:cs typeface="Courier New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  <a:ea typeface="Courier New" charset="0"/>
                            <a:cs typeface="Courier New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ea typeface="Courier New" charset="0"/>
                    <a:cs typeface="Courier New" charset="0"/>
                  </a:rPr>
                  <a:t> if </a:t>
                </a:r>
                <a:r>
                  <a:rPr lang="en-US" dirty="0">
                    <a:latin typeface="Courier New" charset="0"/>
                    <a:ea typeface="Courier New" charset="0"/>
                    <a:cs typeface="Courier New" charset="0"/>
                  </a:rPr>
                  <a:t>y</a:t>
                </a:r>
                <a:r>
                  <a:rPr lang="en-US" dirty="0">
                    <a:ea typeface="Courier New" charset="0"/>
                    <a:cs typeface="Courier New" charset="0"/>
                  </a:rPr>
                  <a:t> is rarely false</a:t>
                </a:r>
              </a:p>
              <a:p>
                <a:r>
                  <a:rPr lang="en-US" dirty="0">
                    <a:ea typeface="Courier New" charset="0"/>
                    <a:cs typeface="Courier New" charset="0"/>
                  </a:rPr>
                  <a:t>It’s still a multi-armed bandit problem, but with a score that depends on the contribution to the overall computation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774" y="1039483"/>
                <a:ext cx="8455025" cy="2208214"/>
              </a:xfrm>
              <a:blipFill>
                <a:blip r:embed="rId2"/>
                <a:stretch>
                  <a:fillRect l="-1499" t="-2286" b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C7EEC8DD-5C3B-0E4D-9058-37C626D11626}"/>
              </a:ext>
            </a:extLst>
          </p:cNvPr>
          <p:cNvGrpSpPr/>
          <p:nvPr/>
        </p:nvGrpSpPr>
        <p:grpSpPr>
          <a:xfrm>
            <a:off x="3208282" y="3322945"/>
            <a:ext cx="2506717" cy="3019376"/>
            <a:chOff x="2640066" y="2638519"/>
            <a:chExt cx="3074934" cy="37038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771F201-1EBD-C54E-8A70-9F3A28E01947}"/>
                </a:ext>
              </a:extLst>
            </p:cNvPr>
            <p:cNvGrpSpPr/>
            <p:nvPr/>
          </p:nvGrpSpPr>
          <p:grpSpPr>
            <a:xfrm>
              <a:off x="2640066" y="2638519"/>
              <a:ext cx="3074934" cy="3703802"/>
              <a:chOff x="2876549" y="2444750"/>
              <a:chExt cx="2409824" cy="308101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793DEF5-C48D-A64A-AE27-DB5C3F84F95C}"/>
                  </a:ext>
                </a:extLst>
              </p:cNvPr>
              <p:cNvSpPr/>
              <p:nvPr/>
            </p:nvSpPr>
            <p:spPr>
              <a:xfrm>
                <a:off x="2876549" y="2444750"/>
                <a:ext cx="44450" cy="4191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3139AD-FCF6-F546-850F-A45EE1FA4A23}"/>
                  </a:ext>
                </a:extLst>
              </p:cNvPr>
              <p:cNvSpPr/>
              <p:nvPr/>
            </p:nvSpPr>
            <p:spPr>
              <a:xfrm>
                <a:off x="3016249" y="2444750"/>
                <a:ext cx="44450" cy="4191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DE636BF-1075-E34C-9FB1-9DEE5E174A0A}"/>
                  </a:ext>
                </a:extLst>
              </p:cNvPr>
              <p:cNvSpPr/>
              <p:nvPr/>
            </p:nvSpPr>
            <p:spPr>
              <a:xfrm>
                <a:off x="3149601" y="2444750"/>
                <a:ext cx="44450" cy="4191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2AF45B-6830-EA48-85CE-469DA2D27705}"/>
                  </a:ext>
                </a:extLst>
              </p:cNvPr>
              <p:cNvSpPr/>
              <p:nvPr/>
            </p:nvSpPr>
            <p:spPr>
              <a:xfrm>
                <a:off x="2876549" y="3035300"/>
                <a:ext cx="323851" cy="3873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RL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5F0A59-9B39-6440-9E85-3BD7705F3D40}"/>
                  </a:ext>
                </a:extLst>
              </p:cNvPr>
              <p:cNvSpPr/>
              <p:nvPr/>
            </p:nvSpPr>
            <p:spPr>
              <a:xfrm>
                <a:off x="3016249" y="3603625"/>
                <a:ext cx="44450" cy="419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439A92F-567C-484D-AC39-6F06631ECCA2}"/>
                  </a:ext>
                </a:extLst>
              </p:cNvPr>
              <p:cNvSpPr/>
              <p:nvPr/>
            </p:nvSpPr>
            <p:spPr>
              <a:xfrm>
                <a:off x="3016249" y="4005580"/>
                <a:ext cx="44450" cy="3428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53FBEB-FD48-6348-ACAF-A2F3EAE613E0}"/>
                  </a:ext>
                </a:extLst>
              </p:cNvPr>
              <p:cNvSpPr/>
              <p:nvPr/>
            </p:nvSpPr>
            <p:spPr>
              <a:xfrm>
                <a:off x="3016249" y="3963035"/>
                <a:ext cx="44450" cy="3428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67E4E3-6A27-EC4A-B56E-CAFFC90BE72B}"/>
                  </a:ext>
                </a:extLst>
              </p:cNvPr>
              <p:cNvSpPr/>
              <p:nvPr/>
            </p:nvSpPr>
            <p:spPr>
              <a:xfrm>
                <a:off x="3016249" y="3924618"/>
                <a:ext cx="44450" cy="342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D3E995A-E719-3E4C-A525-06AE98F0158B}"/>
                  </a:ext>
                </a:extLst>
              </p:cNvPr>
              <p:cNvSpPr/>
              <p:nvPr/>
            </p:nvSpPr>
            <p:spPr>
              <a:xfrm>
                <a:off x="3016249" y="3923823"/>
                <a:ext cx="44450" cy="3428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EED830-9CFF-5A4F-8D8D-E6A28DA191E3}"/>
                  </a:ext>
                </a:extLst>
              </p:cNvPr>
              <p:cNvSpPr/>
              <p:nvPr/>
            </p:nvSpPr>
            <p:spPr>
              <a:xfrm>
                <a:off x="3016248" y="3599498"/>
                <a:ext cx="44450" cy="3279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67EBDD1-3A1A-4F46-B8F1-7DDD3402A749}"/>
                  </a:ext>
                </a:extLst>
              </p:cNvPr>
              <p:cNvSpPr/>
              <p:nvPr/>
            </p:nvSpPr>
            <p:spPr>
              <a:xfrm>
                <a:off x="3919537" y="2444750"/>
                <a:ext cx="44450" cy="4191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FF2DBF8-4409-2946-9D6D-EB66B5B49EA9}"/>
                  </a:ext>
                </a:extLst>
              </p:cNvPr>
              <p:cNvSpPr/>
              <p:nvPr/>
            </p:nvSpPr>
            <p:spPr>
              <a:xfrm>
                <a:off x="4059237" y="2444750"/>
                <a:ext cx="44450" cy="4191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7723163-EE97-8B45-B1AA-A3B5A112B3D3}"/>
                  </a:ext>
                </a:extLst>
              </p:cNvPr>
              <p:cNvSpPr/>
              <p:nvPr/>
            </p:nvSpPr>
            <p:spPr>
              <a:xfrm>
                <a:off x="4192588" y="2444750"/>
                <a:ext cx="44450" cy="4191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75C45BF-3593-DD4A-932D-295C05AA5D05}"/>
                  </a:ext>
                </a:extLst>
              </p:cNvPr>
              <p:cNvSpPr/>
              <p:nvPr/>
            </p:nvSpPr>
            <p:spPr>
              <a:xfrm>
                <a:off x="3919536" y="3035300"/>
                <a:ext cx="323851" cy="3873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RL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2A197FD-C79F-3440-8CA7-DD8D28F2D505}"/>
                  </a:ext>
                </a:extLst>
              </p:cNvPr>
              <p:cNvSpPr/>
              <p:nvPr/>
            </p:nvSpPr>
            <p:spPr>
              <a:xfrm>
                <a:off x="4059233" y="3617276"/>
                <a:ext cx="44450" cy="419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3DFE3BF-241F-B643-B29E-94C7C5E030B1}"/>
                  </a:ext>
                </a:extLst>
              </p:cNvPr>
              <p:cNvSpPr/>
              <p:nvPr/>
            </p:nvSpPr>
            <p:spPr>
              <a:xfrm>
                <a:off x="4059236" y="4005580"/>
                <a:ext cx="44450" cy="3428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A22F40A-AB06-5D4C-83EA-B0835B3E8308}"/>
                  </a:ext>
                </a:extLst>
              </p:cNvPr>
              <p:cNvSpPr/>
              <p:nvPr/>
            </p:nvSpPr>
            <p:spPr>
              <a:xfrm>
                <a:off x="4059236" y="3963035"/>
                <a:ext cx="44450" cy="342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D48C19-6338-434C-822A-A061F1EABFE5}"/>
                  </a:ext>
                </a:extLst>
              </p:cNvPr>
              <p:cNvSpPr/>
              <p:nvPr/>
            </p:nvSpPr>
            <p:spPr>
              <a:xfrm>
                <a:off x="4059236" y="3924618"/>
                <a:ext cx="44450" cy="342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F48F083-F28A-9943-8D99-9A78E3F4D5EB}"/>
                  </a:ext>
                </a:extLst>
              </p:cNvPr>
              <p:cNvSpPr/>
              <p:nvPr/>
            </p:nvSpPr>
            <p:spPr>
              <a:xfrm>
                <a:off x="4059236" y="3926204"/>
                <a:ext cx="44450" cy="342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95C2439-F9B0-A841-BD3B-B06E46B88083}"/>
                  </a:ext>
                </a:extLst>
              </p:cNvPr>
              <p:cNvSpPr/>
              <p:nvPr/>
            </p:nvSpPr>
            <p:spPr>
              <a:xfrm>
                <a:off x="4059235" y="3599498"/>
                <a:ext cx="44450" cy="32797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85BC82F-95CC-B541-A088-B58AC3BDD510}"/>
                  </a:ext>
                </a:extLst>
              </p:cNvPr>
              <p:cNvSpPr/>
              <p:nvPr/>
            </p:nvSpPr>
            <p:spPr>
              <a:xfrm>
                <a:off x="4962523" y="2444750"/>
                <a:ext cx="44450" cy="4191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351C031-0D4B-764A-BE3F-82390ACA10F3}"/>
                  </a:ext>
                </a:extLst>
              </p:cNvPr>
              <p:cNvSpPr/>
              <p:nvPr/>
            </p:nvSpPr>
            <p:spPr>
              <a:xfrm>
                <a:off x="5102223" y="2444750"/>
                <a:ext cx="44450" cy="4191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E4E529-A9EC-0A42-9216-B529F2318666}"/>
                  </a:ext>
                </a:extLst>
              </p:cNvPr>
              <p:cNvSpPr/>
              <p:nvPr/>
            </p:nvSpPr>
            <p:spPr>
              <a:xfrm>
                <a:off x="5235574" y="2444750"/>
                <a:ext cx="44450" cy="4191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31FFDDD-AFE3-254C-96FA-031FDEAB5AD8}"/>
                  </a:ext>
                </a:extLst>
              </p:cNvPr>
              <p:cNvSpPr/>
              <p:nvPr/>
            </p:nvSpPr>
            <p:spPr>
              <a:xfrm>
                <a:off x="4962522" y="3035300"/>
                <a:ext cx="323851" cy="3873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RL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D23157F-FBA7-574A-A079-185C79BB4D59}"/>
                  </a:ext>
                </a:extLst>
              </p:cNvPr>
              <p:cNvSpPr/>
              <p:nvPr/>
            </p:nvSpPr>
            <p:spPr>
              <a:xfrm>
                <a:off x="5102223" y="3603625"/>
                <a:ext cx="44450" cy="419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50AE52-E7D3-DD48-8429-B835F4B6B667}"/>
                  </a:ext>
                </a:extLst>
              </p:cNvPr>
              <p:cNvSpPr/>
              <p:nvPr/>
            </p:nvSpPr>
            <p:spPr>
              <a:xfrm>
                <a:off x="5102222" y="4005580"/>
                <a:ext cx="44450" cy="3428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D207B17-6B0E-DE41-9AC2-3F4941C45BFF}"/>
                  </a:ext>
                </a:extLst>
              </p:cNvPr>
              <p:cNvSpPr/>
              <p:nvPr/>
            </p:nvSpPr>
            <p:spPr>
              <a:xfrm>
                <a:off x="5102222" y="3963035"/>
                <a:ext cx="44450" cy="3428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C5089-702F-1C4D-BE4B-1E82AA5759B1}"/>
                  </a:ext>
                </a:extLst>
              </p:cNvPr>
              <p:cNvSpPr/>
              <p:nvPr/>
            </p:nvSpPr>
            <p:spPr>
              <a:xfrm>
                <a:off x="5102222" y="3924618"/>
                <a:ext cx="44450" cy="342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143F869-5EC0-8244-9FB3-0FF22C6E996B}"/>
                  </a:ext>
                </a:extLst>
              </p:cNvPr>
              <p:cNvSpPr/>
              <p:nvPr/>
            </p:nvSpPr>
            <p:spPr>
              <a:xfrm>
                <a:off x="5102222" y="3923823"/>
                <a:ext cx="44450" cy="3428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2D447FC-8A6B-D34C-9087-9B91D33FE054}"/>
                  </a:ext>
                </a:extLst>
              </p:cNvPr>
              <p:cNvSpPr/>
              <p:nvPr/>
            </p:nvSpPr>
            <p:spPr>
              <a:xfrm>
                <a:off x="5102221" y="3599498"/>
                <a:ext cx="44450" cy="32797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6237A03-AA5D-A043-93F2-F6107C627642}"/>
                  </a:ext>
                </a:extLst>
              </p:cNvPr>
              <p:cNvCxnSpPr/>
              <p:nvPr/>
            </p:nvCxnSpPr>
            <p:spPr>
              <a:xfrm flipH="1">
                <a:off x="2898774" y="2863850"/>
                <a:ext cx="1" cy="171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49FB64A-09CC-4045-9917-5A26E31C9F5E}"/>
                  </a:ext>
                </a:extLst>
              </p:cNvPr>
              <p:cNvCxnSpPr/>
              <p:nvPr/>
            </p:nvCxnSpPr>
            <p:spPr>
              <a:xfrm flipH="1">
                <a:off x="3038472" y="2863850"/>
                <a:ext cx="1" cy="171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522D0B6-B78C-0F4A-9029-290A0BC7BD2F}"/>
                  </a:ext>
                </a:extLst>
              </p:cNvPr>
              <p:cNvCxnSpPr/>
              <p:nvPr/>
            </p:nvCxnSpPr>
            <p:spPr>
              <a:xfrm flipH="1">
                <a:off x="3171825" y="2863850"/>
                <a:ext cx="1" cy="171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5D1D82C-3CF1-7344-9E8F-B93E691EA041}"/>
                  </a:ext>
                </a:extLst>
              </p:cNvPr>
              <p:cNvCxnSpPr/>
              <p:nvPr/>
            </p:nvCxnSpPr>
            <p:spPr>
              <a:xfrm flipH="1">
                <a:off x="3038471" y="3422650"/>
                <a:ext cx="3" cy="176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3721DB80-8CE2-174F-AF64-080956BF9939}"/>
                  </a:ext>
                </a:extLst>
              </p:cNvPr>
              <p:cNvCxnSpPr/>
              <p:nvPr/>
            </p:nvCxnSpPr>
            <p:spPr>
              <a:xfrm flipH="1">
                <a:off x="3936997" y="2863850"/>
                <a:ext cx="1" cy="171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5B8589D-65B5-ED42-867A-860E6B4E9468}"/>
                  </a:ext>
                </a:extLst>
              </p:cNvPr>
              <p:cNvCxnSpPr/>
              <p:nvPr/>
            </p:nvCxnSpPr>
            <p:spPr>
              <a:xfrm flipH="1">
                <a:off x="4076695" y="2863850"/>
                <a:ext cx="1" cy="171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C2CC6B9-9BFB-4F41-B5CA-28F16163C011}"/>
                  </a:ext>
                </a:extLst>
              </p:cNvPr>
              <p:cNvCxnSpPr/>
              <p:nvPr/>
            </p:nvCxnSpPr>
            <p:spPr>
              <a:xfrm flipH="1">
                <a:off x="4210049" y="2863850"/>
                <a:ext cx="1" cy="171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B2EAD4B-E182-A442-9119-E36109B40D50}"/>
                  </a:ext>
                </a:extLst>
              </p:cNvPr>
              <p:cNvCxnSpPr/>
              <p:nvPr/>
            </p:nvCxnSpPr>
            <p:spPr>
              <a:xfrm flipH="1">
                <a:off x="4076695" y="3422650"/>
                <a:ext cx="3" cy="176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AE1544D-8F98-E547-8513-10BC493BD57C}"/>
                  </a:ext>
                </a:extLst>
              </p:cNvPr>
              <p:cNvCxnSpPr/>
              <p:nvPr/>
            </p:nvCxnSpPr>
            <p:spPr>
              <a:xfrm flipH="1">
                <a:off x="4984748" y="2863850"/>
                <a:ext cx="1" cy="171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4F80E86-2387-524E-AA9B-531387E43A61}"/>
                  </a:ext>
                </a:extLst>
              </p:cNvPr>
              <p:cNvCxnSpPr/>
              <p:nvPr/>
            </p:nvCxnSpPr>
            <p:spPr>
              <a:xfrm flipH="1">
                <a:off x="5124446" y="2863850"/>
                <a:ext cx="1" cy="171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AFF97AB-626D-1F4A-AE0D-D268C5B54925}"/>
                  </a:ext>
                </a:extLst>
              </p:cNvPr>
              <p:cNvCxnSpPr/>
              <p:nvPr/>
            </p:nvCxnSpPr>
            <p:spPr>
              <a:xfrm flipH="1">
                <a:off x="5257800" y="2863850"/>
                <a:ext cx="1" cy="171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6E42CA-6CB0-ED4A-836D-6BBE7133C062}"/>
                  </a:ext>
                </a:extLst>
              </p:cNvPr>
              <p:cNvCxnSpPr/>
              <p:nvPr/>
            </p:nvCxnSpPr>
            <p:spPr>
              <a:xfrm flipH="1">
                <a:off x="5124446" y="3422650"/>
                <a:ext cx="3" cy="176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E4987BB-8938-004D-A7D5-60F57FEDCB7E}"/>
                  </a:ext>
                </a:extLst>
              </p:cNvPr>
              <p:cNvSpPr/>
              <p:nvPr/>
            </p:nvSpPr>
            <p:spPr>
              <a:xfrm>
                <a:off x="3919536" y="4521200"/>
                <a:ext cx="323851" cy="3873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RL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CF42932-F40E-154C-A27B-FD742FE33F66}"/>
                  </a:ext>
                </a:extLst>
              </p:cNvPr>
              <p:cNvSpPr/>
              <p:nvPr/>
            </p:nvSpPr>
            <p:spPr>
              <a:xfrm>
                <a:off x="4059233" y="5103176"/>
                <a:ext cx="44450" cy="419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32A429E-EA34-8040-B691-6920DD5D9CAF}"/>
                  </a:ext>
                </a:extLst>
              </p:cNvPr>
              <p:cNvSpPr/>
              <p:nvPr/>
            </p:nvSpPr>
            <p:spPr>
              <a:xfrm>
                <a:off x="4059236" y="5491480"/>
                <a:ext cx="44450" cy="3428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02D9610-C8D9-2647-80C7-7357A6E273AD}"/>
                  </a:ext>
                </a:extLst>
              </p:cNvPr>
              <p:cNvSpPr/>
              <p:nvPr/>
            </p:nvSpPr>
            <p:spPr>
              <a:xfrm>
                <a:off x="4059236" y="5448935"/>
                <a:ext cx="44450" cy="3428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6FFA41C-5FAE-2B4C-B487-1A668E990214}"/>
                  </a:ext>
                </a:extLst>
              </p:cNvPr>
              <p:cNvSpPr/>
              <p:nvPr/>
            </p:nvSpPr>
            <p:spPr>
              <a:xfrm>
                <a:off x="4059236" y="5410518"/>
                <a:ext cx="44450" cy="342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A1F6FB6-C3E6-B94E-8F50-937827D9CA79}"/>
                  </a:ext>
                </a:extLst>
              </p:cNvPr>
              <p:cNvSpPr/>
              <p:nvPr/>
            </p:nvSpPr>
            <p:spPr>
              <a:xfrm>
                <a:off x="4059236" y="5412104"/>
                <a:ext cx="44450" cy="3428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19A17D0-2735-3B4F-99E3-2D19DAC468F5}"/>
                  </a:ext>
                </a:extLst>
              </p:cNvPr>
              <p:cNvSpPr/>
              <p:nvPr/>
            </p:nvSpPr>
            <p:spPr>
              <a:xfrm>
                <a:off x="4059235" y="5085398"/>
                <a:ext cx="44450" cy="32797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4C574B2-658C-1A48-8514-49C38363E3B9}"/>
                  </a:ext>
                </a:extLst>
              </p:cNvPr>
              <p:cNvCxnSpPr/>
              <p:nvPr/>
            </p:nvCxnSpPr>
            <p:spPr>
              <a:xfrm flipH="1">
                <a:off x="4076695" y="4908550"/>
                <a:ext cx="3" cy="176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4059C60-2736-A643-AF88-FC0736DC2478}"/>
                  </a:ext>
                </a:extLst>
              </p:cNvPr>
              <p:cNvSpPr/>
              <p:nvPr/>
            </p:nvSpPr>
            <p:spPr>
              <a:xfrm>
                <a:off x="4059236" y="5379880"/>
                <a:ext cx="44450" cy="3428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28CD669-C39F-A341-BD86-F5C474AA061F}"/>
                  </a:ext>
                </a:extLst>
              </p:cNvPr>
              <p:cNvSpPr/>
              <p:nvPr/>
            </p:nvSpPr>
            <p:spPr>
              <a:xfrm>
                <a:off x="4059236" y="5337335"/>
                <a:ext cx="44450" cy="342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8C30A18-27AA-284B-B535-CFB7323A0DDE}"/>
                  </a:ext>
                </a:extLst>
              </p:cNvPr>
              <p:cNvSpPr/>
              <p:nvPr/>
            </p:nvSpPr>
            <p:spPr>
              <a:xfrm>
                <a:off x="4059236" y="5298918"/>
                <a:ext cx="44450" cy="342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A76C2A-1E44-5D41-B5A5-F2465BD9936A}"/>
                  </a:ext>
                </a:extLst>
              </p:cNvPr>
              <p:cNvSpPr/>
              <p:nvPr/>
            </p:nvSpPr>
            <p:spPr>
              <a:xfrm>
                <a:off x="4059236" y="5300504"/>
                <a:ext cx="44450" cy="3428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D5407A-5DCF-2F43-B676-C74AC4C9C75D}"/>
                  </a:ext>
                </a:extLst>
              </p:cNvPr>
              <p:cNvSpPr/>
              <p:nvPr/>
            </p:nvSpPr>
            <p:spPr>
              <a:xfrm>
                <a:off x="4059236" y="5256768"/>
                <a:ext cx="44450" cy="3428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CC70B37-628A-E842-9756-D7D07FF2191F}"/>
                  </a:ext>
                </a:extLst>
              </p:cNvPr>
              <p:cNvSpPr/>
              <p:nvPr/>
            </p:nvSpPr>
            <p:spPr>
              <a:xfrm>
                <a:off x="4059236" y="5214223"/>
                <a:ext cx="44450" cy="3428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4BDD9F0-2DA8-DA4B-841F-DCDF29F3237F}"/>
                  </a:ext>
                </a:extLst>
              </p:cNvPr>
              <p:cNvSpPr/>
              <p:nvPr/>
            </p:nvSpPr>
            <p:spPr>
              <a:xfrm>
                <a:off x="4059236" y="5175805"/>
                <a:ext cx="44450" cy="342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AF1326A-6FAD-7E4C-809B-FDF2031D85EC}"/>
                  </a:ext>
                </a:extLst>
              </p:cNvPr>
              <p:cNvSpPr/>
              <p:nvPr/>
            </p:nvSpPr>
            <p:spPr>
              <a:xfrm>
                <a:off x="4059236" y="5175010"/>
                <a:ext cx="44450" cy="3428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D74BB2A1-4C0D-6C4D-8460-FD75795028F1}"/>
                  </a:ext>
                </a:extLst>
              </p:cNvPr>
              <p:cNvCxnSpPr/>
              <p:nvPr/>
            </p:nvCxnSpPr>
            <p:spPr>
              <a:xfrm rot="16200000" flipH="1">
                <a:off x="3319303" y="3759040"/>
                <a:ext cx="481331" cy="104298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>
                <a:extLst>
                  <a:ext uri="{FF2B5EF4-FFF2-40B4-BE49-F238E27FC236}">
                    <a16:creationId xmlns:a16="http://schemas.microsoft.com/office/drawing/2014/main" id="{30D6EAA1-3A1B-4244-8B45-C3DD82A88062}"/>
                  </a:ext>
                </a:extLst>
              </p:cNvPr>
              <p:cNvCxnSpPr/>
              <p:nvPr/>
            </p:nvCxnSpPr>
            <p:spPr>
              <a:xfrm rot="5400000">
                <a:off x="4362290" y="3759043"/>
                <a:ext cx="481331" cy="104298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64">
                <a:extLst>
                  <a:ext uri="{FF2B5EF4-FFF2-40B4-BE49-F238E27FC236}">
                    <a16:creationId xmlns:a16="http://schemas.microsoft.com/office/drawing/2014/main" id="{02EFB730-29B0-7F4E-90E5-CE3DC0AA79AA}"/>
                  </a:ext>
                </a:extLst>
              </p:cNvPr>
              <p:cNvCxnSpPr/>
              <p:nvPr/>
            </p:nvCxnSpPr>
            <p:spPr>
              <a:xfrm rot="16200000" flipH="1">
                <a:off x="3840796" y="4280534"/>
                <a:ext cx="481331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9274480-1ED4-7D48-A7FD-EBD9281271CF}"/>
                </a:ext>
              </a:extLst>
            </p:cNvPr>
            <p:cNvSpPr txBox="1"/>
            <p:nvPr/>
          </p:nvSpPr>
          <p:spPr>
            <a:xfrm>
              <a:off x="3559939" y="4629132"/>
              <a:ext cx="1197911" cy="3775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Combine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527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variable depends on a variable with infinite support, the density of the child is the sum of contributions of infinitely many variables</a:t>
            </a:r>
          </a:p>
          <a:p>
            <a:r>
              <a:rPr lang="en-US" dirty="0"/>
              <a:t>Each contribution may itself be an infinite stream</a:t>
            </a:r>
          </a:p>
          <a:p>
            <a:r>
              <a:rPr lang="en-US" dirty="0"/>
              <a:t>Need to merge the stream of streams into a single stream</a:t>
            </a:r>
          </a:p>
          <a:p>
            <a:r>
              <a:rPr lang="en-US" dirty="0"/>
              <a:t>Simple strategy: triangle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also have a more intelligent </a:t>
            </a:r>
            <a:r>
              <a:rPr lang="en-US" dirty="0" err="1"/>
              <a:t>lookahead</a:t>
            </a:r>
            <a:r>
              <a:rPr lang="en-US" dirty="0"/>
              <a:t> strategy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Merging Streams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250597" y="3085959"/>
            <a:ext cx="1169194" cy="1164848"/>
            <a:chOff x="4220633" y="3383994"/>
            <a:chExt cx="1558925" cy="1553131"/>
          </a:xfrm>
        </p:grpSpPr>
        <p:sp>
          <p:nvSpPr>
            <p:cNvPr id="10" name="Oval 9"/>
            <p:cNvSpPr/>
            <p:nvPr/>
          </p:nvSpPr>
          <p:spPr>
            <a:xfrm>
              <a:off x="4220633" y="4843992"/>
              <a:ext cx="93134" cy="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85758" y="4843992"/>
              <a:ext cx="93134" cy="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952999" y="4843992"/>
              <a:ext cx="93134" cy="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318124" y="4843992"/>
              <a:ext cx="93134" cy="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686424" y="4843992"/>
              <a:ext cx="93134" cy="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220633" y="4485217"/>
              <a:ext cx="93134" cy="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585758" y="4485217"/>
              <a:ext cx="93134" cy="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952999" y="4485217"/>
              <a:ext cx="93134" cy="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318124" y="4485217"/>
              <a:ext cx="93134" cy="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220633" y="4115593"/>
              <a:ext cx="93134" cy="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585758" y="4115593"/>
              <a:ext cx="93134" cy="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952999" y="4115593"/>
              <a:ext cx="93134" cy="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4220633" y="3750231"/>
              <a:ext cx="93134" cy="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585758" y="3750231"/>
              <a:ext cx="93134" cy="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220633" y="3383994"/>
              <a:ext cx="93134" cy="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cxnSp>
          <p:nvCxnSpPr>
            <p:cNvPr id="28" name="Straight Arrow Connector 27"/>
            <p:cNvCxnSpPr>
              <a:stCxn id="10" idx="6"/>
            </p:cNvCxnSpPr>
            <p:nvPr/>
          </p:nvCxnSpPr>
          <p:spPr>
            <a:xfrm>
              <a:off x="4313767" y="4890559"/>
              <a:ext cx="271991" cy="8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1"/>
              <a:endCxn id="15" idx="5"/>
            </p:cNvCxnSpPr>
            <p:nvPr/>
          </p:nvCxnSpPr>
          <p:spPr>
            <a:xfrm flipH="1" flipV="1">
              <a:off x="4300128" y="4564711"/>
              <a:ext cx="299269" cy="29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5" idx="5"/>
              <a:endCxn id="12" idx="2"/>
            </p:cNvCxnSpPr>
            <p:nvPr/>
          </p:nvCxnSpPr>
          <p:spPr>
            <a:xfrm>
              <a:off x="4300128" y="4564711"/>
              <a:ext cx="652871" cy="325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1"/>
            </p:cNvCxnSpPr>
            <p:nvPr/>
          </p:nvCxnSpPr>
          <p:spPr>
            <a:xfrm flipH="1" flipV="1">
              <a:off x="4678892" y="4564711"/>
              <a:ext cx="287746" cy="29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6" idx="1"/>
              <a:endCxn id="19" idx="5"/>
            </p:cNvCxnSpPr>
            <p:nvPr/>
          </p:nvCxnSpPr>
          <p:spPr>
            <a:xfrm flipH="1" flipV="1">
              <a:off x="4300128" y="4195087"/>
              <a:ext cx="299269" cy="303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5"/>
              <a:endCxn id="13" idx="1"/>
            </p:cNvCxnSpPr>
            <p:nvPr/>
          </p:nvCxnSpPr>
          <p:spPr>
            <a:xfrm>
              <a:off x="4300128" y="4195087"/>
              <a:ext cx="1031635" cy="662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1"/>
              <a:endCxn id="17" idx="5"/>
            </p:cNvCxnSpPr>
            <p:nvPr/>
          </p:nvCxnSpPr>
          <p:spPr>
            <a:xfrm flipH="1" flipV="1">
              <a:off x="5032494" y="4564711"/>
              <a:ext cx="299269" cy="29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4677833" y="4200512"/>
              <a:ext cx="288805" cy="284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0" idx="1"/>
            </p:cNvCxnSpPr>
            <p:nvPr/>
          </p:nvCxnSpPr>
          <p:spPr>
            <a:xfrm flipH="1" flipV="1">
              <a:off x="4300128" y="3837126"/>
              <a:ext cx="299269" cy="292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2" idx="5"/>
              <a:endCxn id="14" idx="1"/>
            </p:cNvCxnSpPr>
            <p:nvPr/>
          </p:nvCxnSpPr>
          <p:spPr>
            <a:xfrm>
              <a:off x="4300128" y="3829725"/>
              <a:ext cx="1399935" cy="1027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18" idx="5"/>
            </p:cNvCxnSpPr>
            <p:nvPr/>
          </p:nvCxnSpPr>
          <p:spPr>
            <a:xfrm flipH="1" flipV="1">
              <a:off x="5397619" y="4564711"/>
              <a:ext cx="288805" cy="279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8" idx="1"/>
            </p:cNvCxnSpPr>
            <p:nvPr/>
          </p:nvCxnSpPr>
          <p:spPr>
            <a:xfrm flipH="1" flipV="1">
              <a:off x="5037726" y="4195087"/>
              <a:ext cx="294037" cy="303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1"/>
            </p:cNvCxnSpPr>
            <p:nvPr/>
          </p:nvCxnSpPr>
          <p:spPr>
            <a:xfrm flipH="1" flipV="1">
              <a:off x="4674689" y="3837126"/>
              <a:ext cx="291949" cy="292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3" idx="1"/>
            </p:cNvCxnSpPr>
            <p:nvPr/>
          </p:nvCxnSpPr>
          <p:spPr>
            <a:xfrm flipH="1" flipV="1">
              <a:off x="4300128" y="3477127"/>
              <a:ext cx="299269" cy="28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518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DD468E-1051-0845-8BC0-D5E0C6980E7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39813"/>
            <a:ext cx="8455025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Scruff for Natural Language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976500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F08210-D3DF-C24E-873E-53E502280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deep learning killed the linguists</a:t>
            </a:r>
          </a:p>
          <a:p>
            <a:pPr lvl="1"/>
            <a:r>
              <a:rPr lang="en-US" dirty="0"/>
              <a:t>Superior performance at many tasks</a:t>
            </a:r>
          </a:p>
          <a:p>
            <a:pPr lvl="1"/>
            <a:r>
              <a:rPr lang="en-US" dirty="0"/>
              <a:t>Machine translation is perhaps the most visible</a:t>
            </a:r>
          </a:p>
          <a:p>
            <a:endParaRPr lang="en-US" dirty="0"/>
          </a:p>
          <a:p>
            <a:r>
              <a:rPr lang="en-US" dirty="0"/>
              <a:t>Key insight</a:t>
            </a:r>
            <a:r>
              <a:rPr lang="en-US"/>
              <a:t>: word </a:t>
            </a:r>
            <a:r>
              <a:rPr lang="en-US" dirty="0" err="1"/>
              <a:t>embeddings</a:t>
            </a:r>
            <a:r>
              <a:rPr lang="en-US" dirty="0"/>
              <a:t> (e.g. word2vec)</a:t>
            </a:r>
          </a:p>
          <a:p>
            <a:pPr lvl="1"/>
            <a:r>
              <a:rPr lang="en-US" dirty="0"/>
              <a:t>Instead of words being atoms, words are represented by a vector of features</a:t>
            </a:r>
          </a:p>
          <a:p>
            <a:pPr lvl="1"/>
            <a:r>
              <a:rPr lang="en-US" dirty="0"/>
              <a:t>This vector represents the contexts in which the word appears</a:t>
            </a:r>
          </a:p>
          <a:p>
            <a:pPr lvl="1"/>
            <a:r>
              <a:rPr lang="en-US" dirty="0"/>
              <a:t>Similar words share similar contexts</a:t>
            </a:r>
          </a:p>
          <a:p>
            <a:pPr lvl="1"/>
            <a:r>
              <a:rPr lang="en-US" dirty="0"/>
              <a:t>This lets you share learning across words!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6FE689-A718-B049-86F2-416FA4A6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for Natural Language</a:t>
            </a:r>
          </a:p>
        </p:txBody>
      </p:sp>
    </p:spTree>
    <p:extLst>
      <p:ext uri="{BB962C8B-B14F-4D97-AF65-F5344CB8AC3E}">
        <p14:creationId xmlns:p14="http://schemas.microsoft.com/office/powerpoint/2010/main" val="569169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626434-DE7C-5446-A495-DB7D859E2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Recently, researchers (e.g. Marcus) have started questioning the suitability of deep learning for tasks like NLP</a:t>
            </a:r>
          </a:p>
          <a:p>
            <a:r>
              <a:rPr lang="en-US" dirty="0"/>
              <a:t>Some critical shortcomings: </a:t>
            </a:r>
          </a:p>
          <a:p>
            <a:pPr lvl="1"/>
            <a:r>
              <a:rPr lang="en-US" dirty="0"/>
              <a:t>Inability to represent hierarchical structure</a:t>
            </a:r>
          </a:p>
          <a:p>
            <a:pPr lvl="2"/>
            <a:r>
              <a:rPr lang="en-US" dirty="0"/>
              <a:t>Sentences are just sequences of words</a:t>
            </a:r>
          </a:p>
          <a:p>
            <a:pPr lvl="2"/>
            <a:r>
              <a:rPr lang="en-US" dirty="0"/>
              <a:t>Don’t compose (Lake &amp; </a:t>
            </a:r>
            <a:r>
              <a:rPr lang="en-US" dirty="0" err="1"/>
              <a:t>Baroni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Struggles with open-ended inference that goes beyond what is explicit in the text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Related: hard to encode prior domain knowledge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684517-3335-F64D-A786-75C17443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Critiques of Deep Learning for Natural Language</a:t>
            </a:r>
          </a:p>
        </p:txBody>
      </p:sp>
    </p:spTree>
    <p:extLst>
      <p:ext uri="{BB962C8B-B14F-4D97-AF65-F5344CB8AC3E}">
        <p14:creationId xmlns:p14="http://schemas.microsoft.com/office/powerpoint/2010/main" val="2677954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0CD25D-7260-E544-B4AA-6FF8C658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Linguists have responses to these limitations</a:t>
            </a:r>
          </a:p>
          <a:p>
            <a:r>
              <a:rPr lang="en-US" dirty="0"/>
              <a:t>But models built by linguists have been outperformed by data-driven deep nets</a:t>
            </a:r>
          </a:p>
          <a:p>
            <a:r>
              <a:rPr lang="en-US" dirty="0"/>
              <a:t>Clearly, the ability to represent words as vectors is important, as is the ability to learn hidden features automatically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Can we merge linguistic knowledge with word vectors and learning of hidden features?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BCA353-86A8-1149-9425-C8A7C992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Linguistic Knowledge into Deep Models</a:t>
            </a:r>
          </a:p>
        </p:txBody>
      </p:sp>
    </p:spTree>
    <p:extLst>
      <p:ext uri="{BB962C8B-B14F-4D97-AF65-F5344CB8AC3E}">
        <p14:creationId xmlns:p14="http://schemas.microsoft.com/office/powerpoint/2010/main" val="169663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3622F2-3A8E-C44F-AEC6-9B8B216A3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hungry</a:t>
            </a:r>
          </a:p>
          <a:p>
            <a:r>
              <a:rPr lang="en-US" dirty="0"/>
              <a:t>Limited capacity to transfer</a:t>
            </a:r>
          </a:p>
          <a:p>
            <a:r>
              <a:rPr lang="en-US" dirty="0"/>
              <a:t>Cannot represent hierarchical structure</a:t>
            </a:r>
          </a:p>
          <a:p>
            <a:r>
              <a:rPr lang="en-US" dirty="0"/>
              <a:t>Struggles with open-ended inference</a:t>
            </a:r>
          </a:p>
          <a:p>
            <a:r>
              <a:rPr lang="en-US" dirty="0"/>
              <a:t>Hard to explain what it’s doing</a:t>
            </a:r>
          </a:p>
          <a:p>
            <a:r>
              <a:rPr lang="en-US" dirty="0"/>
              <a:t>Hard to integrate with prior knowledge</a:t>
            </a:r>
          </a:p>
          <a:p>
            <a:r>
              <a:rPr lang="en-US" dirty="0"/>
              <a:t>Cannot distinguish causation from correlation</a:t>
            </a:r>
          </a:p>
          <a:p>
            <a:r>
              <a:rPr lang="en-US" dirty="0"/>
              <a:t>Assumes stable world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Encoding prior knowledge can help with a lot of these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6AA4E-791F-0B4B-94D0-21E810A3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Deep Learning (Marcus)</a:t>
            </a:r>
          </a:p>
        </p:txBody>
      </p:sp>
    </p:spTree>
    <p:extLst>
      <p:ext uri="{BB962C8B-B14F-4D97-AF65-F5344CB8AC3E}">
        <p14:creationId xmlns:p14="http://schemas.microsoft.com/office/powerpoint/2010/main" val="1564828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501258-89B4-9243-BF5A-43C5D6484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Linguists represent the structure of language using grammars</a:t>
            </a:r>
          </a:p>
          <a:p>
            <a:pPr lvl="1"/>
            <a:r>
              <a:rPr lang="en-US" dirty="0"/>
              <a:t>Hierarchical</a:t>
            </a:r>
          </a:p>
          <a:p>
            <a:pPr lvl="2"/>
            <a:r>
              <a:rPr lang="en-US" dirty="0"/>
              <a:t>Sentences are organized in larger and larger structures that encompass </a:t>
            </a:r>
            <a:r>
              <a:rPr lang="en-US" dirty="0" err="1"/>
              <a:t>subsentences</a:t>
            </a:r>
            <a:endParaRPr lang="en-US" dirty="0"/>
          </a:p>
          <a:p>
            <a:pPr lvl="1"/>
            <a:r>
              <a:rPr lang="en-US" dirty="0"/>
              <a:t>Long-range reasoning</a:t>
            </a:r>
          </a:p>
          <a:p>
            <a:pPr lvl="2"/>
            <a:r>
              <a:rPr lang="en-US" dirty="0"/>
              <a:t>A question word at the beginning of a sentence entails a question mark at the end of the sentence</a:t>
            </a:r>
          </a:p>
          <a:p>
            <a:pPr lvl="1"/>
            <a:r>
              <a:rPr lang="en-US" dirty="0"/>
              <a:t>Structure sharing</a:t>
            </a:r>
          </a:p>
          <a:p>
            <a:pPr lvl="2"/>
            <a:r>
              <a:rPr lang="en-US" dirty="0"/>
              <a:t>The same concept (e.g. noun phrase) can appear in different places in a sentence</a:t>
            </a:r>
          </a:p>
          <a:p>
            <a:pPr lvl="1"/>
            <a:r>
              <a:rPr lang="en-US" dirty="0"/>
              <a:t>Recursive</a:t>
            </a:r>
          </a:p>
          <a:p>
            <a:pPr lvl="2"/>
            <a:r>
              <a:rPr lang="en-US" dirty="0"/>
              <a:t>The same structure can exist at multiple levels and contain itself</a:t>
            </a:r>
          </a:p>
          <a:p>
            <a:pPr lvl="3"/>
            <a:r>
              <a:rPr lang="en-US" dirty="0"/>
              <a:t>In ”The boy who went to school ran away”, “The boy who went to school” is a noun phrase that contains the noun phrases “The boy” and “school”</a:t>
            </a:r>
          </a:p>
          <a:p>
            <a:pPr lvl="3"/>
            <a:endParaRPr lang="en-US" dirty="0"/>
          </a:p>
          <a:p>
            <a:endParaRPr lang="en-US" dirty="0"/>
          </a:p>
          <a:p>
            <a:r>
              <a:rPr lang="en-US" dirty="0"/>
              <a:t>We propose deep probabilistic context free grammars to obtain these advantages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D591D2-CA92-9843-B77F-5CADADB2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Models</a:t>
            </a:r>
          </a:p>
        </p:txBody>
      </p:sp>
    </p:spTree>
    <p:extLst>
      <p:ext uri="{BB962C8B-B14F-4D97-AF65-F5344CB8AC3E}">
        <p14:creationId xmlns:p14="http://schemas.microsoft.com/office/powerpoint/2010/main" val="2598468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96E005-A962-4441-891B-2BC53309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(CFGs)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41708F-1B53-AD40-8176-E6325AC10E67}"/>
              </a:ext>
            </a:extLst>
          </p:cNvPr>
          <p:cNvSpPr txBox="1"/>
          <p:nvPr/>
        </p:nvSpPr>
        <p:spPr>
          <a:xfrm>
            <a:off x="1423606" y="3933456"/>
            <a:ext cx="24785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→ pp np </a:t>
            </a:r>
            <a:r>
              <a:rPr lang="en-US" i="1" dirty="0" err="1"/>
              <a:t>vp</a:t>
            </a:r>
            <a:endParaRPr lang="en-US" i="1" dirty="0"/>
          </a:p>
          <a:p>
            <a:r>
              <a:rPr lang="en-US" i="1" dirty="0"/>
              <a:t>pp → prep np</a:t>
            </a:r>
          </a:p>
          <a:p>
            <a:r>
              <a:rPr lang="en-US" i="1" dirty="0" err="1"/>
              <a:t>vp</a:t>
            </a:r>
            <a:r>
              <a:rPr lang="en-US" i="1" dirty="0"/>
              <a:t> → verb</a:t>
            </a:r>
          </a:p>
          <a:p>
            <a:r>
              <a:rPr lang="en-US" i="1" dirty="0" err="1"/>
              <a:t>vp</a:t>
            </a:r>
            <a:r>
              <a:rPr lang="en-US" i="1" dirty="0"/>
              <a:t> → verb np</a:t>
            </a:r>
          </a:p>
          <a:p>
            <a:r>
              <a:rPr lang="en-US" i="1" dirty="0"/>
              <a:t>np → </a:t>
            </a:r>
            <a:r>
              <a:rPr lang="en-US" i="1" dirty="0" err="1"/>
              <a:t>det</a:t>
            </a:r>
            <a:r>
              <a:rPr lang="en-US" i="1" dirty="0"/>
              <a:t> noun</a:t>
            </a:r>
          </a:p>
          <a:p>
            <a:r>
              <a:rPr lang="en-US" i="1" dirty="0"/>
              <a:t>np → noun</a:t>
            </a:r>
          </a:p>
          <a:p>
            <a:r>
              <a:rPr lang="en-US" i="1" dirty="0"/>
              <a:t>np → </a:t>
            </a:r>
            <a:r>
              <a:rPr lang="en-US" i="1" dirty="0" err="1"/>
              <a:t>adj</a:t>
            </a:r>
            <a:r>
              <a:rPr lang="en-US" i="1" dirty="0"/>
              <a:t> noun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6FFC4B-0AD2-C649-9438-9D0D5B43EBFF}"/>
              </a:ext>
            </a:extLst>
          </p:cNvPr>
          <p:cNvSpPr txBox="1"/>
          <p:nvPr/>
        </p:nvSpPr>
        <p:spPr>
          <a:xfrm>
            <a:off x="4267247" y="3933456"/>
            <a:ext cx="29322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prep → </a:t>
            </a:r>
            <a:r>
              <a:rPr lang="en-US" dirty="0"/>
              <a:t>in</a:t>
            </a:r>
          </a:p>
          <a:p>
            <a:r>
              <a:rPr lang="en-US" i="1" dirty="0" err="1"/>
              <a:t>det</a:t>
            </a:r>
            <a:r>
              <a:rPr lang="en-US" i="1" dirty="0"/>
              <a:t> → </a:t>
            </a:r>
            <a:r>
              <a:rPr lang="en-US" dirty="0"/>
              <a:t>the</a:t>
            </a:r>
          </a:p>
          <a:p>
            <a:r>
              <a:rPr lang="en-US" i="1" dirty="0" err="1"/>
              <a:t>det</a:t>
            </a:r>
            <a:r>
              <a:rPr lang="en-US" i="1" dirty="0"/>
              <a:t> → </a:t>
            </a:r>
            <a:r>
              <a:rPr lang="en-US" dirty="0"/>
              <a:t>a</a:t>
            </a:r>
          </a:p>
          <a:p>
            <a:r>
              <a:rPr lang="en-US" i="1" dirty="0"/>
              <a:t>noun → </a:t>
            </a:r>
            <a:r>
              <a:rPr lang="en-US" dirty="0"/>
              <a:t>morning</a:t>
            </a:r>
          </a:p>
          <a:p>
            <a:r>
              <a:rPr lang="en-US" i="1" dirty="0"/>
              <a:t>noun → </a:t>
            </a:r>
            <a:r>
              <a:rPr lang="en-US" dirty="0"/>
              <a:t>cat</a:t>
            </a:r>
          </a:p>
          <a:p>
            <a:r>
              <a:rPr lang="en-US" i="1" dirty="0"/>
              <a:t>noun → </a:t>
            </a:r>
            <a:r>
              <a:rPr lang="en-US" dirty="0"/>
              <a:t>breakfast</a:t>
            </a:r>
          </a:p>
          <a:p>
            <a:r>
              <a:rPr lang="en-US" i="1" dirty="0"/>
              <a:t>verb → </a:t>
            </a:r>
            <a:r>
              <a:rPr lang="en-US" dirty="0"/>
              <a:t>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D13CD-9472-984F-83DD-ACF47908BBD5}"/>
              </a:ext>
            </a:extLst>
          </p:cNvPr>
          <p:cNvSpPr txBox="1"/>
          <p:nvPr/>
        </p:nvSpPr>
        <p:spPr>
          <a:xfrm>
            <a:off x="536028" y="1150883"/>
            <a:ext cx="8300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Non-terminals: parts of speech and organizing structure</a:t>
            </a:r>
            <a:r>
              <a:rPr lang="en-US" i="1" dirty="0"/>
              <a:t>s</a:t>
            </a:r>
            <a:r>
              <a:rPr lang="en-US" dirty="0"/>
              <a:t>, e.g. 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np</a:t>
            </a:r>
            <a:r>
              <a:rPr lang="en-US" dirty="0"/>
              <a:t>, </a:t>
            </a:r>
            <a:r>
              <a:rPr lang="en-US" i="1" dirty="0" err="1"/>
              <a:t>det</a:t>
            </a:r>
            <a:r>
              <a:rPr lang="en-US" dirty="0"/>
              <a:t>, </a:t>
            </a:r>
            <a:r>
              <a:rPr lang="en-US" i="1" dirty="0"/>
              <a:t>noun</a:t>
            </a:r>
          </a:p>
          <a:p>
            <a:endParaRPr lang="en-US" dirty="0"/>
          </a:p>
          <a:p>
            <a:r>
              <a:rPr lang="en-US" dirty="0"/>
              <a:t>Terminals: words, e.g. the, cat, ate</a:t>
            </a:r>
          </a:p>
          <a:p>
            <a:endParaRPr lang="en-US" dirty="0"/>
          </a:p>
          <a:p>
            <a:r>
              <a:rPr lang="en-US" dirty="0"/>
              <a:t>Grammar rules take a non-terminal and generate a sequence of non-terminals or terminals</a:t>
            </a:r>
          </a:p>
        </p:txBody>
      </p:sp>
    </p:spTree>
    <p:extLst>
      <p:ext uri="{BB962C8B-B14F-4D97-AF65-F5344CB8AC3E}">
        <p14:creationId xmlns:p14="http://schemas.microsoft.com/office/powerpoint/2010/main" val="500919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96E005-A962-4441-891B-2BC53309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Derivations/Parses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EC189C-ECE0-A049-B998-07595A1EC0F5}"/>
              </a:ext>
            </a:extLst>
          </p:cNvPr>
          <p:cNvGrpSpPr/>
          <p:nvPr/>
        </p:nvGrpSpPr>
        <p:grpSpPr>
          <a:xfrm>
            <a:off x="1121171" y="3535698"/>
            <a:ext cx="6458081" cy="2878343"/>
            <a:chOff x="1184837" y="3610254"/>
            <a:chExt cx="6458081" cy="28783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541072-CF91-6546-A65F-EC68046F0D10}"/>
                </a:ext>
              </a:extLst>
            </p:cNvPr>
            <p:cNvSpPr txBox="1"/>
            <p:nvPr/>
          </p:nvSpPr>
          <p:spPr>
            <a:xfrm>
              <a:off x="1335520" y="6026932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5F1614-165F-8C4A-8AF0-B76C32B166F2}"/>
                </a:ext>
              </a:extLst>
            </p:cNvPr>
            <p:cNvSpPr txBox="1"/>
            <p:nvPr/>
          </p:nvSpPr>
          <p:spPr>
            <a:xfrm>
              <a:off x="1800712" y="6026932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AB740A-F99E-5048-9677-E3A7965914A6}"/>
                </a:ext>
              </a:extLst>
            </p:cNvPr>
            <p:cNvSpPr txBox="1"/>
            <p:nvPr/>
          </p:nvSpPr>
          <p:spPr>
            <a:xfrm>
              <a:off x="2469022" y="6026932"/>
              <a:ext cx="1471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morning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CF1EF8-5EA6-FE4F-8CE8-F0113A8EC2EF}"/>
                </a:ext>
              </a:extLst>
            </p:cNvPr>
            <p:cNvSpPr txBox="1"/>
            <p:nvPr/>
          </p:nvSpPr>
          <p:spPr>
            <a:xfrm>
              <a:off x="3962685" y="6026932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6D7808-1470-2445-863D-B8E672BA16F3}"/>
                </a:ext>
              </a:extLst>
            </p:cNvPr>
            <p:cNvSpPr txBox="1"/>
            <p:nvPr/>
          </p:nvSpPr>
          <p:spPr>
            <a:xfrm>
              <a:off x="4669273" y="6026932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2683CB-4008-FE4A-A342-8D21A3C8E0B5}"/>
                </a:ext>
              </a:extLst>
            </p:cNvPr>
            <p:cNvSpPr txBox="1"/>
            <p:nvPr/>
          </p:nvSpPr>
          <p:spPr>
            <a:xfrm>
              <a:off x="5342198" y="6026932"/>
              <a:ext cx="6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168BB8-7612-8A4F-BFFC-027B8B53B310}"/>
                </a:ext>
              </a:extLst>
            </p:cNvPr>
            <p:cNvSpPr txBox="1"/>
            <p:nvPr/>
          </p:nvSpPr>
          <p:spPr>
            <a:xfrm>
              <a:off x="6009137" y="6026932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breakfast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57F273-8C5A-3941-A450-AD6EB6543029}"/>
                </a:ext>
              </a:extLst>
            </p:cNvPr>
            <p:cNvSpPr txBox="1"/>
            <p:nvPr/>
          </p:nvSpPr>
          <p:spPr>
            <a:xfrm>
              <a:off x="1184837" y="5407611"/>
              <a:ext cx="766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prep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9C8886-EC99-1F46-B26F-597F8DC3399B}"/>
                </a:ext>
              </a:extLst>
            </p:cNvPr>
            <p:cNvSpPr txBox="1"/>
            <p:nvPr/>
          </p:nvSpPr>
          <p:spPr>
            <a:xfrm>
              <a:off x="1843992" y="5407611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/>
                <a:t>det</a:t>
              </a:r>
              <a:endParaRPr lang="en-US" sz="2000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9EF53D-F7B5-BA48-83A4-CE0EC4DEBF72}"/>
                </a:ext>
              </a:extLst>
            </p:cNvPr>
            <p:cNvSpPr txBox="1"/>
            <p:nvPr/>
          </p:nvSpPr>
          <p:spPr>
            <a:xfrm>
              <a:off x="2792027" y="5407611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noun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A21490-36B0-C94F-8BC9-668676D9796D}"/>
                </a:ext>
              </a:extLst>
            </p:cNvPr>
            <p:cNvSpPr txBox="1"/>
            <p:nvPr/>
          </p:nvSpPr>
          <p:spPr>
            <a:xfrm>
              <a:off x="4005965" y="5407611"/>
              <a:ext cx="598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/>
                <a:t>det</a:t>
              </a:r>
              <a:endParaRPr lang="en-US" sz="2000" i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2AAF83-BC0E-C94A-8B6D-0256FC594EF9}"/>
                </a:ext>
              </a:extLst>
            </p:cNvPr>
            <p:cNvSpPr txBox="1"/>
            <p:nvPr/>
          </p:nvSpPr>
          <p:spPr>
            <a:xfrm>
              <a:off x="4581909" y="5407611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noun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9CC922-0A7B-E84A-974B-A9E41C0E86FB}"/>
                </a:ext>
              </a:extLst>
            </p:cNvPr>
            <p:cNvSpPr txBox="1"/>
            <p:nvPr/>
          </p:nvSpPr>
          <p:spPr>
            <a:xfrm>
              <a:off x="5299718" y="5407611"/>
              <a:ext cx="7585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verb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2A9197-EFDD-AF43-BDC8-010AB1096D6A}"/>
                </a:ext>
              </a:extLst>
            </p:cNvPr>
            <p:cNvSpPr txBox="1"/>
            <p:nvPr/>
          </p:nvSpPr>
          <p:spPr>
            <a:xfrm>
              <a:off x="6413093" y="5407611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noun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BC379C-E504-9446-8CBB-7EF6706C8BB1}"/>
                </a:ext>
              </a:extLst>
            </p:cNvPr>
            <p:cNvSpPr txBox="1"/>
            <p:nvPr/>
          </p:nvSpPr>
          <p:spPr>
            <a:xfrm>
              <a:off x="2372711" y="4832081"/>
              <a:ext cx="506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np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71350F-2F39-7B44-A60D-8FE16DE63713}"/>
                </a:ext>
              </a:extLst>
            </p:cNvPr>
            <p:cNvSpPr txBox="1"/>
            <p:nvPr/>
          </p:nvSpPr>
          <p:spPr>
            <a:xfrm>
              <a:off x="4430111" y="4832081"/>
              <a:ext cx="506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np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CB10E1-85B6-6447-9E2E-14455CE2C3D0}"/>
                </a:ext>
              </a:extLst>
            </p:cNvPr>
            <p:cNvSpPr txBox="1"/>
            <p:nvPr/>
          </p:nvSpPr>
          <p:spPr>
            <a:xfrm>
              <a:off x="6550573" y="4832081"/>
              <a:ext cx="506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np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A3786E-6230-0D41-96B5-3F4EF1BCC8DD}"/>
                </a:ext>
              </a:extLst>
            </p:cNvPr>
            <p:cNvSpPr txBox="1"/>
            <p:nvPr/>
          </p:nvSpPr>
          <p:spPr>
            <a:xfrm>
              <a:off x="1915511" y="4201461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pp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76D540-FAE8-DA4C-9557-A56576F101B1}"/>
                </a:ext>
              </a:extLst>
            </p:cNvPr>
            <p:cNvSpPr txBox="1"/>
            <p:nvPr/>
          </p:nvSpPr>
          <p:spPr>
            <a:xfrm>
              <a:off x="5510049" y="4201461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/>
                <a:t>vp</a:t>
              </a:r>
              <a:endParaRPr lang="en-US" sz="2000" i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D1CDAE-4706-7643-B4B1-4386E99948ED}"/>
                </a:ext>
              </a:extLst>
            </p:cNvPr>
            <p:cNvSpPr txBox="1"/>
            <p:nvPr/>
          </p:nvSpPr>
          <p:spPr>
            <a:xfrm>
              <a:off x="3933497" y="3610254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03323B-14A9-7148-873A-75C2073B142B}"/>
                </a:ext>
              </a:extLst>
            </p:cNvPr>
            <p:cNvCxnSpPr/>
            <p:nvPr/>
          </p:nvCxnSpPr>
          <p:spPr>
            <a:xfrm flipH="1">
              <a:off x="2278117" y="3925614"/>
              <a:ext cx="1655380" cy="346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8DEEFA4-1B79-5E41-8B6D-C5FC8A407062}"/>
                </a:ext>
              </a:extLst>
            </p:cNvPr>
            <p:cNvCxnSpPr>
              <a:cxnSpLocks/>
            </p:cNvCxnSpPr>
            <p:nvPr/>
          </p:nvCxnSpPr>
          <p:spPr>
            <a:xfrm>
              <a:off x="4251213" y="3920670"/>
              <a:ext cx="1258836" cy="445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BEEDB4-F499-B548-A5E6-E3586C63F12F}"/>
                </a:ext>
              </a:extLst>
            </p:cNvPr>
            <p:cNvCxnSpPr>
              <a:endCxn id="13" idx="0"/>
            </p:cNvCxnSpPr>
            <p:nvPr/>
          </p:nvCxnSpPr>
          <p:spPr>
            <a:xfrm flipH="1">
              <a:off x="1568116" y="4601571"/>
              <a:ext cx="392285" cy="806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26CB77C-AF9A-2A43-8365-ACD429C9C498}"/>
                </a:ext>
              </a:extLst>
            </p:cNvPr>
            <p:cNvCxnSpPr/>
            <p:nvPr/>
          </p:nvCxnSpPr>
          <p:spPr>
            <a:xfrm>
              <a:off x="2301188" y="4601571"/>
              <a:ext cx="184327" cy="275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643505E-1A5E-1F4C-A48C-67E295E471AC}"/>
                </a:ext>
              </a:extLst>
            </p:cNvPr>
            <p:cNvCxnSpPr>
              <a:stCxn id="27" idx="2"/>
            </p:cNvCxnSpPr>
            <p:nvPr/>
          </p:nvCxnSpPr>
          <p:spPr>
            <a:xfrm>
              <a:off x="4092355" y="4010364"/>
              <a:ext cx="489554" cy="821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FD8F88-7AFC-F441-B3F8-3AD57D362F56}"/>
                </a:ext>
              </a:extLst>
            </p:cNvPr>
            <p:cNvCxnSpPr>
              <a:stCxn id="26" idx="2"/>
              <a:endCxn id="18" idx="0"/>
            </p:cNvCxnSpPr>
            <p:nvPr/>
          </p:nvCxnSpPr>
          <p:spPr>
            <a:xfrm flipH="1">
              <a:off x="5678989" y="4601571"/>
              <a:ext cx="79686" cy="806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A788866-4D03-844F-B006-236DABEA741F}"/>
                </a:ext>
              </a:extLst>
            </p:cNvPr>
            <p:cNvCxnSpPr/>
            <p:nvPr/>
          </p:nvCxnSpPr>
          <p:spPr>
            <a:xfrm>
              <a:off x="5865121" y="4493172"/>
              <a:ext cx="837692" cy="449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374A37-66A2-774B-BBF2-0D0D50357E00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6799199" y="5232191"/>
              <a:ext cx="4809" cy="293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20BC4C7-9730-004F-A7CB-A31DF09A1E79}"/>
                </a:ext>
              </a:extLst>
            </p:cNvPr>
            <p:cNvCxnSpPr>
              <a:stCxn id="22" idx="2"/>
            </p:cNvCxnSpPr>
            <p:nvPr/>
          </p:nvCxnSpPr>
          <p:spPr>
            <a:xfrm flipH="1">
              <a:off x="4409792" y="5232191"/>
              <a:ext cx="273754" cy="277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CE76DB1-DAD6-6E45-8E17-8B9F13C33E61}"/>
                </a:ext>
              </a:extLst>
            </p:cNvPr>
            <p:cNvCxnSpPr>
              <a:stCxn id="22" idx="2"/>
            </p:cNvCxnSpPr>
            <p:nvPr/>
          </p:nvCxnSpPr>
          <p:spPr>
            <a:xfrm>
              <a:off x="4683546" y="5232191"/>
              <a:ext cx="275494" cy="293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850FD8-BA98-CE47-AA7A-4FFC3E03D5F5}"/>
                </a:ext>
              </a:extLst>
            </p:cNvPr>
            <p:cNvCxnSpPr>
              <a:stCxn id="21" idx="2"/>
            </p:cNvCxnSpPr>
            <p:nvPr/>
          </p:nvCxnSpPr>
          <p:spPr>
            <a:xfrm flipH="1">
              <a:off x="2278117" y="5232191"/>
              <a:ext cx="348029" cy="277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5989070-8486-B249-B315-29AC9B2D2E89}"/>
                </a:ext>
              </a:extLst>
            </p:cNvPr>
            <p:cNvCxnSpPr>
              <a:stCxn id="21" idx="2"/>
            </p:cNvCxnSpPr>
            <p:nvPr/>
          </p:nvCxnSpPr>
          <p:spPr>
            <a:xfrm>
              <a:off x="2626146" y="5232191"/>
              <a:ext cx="450424" cy="277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00F608-663E-7F43-809F-53594D303D3B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1568115" y="5807721"/>
              <a:ext cx="1" cy="3408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34740F5-3E65-E941-B7F5-7E5E48A31DEC}"/>
                </a:ext>
              </a:extLst>
            </p:cNvPr>
            <p:cNvCxnSpPr/>
            <p:nvPr/>
          </p:nvCxnSpPr>
          <p:spPr>
            <a:xfrm flipH="1">
              <a:off x="2151439" y="5807721"/>
              <a:ext cx="1" cy="3408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26E2B6E-0239-0048-8434-D00BCF71D682}"/>
                </a:ext>
              </a:extLst>
            </p:cNvPr>
            <p:cNvCxnSpPr/>
            <p:nvPr/>
          </p:nvCxnSpPr>
          <p:spPr>
            <a:xfrm flipH="1">
              <a:off x="3191963" y="5807721"/>
              <a:ext cx="1" cy="3408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916479-3F58-F944-8DAF-A574AB4A0404}"/>
                </a:ext>
              </a:extLst>
            </p:cNvPr>
            <p:cNvCxnSpPr/>
            <p:nvPr/>
          </p:nvCxnSpPr>
          <p:spPr>
            <a:xfrm flipH="1">
              <a:off x="4319198" y="5807721"/>
              <a:ext cx="1" cy="3408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813F455-4FE7-204D-AC37-9DB79F45E0C5}"/>
                </a:ext>
              </a:extLst>
            </p:cNvPr>
            <p:cNvCxnSpPr/>
            <p:nvPr/>
          </p:nvCxnSpPr>
          <p:spPr>
            <a:xfrm flipH="1">
              <a:off x="4981349" y="5807721"/>
              <a:ext cx="1" cy="3408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C85A35E-B040-4D4F-B48B-73543B5DA523}"/>
                </a:ext>
              </a:extLst>
            </p:cNvPr>
            <p:cNvCxnSpPr/>
            <p:nvPr/>
          </p:nvCxnSpPr>
          <p:spPr>
            <a:xfrm flipH="1">
              <a:off x="5667149" y="5807721"/>
              <a:ext cx="1" cy="3408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0353CB-38AF-BA43-B653-5008B19538BB}"/>
                </a:ext>
              </a:extLst>
            </p:cNvPr>
            <p:cNvCxnSpPr/>
            <p:nvPr/>
          </p:nvCxnSpPr>
          <p:spPr>
            <a:xfrm flipH="1">
              <a:off x="6794383" y="5807721"/>
              <a:ext cx="1" cy="3408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041708F-1B53-AD40-8176-E6325AC10E67}"/>
              </a:ext>
            </a:extLst>
          </p:cNvPr>
          <p:cNvSpPr txBox="1"/>
          <p:nvPr/>
        </p:nvSpPr>
        <p:spPr>
          <a:xfrm>
            <a:off x="4737664" y="1157725"/>
            <a:ext cx="19014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s → pp np </a:t>
            </a:r>
            <a:r>
              <a:rPr lang="en-US" sz="1800" i="1" dirty="0" err="1"/>
              <a:t>vp</a:t>
            </a:r>
            <a:endParaRPr lang="en-US" sz="1800" i="1" dirty="0"/>
          </a:p>
          <a:p>
            <a:r>
              <a:rPr lang="en-US" sz="1800" i="1" dirty="0"/>
              <a:t>pp → prep np</a:t>
            </a:r>
          </a:p>
          <a:p>
            <a:r>
              <a:rPr lang="en-US" sz="1800" i="1" dirty="0" err="1"/>
              <a:t>vp</a:t>
            </a:r>
            <a:r>
              <a:rPr lang="en-US" sz="1800" i="1" dirty="0"/>
              <a:t> → verb</a:t>
            </a:r>
          </a:p>
          <a:p>
            <a:r>
              <a:rPr lang="en-US" sz="1800" i="1" dirty="0" err="1"/>
              <a:t>vp</a:t>
            </a:r>
            <a:r>
              <a:rPr lang="en-US" sz="1800" i="1" dirty="0"/>
              <a:t> → verb np</a:t>
            </a:r>
          </a:p>
          <a:p>
            <a:r>
              <a:rPr lang="en-US" sz="1800" i="1" dirty="0"/>
              <a:t>np → </a:t>
            </a:r>
            <a:r>
              <a:rPr lang="en-US" sz="1800" i="1" dirty="0" err="1"/>
              <a:t>det</a:t>
            </a:r>
            <a:r>
              <a:rPr lang="en-US" sz="1800" i="1" dirty="0"/>
              <a:t> noun</a:t>
            </a:r>
          </a:p>
          <a:p>
            <a:r>
              <a:rPr lang="en-US" sz="1800" i="1" dirty="0"/>
              <a:t>np → noun</a:t>
            </a:r>
          </a:p>
          <a:p>
            <a:r>
              <a:rPr lang="en-US" sz="1800" i="1" dirty="0"/>
              <a:t>np → </a:t>
            </a:r>
            <a:r>
              <a:rPr lang="en-US" sz="1800" i="1" dirty="0" err="1"/>
              <a:t>adj</a:t>
            </a:r>
            <a:r>
              <a:rPr lang="en-US" sz="1800" i="1" dirty="0"/>
              <a:t> noun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6FFC4B-0AD2-C649-9438-9D0D5B43EBFF}"/>
              </a:ext>
            </a:extLst>
          </p:cNvPr>
          <p:cNvSpPr txBox="1"/>
          <p:nvPr/>
        </p:nvSpPr>
        <p:spPr>
          <a:xfrm>
            <a:off x="6841928" y="1166776"/>
            <a:ext cx="22413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prep → </a:t>
            </a:r>
            <a:r>
              <a:rPr lang="en-US" sz="1800" dirty="0"/>
              <a:t>in</a:t>
            </a:r>
          </a:p>
          <a:p>
            <a:r>
              <a:rPr lang="en-US" sz="1800" i="1" dirty="0" err="1"/>
              <a:t>det</a:t>
            </a:r>
            <a:r>
              <a:rPr lang="en-US" sz="1800" i="1" dirty="0"/>
              <a:t> → </a:t>
            </a:r>
            <a:r>
              <a:rPr lang="en-US" sz="1800" dirty="0"/>
              <a:t>the</a:t>
            </a:r>
          </a:p>
          <a:p>
            <a:r>
              <a:rPr lang="en-US" sz="1800" i="1" dirty="0" err="1"/>
              <a:t>det</a:t>
            </a:r>
            <a:r>
              <a:rPr lang="en-US" sz="1800" i="1" dirty="0"/>
              <a:t> → </a:t>
            </a:r>
            <a:r>
              <a:rPr lang="en-US" sz="1800" dirty="0"/>
              <a:t>a</a:t>
            </a:r>
          </a:p>
          <a:p>
            <a:r>
              <a:rPr lang="en-US" sz="1800" i="1" dirty="0"/>
              <a:t>noun → </a:t>
            </a:r>
            <a:r>
              <a:rPr lang="en-US" sz="1800" dirty="0"/>
              <a:t>morning</a:t>
            </a:r>
          </a:p>
          <a:p>
            <a:r>
              <a:rPr lang="en-US" sz="1800" i="1" dirty="0"/>
              <a:t>noun → </a:t>
            </a:r>
            <a:r>
              <a:rPr lang="en-US" sz="1800" dirty="0"/>
              <a:t>cat</a:t>
            </a:r>
          </a:p>
          <a:p>
            <a:r>
              <a:rPr lang="en-US" sz="1800" i="1" dirty="0"/>
              <a:t>noun → </a:t>
            </a:r>
            <a:r>
              <a:rPr lang="en-US" sz="1800" dirty="0"/>
              <a:t>breakfast</a:t>
            </a:r>
          </a:p>
          <a:p>
            <a:r>
              <a:rPr lang="en-US" sz="1800" i="1" dirty="0"/>
              <a:t>verb → </a:t>
            </a:r>
            <a:r>
              <a:rPr lang="en-US" sz="1800" dirty="0"/>
              <a:t>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A99D2-CAFA-4948-950D-01EB36F6F172}"/>
              </a:ext>
            </a:extLst>
          </p:cNvPr>
          <p:cNvSpPr txBox="1"/>
          <p:nvPr/>
        </p:nvSpPr>
        <p:spPr>
          <a:xfrm>
            <a:off x="101694" y="1240863"/>
            <a:ext cx="44331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Starting with the start symbol, apply rules until you reach the sentence</a:t>
            </a:r>
          </a:p>
          <a:p>
            <a:endParaRPr lang="en-US" sz="2000" dirty="0"/>
          </a:p>
          <a:p>
            <a:r>
              <a:rPr lang="en-US" sz="2000" dirty="0"/>
              <a:t>Chart parsing (dynamic programming) does this in O(mn</a:t>
            </a:r>
            <a:r>
              <a:rPr lang="en-US" sz="2000" baseline="30000" dirty="0"/>
              <a:t>3</a:t>
            </a:r>
            <a:r>
              <a:rPr lang="en-US" sz="2000" dirty="0"/>
              <a:t>) time and space where m is number of rules and n is number of words</a:t>
            </a:r>
          </a:p>
        </p:txBody>
      </p:sp>
    </p:spTree>
    <p:extLst>
      <p:ext uri="{BB962C8B-B14F-4D97-AF65-F5344CB8AC3E}">
        <p14:creationId xmlns:p14="http://schemas.microsoft.com/office/powerpoint/2010/main" val="1497663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96E005-A962-4441-891B-2BC53309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Context Free Grammars (PCFGs)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41708F-1B53-AD40-8176-E6325AC10E67}"/>
              </a:ext>
            </a:extLst>
          </p:cNvPr>
          <p:cNvSpPr txBox="1"/>
          <p:nvPr/>
        </p:nvSpPr>
        <p:spPr>
          <a:xfrm>
            <a:off x="808748" y="3933456"/>
            <a:ext cx="32303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1.0: </a:t>
            </a:r>
            <a:r>
              <a:rPr lang="en-US" i="1" dirty="0"/>
              <a:t>s → pp np </a:t>
            </a:r>
            <a:r>
              <a:rPr lang="en-US" i="1" dirty="0" err="1"/>
              <a:t>vp</a:t>
            </a:r>
            <a:endParaRPr lang="en-US" i="1" dirty="0"/>
          </a:p>
          <a:p>
            <a:r>
              <a:rPr lang="en-US" dirty="0"/>
              <a:t>1.0: </a:t>
            </a:r>
            <a:r>
              <a:rPr lang="en-US" i="1" dirty="0"/>
              <a:t>pp → prep np</a:t>
            </a:r>
          </a:p>
          <a:p>
            <a:r>
              <a:rPr lang="en-US" dirty="0"/>
              <a:t>0.4:</a:t>
            </a:r>
            <a:r>
              <a:rPr lang="en-US" i="1" dirty="0"/>
              <a:t> </a:t>
            </a:r>
            <a:r>
              <a:rPr lang="en-US" i="1" dirty="0" err="1"/>
              <a:t>vp</a:t>
            </a:r>
            <a:r>
              <a:rPr lang="en-US" i="1" dirty="0"/>
              <a:t> → verb</a:t>
            </a:r>
          </a:p>
          <a:p>
            <a:r>
              <a:rPr lang="en-US" i="1" dirty="0"/>
              <a:t>0</a:t>
            </a:r>
            <a:r>
              <a:rPr lang="en-US" dirty="0"/>
              <a:t>.6: </a:t>
            </a:r>
            <a:r>
              <a:rPr lang="en-US" i="1" dirty="0" err="1"/>
              <a:t>vp</a:t>
            </a:r>
            <a:r>
              <a:rPr lang="en-US" i="1" dirty="0"/>
              <a:t> → verb np</a:t>
            </a:r>
          </a:p>
          <a:p>
            <a:r>
              <a:rPr lang="en-US" dirty="0"/>
              <a:t>0.3: </a:t>
            </a:r>
            <a:r>
              <a:rPr lang="en-US" i="1" dirty="0"/>
              <a:t>np → </a:t>
            </a:r>
            <a:r>
              <a:rPr lang="en-US" i="1" dirty="0" err="1"/>
              <a:t>det</a:t>
            </a:r>
            <a:r>
              <a:rPr lang="en-US" i="1" dirty="0"/>
              <a:t> noun</a:t>
            </a:r>
          </a:p>
          <a:p>
            <a:r>
              <a:rPr lang="en-US" dirty="0"/>
              <a:t>0.5: </a:t>
            </a:r>
            <a:r>
              <a:rPr lang="en-US" i="1" dirty="0"/>
              <a:t>np → noun</a:t>
            </a:r>
          </a:p>
          <a:p>
            <a:r>
              <a:rPr lang="en-US" dirty="0"/>
              <a:t>0.2: </a:t>
            </a:r>
            <a:r>
              <a:rPr lang="en-US" i="1" dirty="0"/>
              <a:t>np → </a:t>
            </a:r>
            <a:r>
              <a:rPr lang="en-US" i="1" dirty="0" err="1"/>
              <a:t>adj</a:t>
            </a:r>
            <a:r>
              <a:rPr lang="en-US" i="1" dirty="0"/>
              <a:t> noun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6FFC4B-0AD2-C649-9438-9D0D5B43EBFF}"/>
              </a:ext>
            </a:extLst>
          </p:cNvPr>
          <p:cNvSpPr txBox="1"/>
          <p:nvPr/>
        </p:nvSpPr>
        <p:spPr>
          <a:xfrm>
            <a:off x="4724444" y="3933456"/>
            <a:ext cx="37176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1.0: </a:t>
            </a:r>
            <a:r>
              <a:rPr lang="en-US" i="1" dirty="0"/>
              <a:t>prep → </a:t>
            </a:r>
            <a:r>
              <a:rPr lang="en-US" dirty="0"/>
              <a:t>in</a:t>
            </a:r>
          </a:p>
          <a:p>
            <a:r>
              <a:rPr lang="en-US" dirty="0"/>
              <a:t>0.7: </a:t>
            </a:r>
            <a:r>
              <a:rPr lang="en-US" i="1" dirty="0" err="1"/>
              <a:t>det</a:t>
            </a:r>
            <a:r>
              <a:rPr lang="en-US" i="1" dirty="0"/>
              <a:t> → </a:t>
            </a:r>
            <a:r>
              <a:rPr lang="en-US" dirty="0"/>
              <a:t>the</a:t>
            </a:r>
          </a:p>
          <a:p>
            <a:r>
              <a:rPr lang="en-US" dirty="0"/>
              <a:t>0.3: </a:t>
            </a:r>
            <a:r>
              <a:rPr lang="en-US" i="1" dirty="0" err="1"/>
              <a:t>det</a:t>
            </a:r>
            <a:r>
              <a:rPr lang="en-US" i="1" dirty="0"/>
              <a:t> → </a:t>
            </a:r>
            <a:r>
              <a:rPr lang="en-US" dirty="0"/>
              <a:t>a</a:t>
            </a:r>
          </a:p>
          <a:p>
            <a:r>
              <a:rPr lang="en-US" dirty="0"/>
              <a:t>0.4: </a:t>
            </a:r>
            <a:r>
              <a:rPr lang="en-US" i="1" dirty="0"/>
              <a:t>noun → </a:t>
            </a:r>
            <a:r>
              <a:rPr lang="en-US" dirty="0"/>
              <a:t>morning</a:t>
            </a:r>
          </a:p>
          <a:p>
            <a:r>
              <a:rPr lang="en-US" dirty="0"/>
              <a:t>0.5: </a:t>
            </a:r>
            <a:r>
              <a:rPr lang="en-US" i="1" dirty="0"/>
              <a:t>noun → </a:t>
            </a:r>
            <a:r>
              <a:rPr lang="en-US" dirty="0"/>
              <a:t>cat</a:t>
            </a:r>
          </a:p>
          <a:p>
            <a:r>
              <a:rPr lang="en-US" dirty="0"/>
              <a:t>0.1: </a:t>
            </a:r>
            <a:r>
              <a:rPr lang="en-US" i="1" dirty="0"/>
              <a:t>noun → </a:t>
            </a:r>
            <a:r>
              <a:rPr lang="en-US" dirty="0"/>
              <a:t>breakfast</a:t>
            </a:r>
          </a:p>
          <a:p>
            <a:r>
              <a:rPr lang="en-US" dirty="0"/>
              <a:t>1.0: </a:t>
            </a:r>
            <a:r>
              <a:rPr lang="en-US" i="1" dirty="0"/>
              <a:t>verb → </a:t>
            </a:r>
            <a:r>
              <a:rPr lang="en-US" dirty="0"/>
              <a:t>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D13CD-9472-984F-83DD-ACF47908BBD5}"/>
              </a:ext>
            </a:extLst>
          </p:cNvPr>
          <p:cNvSpPr txBox="1"/>
          <p:nvPr/>
        </p:nvSpPr>
        <p:spPr>
          <a:xfrm>
            <a:off x="536028" y="1150883"/>
            <a:ext cx="8300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grammar rule has an associated probability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Probabilities of rules for the same non-terminal sum to 1</a:t>
            </a:r>
          </a:p>
          <a:p>
            <a:endParaRPr lang="en-US" dirty="0"/>
          </a:p>
          <a:p>
            <a:r>
              <a:rPr lang="en-US" dirty="0"/>
              <a:t>Defines a generative probabilistic model for generating sentences</a:t>
            </a:r>
          </a:p>
        </p:txBody>
      </p:sp>
    </p:spTree>
    <p:extLst>
      <p:ext uri="{BB962C8B-B14F-4D97-AF65-F5344CB8AC3E}">
        <p14:creationId xmlns:p14="http://schemas.microsoft.com/office/powerpoint/2010/main" val="811348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96E005-A962-4441-891B-2BC53309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PCFG Derivations/Parses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A99D2-CAFA-4948-950D-01EB36F6F172}"/>
              </a:ext>
            </a:extLst>
          </p:cNvPr>
          <p:cNvSpPr txBox="1"/>
          <p:nvPr/>
        </p:nvSpPr>
        <p:spPr>
          <a:xfrm>
            <a:off x="101694" y="1240863"/>
            <a:ext cx="3587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rule in parse annotated with probability that it is chosen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B7A3A9-A3D0-C14A-9E69-08CFF72BFE1C}"/>
              </a:ext>
            </a:extLst>
          </p:cNvPr>
          <p:cNvSpPr txBox="1"/>
          <p:nvPr/>
        </p:nvSpPr>
        <p:spPr>
          <a:xfrm>
            <a:off x="3885550" y="1245931"/>
            <a:ext cx="24657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1.0: </a:t>
            </a:r>
            <a:r>
              <a:rPr lang="en-US" sz="1800" i="1" dirty="0"/>
              <a:t>s → pp np </a:t>
            </a:r>
            <a:r>
              <a:rPr lang="en-US" sz="1800" i="1" dirty="0" err="1"/>
              <a:t>vp</a:t>
            </a:r>
            <a:endParaRPr lang="en-US" sz="1800" i="1" dirty="0"/>
          </a:p>
          <a:p>
            <a:r>
              <a:rPr lang="en-US" sz="1800" dirty="0"/>
              <a:t>1.0: </a:t>
            </a:r>
            <a:r>
              <a:rPr lang="en-US" sz="1800" i="1" dirty="0"/>
              <a:t>pp → prep np</a:t>
            </a:r>
          </a:p>
          <a:p>
            <a:r>
              <a:rPr lang="en-US" sz="1800" dirty="0"/>
              <a:t>0.4:</a:t>
            </a:r>
            <a:r>
              <a:rPr lang="en-US" sz="1800" i="1" dirty="0"/>
              <a:t> </a:t>
            </a:r>
            <a:r>
              <a:rPr lang="en-US" sz="1800" i="1" dirty="0" err="1"/>
              <a:t>vp</a:t>
            </a:r>
            <a:r>
              <a:rPr lang="en-US" sz="1800" i="1" dirty="0"/>
              <a:t> → verb</a:t>
            </a:r>
          </a:p>
          <a:p>
            <a:r>
              <a:rPr lang="en-US" sz="1800" i="1" dirty="0"/>
              <a:t>0</a:t>
            </a:r>
            <a:r>
              <a:rPr lang="en-US" sz="1800" dirty="0"/>
              <a:t>.6: </a:t>
            </a:r>
            <a:r>
              <a:rPr lang="en-US" sz="1800" i="1" dirty="0" err="1"/>
              <a:t>vp</a:t>
            </a:r>
            <a:r>
              <a:rPr lang="en-US" sz="1800" i="1" dirty="0"/>
              <a:t> → verb np</a:t>
            </a:r>
          </a:p>
          <a:p>
            <a:r>
              <a:rPr lang="en-US" sz="1800" dirty="0"/>
              <a:t>0.3: </a:t>
            </a:r>
            <a:r>
              <a:rPr lang="en-US" sz="1800" i="1" dirty="0"/>
              <a:t>np → </a:t>
            </a:r>
            <a:r>
              <a:rPr lang="en-US" sz="1800" i="1" dirty="0" err="1"/>
              <a:t>det</a:t>
            </a:r>
            <a:r>
              <a:rPr lang="en-US" sz="1800" i="1" dirty="0"/>
              <a:t> noun</a:t>
            </a:r>
          </a:p>
          <a:p>
            <a:r>
              <a:rPr lang="en-US" sz="1800" dirty="0"/>
              <a:t>0.5: </a:t>
            </a:r>
            <a:r>
              <a:rPr lang="en-US" sz="1800" i="1" dirty="0"/>
              <a:t>np → noun</a:t>
            </a:r>
          </a:p>
          <a:p>
            <a:r>
              <a:rPr lang="en-US" sz="1800" dirty="0"/>
              <a:t>0.2: </a:t>
            </a:r>
            <a:r>
              <a:rPr lang="en-US" sz="1800" i="1" dirty="0"/>
              <a:t>np → </a:t>
            </a:r>
            <a:r>
              <a:rPr lang="en-US" sz="1800" i="1" dirty="0" err="1"/>
              <a:t>adj</a:t>
            </a:r>
            <a:r>
              <a:rPr lang="en-US" sz="1800" i="1" dirty="0"/>
              <a:t> noun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829753-BE3C-1E48-B7E2-D04262ABA2B3}"/>
              </a:ext>
            </a:extLst>
          </p:cNvPr>
          <p:cNvSpPr txBox="1"/>
          <p:nvPr/>
        </p:nvSpPr>
        <p:spPr>
          <a:xfrm>
            <a:off x="6321052" y="1245931"/>
            <a:ext cx="28055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1.0: </a:t>
            </a:r>
            <a:r>
              <a:rPr lang="en-US" sz="1800" i="1" dirty="0"/>
              <a:t>prep → </a:t>
            </a:r>
            <a:r>
              <a:rPr lang="en-US" sz="1800" dirty="0"/>
              <a:t>in</a:t>
            </a:r>
          </a:p>
          <a:p>
            <a:r>
              <a:rPr lang="en-US" sz="1800" dirty="0"/>
              <a:t>0.7: </a:t>
            </a:r>
            <a:r>
              <a:rPr lang="en-US" sz="1800" i="1" dirty="0" err="1"/>
              <a:t>det</a:t>
            </a:r>
            <a:r>
              <a:rPr lang="en-US" sz="1800" i="1" dirty="0"/>
              <a:t> → </a:t>
            </a:r>
            <a:r>
              <a:rPr lang="en-US" sz="1800" dirty="0"/>
              <a:t>the</a:t>
            </a:r>
          </a:p>
          <a:p>
            <a:r>
              <a:rPr lang="en-US" sz="1800" dirty="0"/>
              <a:t>0.3: </a:t>
            </a:r>
            <a:r>
              <a:rPr lang="en-US" sz="1800" i="1" dirty="0" err="1"/>
              <a:t>det</a:t>
            </a:r>
            <a:r>
              <a:rPr lang="en-US" sz="1800" i="1" dirty="0"/>
              <a:t> → </a:t>
            </a:r>
            <a:r>
              <a:rPr lang="en-US" sz="1800" dirty="0"/>
              <a:t>a</a:t>
            </a:r>
          </a:p>
          <a:p>
            <a:r>
              <a:rPr lang="en-US" sz="1800" dirty="0"/>
              <a:t>0.4: </a:t>
            </a:r>
            <a:r>
              <a:rPr lang="en-US" sz="1800" i="1" dirty="0"/>
              <a:t>noun → </a:t>
            </a:r>
            <a:r>
              <a:rPr lang="en-US" sz="1800" dirty="0"/>
              <a:t>morning</a:t>
            </a:r>
          </a:p>
          <a:p>
            <a:r>
              <a:rPr lang="en-US" sz="1800" dirty="0"/>
              <a:t>0.5: </a:t>
            </a:r>
            <a:r>
              <a:rPr lang="en-US" sz="1800" i="1" dirty="0"/>
              <a:t>noun → </a:t>
            </a:r>
            <a:r>
              <a:rPr lang="en-US" sz="1800" dirty="0"/>
              <a:t>cat</a:t>
            </a:r>
          </a:p>
          <a:p>
            <a:r>
              <a:rPr lang="en-US" sz="1800" dirty="0"/>
              <a:t>0.1: </a:t>
            </a:r>
            <a:r>
              <a:rPr lang="en-US" sz="1800" i="1" dirty="0"/>
              <a:t>noun → </a:t>
            </a:r>
            <a:r>
              <a:rPr lang="en-US" sz="1800" dirty="0"/>
              <a:t>breakfast</a:t>
            </a:r>
          </a:p>
          <a:p>
            <a:r>
              <a:rPr lang="en-US" sz="1800" dirty="0"/>
              <a:t>1.0: </a:t>
            </a:r>
            <a:r>
              <a:rPr lang="en-US" sz="1800" i="1" dirty="0"/>
              <a:t>verb → </a:t>
            </a:r>
            <a:r>
              <a:rPr lang="en-US" sz="1800" dirty="0"/>
              <a:t>ate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1F7102-8D59-D441-9F45-7DC1CDF0C85A}"/>
              </a:ext>
            </a:extLst>
          </p:cNvPr>
          <p:cNvGrpSpPr/>
          <p:nvPr/>
        </p:nvGrpSpPr>
        <p:grpSpPr>
          <a:xfrm>
            <a:off x="2545813" y="3527816"/>
            <a:ext cx="6523281" cy="2878343"/>
            <a:chOff x="1055971" y="3535698"/>
            <a:chExt cx="6523281" cy="287834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3EC189C-ECE0-A049-B998-07595A1EC0F5}"/>
                </a:ext>
              </a:extLst>
            </p:cNvPr>
            <p:cNvGrpSpPr/>
            <p:nvPr/>
          </p:nvGrpSpPr>
          <p:grpSpPr>
            <a:xfrm>
              <a:off x="1121171" y="3535698"/>
              <a:ext cx="6458081" cy="2878343"/>
              <a:chOff x="1184837" y="3610254"/>
              <a:chExt cx="6458081" cy="287834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541072-CF91-6546-A65F-EC68046F0D10}"/>
                  </a:ext>
                </a:extLst>
              </p:cNvPr>
              <p:cNvSpPr txBox="1"/>
              <p:nvPr/>
            </p:nvSpPr>
            <p:spPr>
              <a:xfrm>
                <a:off x="1335520" y="6026932"/>
                <a:ext cx="4651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5F1614-165F-8C4A-8AF0-B76C32B166F2}"/>
                  </a:ext>
                </a:extLst>
              </p:cNvPr>
              <p:cNvSpPr txBox="1"/>
              <p:nvPr/>
            </p:nvSpPr>
            <p:spPr>
              <a:xfrm>
                <a:off x="1800712" y="6026932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AB740A-F99E-5048-9677-E3A7965914A6}"/>
                  </a:ext>
                </a:extLst>
              </p:cNvPr>
              <p:cNvSpPr txBox="1"/>
              <p:nvPr/>
            </p:nvSpPr>
            <p:spPr>
              <a:xfrm>
                <a:off x="2469022" y="6026932"/>
                <a:ext cx="1471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morning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CF1EF8-5EA6-FE4F-8CE8-F0113A8EC2EF}"/>
                  </a:ext>
                </a:extLst>
              </p:cNvPr>
              <p:cNvSpPr txBox="1"/>
              <p:nvPr/>
            </p:nvSpPr>
            <p:spPr>
              <a:xfrm>
                <a:off x="3962685" y="6026932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6D7808-1470-2445-863D-B8E672BA16F3}"/>
                  </a:ext>
                </a:extLst>
              </p:cNvPr>
              <p:cNvSpPr txBox="1"/>
              <p:nvPr/>
            </p:nvSpPr>
            <p:spPr>
              <a:xfrm>
                <a:off x="4669273" y="6026932"/>
                <a:ext cx="651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2683CB-4008-FE4A-A342-8D21A3C8E0B5}"/>
                  </a:ext>
                </a:extLst>
              </p:cNvPr>
              <p:cNvSpPr txBox="1"/>
              <p:nvPr/>
            </p:nvSpPr>
            <p:spPr>
              <a:xfrm>
                <a:off x="5342198" y="6026932"/>
                <a:ext cx="673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ate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168BB8-7612-8A4F-BFFC-027B8B53B310}"/>
                  </a:ext>
                </a:extLst>
              </p:cNvPr>
              <p:cNvSpPr txBox="1"/>
              <p:nvPr/>
            </p:nvSpPr>
            <p:spPr>
              <a:xfrm>
                <a:off x="6009137" y="6026932"/>
                <a:ext cx="16337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breakfast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57F273-8C5A-3941-A450-AD6EB6543029}"/>
                  </a:ext>
                </a:extLst>
              </p:cNvPr>
              <p:cNvSpPr txBox="1"/>
              <p:nvPr/>
            </p:nvSpPr>
            <p:spPr>
              <a:xfrm>
                <a:off x="1184837" y="5407611"/>
                <a:ext cx="7665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/>
                  <a:t>prep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9C8886-EC99-1F46-B26F-597F8DC3399B}"/>
                  </a:ext>
                </a:extLst>
              </p:cNvPr>
              <p:cNvSpPr txBox="1"/>
              <p:nvPr/>
            </p:nvSpPr>
            <p:spPr>
              <a:xfrm>
                <a:off x="1843992" y="5407611"/>
                <a:ext cx="598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err="1"/>
                  <a:t>det</a:t>
                </a:r>
                <a:endParaRPr lang="en-US" sz="2000" i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9EF53D-F7B5-BA48-83A4-CE0EC4DEBF72}"/>
                  </a:ext>
                </a:extLst>
              </p:cNvPr>
              <p:cNvSpPr txBox="1"/>
              <p:nvPr/>
            </p:nvSpPr>
            <p:spPr>
              <a:xfrm>
                <a:off x="2792027" y="5407611"/>
                <a:ext cx="8258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/>
                  <a:t>noun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A21490-36B0-C94F-8BC9-668676D9796D}"/>
                  </a:ext>
                </a:extLst>
              </p:cNvPr>
              <p:cNvSpPr txBox="1"/>
              <p:nvPr/>
            </p:nvSpPr>
            <p:spPr>
              <a:xfrm>
                <a:off x="4005965" y="5407611"/>
                <a:ext cx="598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err="1"/>
                  <a:t>det</a:t>
                </a:r>
                <a:endParaRPr lang="en-US" sz="2000" i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2AAF83-BC0E-C94A-8B6D-0256FC594EF9}"/>
                  </a:ext>
                </a:extLst>
              </p:cNvPr>
              <p:cNvSpPr txBox="1"/>
              <p:nvPr/>
            </p:nvSpPr>
            <p:spPr>
              <a:xfrm>
                <a:off x="4581909" y="5407611"/>
                <a:ext cx="8258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/>
                  <a:t>noun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9CC922-0A7B-E84A-974B-A9E41C0E86FB}"/>
                  </a:ext>
                </a:extLst>
              </p:cNvPr>
              <p:cNvSpPr txBox="1"/>
              <p:nvPr/>
            </p:nvSpPr>
            <p:spPr>
              <a:xfrm>
                <a:off x="5299718" y="5407611"/>
                <a:ext cx="7585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/>
                  <a:t>verb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2A9197-EFDD-AF43-BDC8-010AB1096D6A}"/>
                  </a:ext>
                </a:extLst>
              </p:cNvPr>
              <p:cNvSpPr txBox="1"/>
              <p:nvPr/>
            </p:nvSpPr>
            <p:spPr>
              <a:xfrm>
                <a:off x="6413093" y="5407611"/>
                <a:ext cx="8258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/>
                  <a:t>noun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BC379C-E504-9446-8CBB-7EF6706C8BB1}"/>
                  </a:ext>
                </a:extLst>
              </p:cNvPr>
              <p:cNvSpPr txBox="1"/>
              <p:nvPr/>
            </p:nvSpPr>
            <p:spPr>
              <a:xfrm>
                <a:off x="2372711" y="4832081"/>
                <a:ext cx="5068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/>
                  <a:t>np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71350F-2F39-7B44-A60D-8FE16DE63713}"/>
                  </a:ext>
                </a:extLst>
              </p:cNvPr>
              <p:cNvSpPr txBox="1"/>
              <p:nvPr/>
            </p:nvSpPr>
            <p:spPr>
              <a:xfrm>
                <a:off x="4430111" y="4832081"/>
                <a:ext cx="5068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/>
                  <a:t>np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CB10E1-85B6-6447-9E2E-14455CE2C3D0}"/>
                  </a:ext>
                </a:extLst>
              </p:cNvPr>
              <p:cNvSpPr txBox="1"/>
              <p:nvPr/>
            </p:nvSpPr>
            <p:spPr>
              <a:xfrm>
                <a:off x="6550573" y="4832081"/>
                <a:ext cx="5068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/>
                  <a:t>np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A3786E-6230-0D41-96B5-3F4EF1BCC8DD}"/>
                  </a:ext>
                </a:extLst>
              </p:cNvPr>
              <p:cNvSpPr txBox="1"/>
              <p:nvPr/>
            </p:nvSpPr>
            <p:spPr>
              <a:xfrm>
                <a:off x="1915511" y="4201461"/>
                <a:ext cx="505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/>
                  <a:t>pp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76D540-FAE8-DA4C-9557-A56576F101B1}"/>
                  </a:ext>
                </a:extLst>
              </p:cNvPr>
              <p:cNvSpPr txBox="1"/>
              <p:nvPr/>
            </p:nvSpPr>
            <p:spPr>
              <a:xfrm>
                <a:off x="5510049" y="4201461"/>
                <a:ext cx="4972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err="1"/>
                  <a:t>vp</a:t>
                </a:r>
                <a:endParaRPr lang="en-US" sz="2000" i="1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D1CDAE-4706-7643-B4B1-4386E99948ED}"/>
                  </a:ext>
                </a:extLst>
              </p:cNvPr>
              <p:cNvSpPr txBox="1"/>
              <p:nvPr/>
            </p:nvSpPr>
            <p:spPr>
              <a:xfrm>
                <a:off x="3933497" y="3610254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/>
                  <a:t>s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803323B-14A9-7148-873A-75C2073B142B}"/>
                  </a:ext>
                </a:extLst>
              </p:cNvPr>
              <p:cNvCxnSpPr/>
              <p:nvPr/>
            </p:nvCxnSpPr>
            <p:spPr>
              <a:xfrm flipH="1">
                <a:off x="2278117" y="3925614"/>
                <a:ext cx="1655380" cy="3468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8DEEFA4-1B79-5E41-8B6D-C5FC8A4070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1213" y="3920670"/>
                <a:ext cx="1258836" cy="4453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0BEEDB4-F499-B548-A5E6-E3586C63F12F}"/>
                  </a:ext>
                </a:extLst>
              </p:cNvPr>
              <p:cNvCxnSpPr>
                <a:endCxn id="13" idx="0"/>
              </p:cNvCxnSpPr>
              <p:nvPr/>
            </p:nvCxnSpPr>
            <p:spPr>
              <a:xfrm flipH="1">
                <a:off x="1568116" y="4601571"/>
                <a:ext cx="392285" cy="806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26CB77C-AF9A-2A43-8365-ACD429C9C498}"/>
                  </a:ext>
                </a:extLst>
              </p:cNvPr>
              <p:cNvCxnSpPr/>
              <p:nvPr/>
            </p:nvCxnSpPr>
            <p:spPr>
              <a:xfrm>
                <a:off x="2301188" y="4601571"/>
                <a:ext cx="184327" cy="2758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643505E-1A5E-1F4C-A48C-67E295E471AC}"/>
                  </a:ext>
                </a:extLst>
              </p:cNvPr>
              <p:cNvCxnSpPr>
                <a:stCxn id="27" idx="2"/>
              </p:cNvCxnSpPr>
              <p:nvPr/>
            </p:nvCxnSpPr>
            <p:spPr>
              <a:xfrm>
                <a:off x="4092355" y="4010364"/>
                <a:ext cx="489554" cy="8217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2FD8F88-7AFC-F441-B3F8-3AD57D362F56}"/>
                  </a:ext>
                </a:extLst>
              </p:cNvPr>
              <p:cNvCxnSpPr>
                <a:stCxn id="26" idx="2"/>
                <a:endCxn id="18" idx="0"/>
              </p:cNvCxnSpPr>
              <p:nvPr/>
            </p:nvCxnSpPr>
            <p:spPr>
              <a:xfrm flipH="1">
                <a:off x="5678989" y="4601571"/>
                <a:ext cx="79686" cy="806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A788866-4D03-844F-B006-236DABEA741F}"/>
                  </a:ext>
                </a:extLst>
              </p:cNvPr>
              <p:cNvCxnSpPr/>
              <p:nvPr/>
            </p:nvCxnSpPr>
            <p:spPr>
              <a:xfrm>
                <a:off x="5865121" y="4493172"/>
                <a:ext cx="837692" cy="4493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B374A37-66A2-774B-BBF2-0D0D50357E00}"/>
                  </a:ext>
                </a:extLst>
              </p:cNvPr>
              <p:cNvCxnSpPr>
                <a:stCxn id="24" idx="2"/>
              </p:cNvCxnSpPr>
              <p:nvPr/>
            </p:nvCxnSpPr>
            <p:spPr>
              <a:xfrm flipH="1">
                <a:off x="6799199" y="5232191"/>
                <a:ext cx="4809" cy="2936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20BC4C7-9730-004F-A7CB-A31DF09A1E79}"/>
                  </a:ext>
                </a:extLst>
              </p:cNvPr>
              <p:cNvCxnSpPr>
                <a:stCxn id="22" idx="2"/>
              </p:cNvCxnSpPr>
              <p:nvPr/>
            </p:nvCxnSpPr>
            <p:spPr>
              <a:xfrm flipH="1">
                <a:off x="4409792" y="5232191"/>
                <a:ext cx="273754" cy="2778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CE76DB1-DAD6-6E45-8E17-8B9F13C33E61}"/>
                  </a:ext>
                </a:extLst>
              </p:cNvPr>
              <p:cNvCxnSpPr>
                <a:stCxn id="22" idx="2"/>
              </p:cNvCxnSpPr>
              <p:nvPr/>
            </p:nvCxnSpPr>
            <p:spPr>
              <a:xfrm>
                <a:off x="4683546" y="5232191"/>
                <a:ext cx="275494" cy="2936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4850FD8-BA98-CE47-AA7A-4FFC3E03D5F5}"/>
                  </a:ext>
                </a:extLst>
              </p:cNvPr>
              <p:cNvCxnSpPr>
                <a:stCxn id="21" idx="2"/>
              </p:cNvCxnSpPr>
              <p:nvPr/>
            </p:nvCxnSpPr>
            <p:spPr>
              <a:xfrm flipH="1">
                <a:off x="2278117" y="5232191"/>
                <a:ext cx="348029" cy="2778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5989070-8486-B249-B315-29AC9B2D2E89}"/>
                  </a:ext>
                </a:extLst>
              </p:cNvPr>
              <p:cNvCxnSpPr>
                <a:stCxn id="21" idx="2"/>
              </p:cNvCxnSpPr>
              <p:nvPr/>
            </p:nvCxnSpPr>
            <p:spPr>
              <a:xfrm>
                <a:off x="2626146" y="5232191"/>
                <a:ext cx="450424" cy="2778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900F608-663E-7F43-809F-53594D303D3B}"/>
                  </a:ext>
                </a:extLst>
              </p:cNvPr>
              <p:cNvCxnSpPr>
                <a:stCxn id="13" idx="2"/>
              </p:cNvCxnSpPr>
              <p:nvPr/>
            </p:nvCxnSpPr>
            <p:spPr>
              <a:xfrm flipH="1">
                <a:off x="1568115" y="5807721"/>
                <a:ext cx="1" cy="340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34740F5-3E65-E941-B7F5-7E5E48A31DEC}"/>
                  </a:ext>
                </a:extLst>
              </p:cNvPr>
              <p:cNvCxnSpPr/>
              <p:nvPr/>
            </p:nvCxnSpPr>
            <p:spPr>
              <a:xfrm flipH="1">
                <a:off x="2151439" y="5807721"/>
                <a:ext cx="1" cy="340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26E2B6E-0239-0048-8434-D00BCF71D682}"/>
                  </a:ext>
                </a:extLst>
              </p:cNvPr>
              <p:cNvCxnSpPr/>
              <p:nvPr/>
            </p:nvCxnSpPr>
            <p:spPr>
              <a:xfrm flipH="1">
                <a:off x="3191963" y="5807721"/>
                <a:ext cx="1" cy="340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1916479-3F58-F944-8DAF-A574AB4A0404}"/>
                  </a:ext>
                </a:extLst>
              </p:cNvPr>
              <p:cNvCxnSpPr/>
              <p:nvPr/>
            </p:nvCxnSpPr>
            <p:spPr>
              <a:xfrm flipH="1">
                <a:off x="4319198" y="5807721"/>
                <a:ext cx="1" cy="340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813F455-4FE7-204D-AC37-9DB79F45E0C5}"/>
                  </a:ext>
                </a:extLst>
              </p:cNvPr>
              <p:cNvCxnSpPr/>
              <p:nvPr/>
            </p:nvCxnSpPr>
            <p:spPr>
              <a:xfrm flipH="1">
                <a:off x="4981349" y="5807721"/>
                <a:ext cx="1" cy="340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C85A35E-B040-4D4F-B48B-73543B5DA523}"/>
                  </a:ext>
                </a:extLst>
              </p:cNvPr>
              <p:cNvCxnSpPr/>
              <p:nvPr/>
            </p:nvCxnSpPr>
            <p:spPr>
              <a:xfrm flipH="1">
                <a:off x="5667149" y="5807721"/>
                <a:ext cx="1" cy="340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90353CB-38AF-BA43-B653-5008B19538BB}"/>
                  </a:ext>
                </a:extLst>
              </p:cNvPr>
              <p:cNvCxnSpPr/>
              <p:nvPr/>
            </p:nvCxnSpPr>
            <p:spPr>
              <a:xfrm flipH="1">
                <a:off x="6794383" y="5807721"/>
                <a:ext cx="1" cy="340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7C605C-7029-1F44-8304-29DA1823531E}"/>
                </a:ext>
              </a:extLst>
            </p:cNvPr>
            <p:cNvSpPr txBox="1"/>
            <p:nvPr/>
          </p:nvSpPr>
          <p:spPr>
            <a:xfrm>
              <a:off x="4106598" y="3566476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1.0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739ACE-E938-2A46-80F4-DBEF8F66BC76}"/>
                </a:ext>
              </a:extLst>
            </p:cNvPr>
            <p:cNvSpPr txBox="1"/>
            <p:nvPr/>
          </p:nvSpPr>
          <p:spPr>
            <a:xfrm>
              <a:off x="2183206" y="4149800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1.0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8F15D66-7CC2-0847-8940-609E86256201}"/>
                </a:ext>
              </a:extLst>
            </p:cNvPr>
            <p:cNvSpPr txBox="1"/>
            <p:nvPr/>
          </p:nvSpPr>
          <p:spPr>
            <a:xfrm>
              <a:off x="5825040" y="4157682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0.6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BFDD0E-F2BF-6D4A-94A5-18416B009022}"/>
                </a:ext>
              </a:extLst>
            </p:cNvPr>
            <p:cNvSpPr txBox="1"/>
            <p:nvPr/>
          </p:nvSpPr>
          <p:spPr>
            <a:xfrm>
              <a:off x="6802502" y="4867131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0.5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C497ACB-E64D-5A48-AEAE-64B79DB02337}"/>
                </a:ext>
              </a:extLst>
            </p:cNvPr>
            <p:cNvSpPr txBox="1"/>
            <p:nvPr/>
          </p:nvSpPr>
          <p:spPr>
            <a:xfrm>
              <a:off x="4705689" y="4819834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0.3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C583533-BD6D-4C49-A3D3-0AD89D324606}"/>
                </a:ext>
              </a:extLst>
            </p:cNvPr>
            <p:cNvSpPr txBox="1"/>
            <p:nvPr/>
          </p:nvSpPr>
          <p:spPr>
            <a:xfrm>
              <a:off x="2640406" y="4804068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0.3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B0C7D5E-CD2B-D049-B7BD-029CCBD24CF3}"/>
                </a:ext>
              </a:extLst>
            </p:cNvPr>
            <p:cNvSpPr txBox="1"/>
            <p:nvPr/>
          </p:nvSpPr>
          <p:spPr>
            <a:xfrm>
              <a:off x="1055971" y="5552931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1.0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BDB9B10-9F12-0247-87F2-9D572F7ABB9F}"/>
                </a:ext>
              </a:extLst>
            </p:cNvPr>
            <p:cNvSpPr txBox="1"/>
            <p:nvPr/>
          </p:nvSpPr>
          <p:spPr>
            <a:xfrm>
              <a:off x="2001902" y="5552931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0.7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6407739-166E-044E-B4DE-7251B7CBD9A2}"/>
                </a:ext>
              </a:extLst>
            </p:cNvPr>
            <p:cNvSpPr txBox="1"/>
            <p:nvPr/>
          </p:nvSpPr>
          <p:spPr>
            <a:xfrm>
              <a:off x="4201192" y="5552931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0.7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307AC6A-753E-FE4F-BE60-D1E4D3808D32}"/>
                </a:ext>
              </a:extLst>
            </p:cNvPr>
            <p:cNvSpPr txBox="1"/>
            <p:nvPr/>
          </p:nvSpPr>
          <p:spPr>
            <a:xfrm>
              <a:off x="3113372" y="5552931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0.4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A6CB29D-981C-AC4A-8305-91C0669B999B}"/>
                </a:ext>
              </a:extLst>
            </p:cNvPr>
            <p:cNvSpPr txBox="1"/>
            <p:nvPr/>
          </p:nvSpPr>
          <p:spPr>
            <a:xfrm>
              <a:off x="4831813" y="5552931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0.5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EF5AFBD-75E6-AA4A-BE80-D71E23FE8DBF}"/>
                </a:ext>
              </a:extLst>
            </p:cNvPr>
            <p:cNvSpPr txBox="1"/>
            <p:nvPr/>
          </p:nvSpPr>
          <p:spPr>
            <a:xfrm>
              <a:off x="6668495" y="5552931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0.1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AB417A3-0A69-9A47-BE32-054556C9746C}"/>
                </a:ext>
              </a:extLst>
            </p:cNvPr>
            <p:cNvSpPr txBox="1"/>
            <p:nvPr/>
          </p:nvSpPr>
          <p:spPr>
            <a:xfrm>
              <a:off x="5541261" y="5552931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1.0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BC0BC5-3200-D441-90A0-532368B4B6CA}"/>
                  </a:ext>
                </a:extLst>
              </p:cNvPr>
              <p:cNvSpPr txBox="1"/>
              <p:nvPr/>
            </p:nvSpPr>
            <p:spPr>
              <a:xfrm>
                <a:off x="512379" y="4657056"/>
                <a:ext cx="1742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BC0BC5-3200-D441-90A0-532368B4B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79" y="4657056"/>
                <a:ext cx="1742913" cy="461665"/>
              </a:xfrm>
              <a:prstGeom prst="rect">
                <a:avLst/>
              </a:prstGeom>
              <a:blipFill>
                <a:blip r:embed="rId3"/>
                <a:stretch>
                  <a:fillRect l="-5036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23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96E005-A962-4441-891B-2BC53309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PCFG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CA99D2-CAFA-4948-950D-01EB36F6F172}"/>
                  </a:ext>
                </a:extLst>
              </p:cNvPr>
              <p:cNvSpPr txBox="1"/>
              <p:nvPr/>
            </p:nvSpPr>
            <p:spPr>
              <a:xfrm>
                <a:off x="101694" y="1240863"/>
                <a:ext cx="8703347" cy="1413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rules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applied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1∗1∗0.6∗0.3∗0.3∗0.5∗1∗0.7∗0.4∗0.7∗0.5∗1∗0.1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CA99D2-CAFA-4948-950D-01EB36F6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4" y="1240863"/>
                <a:ext cx="8703347" cy="1413785"/>
              </a:xfrm>
              <a:prstGeom prst="rect">
                <a:avLst/>
              </a:prstGeom>
              <a:blipFill>
                <a:blip r:embed="rId2"/>
                <a:stretch>
                  <a:fillRect t="-75000" b="-6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0259E2A-DBCA-D047-B886-657539C7ADD6}"/>
              </a:ext>
            </a:extLst>
          </p:cNvPr>
          <p:cNvGrpSpPr/>
          <p:nvPr/>
        </p:nvGrpSpPr>
        <p:grpSpPr>
          <a:xfrm>
            <a:off x="2065284" y="2497649"/>
            <a:ext cx="4687051" cy="2086141"/>
            <a:chOff x="1055971" y="3535698"/>
            <a:chExt cx="6481561" cy="288485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3EC189C-ECE0-A049-B998-07595A1EC0F5}"/>
                </a:ext>
              </a:extLst>
            </p:cNvPr>
            <p:cNvGrpSpPr/>
            <p:nvPr/>
          </p:nvGrpSpPr>
          <p:grpSpPr>
            <a:xfrm>
              <a:off x="1121171" y="3535698"/>
              <a:ext cx="6416361" cy="2884854"/>
              <a:chOff x="1184837" y="3610254"/>
              <a:chExt cx="6416361" cy="288485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541072-CF91-6546-A65F-EC68046F0D10}"/>
                  </a:ext>
                </a:extLst>
              </p:cNvPr>
              <p:cNvSpPr txBox="1"/>
              <p:nvPr/>
            </p:nvSpPr>
            <p:spPr>
              <a:xfrm>
                <a:off x="1335520" y="6026933"/>
                <a:ext cx="512509" cy="46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5F1614-165F-8C4A-8AF0-B76C32B166F2}"/>
                  </a:ext>
                </a:extLst>
              </p:cNvPr>
              <p:cNvSpPr txBox="1"/>
              <p:nvPr/>
            </p:nvSpPr>
            <p:spPr>
              <a:xfrm>
                <a:off x="1800713" y="6026932"/>
                <a:ext cx="714233" cy="46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the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AB740A-F99E-5048-9677-E3A7965914A6}"/>
                  </a:ext>
                </a:extLst>
              </p:cNvPr>
              <p:cNvSpPr txBox="1"/>
              <p:nvPr/>
            </p:nvSpPr>
            <p:spPr>
              <a:xfrm>
                <a:off x="2469022" y="6026932"/>
                <a:ext cx="1441323" cy="46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morning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CF1EF8-5EA6-FE4F-8CE8-F0113A8EC2EF}"/>
                  </a:ext>
                </a:extLst>
              </p:cNvPr>
              <p:cNvSpPr txBox="1"/>
              <p:nvPr/>
            </p:nvSpPr>
            <p:spPr>
              <a:xfrm>
                <a:off x="3962684" y="6026932"/>
                <a:ext cx="714233" cy="46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the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6D7808-1470-2445-863D-B8E672BA16F3}"/>
                  </a:ext>
                </a:extLst>
              </p:cNvPr>
              <p:cNvSpPr txBox="1"/>
              <p:nvPr/>
            </p:nvSpPr>
            <p:spPr>
              <a:xfrm>
                <a:off x="4669273" y="6026932"/>
                <a:ext cx="685416" cy="46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cat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2683CB-4008-FE4A-A342-8D21A3C8E0B5}"/>
                  </a:ext>
                </a:extLst>
              </p:cNvPr>
              <p:cNvSpPr txBox="1"/>
              <p:nvPr/>
            </p:nvSpPr>
            <p:spPr>
              <a:xfrm>
                <a:off x="5342198" y="6026932"/>
                <a:ext cx="705366" cy="46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ate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168BB8-7612-8A4F-BFFC-027B8B53B310}"/>
                  </a:ext>
                </a:extLst>
              </p:cNvPr>
              <p:cNvSpPr txBox="1"/>
              <p:nvPr/>
            </p:nvSpPr>
            <p:spPr>
              <a:xfrm>
                <a:off x="6009137" y="6026932"/>
                <a:ext cx="1592061" cy="46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breakfast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57F273-8C5A-3941-A450-AD6EB6543029}"/>
                  </a:ext>
                </a:extLst>
              </p:cNvPr>
              <p:cNvSpPr txBox="1"/>
              <p:nvPr/>
            </p:nvSpPr>
            <p:spPr>
              <a:xfrm>
                <a:off x="1184837" y="5407611"/>
                <a:ext cx="820637" cy="425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prep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9C8886-EC99-1F46-B26F-597F8DC3399B}"/>
                  </a:ext>
                </a:extLst>
              </p:cNvPr>
              <p:cNvSpPr txBox="1"/>
              <p:nvPr/>
            </p:nvSpPr>
            <p:spPr>
              <a:xfrm>
                <a:off x="1843992" y="5407611"/>
                <a:ext cx="656598" cy="425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err="1"/>
                  <a:t>det</a:t>
                </a:r>
                <a:endParaRPr lang="en-US" sz="1400" i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9EF53D-F7B5-BA48-83A4-CE0EC4DEBF72}"/>
                  </a:ext>
                </a:extLst>
              </p:cNvPr>
              <p:cNvSpPr txBox="1"/>
              <p:nvPr/>
            </p:nvSpPr>
            <p:spPr>
              <a:xfrm>
                <a:off x="2792027" y="5407611"/>
                <a:ext cx="878272" cy="425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noun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A21490-36B0-C94F-8BC9-668676D9796D}"/>
                  </a:ext>
                </a:extLst>
              </p:cNvPr>
              <p:cNvSpPr txBox="1"/>
              <p:nvPr/>
            </p:nvSpPr>
            <p:spPr>
              <a:xfrm>
                <a:off x="4005965" y="5407611"/>
                <a:ext cx="656598" cy="425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err="1"/>
                  <a:t>det</a:t>
                </a:r>
                <a:endParaRPr lang="en-US" sz="1400" i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2AAF83-BC0E-C94A-8B6D-0256FC594EF9}"/>
                  </a:ext>
                </a:extLst>
              </p:cNvPr>
              <p:cNvSpPr txBox="1"/>
              <p:nvPr/>
            </p:nvSpPr>
            <p:spPr>
              <a:xfrm>
                <a:off x="4581909" y="5407611"/>
                <a:ext cx="878272" cy="425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noun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9CC922-0A7B-E84A-974B-A9E41C0E86FB}"/>
                  </a:ext>
                </a:extLst>
              </p:cNvPr>
              <p:cNvSpPr txBox="1"/>
              <p:nvPr/>
            </p:nvSpPr>
            <p:spPr>
              <a:xfrm>
                <a:off x="5299717" y="5407611"/>
                <a:ext cx="811770" cy="425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verb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2A9197-EFDD-AF43-BDC8-010AB1096D6A}"/>
                  </a:ext>
                </a:extLst>
              </p:cNvPr>
              <p:cNvSpPr txBox="1"/>
              <p:nvPr/>
            </p:nvSpPr>
            <p:spPr>
              <a:xfrm>
                <a:off x="6413093" y="5407611"/>
                <a:ext cx="878272" cy="425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noun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BC379C-E504-9446-8CBB-7EF6706C8BB1}"/>
                  </a:ext>
                </a:extLst>
              </p:cNvPr>
              <p:cNvSpPr txBox="1"/>
              <p:nvPr/>
            </p:nvSpPr>
            <p:spPr>
              <a:xfrm>
                <a:off x="2372711" y="4832081"/>
                <a:ext cx="567929" cy="425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np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71350F-2F39-7B44-A60D-8FE16DE63713}"/>
                  </a:ext>
                </a:extLst>
              </p:cNvPr>
              <p:cNvSpPr txBox="1"/>
              <p:nvPr/>
            </p:nvSpPr>
            <p:spPr>
              <a:xfrm>
                <a:off x="4430111" y="4832081"/>
                <a:ext cx="567929" cy="425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np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CB10E1-85B6-6447-9E2E-14455CE2C3D0}"/>
                  </a:ext>
                </a:extLst>
              </p:cNvPr>
              <p:cNvSpPr txBox="1"/>
              <p:nvPr/>
            </p:nvSpPr>
            <p:spPr>
              <a:xfrm>
                <a:off x="6550573" y="4832081"/>
                <a:ext cx="567929" cy="425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np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A3786E-6230-0D41-96B5-3F4EF1BCC8DD}"/>
                  </a:ext>
                </a:extLst>
              </p:cNvPr>
              <p:cNvSpPr txBox="1"/>
              <p:nvPr/>
            </p:nvSpPr>
            <p:spPr>
              <a:xfrm>
                <a:off x="1915513" y="4201461"/>
                <a:ext cx="565711" cy="425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pp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76D540-FAE8-DA4C-9557-A56576F101B1}"/>
                  </a:ext>
                </a:extLst>
              </p:cNvPr>
              <p:cNvSpPr txBox="1"/>
              <p:nvPr/>
            </p:nvSpPr>
            <p:spPr>
              <a:xfrm>
                <a:off x="5510050" y="4201461"/>
                <a:ext cx="556844" cy="425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err="1"/>
                  <a:t>vp</a:t>
                </a:r>
                <a:endParaRPr lang="en-US" sz="1400" i="1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D1CDAE-4706-7643-B4B1-4386E99948ED}"/>
                  </a:ext>
                </a:extLst>
              </p:cNvPr>
              <p:cNvSpPr txBox="1"/>
              <p:nvPr/>
            </p:nvSpPr>
            <p:spPr>
              <a:xfrm>
                <a:off x="3933498" y="3610254"/>
                <a:ext cx="383939" cy="425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s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803323B-14A9-7148-873A-75C2073B142B}"/>
                  </a:ext>
                </a:extLst>
              </p:cNvPr>
              <p:cNvCxnSpPr/>
              <p:nvPr/>
            </p:nvCxnSpPr>
            <p:spPr>
              <a:xfrm flipH="1">
                <a:off x="2278117" y="3925614"/>
                <a:ext cx="1655380" cy="3468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8DEEFA4-1B79-5E41-8B6D-C5FC8A4070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1213" y="3920670"/>
                <a:ext cx="1258836" cy="4453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0BEEDB4-F499-B548-A5E6-E3586C63F12F}"/>
                  </a:ext>
                </a:extLst>
              </p:cNvPr>
              <p:cNvCxnSpPr>
                <a:endCxn id="13" idx="0"/>
              </p:cNvCxnSpPr>
              <p:nvPr/>
            </p:nvCxnSpPr>
            <p:spPr>
              <a:xfrm flipH="1">
                <a:off x="1595155" y="4601571"/>
                <a:ext cx="365247" cy="806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26CB77C-AF9A-2A43-8365-ACD429C9C498}"/>
                  </a:ext>
                </a:extLst>
              </p:cNvPr>
              <p:cNvCxnSpPr/>
              <p:nvPr/>
            </p:nvCxnSpPr>
            <p:spPr>
              <a:xfrm>
                <a:off x="2301188" y="4601571"/>
                <a:ext cx="184327" cy="2758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643505E-1A5E-1F4C-A48C-67E295E471AC}"/>
                  </a:ext>
                </a:extLst>
              </p:cNvPr>
              <p:cNvCxnSpPr>
                <a:stCxn id="27" idx="2"/>
              </p:cNvCxnSpPr>
              <p:nvPr/>
            </p:nvCxnSpPr>
            <p:spPr>
              <a:xfrm>
                <a:off x="4125467" y="4035868"/>
                <a:ext cx="456442" cy="796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2FD8F88-7AFC-F441-B3F8-3AD57D362F56}"/>
                  </a:ext>
                </a:extLst>
              </p:cNvPr>
              <p:cNvCxnSpPr>
                <a:stCxn id="26" idx="2"/>
                <a:endCxn id="18" idx="0"/>
              </p:cNvCxnSpPr>
              <p:nvPr/>
            </p:nvCxnSpPr>
            <p:spPr>
              <a:xfrm flipH="1">
                <a:off x="5705602" y="4627076"/>
                <a:ext cx="82870" cy="780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A788866-4D03-844F-B006-236DABEA741F}"/>
                  </a:ext>
                </a:extLst>
              </p:cNvPr>
              <p:cNvCxnSpPr/>
              <p:nvPr/>
            </p:nvCxnSpPr>
            <p:spPr>
              <a:xfrm>
                <a:off x="5865121" y="4493172"/>
                <a:ext cx="837692" cy="4493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B374A37-66A2-774B-BBF2-0D0D50357E00}"/>
                  </a:ext>
                </a:extLst>
              </p:cNvPr>
              <p:cNvCxnSpPr>
                <a:stCxn id="24" idx="2"/>
              </p:cNvCxnSpPr>
              <p:nvPr/>
            </p:nvCxnSpPr>
            <p:spPr>
              <a:xfrm flipH="1">
                <a:off x="6799201" y="5257696"/>
                <a:ext cx="35336" cy="2681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20BC4C7-9730-004F-A7CB-A31DF09A1E79}"/>
                  </a:ext>
                </a:extLst>
              </p:cNvPr>
              <p:cNvCxnSpPr>
                <a:stCxn id="22" idx="2"/>
              </p:cNvCxnSpPr>
              <p:nvPr/>
            </p:nvCxnSpPr>
            <p:spPr>
              <a:xfrm flipH="1">
                <a:off x="4409795" y="5257696"/>
                <a:ext cx="304280" cy="2523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CE76DB1-DAD6-6E45-8E17-8B9F13C33E61}"/>
                  </a:ext>
                </a:extLst>
              </p:cNvPr>
              <p:cNvCxnSpPr>
                <a:stCxn id="22" idx="2"/>
              </p:cNvCxnSpPr>
              <p:nvPr/>
            </p:nvCxnSpPr>
            <p:spPr>
              <a:xfrm>
                <a:off x="4714075" y="5257696"/>
                <a:ext cx="244965" cy="2681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4850FD8-BA98-CE47-AA7A-4FFC3E03D5F5}"/>
                  </a:ext>
                </a:extLst>
              </p:cNvPr>
              <p:cNvCxnSpPr>
                <a:stCxn id="21" idx="2"/>
              </p:cNvCxnSpPr>
              <p:nvPr/>
            </p:nvCxnSpPr>
            <p:spPr>
              <a:xfrm flipH="1">
                <a:off x="2278118" y="5257696"/>
                <a:ext cx="378558" cy="2523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5989070-8486-B249-B315-29AC9B2D2E89}"/>
                  </a:ext>
                </a:extLst>
              </p:cNvPr>
              <p:cNvCxnSpPr>
                <a:stCxn id="21" idx="2"/>
              </p:cNvCxnSpPr>
              <p:nvPr/>
            </p:nvCxnSpPr>
            <p:spPr>
              <a:xfrm>
                <a:off x="2656676" y="5257696"/>
                <a:ext cx="419893" cy="2523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900F608-663E-7F43-809F-53594D303D3B}"/>
                  </a:ext>
                </a:extLst>
              </p:cNvPr>
              <p:cNvCxnSpPr>
                <a:stCxn id="13" idx="2"/>
              </p:cNvCxnSpPr>
              <p:nvPr/>
            </p:nvCxnSpPr>
            <p:spPr>
              <a:xfrm flipH="1">
                <a:off x="1568119" y="5833225"/>
                <a:ext cx="27036" cy="3153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34740F5-3E65-E941-B7F5-7E5E48A31DEC}"/>
                  </a:ext>
                </a:extLst>
              </p:cNvPr>
              <p:cNvCxnSpPr/>
              <p:nvPr/>
            </p:nvCxnSpPr>
            <p:spPr>
              <a:xfrm flipH="1">
                <a:off x="2151439" y="5807721"/>
                <a:ext cx="1" cy="340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26E2B6E-0239-0048-8434-D00BCF71D682}"/>
                  </a:ext>
                </a:extLst>
              </p:cNvPr>
              <p:cNvCxnSpPr/>
              <p:nvPr/>
            </p:nvCxnSpPr>
            <p:spPr>
              <a:xfrm flipH="1">
                <a:off x="3191963" y="5807721"/>
                <a:ext cx="1" cy="340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1916479-3F58-F944-8DAF-A574AB4A0404}"/>
                  </a:ext>
                </a:extLst>
              </p:cNvPr>
              <p:cNvCxnSpPr/>
              <p:nvPr/>
            </p:nvCxnSpPr>
            <p:spPr>
              <a:xfrm flipH="1">
                <a:off x="4319198" y="5807721"/>
                <a:ext cx="1" cy="340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813F455-4FE7-204D-AC37-9DB79F45E0C5}"/>
                  </a:ext>
                </a:extLst>
              </p:cNvPr>
              <p:cNvCxnSpPr/>
              <p:nvPr/>
            </p:nvCxnSpPr>
            <p:spPr>
              <a:xfrm flipH="1">
                <a:off x="4981349" y="5807721"/>
                <a:ext cx="1" cy="340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C85A35E-B040-4D4F-B48B-73543B5DA523}"/>
                  </a:ext>
                </a:extLst>
              </p:cNvPr>
              <p:cNvCxnSpPr/>
              <p:nvPr/>
            </p:nvCxnSpPr>
            <p:spPr>
              <a:xfrm flipH="1">
                <a:off x="5667149" y="5807721"/>
                <a:ext cx="1" cy="340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90353CB-38AF-BA43-B653-5008B19538BB}"/>
                  </a:ext>
                </a:extLst>
              </p:cNvPr>
              <p:cNvCxnSpPr/>
              <p:nvPr/>
            </p:nvCxnSpPr>
            <p:spPr>
              <a:xfrm flipH="1">
                <a:off x="6794383" y="5807721"/>
                <a:ext cx="1" cy="340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7C605C-7029-1F44-8304-29DA1823531E}"/>
                </a:ext>
              </a:extLst>
            </p:cNvPr>
            <p:cNvSpPr txBox="1"/>
            <p:nvPr/>
          </p:nvSpPr>
          <p:spPr>
            <a:xfrm>
              <a:off x="4106599" y="3566476"/>
              <a:ext cx="574578" cy="361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739ACE-E938-2A46-80F4-DBEF8F66BC76}"/>
                </a:ext>
              </a:extLst>
            </p:cNvPr>
            <p:cNvSpPr txBox="1"/>
            <p:nvPr/>
          </p:nvSpPr>
          <p:spPr>
            <a:xfrm>
              <a:off x="2183205" y="4149800"/>
              <a:ext cx="574578" cy="361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8F15D66-7CC2-0847-8940-609E86256201}"/>
                </a:ext>
              </a:extLst>
            </p:cNvPr>
            <p:cNvSpPr txBox="1"/>
            <p:nvPr/>
          </p:nvSpPr>
          <p:spPr>
            <a:xfrm>
              <a:off x="5825040" y="4157682"/>
              <a:ext cx="574578" cy="361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0.6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BFDD0E-F2BF-6D4A-94A5-18416B009022}"/>
                </a:ext>
              </a:extLst>
            </p:cNvPr>
            <p:cNvSpPr txBox="1"/>
            <p:nvPr/>
          </p:nvSpPr>
          <p:spPr>
            <a:xfrm>
              <a:off x="6802502" y="4867131"/>
              <a:ext cx="574578" cy="361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0.5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C497ACB-E64D-5A48-AEAE-64B79DB02337}"/>
                </a:ext>
              </a:extLst>
            </p:cNvPr>
            <p:cNvSpPr txBox="1"/>
            <p:nvPr/>
          </p:nvSpPr>
          <p:spPr>
            <a:xfrm>
              <a:off x="4705690" y="4819835"/>
              <a:ext cx="574578" cy="361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0.3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C583533-BD6D-4C49-A3D3-0AD89D324606}"/>
                </a:ext>
              </a:extLst>
            </p:cNvPr>
            <p:cNvSpPr txBox="1"/>
            <p:nvPr/>
          </p:nvSpPr>
          <p:spPr>
            <a:xfrm>
              <a:off x="2640407" y="4804068"/>
              <a:ext cx="574578" cy="361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0.3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B0C7D5E-CD2B-D049-B7BD-029CCBD24CF3}"/>
                </a:ext>
              </a:extLst>
            </p:cNvPr>
            <p:cNvSpPr txBox="1"/>
            <p:nvPr/>
          </p:nvSpPr>
          <p:spPr>
            <a:xfrm>
              <a:off x="1055971" y="5552931"/>
              <a:ext cx="574578" cy="361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BDB9B10-9F12-0247-87F2-9D572F7ABB9F}"/>
                </a:ext>
              </a:extLst>
            </p:cNvPr>
            <p:cNvSpPr txBox="1"/>
            <p:nvPr/>
          </p:nvSpPr>
          <p:spPr>
            <a:xfrm>
              <a:off x="2001902" y="5552931"/>
              <a:ext cx="574578" cy="361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0.7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6407739-166E-044E-B4DE-7251B7CBD9A2}"/>
                </a:ext>
              </a:extLst>
            </p:cNvPr>
            <p:cNvSpPr txBox="1"/>
            <p:nvPr/>
          </p:nvSpPr>
          <p:spPr>
            <a:xfrm>
              <a:off x="4201192" y="5552931"/>
              <a:ext cx="574578" cy="361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0.7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307AC6A-753E-FE4F-BE60-D1E4D3808D32}"/>
                </a:ext>
              </a:extLst>
            </p:cNvPr>
            <p:cNvSpPr txBox="1"/>
            <p:nvPr/>
          </p:nvSpPr>
          <p:spPr>
            <a:xfrm>
              <a:off x="3113372" y="5552931"/>
              <a:ext cx="574578" cy="361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0.4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A6CB29D-981C-AC4A-8305-91C0669B999B}"/>
                </a:ext>
              </a:extLst>
            </p:cNvPr>
            <p:cNvSpPr txBox="1"/>
            <p:nvPr/>
          </p:nvSpPr>
          <p:spPr>
            <a:xfrm>
              <a:off x="4831813" y="5552931"/>
              <a:ext cx="574578" cy="361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0.5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EF5AFBD-75E6-AA4A-BE80-D71E23FE8DBF}"/>
                </a:ext>
              </a:extLst>
            </p:cNvPr>
            <p:cNvSpPr txBox="1"/>
            <p:nvPr/>
          </p:nvSpPr>
          <p:spPr>
            <a:xfrm>
              <a:off x="6668495" y="5552931"/>
              <a:ext cx="574578" cy="361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0.1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AB417A3-0A69-9A47-BE32-054556C9746C}"/>
                </a:ext>
              </a:extLst>
            </p:cNvPr>
            <p:cNvSpPr txBox="1"/>
            <p:nvPr/>
          </p:nvSpPr>
          <p:spPr>
            <a:xfrm>
              <a:off x="5541261" y="5552931"/>
              <a:ext cx="574578" cy="361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97A604-35BB-FD48-8B94-1B58B598694A}"/>
                  </a:ext>
                </a:extLst>
              </p:cNvPr>
              <p:cNvSpPr txBox="1"/>
              <p:nvPr/>
            </p:nvSpPr>
            <p:spPr>
              <a:xfrm>
                <a:off x="756054" y="3443226"/>
                <a:ext cx="1354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Parse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97A604-35BB-FD48-8B94-1B58B5986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54" y="3443226"/>
                <a:ext cx="1354153" cy="369332"/>
              </a:xfrm>
              <a:prstGeom prst="rect">
                <a:avLst/>
              </a:prstGeom>
              <a:blipFill>
                <a:blip r:embed="rId3"/>
                <a:stretch>
                  <a:fillRect l="-471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80CA22-CEBC-D949-8789-8D22DD9E9409}"/>
                  </a:ext>
                </a:extLst>
              </p:cNvPr>
              <p:cNvSpPr txBox="1"/>
              <p:nvPr/>
            </p:nvSpPr>
            <p:spPr>
              <a:xfrm>
                <a:off x="299545" y="4760217"/>
                <a:ext cx="8683047" cy="176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Inference: Most likely explanation (MLE) of observed sentence under probabilistic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argmax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𝑟𝑢𝑙𝑒𝑠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𝑎𝑝𝑝𝑙𝑖𝑒𝑑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Still O(mn</a:t>
                </a:r>
                <a:r>
                  <a:rPr lang="en-US" sz="2000" baseline="30000" dirty="0"/>
                  <a:t>3</a:t>
                </a:r>
                <a:r>
                  <a:rPr lang="en-US" sz="2000" dirty="0"/>
                  <a:t>) time and space using dynamic programming (Viterbi)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80CA22-CEBC-D949-8789-8D22DD9E9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45" y="4760217"/>
                <a:ext cx="8683047" cy="1760931"/>
              </a:xfrm>
              <a:prstGeom prst="rect">
                <a:avLst/>
              </a:prstGeom>
              <a:blipFill>
                <a:blip r:embed="rId4"/>
                <a:stretch>
                  <a:fillRect l="-878" t="-25180" b="-66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224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FA8998-3A72-444F-8431-2F9698DD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74" y="1039483"/>
            <a:ext cx="8455025" cy="3359096"/>
          </a:xfrm>
        </p:spPr>
        <p:txBody>
          <a:bodyPr>
            <a:normAutofit/>
          </a:bodyPr>
          <a:lstStyle/>
          <a:p>
            <a:r>
              <a:rPr lang="en-US" dirty="0"/>
              <a:t>Non-terminals, terminals, and grammar rules, like PCFGs</a:t>
            </a:r>
          </a:p>
          <a:p>
            <a:r>
              <a:rPr lang="en-US" dirty="0"/>
              <a:t>Each terminal t is represented by word2vec features </a:t>
            </a:r>
            <a:r>
              <a:rPr lang="en-US" dirty="0" err="1"/>
              <a:t>w</a:t>
            </a:r>
            <a:r>
              <a:rPr lang="en-US" baseline="-25000" dirty="0" err="1"/>
              <a:t>t</a:t>
            </a:r>
            <a:endParaRPr lang="en-US" baseline="-25000" dirty="0"/>
          </a:p>
          <a:p>
            <a:r>
              <a:rPr lang="en-US" dirty="0"/>
              <a:t>Each non-terminal n is represented by hidden features </a:t>
            </a:r>
            <a:r>
              <a:rPr lang="en-US" dirty="0" err="1"/>
              <a:t>h</a:t>
            </a:r>
            <a:r>
              <a:rPr lang="en-US" baseline="-25000" dirty="0" err="1"/>
              <a:t>n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grammar rule is associated with a Scruff network to generate features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0.3: </a:t>
            </a:r>
            <a:r>
              <a:rPr lang="en-US" i="1" dirty="0"/>
              <a:t>np → </a:t>
            </a:r>
            <a:r>
              <a:rPr lang="en-US" i="1" dirty="0" err="1"/>
              <a:t>det</a:t>
            </a:r>
            <a:r>
              <a:rPr lang="en-US" i="1" dirty="0"/>
              <a:t> noun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CB5B6E-4A0C-CA4A-A2A0-7C4FA509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PCFGs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322C60-5B4C-0C47-A223-D54B7B7F45CE}"/>
              </a:ext>
            </a:extLst>
          </p:cNvPr>
          <p:cNvGrpSpPr/>
          <p:nvPr/>
        </p:nvGrpSpPr>
        <p:grpSpPr>
          <a:xfrm>
            <a:off x="3444767" y="4188191"/>
            <a:ext cx="2191406" cy="1753649"/>
            <a:chOff x="3444766" y="4188191"/>
            <a:chExt cx="2971799" cy="237815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A1C47E-30FF-2343-82FB-A7AEB665EBFD}"/>
                </a:ext>
              </a:extLst>
            </p:cNvPr>
            <p:cNvSpPr/>
            <p:nvPr/>
          </p:nvSpPr>
          <p:spPr>
            <a:xfrm>
              <a:off x="3444766" y="6052463"/>
              <a:ext cx="1213945" cy="5138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/>
                <a:t>h</a:t>
              </a:r>
              <a:r>
                <a:rPr lang="en-US" sz="1800" i="1" baseline="-25000" dirty="0" err="1"/>
                <a:t>det</a:t>
              </a:r>
              <a:endParaRPr lang="en-US" sz="1800" i="1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F571A4-0000-0142-A9B2-1BC9E850D861}"/>
                </a:ext>
              </a:extLst>
            </p:cNvPr>
            <p:cNvSpPr/>
            <p:nvPr/>
          </p:nvSpPr>
          <p:spPr>
            <a:xfrm>
              <a:off x="4926725" y="6052463"/>
              <a:ext cx="1489840" cy="5138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/>
                <a:t>h</a:t>
              </a:r>
              <a:r>
                <a:rPr lang="en-US" sz="1800" i="1" baseline="-25000" dirty="0" err="1"/>
                <a:t>noun</a:t>
              </a:r>
              <a:endParaRPr lang="en-US" sz="1800" i="1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A637B7E-5ACF-214E-9AB8-2827F71191F2}"/>
                </a:ext>
              </a:extLst>
            </p:cNvPr>
            <p:cNvSpPr/>
            <p:nvPr/>
          </p:nvSpPr>
          <p:spPr>
            <a:xfrm>
              <a:off x="4012326" y="4188191"/>
              <a:ext cx="1489840" cy="5138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/>
                <a:t>h</a:t>
              </a:r>
              <a:r>
                <a:rPr lang="en-US" sz="1800" i="1" baseline="-25000" dirty="0" err="1"/>
                <a:t>np</a:t>
              </a:r>
              <a:endParaRPr lang="en-US" sz="1800" i="1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4F93161-AB74-014C-87DB-B9A53968423F}"/>
                </a:ext>
              </a:extLst>
            </p:cNvPr>
            <p:cNvSpPr/>
            <p:nvPr/>
          </p:nvSpPr>
          <p:spPr>
            <a:xfrm>
              <a:off x="4012325" y="5131679"/>
              <a:ext cx="1489842" cy="57544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Scruff network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B326EA2-1C46-754F-A7F0-4F738E5A183A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4757246" y="4702069"/>
              <a:ext cx="0" cy="429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A2F63A3-A9D4-994F-8DC2-5754DD829BED}"/>
                </a:ext>
              </a:extLst>
            </p:cNvPr>
            <p:cNvCxnSpPr/>
            <p:nvPr/>
          </p:nvCxnSpPr>
          <p:spPr>
            <a:xfrm flipH="1">
              <a:off x="4256690" y="5707120"/>
              <a:ext cx="198859" cy="345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E015E9-A51A-0848-8C0E-6265A000F433}"/>
                </a:ext>
              </a:extLst>
            </p:cNvPr>
            <p:cNvCxnSpPr/>
            <p:nvPr/>
          </p:nvCxnSpPr>
          <p:spPr>
            <a:xfrm>
              <a:off x="5108028" y="5707120"/>
              <a:ext cx="299544" cy="345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1278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4AD02E-83D9-2E41-9EF4-03F5182B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74" y="1024864"/>
            <a:ext cx="8455025" cy="5257800"/>
          </a:xfrm>
        </p:spPr>
        <p:txBody>
          <a:bodyPr/>
          <a:lstStyle/>
          <a:p>
            <a:r>
              <a:rPr lang="en-US" dirty="0"/>
              <a:t>The same network for non-terminal rule applied every time</a:t>
            </a:r>
          </a:p>
          <a:p>
            <a:r>
              <a:rPr lang="en-US" dirty="0"/>
              <a:t>Single network for all terminal productions from a non-terminal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67D35-A772-5D49-AEB7-502B663B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Sharing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36F3D4A-01A7-1947-B651-765F5234FEBA}"/>
              </a:ext>
            </a:extLst>
          </p:cNvPr>
          <p:cNvGrpSpPr/>
          <p:nvPr/>
        </p:nvGrpSpPr>
        <p:grpSpPr>
          <a:xfrm>
            <a:off x="492136" y="3510266"/>
            <a:ext cx="1686437" cy="1349553"/>
            <a:chOff x="2452012" y="3510266"/>
            <a:chExt cx="1686437" cy="134955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7A6BF50-37E4-4E46-957D-1AB333945591}"/>
                </a:ext>
              </a:extLst>
            </p:cNvPr>
            <p:cNvSpPr/>
            <p:nvPr/>
          </p:nvSpPr>
          <p:spPr>
            <a:xfrm>
              <a:off x="2452012" y="4568203"/>
              <a:ext cx="688890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det</a:t>
              </a:r>
              <a:endParaRPr lang="en-US" sz="1400" i="1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A41EFF-7763-2240-B101-EA334DBC28DF}"/>
                </a:ext>
              </a:extLst>
            </p:cNvPr>
            <p:cNvSpPr/>
            <p:nvPr/>
          </p:nvSpPr>
          <p:spPr>
            <a:xfrm>
              <a:off x="3292994" y="4568203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noun</a:t>
              </a:r>
              <a:endParaRPr lang="en-US" sz="1400" i="1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5511DD-09B8-C84B-9D66-3FE9A7A77A38}"/>
                </a:ext>
              </a:extLst>
            </p:cNvPr>
            <p:cNvSpPr/>
            <p:nvPr/>
          </p:nvSpPr>
          <p:spPr>
            <a:xfrm>
              <a:off x="2774091" y="3510266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np</a:t>
              </a:r>
              <a:endParaRPr lang="en-US" sz="1400" i="1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844BB46-0FFF-0644-8ED2-6F4EB19CAAED}"/>
                </a:ext>
              </a:extLst>
            </p:cNvPr>
            <p:cNvSpPr/>
            <p:nvPr/>
          </p:nvSpPr>
          <p:spPr>
            <a:xfrm>
              <a:off x="2774090" y="4045677"/>
              <a:ext cx="845456" cy="32655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Scruff network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8C5A8A8-99DD-9D41-9E68-403C155B238D}"/>
                </a:ext>
              </a:extLst>
            </p:cNvPr>
            <p:cNvCxnSpPr>
              <a:stCxn id="12" idx="4"/>
            </p:cNvCxnSpPr>
            <p:nvPr/>
          </p:nvCxnSpPr>
          <p:spPr>
            <a:xfrm>
              <a:off x="3196818" y="3801882"/>
              <a:ext cx="0" cy="2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1EB0BED-C089-4941-BD46-9475808D17A9}"/>
                </a:ext>
              </a:extLst>
            </p:cNvPr>
            <p:cNvCxnSpPr/>
            <p:nvPr/>
          </p:nvCxnSpPr>
          <p:spPr>
            <a:xfrm flipH="1">
              <a:off x="2912763" y="4372228"/>
              <a:ext cx="112849" cy="19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55E5E4-98CF-A843-BD1E-68D8504676DD}"/>
                </a:ext>
              </a:extLst>
            </p:cNvPr>
            <p:cNvCxnSpPr/>
            <p:nvPr/>
          </p:nvCxnSpPr>
          <p:spPr>
            <a:xfrm>
              <a:off x="3395880" y="4372228"/>
              <a:ext cx="169985" cy="19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442ACE2-511A-0542-8096-D8F7C08B7B04}"/>
              </a:ext>
            </a:extLst>
          </p:cNvPr>
          <p:cNvGrpSpPr/>
          <p:nvPr/>
        </p:nvGrpSpPr>
        <p:grpSpPr>
          <a:xfrm>
            <a:off x="4938012" y="3510266"/>
            <a:ext cx="1686437" cy="1349553"/>
            <a:chOff x="6897888" y="3510266"/>
            <a:chExt cx="1686437" cy="134955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AFA48B-9D47-694A-A1DF-23421DA02EF8}"/>
                </a:ext>
              </a:extLst>
            </p:cNvPr>
            <p:cNvSpPr/>
            <p:nvPr/>
          </p:nvSpPr>
          <p:spPr>
            <a:xfrm>
              <a:off x="6897888" y="4568203"/>
              <a:ext cx="688890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adj</a:t>
              </a:r>
              <a:endParaRPr lang="en-US" sz="1400" i="1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3689AA-0691-4A4B-8216-F0E20DAFAE7A}"/>
                </a:ext>
              </a:extLst>
            </p:cNvPr>
            <p:cNvSpPr/>
            <p:nvPr/>
          </p:nvSpPr>
          <p:spPr>
            <a:xfrm>
              <a:off x="7738870" y="4568203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noun</a:t>
              </a:r>
              <a:endParaRPr lang="en-US" sz="1400" i="1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BB74187-AD4C-0048-8EE3-D3A9C6759E09}"/>
                </a:ext>
              </a:extLst>
            </p:cNvPr>
            <p:cNvSpPr/>
            <p:nvPr/>
          </p:nvSpPr>
          <p:spPr>
            <a:xfrm>
              <a:off x="7219967" y="3510266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np</a:t>
              </a:r>
              <a:endParaRPr lang="en-US" sz="1400" i="1" dirty="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E17BB5D-9C02-DC42-9E9A-82D02432DF79}"/>
                </a:ext>
              </a:extLst>
            </p:cNvPr>
            <p:cNvSpPr/>
            <p:nvPr/>
          </p:nvSpPr>
          <p:spPr>
            <a:xfrm>
              <a:off x="7219966" y="4045677"/>
              <a:ext cx="845456" cy="326551"/>
            </a:xfrm>
            <a:prstGeom prst="roundRect">
              <a:avLst/>
            </a:prstGeom>
            <a:solidFill>
              <a:srgbClr val="5AEA3A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Scruff network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9E4558F-36B9-DA40-87B5-14FF3208162A}"/>
                </a:ext>
              </a:extLst>
            </p:cNvPr>
            <p:cNvCxnSpPr>
              <a:stCxn id="28" idx="4"/>
            </p:cNvCxnSpPr>
            <p:nvPr/>
          </p:nvCxnSpPr>
          <p:spPr>
            <a:xfrm>
              <a:off x="7642694" y="3801882"/>
              <a:ext cx="0" cy="2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2D5BCF9-00B3-A14F-8A32-B3D4159D0B06}"/>
                </a:ext>
              </a:extLst>
            </p:cNvPr>
            <p:cNvCxnSpPr/>
            <p:nvPr/>
          </p:nvCxnSpPr>
          <p:spPr>
            <a:xfrm flipH="1">
              <a:off x="7358639" y="4372228"/>
              <a:ext cx="112849" cy="19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E1155A5-4043-E54D-929D-21AF16D004F1}"/>
                </a:ext>
              </a:extLst>
            </p:cNvPr>
            <p:cNvCxnSpPr/>
            <p:nvPr/>
          </p:nvCxnSpPr>
          <p:spPr>
            <a:xfrm>
              <a:off x="7841756" y="4372228"/>
              <a:ext cx="169985" cy="19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E26752DC-BD32-A44B-813F-02C0B97D8F78}"/>
              </a:ext>
            </a:extLst>
          </p:cNvPr>
          <p:cNvGrpSpPr/>
          <p:nvPr/>
        </p:nvGrpSpPr>
        <p:grpSpPr>
          <a:xfrm>
            <a:off x="3024652" y="3510266"/>
            <a:ext cx="845456" cy="1349553"/>
            <a:chOff x="4984528" y="3510266"/>
            <a:chExt cx="845456" cy="134955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946F65-26E1-114C-B2C3-D33AE835A13D}"/>
                </a:ext>
              </a:extLst>
            </p:cNvPr>
            <p:cNvSpPr/>
            <p:nvPr/>
          </p:nvSpPr>
          <p:spPr>
            <a:xfrm>
              <a:off x="4984529" y="4568203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noun</a:t>
              </a:r>
              <a:endParaRPr lang="en-US" sz="1400" i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61CCF16-03E5-4446-8C48-1298DB1D3ECF}"/>
                </a:ext>
              </a:extLst>
            </p:cNvPr>
            <p:cNvSpPr/>
            <p:nvPr/>
          </p:nvSpPr>
          <p:spPr>
            <a:xfrm>
              <a:off x="4984529" y="3510266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np</a:t>
              </a:r>
              <a:endParaRPr lang="en-US" sz="1400" i="1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235BC7B-7BB5-9B4C-A1F4-87C9C71BE06F}"/>
                </a:ext>
              </a:extLst>
            </p:cNvPr>
            <p:cNvSpPr/>
            <p:nvPr/>
          </p:nvSpPr>
          <p:spPr>
            <a:xfrm>
              <a:off x="4984528" y="4045677"/>
              <a:ext cx="845456" cy="326551"/>
            </a:xfrm>
            <a:prstGeom prst="roundRect">
              <a:avLst/>
            </a:prstGeom>
            <a:solidFill>
              <a:srgbClr val="44AF2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Scruff network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4E5BF89-18A4-6F4D-8D13-E2D6DAEB9132}"/>
                </a:ext>
              </a:extLst>
            </p:cNvPr>
            <p:cNvCxnSpPr>
              <a:cxnSpLocks/>
            </p:cNvCxnSpPr>
            <p:nvPr/>
          </p:nvCxnSpPr>
          <p:spPr>
            <a:xfrm>
              <a:off x="5407256" y="3801882"/>
              <a:ext cx="0" cy="2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20782DC-A948-F046-A86B-11C93BD736E9}"/>
                </a:ext>
              </a:extLst>
            </p:cNvPr>
            <p:cNvCxnSpPr/>
            <p:nvPr/>
          </p:nvCxnSpPr>
          <p:spPr>
            <a:xfrm>
              <a:off x="5407256" y="4372228"/>
              <a:ext cx="1" cy="19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593BB250-FDB6-AF42-AE68-9DAA737AD0BC}"/>
              </a:ext>
            </a:extLst>
          </p:cNvPr>
          <p:cNvGrpSpPr/>
          <p:nvPr/>
        </p:nvGrpSpPr>
        <p:grpSpPr>
          <a:xfrm>
            <a:off x="7016884" y="3510266"/>
            <a:ext cx="1810473" cy="1349553"/>
            <a:chOff x="215393" y="3510266"/>
            <a:chExt cx="1810473" cy="134955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BD4AF78-C545-D949-896C-D9430E542C61}"/>
                </a:ext>
              </a:extLst>
            </p:cNvPr>
            <p:cNvSpPr/>
            <p:nvPr/>
          </p:nvSpPr>
          <p:spPr>
            <a:xfrm>
              <a:off x="215393" y="4568203"/>
              <a:ext cx="812926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prep</a:t>
              </a:r>
              <a:endParaRPr lang="en-US" sz="1400" i="1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1D41529-2F55-BC45-90CB-2478241BFBC1}"/>
                </a:ext>
              </a:extLst>
            </p:cNvPr>
            <p:cNvSpPr/>
            <p:nvPr/>
          </p:nvSpPr>
          <p:spPr>
            <a:xfrm>
              <a:off x="1180411" y="4568203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np</a:t>
              </a:r>
              <a:endParaRPr lang="en-US" sz="1400" i="1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0EFE06A-67D4-864D-8BCA-CF4E6EBB360D}"/>
                </a:ext>
              </a:extLst>
            </p:cNvPr>
            <p:cNvSpPr/>
            <p:nvPr/>
          </p:nvSpPr>
          <p:spPr>
            <a:xfrm>
              <a:off x="661508" y="3510266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pp</a:t>
              </a:r>
              <a:endParaRPr lang="en-US" sz="1400" i="1" dirty="0"/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B9B325C0-CE82-0B4A-B3CA-8F9CF9723C8E}"/>
                </a:ext>
              </a:extLst>
            </p:cNvPr>
            <p:cNvSpPr/>
            <p:nvPr/>
          </p:nvSpPr>
          <p:spPr>
            <a:xfrm>
              <a:off x="661507" y="4045677"/>
              <a:ext cx="845456" cy="326551"/>
            </a:xfrm>
            <a:prstGeom prst="roundRect">
              <a:avLst/>
            </a:prstGeom>
            <a:solidFill>
              <a:srgbClr val="2D711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Scruff network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CAC896B-30D0-C748-91AA-441C7EDD02D0}"/>
                </a:ext>
              </a:extLst>
            </p:cNvPr>
            <p:cNvCxnSpPr>
              <a:stCxn id="89" idx="4"/>
            </p:cNvCxnSpPr>
            <p:nvPr/>
          </p:nvCxnSpPr>
          <p:spPr>
            <a:xfrm>
              <a:off x="1084235" y="3801882"/>
              <a:ext cx="0" cy="2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47824BD-C276-4743-8CA2-41D2E3A1B2D9}"/>
                </a:ext>
              </a:extLst>
            </p:cNvPr>
            <p:cNvCxnSpPr/>
            <p:nvPr/>
          </p:nvCxnSpPr>
          <p:spPr>
            <a:xfrm flipH="1">
              <a:off x="800180" y="4372228"/>
              <a:ext cx="112849" cy="19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72BFC11-CA3D-5C46-B493-60AB4CBB60EA}"/>
                </a:ext>
              </a:extLst>
            </p:cNvPr>
            <p:cNvCxnSpPr/>
            <p:nvPr/>
          </p:nvCxnSpPr>
          <p:spPr>
            <a:xfrm>
              <a:off x="1283297" y="4372228"/>
              <a:ext cx="169985" cy="19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D54C2473-5437-A049-AD7F-1B0FA0AD1562}"/>
              </a:ext>
            </a:extLst>
          </p:cNvPr>
          <p:cNvGrpSpPr/>
          <p:nvPr/>
        </p:nvGrpSpPr>
        <p:grpSpPr>
          <a:xfrm>
            <a:off x="7219966" y="2059838"/>
            <a:ext cx="845456" cy="1349553"/>
            <a:chOff x="7219966" y="2059838"/>
            <a:chExt cx="845456" cy="1349553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FD506C0-CD84-1444-AE18-CECAFCEBB47B}"/>
                </a:ext>
              </a:extLst>
            </p:cNvPr>
            <p:cNvSpPr/>
            <p:nvPr/>
          </p:nvSpPr>
          <p:spPr>
            <a:xfrm>
              <a:off x="7219967" y="3117775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verb</a:t>
              </a:r>
              <a:endParaRPr lang="en-US" sz="1400" i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0FCA0DF-E59F-144B-A1C5-EF13D7E5B81E}"/>
                </a:ext>
              </a:extLst>
            </p:cNvPr>
            <p:cNvSpPr/>
            <p:nvPr/>
          </p:nvSpPr>
          <p:spPr>
            <a:xfrm>
              <a:off x="7219967" y="2059838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vp</a:t>
              </a:r>
              <a:endParaRPr lang="en-US" sz="1400" i="1" dirty="0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36E82016-1210-0A44-A56F-6CE7DF47BAFC}"/>
                </a:ext>
              </a:extLst>
            </p:cNvPr>
            <p:cNvSpPr/>
            <p:nvPr/>
          </p:nvSpPr>
          <p:spPr>
            <a:xfrm>
              <a:off x="7219966" y="2595249"/>
              <a:ext cx="845456" cy="326551"/>
            </a:xfrm>
            <a:prstGeom prst="roundRect">
              <a:avLst/>
            </a:prstGeom>
            <a:solidFill>
              <a:srgbClr val="647119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Scruff network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209AABD-4BC2-E04D-9217-DE11643CC18E}"/>
                </a:ext>
              </a:extLst>
            </p:cNvPr>
            <p:cNvCxnSpPr>
              <a:cxnSpLocks/>
            </p:cNvCxnSpPr>
            <p:nvPr/>
          </p:nvCxnSpPr>
          <p:spPr>
            <a:xfrm>
              <a:off x="7642694" y="2351454"/>
              <a:ext cx="0" cy="2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C504293-8438-F64A-95D9-8C66FEACE3F8}"/>
                </a:ext>
              </a:extLst>
            </p:cNvPr>
            <p:cNvCxnSpPr/>
            <p:nvPr/>
          </p:nvCxnSpPr>
          <p:spPr>
            <a:xfrm>
              <a:off x="7642694" y="2921800"/>
              <a:ext cx="1" cy="19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571696EE-69F4-1D41-90E2-5E21B2E852CB}"/>
              </a:ext>
            </a:extLst>
          </p:cNvPr>
          <p:cNvGrpSpPr/>
          <p:nvPr/>
        </p:nvGrpSpPr>
        <p:grpSpPr>
          <a:xfrm>
            <a:off x="4125932" y="2029454"/>
            <a:ext cx="1830168" cy="1349553"/>
            <a:chOff x="4125932" y="2029454"/>
            <a:chExt cx="1830168" cy="1349553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BDC1816-DE0B-8E47-9C3A-845FA61D3360}"/>
                </a:ext>
              </a:extLst>
            </p:cNvPr>
            <p:cNvSpPr/>
            <p:nvPr/>
          </p:nvSpPr>
          <p:spPr>
            <a:xfrm>
              <a:off x="4125932" y="3087391"/>
              <a:ext cx="832621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verb</a:t>
              </a:r>
              <a:endParaRPr lang="en-US" sz="1400" i="1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5972EAC-D3EA-D247-A38E-B07D50F1FC8F}"/>
                </a:ext>
              </a:extLst>
            </p:cNvPr>
            <p:cNvSpPr/>
            <p:nvPr/>
          </p:nvSpPr>
          <p:spPr>
            <a:xfrm>
              <a:off x="5110645" y="3087391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np</a:t>
              </a:r>
              <a:endParaRPr lang="en-US" sz="1400" i="1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7C53645-F088-044C-B589-8AD7279315C6}"/>
                </a:ext>
              </a:extLst>
            </p:cNvPr>
            <p:cNvSpPr/>
            <p:nvPr/>
          </p:nvSpPr>
          <p:spPr>
            <a:xfrm>
              <a:off x="4591742" y="2029454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vp</a:t>
              </a:r>
              <a:endParaRPr lang="en-US" sz="1400" i="1" dirty="0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C7E74506-2819-B944-9056-52530E2691C0}"/>
                </a:ext>
              </a:extLst>
            </p:cNvPr>
            <p:cNvSpPr/>
            <p:nvPr/>
          </p:nvSpPr>
          <p:spPr>
            <a:xfrm>
              <a:off x="4591741" y="2564865"/>
              <a:ext cx="845456" cy="326551"/>
            </a:xfrm>
            <a:prstGeom prst="roundRect">
              <a:avLst/>
            </a:prstGeom>
            <a:solidFill>
              <a:srgbClr val="A1B328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Scruff network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B3B2040-42BC-C248-8C56-DC8650CECA13}"/>
                </a:ext>
              </a:extLst>
            </p:cNvPr>
            <p:cNvCxnSpPr>
              <a:stCxn id="103" idx="4"/>
            </p:cNvCxnSpPr>
            <p:nvPr/>
          </p:nvCxnSpPr>
          <p:spPr>
            <a:xfrm>
              <a:off x="5014469" y="2321070"/>
              <a:ext cx="0" cy="2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6FE607F-1E88-364B-BE34-82F4636DCD86}"/>
                </a:ext>
              </a:extLst>
            </p:cNvPr>
            <p:cNvCxnSpPr/>
            <p:nvPr/>
          </p:nvCxnSpPr>
          <p:spPr>
            <a:xfrm flipH="1">
              <a:off x="4730414" y="2891416"/>
              <a:ext cx="112849" cy="19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41EEAA5-1A26-FD4B-80ED-5610492F40EB}"/>
                </a:ext>
              </a:extLst>
            </p:cNvPr>
            <p:cNvCxnSpPr/>
            <p:nvPr/>
          </p:nvCxnSpPr>
          <p:spPr>
            <a:xfrm>
              <a:off x="5213531" y="2891416"/>
              <a:ext cx="169985" cy="19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B753C60-9EC9-DC47-9947-C8318659EE52}"/>
              </a:ext>
            </a:extLst>
          </p:cNvPr>
          <p:cNvGrpSpPr/>
          <p:nvPr/>
        </p:nvGrpSpPr>
        <p:grpSpPr>
          <a:xfrm>
            <a:off x="492136" y="2044073"/>
            <a:ext cx="2226004" cy="1349553"/>
            <a:chOff x="492136" y="2044073"/>
            <a:chExt cx="2226004" cy="1349553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CC01A8A-51CE-954D-98ED-34A4AB2D5FF7}"/>
                </a:ext>
              </a:extLst>
            </p:cNvPr>
            <p:cNvSpPr/>
            <p:nvPr/>
          </p:nvSpPr>
          <p:spPr>
            <a:xfrm>
              <a:off x="492136" y="3102010"/>
              <a:ext cx="664872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pp</a:t>
              </a:r>
              <a:endParaRPr lang="en-US" sz="1400" i="1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63C91A6-C805-DB43-93AF-209659E2D9BE}"/>
                </a:ext>
              </a:extLst>
            </p:cNvPr>
            <p:cNvSpPr/>
            <p:nvPr/>
          </p:nvSpPr>
          <p:spPr>
            <a:xfrm>
              <a:off x="1237211" y="3102010"/>
              <a:ext cx="655752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np</a:t>
              </a:r>
              <a:endParaRPr lang="en-US" sz="1400" i="1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F28D81E-B75F-2C47-AF0D-E5276841639E}"/>
                </a:ext>
              </a:extLst>
            </p:cNvPr>
            <p:cNvSpPr/>
            <p:nvPr/>
          </p:nvSpPr>
          <p:spPr>
            <a:xfrm>
              <a:off x="1142360" y="2044073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s</a:t>
              </a:r>
              <a:endParaRPr lang="en-US" sz="1400" i="1" dirty="0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6BF3982E-32AF-834B-91C3-0C1ECF7D95A9}"/>
                </a:ext>
              </a:extLst>
            </p:cNvPr>
            <p:cNvSpPr/>
            <p:nvPr/>
          </p:nvSpPr>
          <p:spPr>
            <a:xfrm>
              <a:off x="1142359" y="2579484"/>
              <a:ext cx="845456" cy="32655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Scruff network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A7DC5E8-A01F-524E-97E1-3FF65A31EFCB}"/>
                </a:ext>
              </a:extLst>
            </p:cNvPr>
            <p:cNvCxnSpPr>
              <a:cxnSpLocks/>
            </p:cNvCxnSpPr>
            <p:nvPr/>
          </p:nvCxnSpPr>
          <p:spPr>
            <a:xfrm>
              <a:off x="1565087" y="2335689"/>
              <a:ext cx="0" cy="2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D88DD7B-60A2-E840-9E4A-C8FD93CECAC8}"/>
                </a:ext>
              </a:extLst>
            </p:cNvPr>
            <p:cNvSpPr/>
            <p:nvPr/>
          </p:nvSpPr>
          <p:spPr>
            <a:xfrm>
              <a:off x="2062388" y="3102010"/>
              <a:ext cx="655752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vp</a:t>
              </a:r>
              <a:endParaRPr lang="en-US" sz="1400" i="1" dirty="0"/>
            </a:p>
          </p:txBody>
        </p:sp>
      </p:grp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F87CFBAF-FBCD-B949-88FE-F5185B519E44}"/>
              </a:ext>
            </a:extLst>
          </p:cNvPr>
          <p:cNvCxnSpPr>
            <a:endCxn id="105" idx="7"/>
          </p:cNvCxnSpPr>
          <p:nvPr/>
        </p:nvCxnSpPr>
        <p:spPr>
          <a:xfrm flipH="1">
            <a:off x="1059640" y="2921800"/>
            <a:ext cx="165366" cy="22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B82C2564-85DE-474F-A1B7-8B6C32D6688B}"/>
              </a:ext>
            </a:extLst>
          </p:cNvPr>
          <p:cNvCxnSpPr/>
          <p:nvPr/>
        </p:nvCxnSpPr>
        <p:spPr>
          <a:xfrm>
            <a:off x="1565087" y="2906035"/>
            <a:ext cx="0" cy="19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70462D06-429A-F04D-9DFD-6B9F9CDBDA5D}"/>
              </a:ext>
            </a:extLst>
          </p:cNvPr>
          <p:cNvCxnSpPr>
            <a:endCxn id="112" idx="1"/>
          </p:cNvCxnSpPr>
          <p:nvPr/>
        </p:nvCxnSpPr>
        <p:spPr>
          <a:xfrm>
            <a:off x="1884916" y="2906035"/>
            <a:ext cx="273505" cy="23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821A8D1B-66E5-5F4D-8993-6A2EC3071B70}"/>
              </a:ext>
            </a:extLst>
          </p:cNvPr>
          <p:cNvGrpSpPr/>
          <p:nvPr/>
        </p:nvGrpSpPr>
        <p:grpSpPr>
          <a:xfrm>
            <a:off x="3335352" y="5134116"/>
            <a:ext cx="845456" cy="1349553"/>
            <a:chOff x="1508231" y="5007990"/>
            <a:chExt cx="845456" cy="1349553"/>
          </a:xfrm>
        </p:grpSpPr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E5B20C38-2E86-B147-9C44-32CF14F02D59}"/>
                </a:ext>
              </a:extLst>
            </p:cNvPr>
            <p:cNvSpPr/>
            <p:nvPr/>
          </p:nvSpPr>
          <p:spPr>
            <a:xfrm>
              <a:off x="1508232" y="6065927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</a:t>
              </a:r>
              <a:endParaRPr lang="en-US" sz="1400" i="1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2F3F0D71-5764-F149-9574-C4BEE1C2B29C}"/>
                </a:ext>
              </a:extLst>
            </p:cNvPr>
            <p:cNvSpPr/>
            <p:nvPr/>
          </p:nvSpPr>
          <p:spPr>
            <a:xfrm>
              <a:off x="1508232" y="5007990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prep</a:t>
              </a:r>
              <a:endParaRPr lang="en-US" sz="1400" i="1" dirty="0"/>
            </a:p>
          </p:txBody>
        </p:sp>
        <p:sp>
          <p:nvSpPr>
            <p:cNvPr id="240" name="Rounded Rectangle 239">
              <a:extLst>
                <a:ext uri="{FF2B5EF4-FFF2-40B4-BE49-F238E27FC236}">
                  <a16:creationId xmlns:a16="http://schemas.microsoft.com/office/drawing/2014/main" id="{1B02A778-EE0B-524A-B86C-5A39F07E68D9}"/>
                </a:ext>
              </a:extLst>
            </p:cNvPr>
            <p:cNvSpPr/>
            <p:nvPr/>
          </p:nvSpPr>
          <p:spPr>
            <a:xfrm>
              <a:off x="1508231" y="5543401"/>
              <a:ext cx="845456" cy="326551"/>
            </a:xfrm>
            <a:prstGeom prst="roundRect">
              <a:avLst/>
            </a:prstGeom>
            <a:solidFill>
              <a:srgbClr val="6A000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Scruff network</a:t>
              </a:r>
            </a:p>
          </p:txBody>
        </p: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F67A42C4-BDF7-8C4A-914B-C12DF56B3E5C}"/>
                </a:ext>
              </a:extLst>
            </p:cNvPr>
            <p:cNvCxnSpPr>
              <a:cxnSpLocks/>
            </p:cNvCxnSpPr>
            <p:nvPr/>
          </p:nvCxnSpPr>
          <p:spPr>
            <a:xfrm>
              <a:off x="1930959" y="5299606"/>
              <a:ext cx="0" cy="2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C01A6401-D100-5E4F-B4EB-B9B51E78ADDF}"/>
                </a:ext>
              </a:extLst>
            </p:cNvPr>
            <p:cNvCxnSpPr/>
            <p:nvPr/>
          </p:nvCxnSpPr>
          <p:spPr>
            <a:xfrm>
              <a:off x="1930959" y="5869952"/>
              <a:ext cx="1" cy="19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F83B57B6-4495-F247-85F9-3E2797590C10}"/>
              </a:ext>
            </a:extLst>
          </p:cNvPr>
          <p:cNvGrpSpPr/>
          <p:nvPr/>
        </p:nvGrpSpPr>
        <p:grpSpPr>
          <a:xfrm>
            <a:off x="4739884" y="5134116"/>
            <a:ext cx="845456" cy="1349553"/>
            <a:chOff x="2912763" y="5007990"/>
            <a:chExt cx="845456" cy="1349553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D09C7B4E-423C-CA47-A5EC-47A351929B4C}"/>
                </a:ext>
              </a:extLst>
            </p:cNvPr>
            <p:cNvSpPr/>
            <p:nvPr/>
          </p:nvSpPr>
          <p:spPr>
            <a:xfrm>
              <a:off x="2912764" y="6065927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</a:t>
              </a:r>
              <a:endParaRPr lang="en-US" sz="1400" i="1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E2222DB0-78B1-ED46-989C-2B1E3FB81DE9}"/>
                </a:ext>
              </a:extLst>
            </p:cNvPr>
            <p:cNvSpPr/>
            <p:nvPr/>
          </p:nvSpPr>
          <p:spPr>
            <a:xfrm>
              <a:off x="2912764" y="5007990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det</a:t>
              </a:r>
              <a:endParaRPr lang="en-US" sz="1400" i="1" dirty="0"/>
            </a:p>
          </p:txBody>
        </p:sp>
        <p:sp>
          <p:nvSpPr>
            <p:cNvPr id="246" name="Rounded Rectangle 245">
              <a:extLst>
                <a:ext uri="{FF2B5EF4-FFF2-40B4-BE49-F238E27FC236}">
                  <a16:creationId xmlns:a16="http://schemas.microsoft.com/office/drawing/2014/main" id="{68F9090F-64DD-DD4D-83EE-D755C69F5523}"/>
                </a:ext>
              </a:extLst>
            </p:cNvPr>
            <p:cNvSpPr/>
            <p:nvPr/>
          </p:nvSpPr>
          <p:spPr>
            <a:xfrm>
              <a:off x="2912763" y="5543401"/>
              <a:ext cx="845456" cy="326551"/>
            </a:xfrm>
            <a:prstGeom prst="roundRect">
              <a:avLst/>
            </a:prstGeom>
            <a:solidFill>
              <a:srgbClr val="A8816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Scruff network</a:t>
              </a:r>
            </a:p>
          </p:txBody>
        </p: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68E991BB-BB57-D941-8544-BC2712427688}"/>
                </a:ext>
              </a:extLst>
            </p:cNvPr>
            <p:cNvCxnSpPr>
              <a:cxnSpLocks/>
            </p:cNvCxnSpPr>
            <p:nvPr/>
          </p:nvCxnSpPr>
          <p:spPr>
            <a:xfrm>
              <a:off x="3335491" y="5299606"/>
              <a:ext cx="0" cy="2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384EE701-1E23-A947-841D-5E1CC3552918}"/>
                </a:ext>
              </a:extLst>
            </p:cNvPr>
            <p:cNvCxnSpPr/>
            <p:nvPr/>
          </p:nvCxnSpPr>
          <p:spPr>
            <a:xfrm>
              <a:off x="3335491" y="5869952"/>
              <a:ext cx="1" cy="19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97087CC9-8AE2-1840-A2B0-0EA3A8CF7455}"/>
              </a:ext>
            </a:extLst>
          </p:cNvPr>
          <p:cNvGrpSpPr/>
          <p:nvPr/>
        </p:nvGrpSpPr>
        <p:grpSpPr>
          <a:xfrm>
            <a:off x="717906" y="5134116"/>
            <a:ext cx="845456" cy="1349553"/>
            <a:chOff x="4322375" y="5007990"/>
            <a:chExt cx="845456" cy="1349553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E3F23F52-39A4-3B4A-90DA-1E9188E7F1F3}"/>
                </a:ext>
              </a:extLst>
            </p:cNvPr>
            <p:cNvSpPr/>
            <p:nvPr/>
          </p:nvSpPr>
          <p:spPr>
            <a:xfrm>
              <a:off x="4322376" y="6065927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</a:t>
              </a:r>
              <a:endParaRPr lang="en-US" sz="1400" i="1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C0A7B606-C573-C14F-9BF7-718C3FB3DBA5}"/>
                </a:ext>
              </a:extLst>
            </p:cNvPr>
            <p:cNvSpPr/>
            <p:nvPr/>
          </p:nvSpPr>
          <p:spPr>
            <a:xfrm>
              <a:off x="4322376" y="5007990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noun</a:t>
              </a:r>
              <a:endParaRPr lang="en-US" sz="1400" i="1" dirty="0"/>
            </a:p>
          </p:txBody>
        </p:sp>
        <p:sp>
          <p:nvSpPr>
            <p:cNvPr id="252" name="Rounded Rectangle 251">
              <a:extLst>
                <a:ext uri="{FF2B5EF4-FFF2-40B4-BE49-F238E27FC236}">
                  <a16:creationId xmlns:a16="http://schemas.microsoft.com/office/drawing/2014/main" id="{DFE7891B-A012-F14A-846F-57108ED7ABA8}"/>
                </a:ext>
              </a:extLst>
            </p:cNvPr>
            <p:cNvSpPr/>
            <p:nvPr/>
          </p:nvSpPr>
          <p:spPr>
            <a:xfrm>
              <a:off x="4322375" y="5543401"/>
              <a:ext cx="845456" cy="32655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Scruff network</a:t>
              </a:r>
            </a:p>
          </p:txBody>
        </p: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299DD61E-2E38-154C-A933-C8A41943812D}"/>
                </a:ext>
              </a:extLst>
            </p:cNvPr>
            <p:cNvCxnSpPr>
              <a:cxnSpLocks/>
            </p:cNvCxnSpPr>
            <p:nvPr/>
          </p:nvCxnSpPr>
          <p:spPr>
            <a:xfrm>
              <a:off x="4745103" y="5299606"/>
              <a:ext cx="0" cy="2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5544012C-4029-2A41-B690-4F282C014BC2}"/>
                </a:ext>
              </a:extLst>
            </p:cNvPr>
            <p:cNvCxnSpPr/>
            <p:nvPr/>
          </p:nvCxnSpPr>
          <p:spPr>
            <a:xfrm>
              <a:off x="4745103" y="5869952"/>
              <a:ext cx="1" cy="19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A6AD04B-1BF6-D64A-B841-E8FF5612F3E1}"/>
              </a:ext>
            </a:extLst>
          </p:cNvPr>
          <p:cNvGrpSpPr/>
          <p:nvPr/>
        </p:nvGrpSpPr>
        <p:grpSpPr>
          <a:xfrm>
            <a:off x="6190592" y="5134116"/>
            <a:ext cx="845456" cy="1349553"/>
            <a:chOff x="5725506" y="5007990"/>
            <a:chExt cx="845456" cy="1349553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B8E263EC-9E0A-B045-A962-F4A8849EBEF9}"/>
                </a:ext>
              </a:extLst>
            </p:cNvPr>
            <p:cNvSpPr/>
            <p:nvPr/>
          </p:nvSpPr>
          <p:spPr>
            <a:xfrm>
              <a:off x="5725507" y="6065927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</a:t>
              </a:r>
              <a:endParaRPr lang="en-US" sz="1400" i="1" dirty="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158D5565-3A0E-B843-A1CA-707020388225}"/>
                </a:ext>
              </a:extLst>
            </p:cNvPr>
            <p:cNvSpPr/>
            <p:nvPr/>
          </p:nvSpPr>
          <p:spPr>
            <a:xfrm>
              <a:off x="5725507" y="5007990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verb</a:t>
              </a:r>
              <a:endParaRPr lang="en-US" sz="1400" i="1" dirty="0"/>
            </a:p>
          </p:txBody>
        </p:sp>
        <p:sp>
          <p:nvSpPr>
            <p:cNvPr id="258" name="Rounded Rectangle 257">
              <a:extLst>
                <a:ext uri="{FF2B5EF4-FFF2-40B4-BE49-F238E27FC236}">
                  <a16:creationId xmlns:a16="http://schemas.microsoft.com/office/drawing/2014/main" id="{777C9906-29AF-7147-A408-14BCC0506886}"/>
                </a:ext>
              </a:extLst>
            </p:cNvPr>
            <p:cNvSpPr/>
            <p:nvPr/>
          </p:nvSpPr>
          <p:spPr>
            <a:xfrm>
              <a:off x="5725506" y="5543401"/>
              <a:ext cx="845456" cy="326551"/>
            </a:xfrm>
            <a:prstGeom prst="roundRect">
              <a:avLst/>
            </a:prstGeom>
            <a:solidFill>
              <a:srgbClr val="F8BEA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Scruff network</a:t>
              </a:r>
            </a:p>
          </p:txBody>
        </p: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FC38F567-3A01-D448-9954-B7038034B30D}"/>
                </a:ext>
              </a:extLst>
            </p:cNvPr>
            <p:cNvCxnSpPr>
              <a:cxnSpLocks/>
            </p:cNvCxnSpPr>
            <p:nvPr/>
          </p:nvCxnSpPr>
          <p:spPr>
            <a:xfrm>
              <a:off x="6148234" y="5299606"/>
              <a:ext cx="0" cy="2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9EAB203B-5DF2-2341-98A3-245363CA95FC}"/>
                </a:ext>
              </a:extLst>
            </p:cNvPr>
            <p:cNvCxnSpPr/>
            <p:nvPr/>
          </p:nvCxnSpPr>
          <p:spPr>
            <a:xfrm>
              <a:off x="6148234" y="5869952"/>
              <a:ext cx="1" cy="19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50093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E7D235-B687-694A-9155-907C7FC9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Scruff Model for Parse p</a:t>
            </a:r>
            <a:r>
              <a:rPr lang="en-US" baseline="-25000" dirty="0"/>
              <a:t>1</a:t>
            </a:r>
            <a:endParaRPr lang="en-US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02388A9-AF39-BE4E-A6C7-CC46FAB4E598}"/>
              </a:ext>
            </a:extLst>
          </p:cNvPr>
          <p:cNvGrpSpPr/>
          <p:nvPr/>
        </p:nvGrpSpPr>
        <p:grpSpPr>
          <a:xfrm>
            <a:off x="146304" y="1364448"/>
            <a:ext cx="8630610" cy="4985214"/>
            <a:chOff x="48308" y="1498455"/>
            <a:chExt cx="8630610" cy="4985214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3D0F698-9D7C-6D4D-B811-C81073293BC5}"/>
                </a:ext>
              </a:extLst>
            </p:cNvPr>
            <p:cNvSpPr/>
            <p:nvPr/>
          </p:nvSpPr>
          <p:spPr>
            <a:xfrm>
              <a:off x="3785067" y="1498455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s</a:t>
              </a:r>
              <a:endParaRPr lang="en-US" sz="1400" i="1" dirty="0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7C5CBD8-F112-EC43-BF24-784E2B1D7E1D}"/>
                </a:ext>
              </a:extLst>
            </p:cNvPr>
            <p:cNvSpPr/>
            <p:nvPr/>
          </p:nvSpPr>
          <p:spPr>
            <a:xfrm>
              <a:off x="3785066" y="2033866"/>
              <a:ext cx="845456" cy="32655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Scruff network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5E735D0-2FC1-D14C-A7D0-4D05EE05AA63}"/>
                </a:ext>
              </a:extLst>
            </p:cNvPr>
            <p:cNvCxnSpPr>
              <a:cxnSpLocks/>
            </p:cNvCxnSpPr>
            <p:nvPr/>
          </p:nvCxnSpPr>
          <p:spPr>
            <a:xfrm>
              <a:off x="4207794" y="1790071"/>
              <a:ext cx="0" cy="2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33015DB-761F-564E-85B8-E1C96230E6DD}"/>
                </a:ext>
              </a:extLst>
            </p:cNvPr>
            <p:cNvSpPr/>
            <p:nvPr/>
          </p:nvSpPr>
          <p:spPr>
            <a:xfrm>
              <a:off x="109711" y="4248650"/>
              <a:ext cx="812926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prep</a:t>
              </a:r>
              <a:endParaRPr lang="en-US" sz="1400" i="1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FD90D6A-BF0F-F848-8012-36E0ABEA0E79}"/>
                </a:ext>
              </a:extLst>
            </p:cNvPr>
            <p:cNvSpPr/>
            <p:nvPr/>
          </p:nvSpPr>
          <p:spPr>
            <a:xfrm>
              <a:off x="1014580" y="2599743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pp</a:t>
              </a:r>
              <a:endParaRPr lang="en-US" sz="1400" i="1" dirty="0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ABDDCBF6-6CD8-2F46-A7D0-E2A941740754}"/>
                </a:ext>
              </a:extLst>
            </p:cNvPr>
            <p:cNvSpPr/>
            <p:nvPr/>
          </p:nvSpPr>
          <p:spPr>
            <a:xfrm>
              <a:off x="1014579" y="3135154"/>
              <a:ext cx="845456" cy="326551"/>
            </a:xfrm>
            <a:prstGeom prst="roundRect">
              <a:avLst/>
            </a:prstGeom>
            <a:solidFill>
              <a:srgbClr val="2D711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Scruff network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8F73CB4-6516-EE49-BC93-11456B7D03D2}"/>
                </a:ext>
              </a:extLst>
            </p:cNvPr>
            <p:cNvCxnSpPr/>
            <p:nvPr/>
          </p:nvCxnSpPr>
          <p:spPr>
            <a:xfrm>
              <a:off x="1437307" y="2891359"/>
              <a:ext cx="0" cy="2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0EF4F18-A94F-C246-A241-85D4974A36D0}"/>
                </a:ext>
              </a:extLst>
            </p:cNvPr>
            <p:cNvCxnSpPr>
              <a:cxnSpLocks/>
              <a:stCxn id="72" idx="2"/>
              <a:endCxn id="69" idx="0"/>
            </p:cNvCxnSpPr>
            <p:nvPr/>
          </p:nvCxnSpPr>
          <p:spPr>
            <a:xfrm flipH="1">
              <a:off x="516174" y="3461705"/>
              <a:ext cx="921133" cy="786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12036E0-A408-D743-BEBC-4CBFE6680155}"/>
                </a:ext>
              </a:extLst>
            </p:cNvPr>
            <p:cNvCxnSpPr>
              <a:cxnSpLocks/>
              <a:stCxn id="72" idx="2"/>
              <a:endCxn id="85" idx="0"/>
            </p:cNvCxnSpPr>
            <p:nvPr/>
          </p:nvCxnSpPr>
          <p:spPr>
            <a:xfrm>
              <a:off x="1437307" y="3461705"/>
              <a:ext cx="588380" cy="430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2A202885-56F3-D448-8E79-851939DB4638}"/>
                </a:ext>
              </a:extLst>
            </p:cNvPr>
            <p:cNvGrpSpPr/>
            <p:nvPr/>
          </p:nvGrpSpPr>
          <p:grpSpPr>
            <a:xfrm>
              <a:off x="48308" y="4540266"/>
              <a:ext cx="845456" cy="1943403"/>
              <a:chOff x="607987" y="4335315"/>
              <a:chExt cx="845456" cy="1943403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8D0C5A3-8713-C34F-A90F-40DA9BFBC332}"/>
                  </a:ext>
                </a:extLst>
              </p:cNvPr>
              <p:cNvSpPr/>
              <p:nvPr/>
            </p:nvSpPr>
            <p:spPr>
              <a:xfrm>
                <a:off x="607988" y="5987102"/>
                <a:ext cx="845455" cy="2916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</a:t>
                </a:r>
                <a:r>
                  <a:rPr lang="en-US" sz="1400" baseline="-25000" dirty="0"/>
                  <a:t>in</a:t>
                </a:r>
                <a:endParaRPr lang="en-US" sz="1400" i="1" dirty="0"/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4CC07351-D037-C945-9148-D657E2795751}"/>
                  </a:ext>
                </a:extLst>
              </p:cNvPr>
              <p:cNvSpPr/>
              <p:nvPr/>
            </p:nvSpPr>
            <p:spPr>
              <a:xfrm>
                <a:off x="607987" y="5464576"/>
                <a:ext cx="845456" cy="326551"/>
              </a:xfrm>
              <a:prstGeom prst="roundRect">
                <a:avLst/>
              </a:prstGeom>
              <a:solidFill>
                <a:srgbClr val="6A000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Scruff network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5F49D7F-9B66-8444-B57C-3E19CA751559}"/>
                  </a:ext>
                </a:extLst>
              </p:cNvPr>
              <p:cNvCxnSpPr>
                <a:cxnSpLocks/>
                <a:stCxn id="69" idx="4"/>
              </p:cNvCxnSpPr>
              <p:nvPr/>
            </p:nvCxnSpPr>
            <p:spPr>
              <a:xfrm flipH="1">
                <a:off x="1030715" y="4335315"/>
                <a:ext cx="45138" cy="11292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4629ED48-4005-A941-89C8-8B7D1CFBEAE3}"/>
                  </a:ext>
                </a:extLst>
              </p:cNvPr>
              <p:cNvCxnSpPr/>
              <p:nvPr/>
            </p:nvCxnSpPr>
            <p:spPr>
              <a:xfrm>
                <a:off x="1030715" y="5791127"/>
                <a:ext cx="1" cy="195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0C3EF73-6331-A54C-89A0-F3E018C77310}"/>
                </a:ext>
              </a:extLst>
            </p:cNvPr>
            <p:cNvGrpSpPr/>
            <p:nvPr/>
          </p:nvGrpSpPr>
          <p:grpSpPr>
            <a:xfrm>
              <a:off x="1280880" y="3892689"/>
              <a:ext cx="1686437" cy="1349553"/>
              <a:chOff x="1802449" y="3473758"/>
              <a:chExt cx="1686437" cy="1349553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8BF7747-44EB-E44D-94FC-2869B889D2A2}"/>
                  </a:ext>
                </a:extLst>
              </p:cNvPr>
              <p:cNvSpPr/>
              <p:nvPr/>
            </p:nvSpPr>
            <p:spPr>
              <a:xfrm>
                <a:off x="1802449" y="4531695"/>
                <a:ext cx="688890" cy="2916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h</a:t>
                </a:r>
                <a:r>
                  <a:rPr lang="en-US" sz="1400" i="1" baseline="-25000" dirty="0" err="1"/>
                  <a:t>det</a:t>
                </a:r>
                <a:endParaRPr lang="en-US" sz="1400" i="1" dirty="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7B6CFEC-819B-9845-B055-C64AF975A54B}"/>
                  </a:ext>
                </a:extLst>
              </p:cNvPr>
              <p:cNvSpPr/>
              <p:nvPr/>
            </p:nvSpPr>
            <p:spPr>
              <a:xfrm>
                <a:off x="2643431" y="4531695"/>
                <a:ext cx="845455" cy="2916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h</a:t>
                </a:r>
                <a:r>
                  <a:rPr lang="en-US" sz="1400" i="1" baseline="-25000" dirty="0" err="1"/>
                  <a:t>noun</a:t>
                </a:r>
                <a:endParaRPr lang="en-US" sz="1400" i="1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70B8CCE-E16E-CA42-A4CE-BD87C446C2B8}"/>
                  </a:ext>
                </a:extLst>
              </p:cNvPr>
              <p:cNvSpPr/>
              <p:nvPr/>
            </p:nvSpPr>
            <p:spPr>
              <a:xfrm>
                <a:off x="2124528" y="3473758"/>
                <a:ext cx="845455" cy="2916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h</a:t>
                </a:r>
                <a:r>
                  <a:rPr lang="en-US" sz="1400" i="1" baseline="-25000" dirty="0" err="1"/>
                  <a:t>np</a:t>
                </a:r>
                <a:endParaRPr lang="en-US" sz="1400" i="1" dirty="0"/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FCC81F63-1A3B-F84C-A173-591A4D5B80CE}"/>
                  </a:ext>
                </a:extLst>
              </p:cNvPr>
              <p:cNvSpPr/>
              <p:nvPr/>
            </p:nvSpPr>
            <p:spPr>
              <a:xfrm>
                <a:off x="2124527" y="4009169"/>
                <a:ext cx="845456" cy="32655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Scruff network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EA7A3FC-CF9E-8043-9F34-B5F283352BCB}"/>
                  </a:ext>
                </a:extLst>
              </p:cNvPr>
              <p:cNvCxnSpPr/>
              <p:nvPr/>
            </p:nvCxnSpPr>
            <p:spPr>
              <a:xfrm>
                <a:off x="2547255" y="3765374"/>
                <a:ext cx="0" cy="2437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3AE07BCD-A13E-1E45-B48F-B17BD8150DEE}"/>
                  </a:ext>
                </a:extLst>
              </p:cNvPr>
              <p:cNvCxnSpPr/>
              <p:nvPr/>
            </p:nvCxnSpPr>
            <p:spPr>
              <a:xfrm flipH="1">
                <a:off x="2263200" y="4335720"/>
                <a:ext cx="112849" cy="195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F5B77AD-B526-C348-BF7E-1988768C7A36}"/>
                  </a:ext>
                </a:extLst>
              </p:cNvPr>
              <p:cNvCxnSpPr/>
              <p:nvPr/>
            </p:nvCxnSpPr>
            <p:spPr>
              <a:xfrm>
                <a:off x="2746317" y="4335720"/>
                <a:ext cx="169985" cy="195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EFAFB67-2F5D-514A-9C93-7E6971675E27}"/>
                </a:ext>
              </a:extLst>
            </p:cNvPr>
            <p:cNvGrpSpPr/>
            <p:nvPr/>
          </p:nvGrpSpPr>
          <p:grpSpPr>
            <a:xfrm>
              <a:off x="1060413" y="5242242"/>
              <a:ext cx="845456" cy="1241427"/>
              <a:chOff x="1990581" y="5022981"/>
              <a:chExt cx="845456" cy="1241427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9837AEF-2C0E-1D4A-A330-D8F7985193B3}"/>
                  </a:ext>
                </a:extLst>
              </p:cNvPr>
              <p:cNvSpPr/>
              <p:nvPr/>
            </p:nvSpPr>
            <p:spPr>
              <a:xfrm>
                <a:off x="1990582" y="5972792"/>
                <a:ext cx="845455" cy="2916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w</a:t>
                </a:r>
                <a:r>
                  <a:rPr lang="en-US" sz="1400" baseline="-25000" dirty="0" err="1"/>
                  <a:t>the</a:t>
                </a:r>
                <a:endParaRPr lang="en-US" sz="1400" i="1" dirty="0"/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FCB32B01-77FC-AC4F-BAD1-223FC4A9A1A8}"/>
                  </a:ext>
                </a:extLst>
              </p:cNvPr>
              <p:cNvSpPr/>
              <p:nvPr/>
            </p:nvSpPr>
            <p:spPr>
              <a:xfrm>
                <a:off x="1990581" y="5450266"/>
                <a:ext cx="845456" cy="326551"/>
              </a:xfrm>
              <a:prstGeom prst="roundRect">
                <a:avLst/>
              </a:prstGeom>
              <a:solidFill>
                <a:srgbClr val="A8816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Scruff network</a:t>
                </a: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30C26F0-1558-6543-89E6-4E553C9FD73C}"/>
                  </a:ext>
                </a:extLst>
              </p:cNvPr>
              <p:cNvCxnSpPr>
                <a:cxnSpLocks/>
                <a:stCxn id="83" idx="4"/>
              </p:cNvCxnSpPr>
              <p:nvPr/>
            </p:nvCxnSpPr>
            <p:spPr>
              <a:xfrm flipH="1">
                <a:off x="2413309" y="5022981"/>
                <a:ext cx="142184" cy="427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8D33D3BA-140E-4940-A500-40663BF6242B}"/>
                  </a:ext>
                </a:extLst>
              </p:cNvPr>
              <p:cNvCxnSpPr/>
              <p:nvPr/>
            </p:nvCxnSpPr>
            <p:spPr>
              <a:xfrm>
                <a:off x="2413309" y="5776817"/>
                <a:ext cx="1" cy="195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66C5F81-F0A5-F649-AC74-C35936EF8A53}"/>
                </a:ext>
              </a:extLst>
            </p:cNvPr>
            <p:cNvGrpSpPr/>
            <p:nvPr/>
          </p:nvGrpSpPr>
          <p:grpSpPr>
            <a:xfrm>
              <a:off x="2002036" y="5242242"/>
              <a:ext cx="1201360" cy="1241427"/>
              <a:chOff x="2836037" y="5020459"/>
              <a:chExt cx="1201360" cy="1241427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17C134B-3EAD-6C4E-AFF0-73B806866D0E}"/>
                  </a:ext>
                </a:extLst>
              </p:cNvPr>
              <p:cNvSpPr/>
              <p:nvPr/>
            </p:nvSpPr>
            <p:spPr>
              <a:xfrm>
                <a:off x="2836037" y="5970270"/>
                <a:ext cx="1201360" cy="2916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w</a:t>
                </a:r>
                <a:r>
                  <a:rPr lang="en-US" sz="1400" baseline="-25000" dirty="0" err="1"/>
                  <a:t>morning</a:t>
                </a:r>
                <a:endParaRPr lang="en-US" sz="1400" i="1" dirty="0"/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2C6AAF7-50E9-5049-911B-E53CE8087A74}"/>
                  </a:ext>
                </a:extLst>
              </p:cNvPr>
              <p:cNvSpPr/>
              <p:nvPr/>
            </p:nvSpPr>
            <p:spPr>
              <a:xfrm>
                <a:off x="3013989" y="5447744"/>
                <a:ext cx="845456" cy="326551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Scruff network</a:t>
                </a: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99916AEF-E910-7946-8122-478B3400C57F}"/>
                  </a:ext>
                </a:extLst>
              </p:cNvPr>
              <p:cNvCxnSpPr>
                <a:cxnSpLocks/>
                <a:stCxn id="84" idx="4"/>
                <a:endCxn id="99" idx="0"/>
              </p:cNvCxnSpPr>
              <p:nvPr/>
            </p:nvCxnSpPr>
            <p:spPr>
              <a:xfrm>
                <a:off x="3378591" y="5020459"/>
                <a:ext cx="58126" cy="427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BF4A88F7-D021-1E43-99C6-2991931E6B61}"/>
                  </a:ext>
                </a:extLst>
              </p:cNvPr>
              <p:cNvCxnSpPr/>
              <p:nvPr/>
            </p:nvCxnSpPr>
            <p:spPr>
              <a:xfrm>
                <a:off x="3436717" y="5774295"/>
                <a:ext cx="1" cy="195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0875F73D-4CAA-DC44-AD72-6B1E3D3E7A74}"/>
                </a:ext>
              </a:extLst>
            </p:cNvPr>
            <p:cNvGrpSpPr/>
            <p:nvPr/>
          </p:nvGrpSpPr>
          <p:grpSpPr>
            <a:xfrm>
              <a:off x="3863349" y="3894540"/>
              <a:ext cx="1686437" cy="1349553"/>
              <a:chOff x="3576070" y="3473758"/>
              <a:chExt cx="1686437" cy="134955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553CE7C-3916-B449-AB9E-11179239EF2A}"/>
                  </a:ext>
                </a:extLst>
              </p:cNvPr>
              <p:cNvSpPr/>
              <p:nvPr/>
            </p:nvSpPr>
            <p:spPr>
              <a:xfrm>
                <a:off x="3576070" y="4531695"/>
                <a:ext cx="688890" cy="2916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h</a:t>
                </a:r>
                <a:r>
                  <a:rPr lang="en-US" sz="1400" i="1" baseline="-25000" dirty="0" err="1"/>
                  <a:t>det</a:t>
                </a:r>
                <a:endParaRPr lang="en-US" sz="1400" i="1" dirty="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903A5820-EC08-8049-B5E6-EF120F4C577B}"/>
                  </a:ext>
                </a:extLst>
              </p:cNvPr>
              <p:cNvSpPr/>
              <p:nvPr/>
            </p:nvSpPr>
            <p:spPr>
              <a:xfrm>
                <a:off x="4417052" y="4531695"/>
                <a:ext cx="845455" cy="2916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h</a:t>
                </a:r>
                <a:r>
                  <a:rPr lang="en-US" sz="1400" i="1" baseline="-25000" dirty="0" err="1"/>
                  <a:t>noun</a:t>
                </a:r>
                <a:endParaRPr lang="en-US" sz="1400" i="1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0D58354-E404-3745-9581-B14AE92D9DBC}"/>
                  </a:ext>
                </a:extLst>
              </p:cNvPr>
              <p:cNvSpPr/>
              <p:nvPr/>
            </p:nvSpPr>
            <p:spPr>
              <a:xfrm>
                <a:off x="3898149" y="3473758"/>
                <a:ext cx="845455" cy="2916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h</a:t>
                </a:r>
                <a:r>
                  <a:rPr lang="en-US" sz="1400" i="1" baseline="-25000" dirty="0" err="1"/>
                  <a:t>np</a:t>
                </a:r>
                <a:endParaRPr lang="en-US" sz="1400" i="1" dirty="0"/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5C29BB43-6256-0548-8863-A7FD5FF19EFE}"/>
                  </a:ext>
                </a:extLst>
              </p:cNvPr>
              <p:cNvSpPr/>
              <p:nvPr/>
            </p:nvSpPr>
            <p:spPr>
              <a:xfrm>
                <a:off x="3898148" y="4009169"/>
                <a:ext cx="845456" cy="32655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Scruff network</a:t>
                </a: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E4726179-21A8-384F-AD86-790D178762EA}"/>
                  </a:ext>
                </a:extLst>
              </p:cNvPr>
              <p:cNvCxnSpPr/>
              <p:nvPr/>
            </p:nvCxnSpPr>
            <p:spPr>
              <a:xfrm>
                <a:off x="4320876" y="3765374"/>
                <a:ext cx="0" cy="2437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679909BF-FEE0-FA4E-8A59-A846CCC484EF}"/>
                  </a:ext>
                </a:extLst>
              </p:cNvPr>
              <p:cNvCxnSpPr/>
              <p:nvPr/>
            </p:nvCxnSpPr>
            <p:spPr>
              <a:xfrm flipH="1">
                <a:off x="4036821" y="4335720"/>
                <a:ext cx="112849" cy="195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04F1A2AF-4E67-8B41-990C-1B46E2EE828A}"/>
                  </a:ext>
                </a:extLst>
              </p:cNvPr>
              <p:cNvCxnSpPr/>
              <p:nvPr/>
            </p:nvCxnSpPr>
            <p:spPr>
              <a:xfrm>
                <a:off x="4519938" y="4335720"/>
                <a:ext cx="169985" cy="195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F7487251-F3D0-7748-92F2-8B57080982DD}"/>
                </a:ext>
              </a:extLst>
            </p:cNvPr>
            <p:cNvGrpSpPr/>
            <p:nvPr/>
          </p:nvGrpSpPr>
          <p:grpSpPr>
            <a:xfrm>
              <a:off x="3764202" y="5244093"/>
              <a:ext cx="845456" cy="1239576"/>
              <a:chOff x="3764202" y="5024832"/>
              <a:chExt cx="845456" cy="1239576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4BDF5A1-8924-9344-AB59-251AC49A86A1}"/>
                  </a:ext>
                </a:extLst>
              </p:cNvPr>
              <p:cNvSpPr/>
              <p:nvPr/>
            </p:nvSpPr>
            <p:spPr>
              <a:xfrm>
                <a:off x="3764203" y="5972792"/>
                <a:ext cx="845455" cy="2916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w</a:t>
                </a:r>
                <a:r>
                  <a:rPr lang="en-US" sz="1400" baseline="-25000" dirty="0" err="1"/>
                  <a:t>the</a:t>
                </a:r>
                <a:endParaRPr lang="en-US" sz="1400" i="1" dirty="0"/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9A458922-19F9-0E46-BBEC-E9F8C8DEBC5D}"/>
                  </a:ext>
                </a:extLst>
              </p:cNvPr>
              <p:cNvSpPr/>
              <p:nvPr/>
            </p:nvSpPr>
            <p:spPr>
              <a:xfrm>
                <a:off x="3764202" y="5450266"/>
                <a:ext cx="845456" cy="326551"/>
              </a:xfrm>
              <a:prstGeom prst="roundRect">
                <a:avLst/>
              </a:prstGeom>
              <a:solidFill>
                <a:srgbClr val="A8816D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Scruff network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4E33BB0F-27F0-B744-8A19-9F85F8CB6065}"/>
                  </a:ext>
                </a:extLst>
              </p:cNvPr>
              <p:cNvCxnSpPr>
                <a:cxnSpLocks/>
                <a:stCxn id="103" idx="4"/>
              </p:cNvCxnSpPr>
              <p:nvPr/>
            </p:nvCxnSpPr>
            <p:spPr>
              <a:xfrm flipH="1">
                <a:off x="4186930" y="5024832"/>
                <a:ext cx="20864" cy="4254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422B0401-DA26-4D4E-B2ED-C23A35248C0B}"/>
                  </a:ext>
                </a:extLst>
              </p:cNvPr>
              <p:cNvCxnSpPr/>
              <p:nvPr/>
            </p:nvCxnSpPr>
            <p:spPr>
              <a:xfrm>
                <a:off x="4186930" y="5776817"/>
                <a:ext cx="1" cy="195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040C3C9-3E79-2F45-BE9C-DB70300CB679}"/>
                </a:ext>
              </a:extLst>
            </p:cNvPr>
            <p:cNvGrpSpPr/>
            <p:nvPr/>
          </p:nvGrpSpPr>
          <p:grpSpPr>
            <a:xfrm>
              <a:off x="4807142" y="5244093"/>
              <a:ext cx="845456" cy="1239576"/>
              <a:chOff x="4965561" y="5022310"/>
              <a:chExt cx="845456" cy="123957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D806F26E-0E2C-FC47-BE90-00EF48158A0E}"/>
                  </a:ext>
                </a:extLst>
              </p:cNvPr>
              <p:cNvSpPr/>
              <p:nvPr/>
            </p:nvSpPr>
            <p:spPr>
              <a:xfrm>
                <a:off x="4965562" y="5970270"/>
                <a:ext cx="845455" cy="2916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w</a:t>
                </a:r>
                <a:r>
                  <a:rPr lang="en-US" sz="1400" baseline="-25000" dirty="0" err="1"/>
                  <a:t>cat</a:t>
                </a:r>
                <a:endParaRPr lang="en-US" sz="1400" i="1" dirty="0"/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85E8D97B-9A5E-BC4B-B8B1-758A2D89CBC1}"/>
                  </a:ext>
                </a:extLst>
              </p:cNvPr>
              <p:cNvSpPr/>
              <p:nvPr/>
            </p:nvSpPr>
            <p:spPr>
              <a:xfrm>
                <a:off x="4965561" y="5447744"/>
                <a:ext cx="845456" cy="326551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Scruff network</a:t>
                </a: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F8D3B2B5-01F3-D84A-A97E-294A7C93A46A}"/>
                  </a:ext>
                </a:extLst>
              </p:cNvPr>
              <p:cNvCxnSpPr>
                <a:cxnSpLocks/>
                <a:stCxn id="104" idx="4"/>
              </p:cNvCxnSpPr>
              <p:nvPr/>
            </p:nvCxnSpPr>
            <p:spPr>
              <a:xfrm>
                <a:off x="5285478" y="5022310"/>
                <a:ext cx="102811" cy="4254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6E5F965-A73B-504A-89B7-B6A52197D1DD}"/>
                  </a:ext>
                </a:extLst>
              </p:cNvPr>
              <p:cNvCxnSpPr/>
              <p:nvPr/>
            </p:nvCxnSpPr>
            <p:spPr>
              <a:xfrm>
                <a:off x="5388289" y="5774295"/>
                <a:ext cx="1" cy="195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FF68F83-7C25-7242-ABA2-FEF5E3A08DB7}"/>
                </a:ext>
              </a:extLst>
            </p:cNvPr>
            <p:cNvSpPr/>
            <p:nvPr/>
          </p:nvSpPr>
          <p:spPr>
            <a:xfrm>
              <a:off x="5774957" y="4248684"/>
              <a:ext cx="832621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verb</a:t>
              </a:r>
              <a:endParaRPr lang="en-US" sz="1400" i="1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22D5AF-7882-3942-9032-AC0971FD8042}"/>
                </a:ext>
              </a:extLst>
            </p:cNvPr>
            <p:cNvSpPr/>
            <p:nvPr/>
          </p:nvSpPr>
          <p:spPr>
            <a:xfrm>
              <a:off x="6373571" y="2599743"/>
              <a:ext cx="845455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400" i="1" baseline="-25000" dirty="0" err="1"/>
                <a:t>vp</a:t>
              </a:r>
              <a:endParaRPr lang="en-US" sz="1400" i="1" dirty="0"/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B300C7B0-50F3-8244-8618-DC2F8BF72344}"/>
                </a:ext>
              </a:extLst>
            </p:cNvPr>
            <p:cNvSpPr/>
            <p:nvPr/>
          </p:nvSpPr>
          <p:spPr>
            <a:xfrm>
              <a:off x="6373570" y="3135154"/>
              <a:ext cx="845456" cy="326551"/>
            </a:xfrm>
            <a:prstGeom prst="roundRect">
              <a:avLst/>
            </a:prstGeom>
            <a:solidFill>
              <a:srgbClr val="A1B328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Scruff network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F24603C-6DCD-364F-99FA-99BA301AF197}"/>
                </a:ext>
              </a:extLst>
            </p:cNvPr>
            <p:cNvCxnSpPr/>
            <p:nvPr/>
          </p:nvCxnSpPr>
          <p:spPr>
            <a:xfrm>
              <a:off x="6796298" y="2891359"/>
              <a:ext cx="0" cy="2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1B90E47-66FB-0243-BFDE-08BF71AFD090}"/>
                </a:ext>
              </a:extLst>
            </p:cNvPr>
            <p:cNvCxnSpPr>
              <a:cxnSpLocks/>
              <a:endCxn id="123" idx="0"/>
            </p:cNvCxnSpPr>
            <p:nvPr/>
          </p:nvCxnSpPr>
          <p:spPr>
            <a:xfrm flipH="1">
              <a:off x="6191268" y="3461705"/>
              <a:ext cx="433826" cy="786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06E5A54-3C2A-334A-8FFD-AB075BDD2184}"/>
                </a:ext>
              </a:extLst>
            </p:cNvPr>
            <p:cNvCxnSpPr>
              <a:cxnSpLocks/>
              <a:endCxn id="132" idx="1"/>
            </p:cNvCxnSpPr>
            <p:nvPr/>
          </p:nvCxnSpPr>
          <p:spPr>
            <a:xfrm>
              <a:off x="6995360" y="3461705"/>
              <a:ext cx="653426" cy="473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3F797E8C-475A-2E4A-8E8F-9A6E1877F1C6}"/>
                </a:ext>
              </a:extLst>
            </p:cNvPr>
            <p:cNvGrpSpPr/>
            <p:nvPr/>
          </p:nvGrpSpPr>
          <p:grpSpPr>
            <a:xfrm>
              <a:off x="7524971" y="3892689"/>
              <a:ext cx="845456" cy="1349553"/>
              <a:chOff x="7548617" y="4400196"/>
              <a:chExt cx="845456" cy="1349553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197CE160-BC36-D340-93B1-1F1D89FCE18F}"/>
                  </a:ext>
                </a:extLst>
              </p:cNvPr>
              <p:cNvSpPr/>
              <p:nvPr/>
            </p:nvSpPr>
            <p:spPr>
              <a:xfrm>
                <a:off x="7548618" y="5458133"/>
                <a:ext cx="845455" cy="2916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h</a:t>
                </a:r>
                <a:r>
                  <a:rPr lang="en-US" sz="1400" i="1" baseline="-25000" dirty="0" err="1"/>
                  <a:t>noun</a:t>
                </a:r>
                <a:endParaRPr lang="en-US" sz="1400" i="1" dirty="0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9426CFA-560D-2E43-B5BC-06822A4D224F}"/>
                  </a:ext>
                </a:extLst>
              </p:cNvPr>
              <p:cNvSpPr/>
              <p:nvPr/>
            </p:nvSpPr>
            <p:spPr>
              <a:xfrm>
                <a:off x="7548618" y="4400196"/>
                <a:ext cx="845455" cy="2916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h</a:t>
                </a:r>
                <a:r>
                  <a:rPr lang="en-US" sz="1400" i="1" baseline="-25000" dirty="0" err="1"/>
                  <a:t>np</a:t>
                </a:r>
                <a:endParaRPr lang="en-US" sz="1400" i="1" dirty="0"/>
              </a:p>
            </p:txBody>
          </p:sp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11AF79E1-AB82-AF42-AE7A-D69A02A9CFAB}"/>
                  </a:ext>
                </a:extLst>
              </p:cNvPr>
              <p:cNvSpPr/>
              <p:nvPr/>
            </p:nvSpPr>
            <p:spPr>
              <a:xfrm>
                <a:off x="7548617" y="4935607"/>
                <a:ext cx="845456" cy="326551"/>
              </a:xfrm>
              <a:prstGeom prst="roundRect">
                <a:avLst/>
              </a:prstGeom>
              <a:solidFill>
                <a:srgbClr val="44AF2C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Scruff network</a:t>
                </a:r>
              </a:p>
            </p:txBody>
          </p: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73BAC787-B97C-D04B-B0B1-8B7ACA6F97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1345" y="4691812"/>
                <a:ext cx="0" cy="2437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AD5DF787-82A3-DF47-BA9C-81A0EF2CA993}"/>
                  </a:ext>
                </a:extLst>
              </p:cNvPr>
              <p:cNvCxnSpPr/>
              <p:nvPr/>
            </p:nvCxnSpPr>
            <p:spPr>
              <a:xfrm>
                <a:off x="7971345" y="5262158"/>
                <a:ext cx="1" cy="195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DD5D23B-BC0F-1542-A5F5-1C739BC78EB3}"/>
                </a:ext>
              </a:extLst>
            </p:cNvPr>
            <p:cNvGrpSpPr/>
            <p:nvPr/>
          </p:nvGrpSpPr>
          <p:grpSpPr>
            <a:xfrm>
              <a:off x="6190592" y="4540300"/>
              <a:ext cx="845456" cy="1943369"/>
              <a:chOff x="6190592" y="4540300"/>
              <a:chExt cx="845456" cy="1943369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3C042D25-2CF2-614F-ACB3-DCEED0994E96}"/>
                  </a:ext>
                </a:extLst>
              </p:cNvPr>
              <p:cNvSpPr/>
              <p:nvPr/>
            </p:nvSpPr>
            <p:spPr>
              <a:xfrm>
                <a:off x="6190593" y="6192053"/>
                <a:ext cx="845455" cy="2916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w</a:t>
                </a:r>
                <a:r>
                  <a:rPr lang="en-US" sz="1400" baseline="-25000" dirty="0" err="1"/>
                  <a:t>ate</a:t>
                </a:r>
                <a:endParaRPr lang="en-US" sz="1400" i="1" dirty="0"/>
              </a:p>
            </p:txBody>
          </p:sp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125A6B61-F834-F248-8A0B-43D1495C4EF9}"/>
                  </a:ext>
                </a:extLst>
              </p:cNvPr>
              <p:cNvSpPr/>
              <p:nvPr/>
            </p:nvSpPr>
            <p:spPr>
              <a:xfrm>
                <a:off x="6190592" y="5669527"/>
                <a:ext cx="845456" cy="326551"/>
              </a:xfrm>
              <a:prstGeom prst="roundRect">
                <a:avLst/>
              </a:prstGeom>
              <a:solidFill>
                <a:srgbClr val="F8BEA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Scruff network</a:t>
                </a:r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1022EBAB-AC76-5E49-971A-CCB755BBB0D9}"/>
                  </a:ext>
                </a:extLst>
              </p:cNvPr>
              <p:cNvCxnSpPr>
                <a:cxnSpLocks/>
                <a:stCxn id="123" idx="4"/>
              </p:cNvCxnSpPr>
              <p:nvPr/>
            </p:nvCxnSpPr>
            <p:spPr>
              <a:xfrm>
                <a:off x="6191268" y="4540300"/>
                <a:ext cx="422052" cy="11292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C198843E-09A1-644F-8535-3D8BE5B4C95E}"/>
                  </a:ext>
                </a:extLst>
              </p:cNvPr>
              <p:cNvCxnSpPr/>
              <p:nvPr/>
            </p:nvCxnSpPr>
            <p:spPr>
              <a:xfrm>
                <a:off x="6613320" y="5996078"/>
                <a:ext cx="1" cy="195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B45E976-E150-8044-9488-A304CE804FFB}"/>
                </a:ext>
              </a:extLst>
            </p:cNvPr>
            <p:cNvSpPr/>
            <p:nvPr/>
          </p:nvSpPr>
          <p:spPr>
            <a:xfrm>
              <a:off x="7314624" y="6192053"/>
              <a:ext cx="1364294" cy="2916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w</a:t>
              </a:r>
              <a:r>
                <a:rPr lang="en-US" sz="1400" baseline="-25000" dirty="0" err="1"/>
                <a:t>breakfast</a:t>
              </a:r>
              <a:endParaRPr lang="en-US" sz="1400" i="1" dirty="0"/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D13E5179-5B7B-FE4E-AF90-3DAE4A15A3A0}"/>
                </a:ext>
              </a:extLst>
            </p:cNvPr>
            <p:cNvSpPr/>
            <p:nvPr/>
          </p:nvSpPr>
          <p:spPr>
            <a:xfrm>
              <a:off x="7574043" y="5669527"/>
              <a:ext cx="845456" cy="32655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Scruff network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AFC2151-98FB-AE4A-885E-F2ABFDBC7925}"/>
                </a:ext>
              </a:extLst>
            </p:cNvPr>
            <p:cNvCxnSpPr/>
            <p:nvPr/>
          </p:nvCxnSpPr>
          <p:spPr>
            <a:xfrm>
              <a:off x="7996771" y="5996078"/>
              <a:ext cx="1" cy="19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2B59DA69-6350-924B-8E09-167539C96E39}"/>
                </a:ext>
              </a:extLst>
            </p:cNvPr>
            <p:cNvCxnSpPr>
              <a:stCxn id="131" idx="4"/>
              <a:endCxn id="145" idx="0"/>
            </p:cNvCxnSpPr>
            <p:nvPr/>
          </p:nvCxnSpPr>
          <p:spPr>
            <a:xfrm>
              <a:off x="7947700" y="5242242"/>
              <a:ext cx="49071" cy="427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A6E9BE36-67CC-AB4A-9155-DF245229E2C6}"/>
                </a:ext>
              </a:extLst>
            </p:cNvPr>
            <p:cNvCxnSpPr>
              <a:endCxn id="71" idx="7"/>
            </p:cNvCxnSpPr>
            <p:nvPr/>
          </p:nvCxnSpPr>
          <p:spPr>
            <a:xfrm flipH="1">
              <a:off x="1736221" y="2360417"/>
              <a:ext cx="2323400" cy="282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181E0C81-2555-A64F-AC3D-E7D442755F28}"/>
                </a:ext>
              </a:extLst>
            </p:cNvPr>
            <p:cNvCxnSpPr>
              <a:endCxn id="125" idx="1"/>
            </p:cNvCxnSpPr>
            <p:nvPr/>
          </p:nvCxnSpPr>
          <p:spPr>
            <a:xfrm>
              <a:off x="4436949" y="2346080"/>
              <a:ext cx="2060436" cy="296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C2F2B9E7-E365-0D4F-8C90-B3602D2AF845}"/>
                </a:ext>
              </a:extLst>
            </p:cNvPr>
            <p:cNvCxnSpPr>
              <a:stCxn id="65" idx="2"/>
              <a:endCxn id="105" idx="0"/>
            </p:cNvCxnSpPr>
            <p:nvPr/>
          </p:nvCxnSpPr>
          <p:spPr>
            <a:xfrm>
              <a:off x="4207794" y="2360417"/>
              <a:ext cx="400362" cy="153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18454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9F5F2F-6E0A-D44B-9A07-67FE479A6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individual Scruff networks are tractable</a:t>
            </a:r>
          </a:p>
          <a:p>
            <a:pPr lvl="1"/>
            <a:r>
              <a:rPr lang="en-US" dirty="0"/>
              <a:t>Inference in such a network takes O(1) time</a:t>
            </a:r>
          </a:p>
          <a:p>
            <a:r>
              <a:rPr lang="en-US" dirty="0"/>
              <a:t>Given a parse, computing MAP non-terminal features is O(n)</a:t>
            </a:r>
          </a:p>
          <a:p>
            <a:pPr lvl="1"/>
            <a:r>
              <a:rPr lang="en-US" dirty="0"/>
              <a:t>Tree-structured network </a:t>
            </a:r>
          </a:p>
          <a:p>
            <a:r>
              <a:rPr lang="en-US" dirty="0"/>
              <a:t>But parse depends on non-terminal features</a:t>
            </a:r>
          </a:p>
          <a:p>
            <a:pPr lvl="1"/>
            <a:r>
              <a:rPr lang="en-US" dirty="0"/>
              <a:t>Want to construct parse and features simultaneously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BB574F-0A9D-8148-91D0-FE5FA80D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Deep PCFGs</a:t>
            </a:r>
          </a:p>
        </p:txBody>
      </p:sp>
    </p:spTree>
    <p:extLst>
      <p:ext uri="{BB962C8B-B14F-4D97-AF65-F5344CB8AC3E}">
        <p14:creationId xmlns:p14="http://schemas.microsoft.com/office/powerpoint/2010/main" val="267381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6F16A0-9407-7E47-A0C8-E943ECB57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Probabilistic programming provides an effective way to combine domain knowledge with learning from data</a:t>
            </a:r>
          </a:p>
          <a:p>
            <a:r>
              <a:rPr lang="en-US" dirty="0"/>
              <a:t>But has hitherto not been as </a:t>
            </a:r>
            <a:r>
              <a:rPr lang="en-US" dirty="0" err="1"/>
              <a:t>scalably</a:t>
            </a:r>
            <a:r>
              <a:rPr lang="en-US" dirty="0"/>
              <a:t> learnable as neural nets</a:t>
            </a:r>
          </a:p>
          <a:p>
            <a:endParaRPr lang="en-US" dirty="0"/>
          </a:p>
          <a:p>
            <a:r>
              <a:rPr lang="en-US" dirty="0"/>
              <a:t>Can we incorporate many of the things that make deep nets effective into probabilistic programming?</a:t>
            </a:r>
          </a:p>
          <a:p>
            <a:pPr lvl="1"/>
            <a:r>
              <a:rPr lang="en-US" dirty="0"/>
              <a:t>Backpropagation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Appropriate error functions including regularization</a:t>
            </a:r>
          </a:p>
          <a:p>
            <a:pPr lvl="1"/>
            <a:r>
              <a:rPr lang="en-US" dirty="0"/>
              <a:t>Appropriate activation functions</a:t>
            </a:r>
          </a:p>
          <a:p>
            <a:pPr lvl="1"/>
            <a:r>
              <a:rPr lang="en-US" dirty="0"/>
              <a:t>Good structures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7CB170-96AA-7742-B837-4989A8A7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Probabilistic Programming as Effective as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0638762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C386C9-64E0-EF4A-A6A0-C858CEA3D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Similar dynamic programming algorithm to PCFGs works</a:t>
            </a:r>
          </a:p>
          <a:p>
            <a:pPr lvl="1"/>
            <a:r>
              <a:rPr lang="en-US" dirty="0"/>
              <a:t>Table with best parse and feature values for each substring</a:t>
            </a:r>
          </a:p>
          <a:p>
            <a:endParaRPr lang="en-US" dirty="0"/>
          </a:p>
          <a:p>
            <a:r>
              <a:rPr lang="en-US" dirty="0"/>
              <a:t>For each substring (shortest to longest)</a:t>
            </a:r>
          </a:p>
          <a:p>
            <a:pPr lvl="1"/>
            <a:r>
              <a:rPr lang="en-US" dirty="0"/>
              <a:t>Consider all ways to break substring into two shorter substrings – O(n) </a:t>
            </a:r>
          </a:p>
          <a:p>
            <a:pPr lvl="1"/>
            <a:r>
              <a:rPr lang="en-US" dirty="0"/>
              <a:t>Consider all relevant rules – O(m)</a:t>
            </a:r>
          </a:p>
          <a:p>
            <a:pPr lvl="1"/>
            <a:r>
              <a:rPr lang="en-US" dirty="0"/>
              <a:t>For each such possibility:</a:t>
            </a:r>
          </a:p>
          <a:p>
            <a:pPr lvl="2"/>
            <a:r>
              <a:rPr lang="en-US" dirty="0"/>
              <a:t>Compute the MAP feature values of the longer substring from the shorter substrings’ feature values – O(1) using Scruff network</a:t>
            </a:r>
          </a:p>
          <a:p>
            <a:pPr lvl="2"/>
            <a:r>
              <a:rPr lang="en-US" dirty="0"/>
              <a:t>Compute the probability of the shorter substrings’ feature values given the longer substring’s feature values – O(1) using Scruff network</a:t>
            </a:r>
          </a:p>
          <a:p>
            <a:pPr lvl="2"/>
            <a:r>
              <a:rPr lang="en-US" dirty="0"/>
              <a:t>Multiply this probability by the rule probability to get the score</a:t>
            </a:r>
          </a:p>
          <a:p>
            <a:pPr lvl="1"/>
            <a:r>
              <a:rPr lang="en-US" dirty="0"/>
              <a:t>Choose the possibility with the highest score and record in the table</a:t>
            </a:r>
          </a:p>
          <a:p>
            <a:endParaRPr lang="en-US" dirty="0"/>
          </a:p>
          <a:p>
            <a:r>
              <a:rPr lang="en-US" dirty="0"/>
              <a:t>This has to be done for O(n</a:t>
            </a:r>
            <a:r>
              <a:rPr lang="en-US" baseline="30000" dirty="0"/>
              <a:t>2</a:t>
            </a:r>
            <a:r>
              <a:rPr lang="en-US" dirty="0"/>
              <a:t>) substrings, for a total cost of O(mn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Tractable by construction!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BEEEAC-4D2C-D348-9571-5C081BFD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for Deep PCFGs</a:t>
            </a:r>
          </a:p>
        </p:txBody>
      </p:sp>
    </p:spTree>
    <p:extLst>
      <p:ext uri="{BB962C8B-B14F-4D97-AF65-F5344CB8AC3E}">
        <p14:creationId xmlns:p14="http://schemas.microsoft.com/office/powerpoint/2010/main" val="10931804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8B2BE1-46CA-C14B-AC15-6DABA7FF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to be learned are rule probabilities and weights of Scruff networks</a:t>
            </a:r>
          </a:p>
          <a:p>
            <a:endParaRPr lang="en-US" dirty="0"/>
          </a:p>
          <a:p>
            <a:r>
              <a:rPr lang="en-US" dirty="0"/>
              <a:t>Stochastic gradient descent</a:t>
            </a:r>
          </a:p>
          <a:p>
            <a:endParaRPr lang="en-US" dirty="0"/>
          </a:p>
          <a:p>
            <a:r>
              <a:rPr lang="en-US" dirty="0"/>
              <a:t>For each training instance</a:t>
            </a:r>
          </a:p>
          <a:p>
            <a:pPr lvl="1"/>
            <a:r>
              <a:rPr lang="en-US" dirty="0"/>
              <a:t>Compute the MAP parse and feature values</a:t>
            </a:r>
          </a:p>
          <a:p>
            <a:pPr lvl="1"/>
            <a:r>
              <a:rPr lang="en-US" dirty="0"/>
              <a:t>Construct the resulting Scruff model</a:t>
            </a:r>
          </a:p>
          <a:p>
            <a:pPr lvl="2"/>
            <a:r>
              <a:rPr lang="en-US" dirty="0"/>
              <a:t>With parameter sharing!</a:t>
            </a:r>
          </a:p>
          <a:p>
            <a:pPr lvl="1"/>
            <a:r>
              <a:rPr lang="en-US" dirty="0"/>
              <a:t>Compute the gradient of the probability of the parse using automatic differentiation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F79807-59FE-354E-B190-4BD26389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 Deep PCFGs</a:t>
            </a:r>
          </a:p>
        </p:txBody>
      </p:sp>
    </p:spTree>
    <p:extLst>
      <p:ext uri="{BB962C8B-B14F-4D97-AF65-F5344CB8AC3E}">
        <p14:creationId xmlns:p14="http://schemas.microsoft.com/office/powerpoint/2010/main" val="3561930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Differentiating Models With Respect to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Binder et al. 96 learned parameters of Bayesian network using gradient descent on density</a:t>
            </a:r>
          </a:p>
          <a:p>
            <a:pPr lvl="1"/>
            <a:r>
              <a:rPr lang="en-US" dirty="0"/>
              <a:t>Required performing inference in each step of gradient descent to obtain posterior distribution over each variable</a:t>
            </a:r>
          </a:p>
          <a:p>
            <a:pPr lvl="1"/>
            <a:endParaRPr lang="en-US" dirty="0"/>
          </a:p>
          <a:p>
            <a:r>
              <a:rPr lang="en-US" dirty="0"/>
              <a:t>Our approach is similar, except that we use automatic differentiation to compute gradient in a single backward pass</a:t>
            </a:r>
          </a:p>
          <a:p>
            <a:endParaRPr lang="en-US" dirty="0"/>
          </a:p>
          <a:p>
            <a:r>
              <a:rPr lang="en-US" dirty="0"/>
              <a:t>Dynamic programming avoids duplicate computation and results in exponential savings</a:t>
            </a:r>
          </a:p>
          <a:p>
            <a:endParaRPr lang="en-US" dirty="0"/>
          </a:p>
          <a:p>
            <a:r>
              <a:rPr lang="en-US" dirty="0"/>
              <a:t>To do: Translate Scruff model fragments (e.g. models associated with specific productions in a DPCFG) into efficient implementations like </a:t>
            </a:r>
            <a:r>
              <a:rPr lang="en-US" dirty="0" err="1"/>
              <a:t>TensorFlow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05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DD468E-1051-0845-8BC0-D5E0C6980E7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39813"/>
            <a:ext cx="8455025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Scruff Models for Predictive Coding</a:t>
            </a:r>
          </a:p>
        </p:txBody>
      </p:sp>
    </p:spTree>
    <p:extLst>
      <p:ext uri="{BB962C8B-B14F-4D97-AF65-F5344CB8AC3E}">
        <p14:creationId xmlns:p14="http://schemas.microsoft.com/office/powerpoint/2010/main" val="8291698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FA0183-4C3D-1347-8C59-48CF95C7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PCFGs bring one kind of linguistic knowledge into models that discover latent features</a:t>
            </a:r>
          </a:p>
          <a:p>
            <a:pPr lvl="1"/>
            <a:r>
              <a:rPr lang="en-US" dirty="0"/>
              <a:t>Moves towards addressing technological motivation</a:t>
            </a:r>
          </a:p>
          <a:p>
            <a:r>
              <a:rPr lang="en-US" dirty="0"/>
              <a:t>But what about scientific motivation of developing a cognitive architecture?</a:t>
            </a:r>
          </a:p>
          <a:p>
            <a:pPr lvl="1"/>
            <a:r>
              <a:rPr lang="en-US" dirty="0"/>
              <a:t>Can we use Scruff models to create models for predictive coding?</a:t>
            </a:r>
          </a:p>
          <a:p>
            <a:endParaRPr lang="en-US" dirty="0"/>
          </a:p>
          <a:p>
            <a:r>
              <a:rPr lang="en-US" dirty="0"/>
              <a:t>We’re working on two such kinds of models</a:t>
            </a:r>
          </a:p>
          <a:p>
            <a:pPr lvl="1"/>
            <a:r>
              <a:rPr lang="en-US" dirty="0"/>
              <a:t>Deep noisy-or networks</a:t>
            </a:r>
          </a:p>
          <a:p>
            <a:pPr lvl="1"/>
            <a:r>
              <a:rPr lang="en-US" dirty="0"/>
              <a:t>Deep conditional linear Gaussian networks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FF63AB-4397-0A44-BD8C-9E4DEB6F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Scruff as a Cognitive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644063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Noisy-Or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C6576-9576-8245-A263-3F51CFD2B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2569565"/>
            <a:ext cx="7531100" cy="2806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99AB98-D522-9045-B99A-8CAD3B96E8A9}"/>
              </a:ext>
            </a:extLst>
          </p:cNvPr>
          <p:cNvSpPr txBox="1"/>
          <p:nvPr/>
        </p:nvSpPr>
        <p:spPr>
          <a:xfrm>
            <a:off x="3484179" y="1805156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68CE74-7AFD-3443-92B2-46DD3E986954}"/>
              </a:ext>
            </a:extLst>
          </p:cNvPr>
          <p:cNvSpPr txBox="1"/>
          <p:nvPr/>
        </p:nvSpPr>
        <p:spPr>
          <a:xfrm>
            <a:off x="4013902" y="5217344"/>
            <a:ext cx="1764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264CF7-FDB6-1A4E-9211-4EE9DDEFBBDE}"/>
              </a:ext>
            </a:extLst>
          </p:cNvPr>
          <p:cNvCxnSpPr/>
          <p:nvPr/>
        </p:nvCxnSpPr>
        <p:spPr>
          <a:xfrm flipH="1">
            <a:off x="2183524" y="2187361"/>
            <a:ext cx="1300655" cy="512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04CD54D-7589-0D4A-BC89-F06888290202}"/>
              </a:ext>
            </a:extLst>
          </p:cNvPr>
          <p:cNvCxnSpPr>
            <a:cxnSpLocks/>
          </p:cNvCxnSpPr>
          <p:nvPr/>
        </p:nvCxnSpPr>
        <p:spPr>
          <a:xfrm>
            <a:off x="4367048" y="2187361"/>
            <a:ext cx="835573" cy="512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41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51F611-21B3-5647-B48E-D29666B4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Noisy-Or Network (DNON)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892124-4EE9-B34A-B741-16DD72215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1959959"/>
            <a:ext cx="8820025" cy="302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D4FEE3-6BB1-9C4E-8C66-CF3778E6735D}"/>
              </a:ext>
            </a:extLst>
          </p:cNvPr>
          <p:cNvSpPr txBox="1"/>
          <p:nvPr/>
        </p:nvSpPr>
        <p:spPr>
          <a:xfrm>
            <a:off x="374904" y="5218386"/>
            <a:ext cx="6107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complete or incomplete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include known causal pathways</a:t>
            </a:r>
          </a:p>
        </p:txBody>
      </p:sp>
    </p:spTree>
    <p:extLst>
      <p:ext uri="{BB962C8B-B14F-4D97-AF65-F5344CB8AC3E}">
        <p14:creationId xmlns:p14="http://schemas.microsoft.com/office/powerpoint/2010/main" val="19506276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19FEDF-8D1E-C240-AB6D-B57859C1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Interesting facts about noisy-or models: </a:t>
            </a:r>
          </a:p>
          <a:p>
            <a:pPr lvl="1"/>
            <a:r>
              <a:rPr lang="en-US" dirty="0"/>
              <a:t>If you condition on the effect being False, you can condition the causes independently</a:t>
            </a:r>
          </a:p>
          <a:p>
            <a:pPr lvl="2"/>
            <a:r>
              <a:rPr lang="en-US" dirty="0"/>
              <a:t>O(n) to perform exact inference throughout DNON using a single backward pass, where n is number of nodes in DNON</a:t>
            </a:r>
          </a:p>
          <a:p>
            <a:pPr lvl="1"/>
            <a:r>
              <a:rPr lang="en-US" dirty="0"/>
              <a:t>But if you condition on the effect being True, all the causes become coupled</a:t>
            </a:r>
          </a:p>
          <a:p>
            <a:pPr lvl="2"/>
            <a:r>
              <a:rPr lang="en-US" dirty="0"/>
              <a:t>Need to use approximation algorithms like belief propagation</a:t>
            </a:r>
          </a:p>
          <a:p>
            <a:pPr lvl="2"/>
            <a:endParaRPr lang="en-US" dirty="0"/>
          </a:p>
          <a:p>
            <a:r>
              <a:rPr lang="en-US" dirty="0"/>
              <a:t>Scruff type system has different type classes for different inference capabilities</a:t>
            </a:r>
          </a:p>
          <a:p>
            <a:r>
              <a:rPr lang="en-US" dirty="0"/>
              <a:t>Can say explicitly:</a:t>
            </a:r>
          </a:p>
          <a:p>
            <a:pPr lvl="1"/>
            <a:r>
              <a:rPr lang="en-US" dirty="0"/>
              <a:t>Conditioning on the output being False is tractable for backward inference</a:t>
            </a:r>
          </a:p>
          <a:p>
            <a:pPr lvl="1"/>
            <a:r>
              <a:rPr lang="en-US" dirty="0"/>
              <a:t>Conditioning on the output being True is tractable for belief propagation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A1EC32-CEAF-6745-86FA-8E063744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Tractability by Construction for DNONs</a:t>
            </a:r>
          </a:p>
        </p:txBody>
      </p:sp>
    </p:spTree>
    <p:extLst>
      <p:ext uri="{BB962C8B-B14F-4D97-AF65-F5344CB8AC3E}">
        <p14:creationId xmlns:p14="http://schemas.microsoft.com/office/powerpoint/2010/main" val="41908039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Noisy-Or as Anomaly Explainer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many parameter configurations, noisy-or will predict True for all nodes with high probability</a:t>
            </a:r>
          </a:p>
          <a:p>
            <a:r>
              <a:rPr lang="en-US" dirty="0"/>
              <a:t>So a False observation is an indication of surprise</a:t>
            </a:r>
          </a:p>
          <a:p>
            <a:endParaRPr lang="en-US" dirty="0"/>
          </a:p>
          <a:p>
            <a:r>
              <a:rPr lang="en-US" dirty="0"/>
              <a:t>This makes a deep noisy-or network ideal for explaining surprises/anomalies</a:t>
            </a:r>
          </a:p>
          <a:p>
            <a:pPr lvl="1"/>
            <a:r>
              <a:rPr lang="en-US" dirty="0"/>
              <a:t>Only process the False observations</a:t>
            </a:r>
          </a:p>
          <a:p>
            <a:pPr lvl="1"/>
            <a:r>
              <a:rPr lang="en-US" dirty="0"/>
              <a:t>This is fast!</a:t>
            </a:r>
          </a:p>
          <a:p>
            <a:pPr lvl="1"/>
            <a:endParaRPr lang="en-US" dirty="0"/>
          </a:p>
          <a:p>
            <a:r>
              <a:rPr lang="en-US" dirty="0"/>
              <a:t>Predictive coding interpretation</a:t>
            </a:r>
          </a:p>
          <a:p>
            <a:pPr lvl="1"/>
            <a:r>
              <a:rPr lang="en-US" dirty="0"/>
              <a:t>Always predict True</a:t>
            </a:r>
          </a:p>
          <a:p>
            <a:pPr lvl="1"/>
            <a:r>
              <a:rPr lang="en-US" dirty="0"/>
              <a:t>Only process the errors (False predictions)</a:t>
            </a:r>
          </a:p>
        </p:txBody>
      </p:sp>
    </p:spTree>
    <p:extLst>
      <p:ext uri="{BB962C8B-B14F-4D97-AF65-F5344CB8AC3E}">
        <p14:creationId xmlns:p14="http://schemas.microsoft.com/office/powerpoint/2010/main" val="33631959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C4CC67-51BC-2740-B7BF-64DCCD39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74" y="1039483"/>
            <a:ext cx="8455025" cy="29649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Linear Gaussian</a:t>
            </a:r>
          </a:p>
          <a:p>
            <a:pPr lvl="1"/>
            <a:r>
              <a:rPr lang="en-US" dirty="0"/>
              <a:t>Each node is defined by a Gaussian</a:t>
            </a:r>
          </a:p>
          <a:p>
            <a:pPr lvl="1"/>
            <a:r>
              <a:rPr lang="en-US" dirty="0"/>
              <a:t>Mean is linear function of values of its parents</a:t>
            </a:r>
          </a:p>
          <a:p>
            <a:pPr lvl="1"/>
            <a:r>
              <a:rPr lang="en-US" dirty="0"/>
              <a:t>Network of linear Gaussian nodes defines multivariate Gaussian</a:t>
            </a:r>
          </a:p>
          <a:p>
            <a:pPr lvl="1"/>
            <a:endParaRPr lang="en-US" dirty="0"/>
          </a:p>
          <a:p>
            <a:r>
              <a:rPr lang="en-US" dirty="0"/>
              <a:t>Conditional linear Gaussian</a:t>
            </a:r>
          </a:p>
          <a:p>
            <a:pPr lvl="1"/>
            <a:r>
              <a:rPr lang="en-US" dirty="0"/>
              <a:t>Add discrete variables</a:t>
            </a:r>
          </a:p>
          <a:p>
            <a:pPr lvl="2"/>
            <a:r>
              <a:rPr lang="en-US" dirty="0"/>
              <a:t>Only as parents of continuous nodes</a:t>
            </a:r>
          </a:p>
          <a:p>
            <a:pPr lvl="1"/>
            <a:r>
              <a:rPr lang="en-US" dirty="0"/>
              <a:t>Mean of a continuous node could be one of several linear functions of its continuous parents</a:t>
            </a:r>
          </a:p>
          <a:p>
            <a:pPr lvl="1"/>
            <a:r>
              <a:rPr lang="en-US" dirty="0"/>
              <a:t>Choice of linear function depends on discrete parents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8D6601-D475-F240-9FCC-BFC846D0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Linear </a:t>
            </a:r>
            <a:r>
              <a:rPr lang="en-US" dirty="0" err="1"/>
              <a:t>Guassian</a:t>
            </a:r>
            <a:r>
              <a:rPr lang="en-US" dirty="0"/>
              <a:t> (CLG) Models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0BBF9E-F2F9-E040-9C1C-91A1A88F7DBE}"/>
              </a:ext>
            </a:extLst>
          </p:cNvPr>
          <p:cNvSpPr/>
          <p:nvPr/>
        </p:nvSpPr>
        <p:spPr>
          <a:xfrm>
            <a:off x="1292773" y="4564117"/>
            <a:ext cx="772510" cy="4729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E75651-B19A-494D-8256-D57E6F9DAB65}"/>
              </a:ext>
            </a:extLst>
          </p:cNvPr>
          <p:cNvSpPr/>
          <p:nvPr/>
        </p:nvSpPr>
        <p:spPr>
          <a:xfrm>
            <a:off x="2215056" y="4564117"/>
            <a:ext cx="772510" cy="472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74618E-F79D-ED48-99F1-601A1FABDB0F}"/>
              </a:ext>
            </a:extLst>
          </p:cNvPr>
          <p:cNvSpPr/>
          <p:nvPr/>
        </p:nvSpPr>
        <p:spPr>
          <a:xfrm>
            <a:off x="1765739" y="5226268"/>
            <a:ext cx="772510" cy="472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076987-5E67-7A4E-AA4B-FD79011A0B28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1952152" y="4967819"/>
            <a:ext cx="199842" cy="25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03958A-D325-444C-9AD0-C05C86ECCD19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2151994" y="4967819"/>
            <a:ext cx="176193" cy="25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227A72-A874-C649-A895-8A46472B33F7}"/>
              </a:ext>
            </a:extLst>
          </p:cNvPr>
          <p:cNvSpPr txBox="1"/>
          <p:nvPr/>
        </p:nvSpPr>
        <p:spPr>
          <a:xfrm flipH="1">
            <a:off x="3342289" y="4635378"/>
            <a:ext cx="5667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d1 = flip(0.6)</a:t>
            </a:r>
          </a:p>
          <a:p>
            <a:r>
              <a:rPr lang="en-US" sz="1800" dirty="0"/>
              <a:t>c1 = Gaussian(2, 1)</a:t>
            </a:r>
          </a:p>
          <a:p>
            <a:r>
              <a:rPr lang="en-US" sz="1800" dirty="0"/>
              <a:t>c2 = Gaussian(if d1 then c1 + 2 else –3*c1, 1)</a:t>
            </a:r>
          </a:p>
        </p:txBody>
      </p:sp>
    </p:spTree>
    <p:extLst>
      <p:ext uri="{BB962C8B-B14F-4D97-AF65-F5344CB8AC3E}">
        <p14:creationId xmlns:p14="http://schemas.microsoft.com/office/powerpoint/2010/main" val="106145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2: Perception as Predictive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74" y="1039483"/>
            <a:ext cx="8455025" cy="797200"/>
          </a:xfrm>
        </p:spPr>
        <p:txBody>
          <a:bodyPr>
            <a:normAutofit/>
          </a:bodyPr>
          <a:lstStyle/>
          <a:p>
            <a:r>
              <a:rPr lang="en-US" dirty="0"/>
              <a:t>Recent trends in cognitive science (Friston, Clark) view perception as a process of prediction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0A277C-D94E-A846-A9E8-44A86219BAE1}"/>
              </a:ext>
            </a:extLst>
          </p:cNvPr>
          <p:cNvSpPr/>
          <p:nvPr/>
        </p:nvSpPr>
        <p:spPr>
          <a:xfrm>
            <a:off x="2112579" y="3046686"/>
            <a:ext cx="1316421" cy="4335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640D9D-07C3-6E45-9A6A-F414C0367B35}"/>
              </a:ext>
            </a:extLst>
          </p:cNvPr>
          <p:cNvSpPr/>
          <p:nvPr/>
        </p:nvSpPr>
        <p:spPr>
          <a:xfrm>
            <a:off x="2112579" y="3862552"/>
            <a:ext cx="1316421" cy="4335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9B1CBD-B59A-9644-88A9-163A5F8CD351}"/>
              </a:ext>
            </a:extLst>
          </p:cNvPr>
          <p:cNvSpPr/>
          <p:nvPr/>
        </p:nvSpPr>
        <p:spPr>
          <a:xfrm>
            <a:off x="2112579" y="4741479"/>
            <a:ext cx="1316421" cy="4335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97D1D8-9531-2248-B3D5-6CBBA9F4CE50}"/>
              </a:ext>
            </a:extLst>
          </p:cNvPr>
          <p:cNvSpPr/>
          <p:nvPr/>
        </p:nvSpPr>
        <p:spPr>
          <a:xfrm>
            <a:off x="2112579" y="5620407"/>
            <a:ext cx="1316421" cy="4335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8C48D6-42E4-DD40-89AC-250DE44C3494}"/>
              </a:ext>
            </a:extLst>
          </p:cNvPr>
          <p:cNvCxnSpPr>
            <a:stCxn id="4" idx="4"/>
          </p:cNvCxnSpPr>
          <p:nvPr/>
        </p:nvCxnSpPr>
        <p:spPr>
          <a:xfrm flipH="1">
            <a:off x="2770789" y="3480238"/>
            <a:ext cx="1" cy="38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A9BF10-AEEF-CE45-955A-39F2B05C9F3F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2770790" y="4296104"/>
            <a:ext cx="0" cy="44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730769-205B-6F48-A89D-018098AA3E59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2770790" y="5175031"/>
            <a:ext cx="0" cy="44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5E6DF90-F982-7A4D-9C8C-1837DAB0EA94}"/>
              </a:ext>
            </a:extLst>
          </p:cNvPr>
          <p:cNvSpPr/>
          <p:nvPr/>
        </p:nvSpPr>
        <p:spPr>
          <a:xfrm>
            <a:off x="4981903" y="3046686"/>
            <a:ext cx="1316421" cy="433552"/>
          </a:xfrm>
          <a:prstGeom prst="ellips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16C5CD-D98B-8B40-9E9D-883BE44881F1}"/>
              </a:ext>
            </a:extLst>
          </p:cNvPr>
          <p:cNvSpPr/>
          <p:nvPr/>
        </p:nvSpPr>
        <p:spPr>
          <a:xfrm>
            <a:off x="4981903" y="3862552"/>
            <a:ext cx="1316421" cy="433552"/>
          </a:xfrm>
          <a:prstGeom prst="ellips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3F79FE-D6FD-6D40-8973-77B5D97D5BAD}"/>
              </a:ext>
            </a:extLst>
          </p:cNvPr>
          <p:cNvSpPr/>
          <p:nvPr/>
        </p:nvSpPr>
        <p:spPr>
          <a:xfrm>
            <a:off x="4981903" y="4741479"/>
            <a:ext cx="1316421" cy="433552"/>
          </a:xfrm>
          <a:prstGeom prst="ellips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8B9D8D-BD6B-7840-932A-C5BD069A48A2}"/>
              </a:ext>
            </a:extLst>
          </p:cNvPr>
          <p:cNvSpPr/>
          <p:nvPr/>
        </p:nvSpPr>
        <p:spPr>
          <a:xfrm>
            <a:off x="4981903" y="5620407"/>
            <a:ext cx="1316421" cy="433552"/>
          </a:xfrm>
          <a:prstGeom prst="ellips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5844CF-DA0E-1042-9A3B-9AC97C1DB7BB}"/>
              </a:ext>
            </a:extLst>
          </p:cNvPr>
          <p:cNvCxnSpPr>
            <a:stCxn id="14" idx="4"/>
          </p:cNvCxnSpPr>
          <p:nvPr/>
        </p:nvCxnSpPr>
        <p:spPr>
          <a:xfrm flipH="1">
            <a:off x="5640113" y="3480238"/>
            <a:ext cx="1" cy="38231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695CF6-7A0A-8A46-8122-8D41AC9CD821}"/>
              </a:ext>
            </a:extLst>
          </p:cNvPr>
          <p:cNvCxnSpPr>
            <a:stCxn id="15" idx="4"/>
            <a:endCxn id="16" idx="0"/>
          </p:cNvCxnSpPr>
          <p:nvPr/>
        </p:nvCxnSpPr>
        <p:spPr>
          <a:xfrm>
            <a:off x="5640114" y="4296104"/>
            <a:ext cx="0" cy="44537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7C8A3-FFBC-8245-9120-8965F6F2170C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5640114" y="5175031"/>
            <a:ext cx="0" cy="44537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41B409A-D9C2-B744-9330-0BBDB3C6CD7A}"/>
              </a:ext>
            </a:extLst>
          </p:cNvPr>
          <p:cNvSpPr/>
          <p:nvPr/>
        </p:nvSpPr>
        <p:spPr>
          <a:xfrm>
            <a:off x="3933496" y="3046686"/>
            <a:ext cx="543910" cy="4335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6D7638-3824-EE49-86F5-91F8EDF50E38}"/>
              </a:ext>
            </a:extLst>
          </p:cNvPr>
          <p:cNvSpPr/>
          <p:nvPr/>
        </p:nvSpPr>
        <p:spPr>
          <a:xfrm>
            <a:off x="3929556" y="3862552"/>
            <a:ext cx="543910" cy="4335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B85E3F-1BBE-CF43-BBFD-DFF6FE84C62D}"/>
              </a:ext>
            </a:extLst>
          </p:cNvPr>
          <p:cNvSpPr/>
          <p:nvPr/>
        </p:nvSpPr>
        <p:spPr>
          <a:xfrm>
            <a:off x="3929556" y="4741479"/>
            <a:ext cx="543910" cy="4335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F17560A-0CB5-1047-808A-4EDE5E28A6E4}"/>
              </a:ext>
            </a:extLst>
          </p:cNvPr>
          <p:cNvSpPr/>
          <p:nvPr/>
        </p:nvSpPr>
        <p:spPr>
          <a:xfrm>
            <a:off x="3937439" y="5620406"/>
            <a:ext cx="543910" cy="4335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FE8701-3523-B940-A833-B335C201D677}"/>
              </a:ext>
            </a:extLst>
          </p:cNvPr>
          <p:cNvCxnSpPr>
            <a:endCxn id="21" idx="2"/>
          </p:cNvCxnSpPr>
          <p:nvPr/>
        </p:nvCxnSpPr>
        <p:spPr>
          <a:xfrm>
            <a:off x="3429000" y="3249374"/>
            <a:ext cx="504496" cy="1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4E0AC9-BC40-6544-8B30-0D7389C26167}"/>
              </a:ext>
            </a:extLst>
          </p:cNvPr>
          <p:cNvCxnSpPr>
            <a:stCxn id="5" idx="6"/>
            <a:endCxn id="22" idx="2"/>
          </p:cNvCxnSpPr>
          <p:nvPr/>
        </p:nvCxnSpPr>
        <p:spPr>
          <a:xfrm>
            <a:off x="3429000" y="4079328"/>
            <a:ext cx="500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3F2C73-8EB9-3448-A0F6-C4CADC5847D8}"/>
              </a:ext>
            </a:extLst>
          </p:cNvPr>
          <p:cNvCxnSpPr>
            <a:stCxn id="6" idx="6"/>
            <a:endCxn id="23" idx="2"/>
          </p:cNvCxnSpPr>
          <p:nvPr/>
        </p:nvCxnSpPr>
        <p:spPr>
          <a:xfrm>
            <a:off x="3429000" y="4958255"/>
            <a:ext cx="500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2A4DCB-7AA4-CB44-ACA5-771A996A4007}"/>
              </a:ext>
            </a:extLst>
          </p:cNvPr>
          <p:cNvCxnSpPr>
            <a:stCxn id="7" idx="6"/>
            <a:endCxn id="24" idx="2"/>
          </p:cNvCxnSpPr>
          <p:nvPr/>
        </p:nvCxnSpPr>
        <p:spPr>
          <a:xfrm flipV="1">
            <a:off x="3429000" y="5837182"/>
            <a:ext cx="5084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4AB59E-5C9F-B94F-9F8D-98ACA7BF0052}"/>
              </a:ext>
            </a:extLst>
          </p:cNvPr>
          <p:cNvCxnSpPr>
            <a:stCxn id="14" idx="2"/>
            <a:endCxn id="21" idx="6"/>
          </p:cNvCxnSpPr>
          <p:nvPr/>
        </p:nvCxnSpPr>
        <p:spPr>
          <a:xfrm flipH="1">
            <a:off x="4477406" y="3263462"/>
            <a:ext cx="504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750D29-CCE7-BB44-92A2-D926A0D42513}"/>
              </a:ext>
            </a:extLst>
          </p:cNvPr>
          <p:cNvCxnSpPr>
            <a:stCxn id="15" idx="2"/>
            <a:endCxn id="22" idx="6"/>
          </p:cNvCxnSpPr>
          <p:nvPr/>
        </p:nvCxnSpPr>
        <p:spPr>
          <a:xfrm flipH="1">
            <a:off x="4473466" y="4079328"/>
            <a:ext cx="508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9EE005-E3B7-774C-8F72-21A0E997D04E}"/>
              </a:ext>
            </a:extLst>
          </p:cNvPr>
          <p:cNvCxnSpPr>
            <a:stCxn id="16" idx="2"/>
            <a:endCxn id="23" idx="6"/>
          </p:cNvCxnSpPr>
          <p:nvPr/>
        </p:nvCxnSpPr>
        <p:spPr>
          <a:xfrm flipH="1">
            <a:off x="4473466" y="4958255"/>
            <a:ext cx="508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65F36E-1105-6743-A461-3634F80EA9EA}"/>
              </a:ext>
            </a:extLst>
          </p:cNvPr>
          <p:cNvCxnSpPr>
            <a:stCxn id="17" idx="2"/>
            <a:endCxn id="24" idx="6"/>
          </p:cNvCxnSpPr>
          <p:nvPr/>
        </p:nvCxnSpPr>
        <p:spPr>
          <a:xfrm flipH="1" flipV="1">
            <a:off x="4481349" y="5837182"/>
            <a:ext cx="5005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41446D1-C3E2-7A4F-9B69-A49AA6194985}"/>
              </a:ext>
            </a:extLst>
          </p:cNvPr>
          <p:cNvSpPr txBox="1"/>
          <p:nvPr/>
        </p:nvSpPr>
        <p:spPr>
          <a:xfrm>
            <a:off x="1843310" y="2572412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Predictions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22DEB1-ECBC-FB4F-8F4F-E707FEE5844E}"/>
              </a:ext>
            </a:extLst>
          </p:cNvPr>
          <p:cNvSpPr txBox="1"/>
          <p:nvPr/>
        </p:nvSpPr>
        <p:spPr>
          <a:xfrm>
            <a:off x="5098890" y="2572412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Errors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206994-12B8-F447-8B05-9373D982BC9E}"/>
              </a:ext>
            </a:extLst>
          </p:cNvPr>
          <p:cNvSpPr txBox="1"/>
          <p:nvPr/>
        </p:nvSpPr>
        <p:spPr>
          <a:xfrm>
            <a:off x="3533280" y="2572412"/>
            <a:ext cx="1273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Percepts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195EA6-4E36-1E44-A378-37DC73AAE219}"/>
              </a:ext>
            </a:extLst>
          </p:cNvPr>
          <p:cNvSpPr txBox="1"/>
          <p:nvPr/>
        </p:nvSpPr>
        <p:spPr>
          <a:xfrm>
            <a:off x="2368580" y="1890486"/>
            <a:ext cx="371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Dual node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268149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FD200F-1CC7-C64B-A434-F3BEEBF1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linear Gaussian model</a:t>
            </a:r>
          </a:p>
          <a:p>
            <a:pPr lvl="1"/>
            <a:r>
              <a:rPr lang="en-US" dirty="0"/>
              <a:t>Just like a regular linear Gaussian model, but with linear Gaussian nodes stacked in layers</a:t>
            </a:r>
          </a:p>
          <a:p>
            <a:pPr lvl="1"/>
            <a:r>
              <a:rPr lang="en-US" dirty="0"/>
              <a:t>Compositional definition of high-dimensional multivariate Gaussian</a:t>
            </a:r>
          </a:p>
          <a:p>
            <a:endParaRPr lang="en-US" dirty="0"/>
          </a:p>
          <a:p>
            <a:r>
              <a:rPr lang="en-US" dirty="0"/>
              <a:t>Deep CLG model</a:t>
            </a:r>
          </a:p>
          <a:p>
            <a:pPr lvl="1"/>
            <a:r>
              <a:rPr lang="en-US" dirty="0"/>
              <a:t>Adds a tractable Scruff network of discrete variables at the roots</a:t>
            </a:r>
          </a:p>
          <a:p>
            <a:pPr lvl="2"/>
            <a:r>
              <a:rPr lang="en-US" dirty="0"/>
              <a:t>Could be single layer</a:t>
            </a:r>
          </a:p>
          <a:p>
            <a:endParaRPr lang="en-US" dirty="0"/>
          </a:p>
          <a:p>
            <a:r>
              <a:rPr lang="en-US" dirty="0"/>
              <a:t>Natural predictive coding interpretation</a:t>
            </a:r>
          </a:p>
          <a:p>
            <a:pPr lvl="1"/>
            <a:r>
              <a:rPr lang="en-US" dirty="0"/>
              <a:t>Forward pass predicts mean of every node</a:t>
            </a:r>
          </a:p>
          <a:p>
            <a:pPr lvl="1"/>
            <a:r>
              <a:rPr lang="en-US" dirty="0"/>
              <a:t>Backwards pass propagates deviations from mean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F1167F-7718-0942-995F-380533A9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LG and CLG Models</a:t>
            </a:r>
          </a:p>
        </p:txBody>
      </p:sp>
    </p:spTree>
    <p:extLst>
      <p:ext uri="{BB962C8B-B14F-4D97-AF65-F5344CB8AC3E}">
        <p14:creationId xmlns:p14="http://schemas.microsoft.com/office/powerpoint/2010/main" val="13247168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1B858F-5ED0-E344-B59B-1D48DBBD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framework for deep probabilistic models and examples of models</a:t>
            </a:r>
          </a:p>
          <a:p>
            <a:pPr lvl="1"/>
            <a:r>
              <a:rPr lang="en-US" dirty="0"/>
              <a:t>Need to implement these models </a:t>
            </a:r>
            <a:r>
              <a:rPr lang="en-US" dirty="0" err="1"/>
              <a:t>scalably</a:t>
            </a:r>
            <a:r>
              <a:rPr lang="en-US" dirty="0"/>
              <a:t> using appropriate hardware</a:t>
            </a:r>
          </a:p>
          <a:p>
            <a:pPr lvl="1"/>
            <a:r>
              <a:rPr lang="en-US" dirty="0"/>
              <a:t>Need to compare models to other probabilistic programs and neural networks</a:t>
            </a:r>
          </a:p>
          <a:p>
            <a:pPr lvl="2"/>
            <a:r>
              <a:rPr lang="en-US" dirty="0"/>
              <a:t>How much does being able to encode knowledge help?</a:t>
            </a:r>
          </a:p>
          <a:p>
            <a:pPr lvl="2"/>
            <a:r>
              <a:rPr lang="en-US" dirty="0"/>
              <a:t>How much does learning deep features help?</a:t>
            </a:r>
          </a:p>
          <a:p>
            <a:pPr lvl="1"/>
            <a:r>
              <a:rPr lang="en-US" dirty="0"/>
              <a:t>Applications</a:t>
            </a:r>
          </a:p>
          <a:p>
            <a:pPr lvl="2"/>
            <a:endParaRPr lang="en-US" dirty="0"/>
          </a:p>
          <a:p>
            <a:r>
              <a:rPr lang="en-US" dirty="0"/>
              <a:t>We have a framework to develop cognitive models based on predictive coding</a:t>
            </a:r>
          </a:p>
          <a:p>
            <a:pPr lvl="1"/>
            <a:r>
              <a:rPr lang="en-US" dirty="0"/>
              <a:t>Need to actually build some of these models</a:t>
            </a:r>
          </a:p>
          <a:p>
            <a:pPr lvl="1"/>
            <a:r>
              <a:rPr lang="en-US" dirty="0"/>
              <a:t>Need to evaluate their explanatory power</a:t>
            </a:r>
          </a:p>
          <a:p>
            <a:pPr lvl="1"/>
            <a:r>
              <a:rPr lang="en-US" dirty="0"/>
              <a:t>Applications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0A201A-44C3-1749-9949-BC3FA6E6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6237549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of Contact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2336" y="2262352"/>
            <a:ext cx="8226425" cy="206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chemeClr val="accent1"/>
                </a:solidFill>
              </a:rPr>
              <a:t>Avi Pfeffer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617.491.3474 Ext. 513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 err="1">
                <a:solidFill>
                  <a:schemeClr val="accent1"/>
                </a:solidFill>
              </a:rPr>
              <a:t>apfeffer@cra.com</a:t>
            </a:r>
            <a:endParaRPr lang="en-US" sz="2000" dirty="0">
              <a:solidFill>
                <a:schemeClr val="accent1"/>
              </a:solidFill>
            </a:endParaRPr>
          </a:p>
          <a:p>
            <a:pPr algn="ctr">
              <a:spcBef>
                <a:spcPct val="50000"/>
              </a:spcBef>
            </a:pPr>
            <a:endParaRPr lang="en-US" sz="1400" dirty="0">
              <a:solidFill>
                <a:schemeClr val="accent1"/>
              </a:solidFill>
            </a:endParaRPr>
          </a:p>
          <a:p>
            <a:pPr algn="ctr">
              <a:spcBef>
                <a:spcPct val="50000"/>
              </a:spcBef>
            </a:pP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75211" y="5009073"/>
            <a:ext cx="5393789" cy="1563352"/>
            <a:chOff x="1875211" y="5009073"/>
            <a:chExt cx="5393789" cy="1563352"/>
          </a:xfrm>
        </p:grpSpPr>
        <p:pic>
          <p:nvPicPr>
            <p:cNvPr id="10" name="Picture 9" descr="CRA-LOGO-Large.e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5211" y="5009073"/>
              <a:ext cx="2788920" cy="689165"/>
            </a:xfrm>
            <a:prstGeom prst="rect">
              <a:avLst/>
            </a:prstGeom>
          </p:spPr>
        </p:pic>
        <p:pic>
          <p:nvPicPr>
            <p:cNvPr id="11" name="Picture 10" descr="CRA-Address-Stacked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8992" y="5009073"/>
              <a:ext cx="2350008" cy="1563352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FD02FE5-5B37-DC44-A889-31A2B471F366}"/>
              </a:ext>
            </a:extLst>
          </p:cNvPr>
          <p:cNvSpPr txBox="1"/>
          <p:nvPr/>
        </p:nvSpPr>
        <p:spPr>
          <a:xfrm>
            <a:off x="1639614" y="1510624"/>
            <a:ext cx="5246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you find this interesting, contact me!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145B6F-2F65-EB4F-8201-D29FC5CE8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brain mechanisms can be understood as minimizing free energy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"Almost invariably, these involve some form of message passing or belief propagation among brain areas or units”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"Recognition can be formulated as a gradient descent on free energy"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2A9AE-953E-EF44-8E9A-20272DCF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Friston</a:t>
            </a:r>
            <a:r>
              <a:rPr lang="en-US" dirty="0"/>
              <a:t>: Free Energy Principle</a:t>
            </a:r>
          </a:p>
        </p:txBody>
      </p:sp>
    </p:spTree>
    <p:extLst>
      <p:ext uri="{BB962C8B-B14F-4D97-AF65-F5344CB8AC3E}">
        <p14:creationId xmlns:p14="http://schemas.microsoft.com/office/powerpoint/2010/main" val="32630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9AE21C-E11A-C74B-8E4D-14496217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Neats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clean and principled frameworks to build intelligence</a:t>
            </a:r>
          </a:p>
          <a:p>
            <a:pPr lvl="2"/>
            <a:r>
              <a:rPr lang="en-US" dirty="0"/>
              <a:t>E.g. logic, graphical models</a:t>
            </a:r>
          </a:p>
          <a:p>
            <a:pPr lvl="2"/>
            <a:endParaRPr lang="en-US" dirty="0"/>
          </a:p>
          <a:p>
            <a:r>
              <a:rPr lang="en-US" dirty="0" err="1"/>
              <a:t>Scruffies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whatever mechanism works</a:t>
            </a:r>
          </a:p>
          <a:p>
            <a:pPr lvl="1"/>
            <a:r>
              <a:rPr lang="en-US" dirty="0"/>
              <a:t>Many different mechanisms are used in a complex intelligent system</a:t>
            </a:r>
          </a:p>
          <a:p>
            <a:pPr lvl="1"/>
            <a:r>
              <a:rPr lang="en-US" dirty="0"/>
              <a:t>Path-dependence of development</a:t>
            </a:r>
          </a:p>
          <a:p>
            <a:pPr lvl="1"/>
            <a:endParaRPr lang="en-US" dirty="0"/>
          </a:p>
          <a:p>
            <a:r>
              <a:rPr lang="en-US" dirty="0"/>
              <a:t>My view:</a:t>
            </a:r>
          </a:p>
          <a:p>
            <a:pPr lvl="1"/>
            <a:r>
              <a:rPr lang="en-US" dirty="0"/>
              <a:t>Intelligence requires many mechanisms</a:t>
            </a:r>
          </a:p>
          <a:p>
            <a:pPr lvl="1"/>
            <a:r>
              <a:rPr lang="en-US" dirty="0"/>
              <a:t>But having an overarching neat framework helps make them work together coherently</a:t>
            </a:r>
          </a:p>
          <a:p>
            <a:pPr lvl="1"/>
            <a:endParaRPr lang="en-US" dirty="0"/>
          </a:p>
          <a:p>
            <a:r>
              <a:rPr lang="en-US" dirty="0"/>
              <a:t>Ramifications for cognitive architecture: Need to balance neatness and scruffiness in a well thought out way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507FB0-80DC-924D-8648-3366CB44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Neats</a:t>
            </a:r>
            <a:r>
              <a:rPr lang="en-US" dirty="0"/>
              <a:t> and </a:t>
            </a:r>
            <a:r>
              <a:rPr lang="en-US" dirty="0" err="1"/>
              <a:t>Scruffies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7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6A8CD0-CE8C-C840-9BF1-639A64EFF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want:</a:t>
            </a:r>
          </a:p>
          <a:p>
            <a:pPr lvl="1"/>
            <a:r>
              <a:rPr lang="en-US" dirty="0"/>
              <a:t>A representation and reasoning framework that combines benefits of PP and NNs:</a:t>
            </a:r>
          </a:p>
          <a:p>
            <a:pPr lvl="2"/>
            <a:r>
              <a:rPr lang="en-US" dirty="0"/>
              <a:t>Bayesian</a:t>
            </a:r>
          </a:p>
          <a:p>
            <a:pPr lvl="2"/>
            <a:r>
              <a:rPr lang="en-US" dirty="0"/>
              <a:t>Encodes knowledge for predictions</a:t>
            </a:r>
          </a:p>
          <a:p>
            <a:pPr lvl="2"/>
            <a:r>
              <a:rPr lang="en-US" dirty="0" err="1"/>
              <a:t>Scalably</a:t>
            </a:r>
            <a:r>
              <a:rPr lang="en-US" dirty="0"/>
              <a:t> learnable</a:t>
            </a:r>
          </a:p>
          <a:p>
            <a:pPr lvl="2"/>
            <a:r>
              <a:rPr lang="en-US" dirty="0"/>
              <a:t>Able to discover relevant domain features</a:t>
            </a:r>
          </a:p>
          <a:p>
            <a:pPr marL="228600" lvl="1" indent="0">
              <a:buNone/>
            </a:pPr>
            <a:endParaRPr lang="en-US" dirty="0"/>
          </a:p>
          <a:p>
            <a:pPr lvl="1"/>
            <a:r>
              <a:rPr lang="en-US" dirty="0"/>
              <a:t>A compositional architecture:</a:t>
            </a:r>
          </a:p>
          <a:p>
            <a:pPr lvl="2"/>
            <a:r>
              <a:rPr lang="en-US" dirty="0"/>
              <a:t>Supports composing different mechanisms together</a:t>
            </a:r>
          </a:p>
          <a:p>
            <a:pPr lvl="2"/>
            <a:r>
              <a:rPr lang="en-US" dirty="0"/>
              <a:t>Able to build full cognitive systems</a:t>
            </a:r>
          </a:p>
          <a:p>
            <a:pPr lvl="2"/>
            <a:r>
              <a:rPr lang="en-US" dirty="0"/>
              <a:t>In a coherent framework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E1E9E6-E57A-1A48-B5A6-D173A9B1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Motivations Coincide!</a:t>
            </a:r>
          </a:p>
        </p:txBody>
      </p:sp>
    </p:spTree>
    <p:extLst>
      <p:ext uri="{BB962C8B-B14F-4D97-AF65-F5344CB8AC3E}">
        <p14:creationId xmlns:p14="http://schemas.microsoft.com/office/powerpoint/2010/main" val="786414340"/>
      </p:ext>
    </p:extLst>
  </p:cSld>
  <p:clrMapOvr>
    <a:masterClrMapping/>
  </p:clrMapOvr>
</p:sld>
</file>

<file path=ppt/theme/theme1.xml><?xml version="1.0" encoding="utf-8"?>
<a:theme xmlns:a="http://schemas.openxmlformats.org/drawingml/2006/main" name="CRA Template-Confidential">
  <a:themeElements>
    <a:clrScheme name="CRA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5595"/>
      </a:accent1>
      <a:accent2>
        <a:srgbClr val="C1D72E"/>
      </a:accent2>
      <a:accent3>
        <a:srgbClr val="F8981C"/>
      </a:accent3>
      <a:accent4>
        <a:srgbClr val="CEE3F3"/>
      </a:accent4>
      <a:accent5>
        <a:srgbClr val="0B9BDE"/>
      </a:accent5>
      <a:accent6>
        <a:srgbClr val="7D81BE"/>
      </a:accent6>
      <a:hlink>
        <a:srgbClr val="0000FF"/>
      </a:hlink>
      <a:folHlink>
        <a:srgbClr val="800080"/>
      </a:folHlink>
    </a:clrScheme>
    <a:fontScheme name="CRA_PPT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 Template-Confidential</Template>
  <TotalTime>22661</TotalTime>
  <Words>3344</Words>
  <Application>Microsoft Macintosh PowerPoint</Application>
  <PresentationFormat>On-screen Show (4:3)</PresentationFormat>
  <Paragraphs>703</Paragraphs>
  <Slides>62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ＭＳ Ｐゴシック</vt:lpstr>
      <vt:lpstr>Arial</vt:lpstr>
      <vt:lpstr>Cambria Math</vt:lpstr>
      <vt:lpstr>Courier New</vt:lpstr>
      <vt:lpstr>Verdana</vt:lpstr>
      <vt:lpstr>Wingdings</vt:lpstr>
      <vt:lpstr>CRA Template-Confidential</vt:lpstr>
      <vt:lpstr>Scruff: A Deep Probabilistic Cognitive Architecture</vt:lpstr>
      <vt:lpstr>PowerPoint Presentation</vt:lpstr>
      <vt:lpstr>Motivation 1: Knowledge + Data</vt:lpstr>
      <vt:lpstr>Challenges to Deep Learning (Marcus)</vt:lpstr>
      <vt:lpstr>Making Probabilistic Programming as Effective as Neural Networks</vt:lpstr>
      <vt:lpstr>Motivation 2: Perception as Predictive Coding</vt:lpstr>
      <vt:lpstr>Friston: Free Energy Principle</vt:lpstr>
      <vt:lpstr>Neats and Scruffies</vt:lpstr>
      <vt:lpstr>The Motivations Coincide!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Principle 1: PP Trained Like NN</vt:lpstr>
      <vt:lpstr>Main Principle #2: Neat and Scruffy Programming</vt:lpstr>
      <vt:lpstr>PowerPoint Presentation</vt:lpstr>
      <vt:lpstr>Haskell for Neat and Scruffy Programming</vt:lpstr>
      <vt:lpstr>Expressivity versus Tractability</vt:lpstr>
      <vt:lpstr>Expressivity versus Tractability in Probabilistic Programming</vt:lpstr>
      <vt:lpstr>Expressivity versus Tractability in Probabilistic Programming</vt:lpstr>
      <vt:lpstr>Expressivity versus Tractability in Probabilistic Programming</vt:lpstr>
      <vt:lpstr>Scruff’s Approach: Tractability by Construction</vt:lpstr>
      <vt:lpstr>Scruff’s Type System: Key Concepts</vt:lpstr>
      <vt:lpstr>Example: Pentagon with Fixed Endpoints</vt:lpstr>
      <vt:lpstr>Examples of Type Classes Representing Capabilities</vt:lpstr>
      <vt:lpstr>Examples of Conditioning (1)</vt:lpstr>
      <vt:lpstr>Examples of Conditioning (2)</vt:lpstr>
      <vt:lpstr>Current Examples of Model Classes</vt:lpstr>
      <vt:lpstr>Choosing Between Inference Mechanisms</vt:lpstr>
      <vt:lpstr>Reinforcement Learning for Optimizing Inference</vt:lpstr>
      <vt:lpstr>Network of Reinforcement Learners</vt:lpstr>
      <vt:lpstr>Strategies For Choosing Between Streams</vt:lpstr>
      <vt:lpstr>Strategies for Combining Streams</vt:lpstr>
      <vt:lpstr>Strategies for Merging Streams</vt:lpstr>
      <vt:lpstr>PowerPoint Presentation</vt:lpstr>
      <vt:lpstr>Deep Learning for Natural Language</vt:lpstr>
      <vt:lpstr>Critiques of Deep Learning for Natural Language</vt:lpstr>
      <vt:lpstr>Bringing Linguistic Knowledge into Deep Models</vt:lpstr>
      <vt:lpstr>Grammar Models</vt:lpstr>
      <vt:lpstr>Context Free Grammars (CFGs)</vt:lpstr>
      <vt:lpstr>CFG Derivations/Parses</vt:lpstr>
      <vt:lpstr>Probabilistic Context Free Grammars (PCFGs)</vt:lpstr>
      <vt:lpstr>PCFG Derivations/Parses</vt:lpstr>
      <vt:lpstr>PCFG Inference</vt:lpstr>
      <vt:lpstr>Deep PCFGs</vt:lpstr>
      <vt:lpstr>Parameter Sharing</vt:lpstr>
      <vt:lpstr>Scruff Model for Parse p1</vt:lpstr>
      <vt:lpstr>Parsing in Deep PCFGs</vt:lpstr>
      <vt:lpstr>Dynamic Programming for Deep PCFGs</vt:lpstr>
      <vt:lpstr>Learning in Deep PCFGs</vt:lpstr>
      <vt:lpstr>Differentiating Models With Respect to Parameters</vt:lpstr>
      <vt:lpstr>PowerPoint Presentation</vt:lpstr>
      <vt:lpstr>Scruff as a Cognitive Architecture</vt:lpstr>
      <vt:lpstr>Noisy-Or Model</vt:lpstr>
      <vt:lpstr>Deep Noisy-Or Network (DNON)</vt:lpstr>
      <vt:lpstr>Tractability by Construction for DNONs</vt:lpstr>
      <vt:lpstr>Deep Noisy-Or as Anomaly Explainer</vt:lpstr>
      <vt:lpstr>Conditional Linear Guassian (CLG) Models</vt:lpstr>
      <vt:lpstr>Deep LG and CLG Models</vt:lpstr>
      <vt:lpstr>Conclusion and Future Work</vt:lpstr>
      <vt:lpstr>Point of Contact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 Pfeffer</dc:creator>
  <cp:lastModifiedBy>Avi Pfeffer</cp:lastModifiedBy>
  <cp:revision>93</cp:revision>
  <cp:lastPrinted>2007-04-18T19:05:41Z</cp:lastPrinted>
  <dcterms:created xsi:type="dcterms:W3CDTF">2018-01-22T18:35:55Z</dcterms:created>
  <dcterms:modified xsi:type="dcterms:W3CDTF">2018-03-27T13:11:04Z</dcterms:modified>
</cp:coreProperties>
</file>