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67" r:id="rId3"/>
    <p:sldId id="266" r:id="rId4"/>
    <p:sldId id="257" r:id="rId5"/>
    <p:sldId id="268" r:id="rId6"/>
    <p:sldId id="269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343" r:id="rId15"/>
    <p:sldId id="274" r:id="rId16"/>
    <p:sldId id="275" r:id="rId17"/>
    <p:sldId id="276" r:id="rId18"/>
    <p:sldId id="280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316" r:id="rId27"/>
    <p:sldId id="317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292" r:id="rId46"/>
    <p:sldId id="318" r:id="rId47"/>
    <p:sldId id="304" r:id="rId48"/>
    <p:sldId id="306" r:id="rId49"/>
    <p:sldId id="314" r:id="rId50"/>
    <p:sldId id="319" r:id="rId51"/>
    <p:sldId id="315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4" r:id="rId64"/>
    <p:sldId id="331" r:id="rId65"/>
    <p:sldId id="332" r:id="rId66"/>
    <p:sldId id="333" r:id="rId67"/>
    <p:sldId id="336" r:id="rId68"/>
    <p:sldId id="337" r:id="rId69"/>
    <p:sldId id="338" r:id="rId70"/>
    <p:sldId id="339" r:id="rId71"/>
    <p:sldId id="340" r:id="rId72"/>
    <p:sldId id="258" r:id="rId73"/>
    <p:sldId id="259" r:id="rId74"/>
    <p:sldId id="341" r:id="rId75"/>
    <p:sldId id="342" r:id="rId7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13944D6-6F9C-4B1A-9F15-B8F275B64800}">
          <p14:sldIdLst>
            <p14:sldId id="256"/>
          </p14:sldIdLst>
        </p14:section>
        <p14:section name="Introduction" id="{A6560DEF-2C9B-42E7-A368-528E5D02A5F0}">
          <p14:sldIdLst>
            <p14:sldId id="267"/>
            <p14:sldId id="266"/>
            <p14:sldId id="257"/>
            <p14:sldId id="268"/>
            <p14:sldId id="269"/>
            <p14:sldId id="261"/>
            <p14:sldId id="262"/>
            <p14:sldId id="263"/>
          </p14:sldIdLst>
        </p14:section>
        <p14:section name="Installation du SDK" id="{FD0537CA-9D87-46AC-8B69-6B058BD5A2A1}">
          <p14:sldIdLst>
            <p14:sldId id="270"/>
            <p14:sldId id="271"/>
            <p14:sldId id="272"/>
            <p14:sldId id="273"/>
            <p14:sldId id="343"/>
          </p14:sldIdLst>
        </p14:section>
        <p14:section name="Découvrons le framework" id="{74FE0B5C-5AED-4AE4-A2B1-71BEDEAA2C9F}">
          <p14:sldIdLst>
            <p14:sldId id="274"/>
            <p14:sldId id="275"/>
            <p14:sldId id="276"/>
            <p14:sldId id="280"/>
            <p14:sldId id="277"/>
            <p14:sldId id="278"/>
          </p14:sldIdLst>
        </p14:section>
        <p14:section name="Comment ça marche" id="{F03529DE-F9C1-48B8-A012-B81A8B907965}">
          <p14:sldIdLst>
            <p14:sldId id="279"/>
            <p14:sldId id="281"/>
            <p14:sldId id="282"/>
            <p14:sldId id="283"/>
            <p14:sldId id="284"/>
            <p14:sldId id="316"/>
            <p14:sldId id="317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Plus loin dans les explications" id="{C2CEFA1E-83E6-4D06-AA2E-D47C5083A5F4}">
          <p14:sldIdLst>
            <p14:sldId id="302"/>
            <p14:sldId id="292"/>
            <p14:sldId id="318"/>
            <p14:sldId id="304"/>
            <p14:sldId id="306"/>
            <p14:sldId id="314"/>
            <p14:sldId id="319"/>
          </p14:sldIdLst>
        </p14:section>
        <p14:section name="Operations CRUD" id="{8E6017BB-B0C6-4FB7-A813-28037285F6A4}">
          <p14:sldIdLst>
            <p14:sldId id="315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4"/>
            <p14:sldId id="331"/>
            <p14:sldId id="332"/>
            <p14:sldId id="333"/>
            <p14:sldId id="336"/>
            <p14:sldId id="337"/>
            <p14:sldId id="338"/>
            <p14:sldId id="339"/>
            <p14:sldId id="340"/>
          </p14:sldIdLst>
        </p14:section>
        <p14:section name="Conclusion" id="{AF643C9D-430B-41F8-ADA9-BAD3CDE5CCB8}">
          <p14:sldIdLst>
            <p14:sldId id="258"/>
            <p14:sldId id="259"/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9591" autoAdjust="0"/>
  </p:normalViewPr>
  <p:slideViewPr>
    <p:cSldViewPr>
      <p:cViewPr varScale="1">
        <p:scale>
          <a:sx n="33" d="100"/>
          <a:sy n="33" d="100"/>
        </p:scale>
        <p:origin x="-286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B5AB3-FEE3-46AF-AD5A-A65905C75537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46525-DEBA-45BE-8229-EBCA5E9E76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171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26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Il y a tout de même des </a:t>
            </a:r>
            <a:r>
              <a:rPr lang="fr-FR" dirty="0" err="1" smtClean="0"/>
              <a:t>snippets</a:t>
            </a:r>
            <a:r>
              <a:rPr lang="fr-FR" dirty="0" smtClean="0"/>
              <a:t> et divers moteurs de </a:t>
            </a:r>
            <a:r>
              <a:rPr lang="fr-FR" dirty="0" err="1" smtClean="0"/>
              <a:t>templates</a:t>
            </a:r>
            <a:r>
              <a:rPr lang="fr-FR" dirty="0" smtClean="0"/>
              <a:t> qui simplifient la syntaxe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07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Image: </a:t>
            </a:r>
          </a:p>
          <a:p>
            <a:r>
              <a:rPr lang="fr-FR" dirty="0" smtClean="0"/>
              <a:t>http://msdn.microsoft.com/fr-fr/magazine/dd942833.aspx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57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Image:</a:t>
            </a:r>
          </a:p>
          <a:p>
            <a:r>
              <a:rPr lang="fr-FR" dirty="0" smtClean="0"/>
              <a:t>http://msdn.microsoft.com/fr-fr/magazine/cc337884.aspx#S8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8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 &lt;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 smtClean="0"/>
              <a:t>runat</a:t>
            </a:r>
            <a:r>
              <a:rPr lang="fr-FR" dirty="0" smtClean="0"/>
              <a:t>=« server »&gt; et installer sur la vue un composant</a:t>
            </a:r>
          </a:p>
          <a:p>
            <a:r>
              <a:rPr lang="fr-FR" dirty="0" smtClean="0"/>
              <a:t>Si le composant est purement visuel cela devrait marcher, mais MVC ne gère pas de </a:t>
            </a:r>
            <a:r>
              <a:rPr lang="fr-FR" dirty="0" err="1" smtClean="0"/>
              <a:t>viewstate</a:t>
            </a:r>
            <a:r>
              <a:rPr lang="fr-FR" dirty="0" smtClean="0"/>
              <a:t>, et il n’est pas dans la logique de MVC de mélanger code </a:t>
            </a:r>
            <a:r>
              <a:rPr lang="fr-FR" dirty="0" err="1" smtClean="0"/>
              <a:t>behind</a:t>
            </a:r>
            <a:r>
              <a:rPr lang="fr-FR" dirty="0" smtClean="0"/>
              <a:t> et contrôleur</a:t>
            </a:r>
          </a:p>
          <a:p>
            <a:endParaRPr lang="fr-FR" dirty="0" smtClean="0"/>
          </a:p>
          <a:p>
            <a:r>
              <a:rPr lang="fr-FR" dirty="0" smtClean="0"/>
              <a:t>Cette pratique n’est pas supportée par MS et donc découragée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9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reconnaît en troisième paramètre la syntaxe d’une méthode anonyme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67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ViewBag</a:t>
            </a:r>
            <a:r>
              <a:rPr lang="fr-FR" dirty="0" smtClean="0"/>
              <a:t> est une propriété </a:t>
            </a:r>
            <a:r>
              <a:rPr lang="fr-FR" dirty="0" err="1" smtClean="0"/>
              <a:t>dynamic</a:t>
            </a:r>
            <a:r>
              <a:rPr lang="fr-FR" dirty="0" smtClean="0"/>
              <a:t>, il s’agit d’une des nouveautés de C# 4.0</a:t>
            </a:r>
          </a:p>
          <a:p>
            <a:r>
              <a:rPr lang="fr-FR" dirty="0" smtClean="0"/>
              <a:t>Il existe d’autres possibilités qui rendent le</a:t>
            </a:r>
            <a:r>
              <a:rPr lang="fr-FR" baseline="0" dirty="0" smtClean="0"/>
              <a:t> contrôleur plus facilement testable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18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fournit un chemin virtuel</a:t>
            </a:r>
          </a:p>
          <a:p>
            <a:r>
              <a:rPr lang="fr-FR" dirty="0" smtClean="0"/>
              <a:t>Ne</a:t>
            </a:r>
            <a:r>
              <a:rPr lang="fr-FR" baseline="0" dirty="0" smtClean="0"/>
              <a:t> pas oublier l’extension </a:t>
            </a:r>
            <a:r>
              <a:rPr lang="fr-FR" baseline="0" dirty="0" err="1" smtClean="0"/>
              <a:t>aspx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4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08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Peut être ajouter un appel à </a:t>
            </a:r>
            <a:r>
              <a:rPr lang="fr-FR" dirty="0" err="1" smtClean="0"/>
              <a:t>Take</a:t>
            </a:r>
            <a:r>
              <a:rPr lang="fr-FR" dirty="0" smtClean="0"/>
              <a:t>() pour limiter le nombre </a:t>
            </a:r>
            <a:r>
              <a:rPr lang="fr-FR" dirty="0" smtClean="0"/>
              <a:t>d’enregistrements</a:t>
            </a:r>
          </a:p>
          <a:p>
            <a:endParaRPr lang="fr-FR" dirty="0" smtClean="0"/>
          </a:p>
          <a:p>
            <a:r>
              <a:rPr lang="fr-FR" dirty="0" smtClean="0"/>
              <a:t>    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fr-FR" dirty="0" smtClean="0"/>
              <a:t> 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sealed</a:t>
            </a:r>
            <a:r>
              <a:rPr lang="fr-FR" dirty="0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fr-FR" dirty="0" smtClean="0"/>
              <a:t> 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ContactRepository</a:t>
            </a:r>
            <a:r>
              <a:rPr lang="fr-FR" dirty="0" smtClean="0"/>
              <a:t>     {         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fr-FR" dirty="0" smtClean="0"/>
              <a:t> 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fr-FR" dirty="0" smtClean="0"/>
              <a:t> 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AdventureWorksEntities</a:t>
            </a:r>
            <a:r>
              <a:rPr lang="fr-FR" dirty="0" smtClean="0"/>
              <a:t> _contacts =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fr-FR" dirty="0" smtClean="0"/>
              <a:t> 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AdventureWorksEntities</a:t>
            </a:r>
            <a:r>
              <a:rPr lang="fr-FR" dirty="0" smtClean="0"/>
              <a:t>();         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fr-FR" dirty="0" smtClean="0"/>
              <a:t> 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IQueryable</a:t>
            </a:r>
            <a:r>
              <a:rPr lang="fr-FR" dirty="0" smtClean="0"/>
              <a:t>&lt;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</a:t>
            </a:r>
            <a:r>
              <a:rPr lang="fr-FR" dirty="0" smtClean="0"/>
              <a:t>&gt; </a:t>
            </a:r>
            <a:r>
              <a:rPr lang="fr-FR" dirty="0" err="1" smtClean="0"/>
              <a:t>FindAllContacts</a:t>
            </a:r>
            <a:r>
              <a:rPr lang="fr-FR" dirty="0" smtClean="0"/>
              <a:t>()         {             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fr-FR" dirty="0" smtClean="0"/>
              <a:t> _</a:t>
            </a:r>
            <a:r>
              <a:rPr lang="fr-FR" dirty="0" err="1" smtClean="0"/>
              <a:t>contacts.Contact</a:t>
            </a:r>
            <a:r>
              <a:rPr lang="fr-FR" smtClean="0"/>
              <a:t>;         }     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04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en/details.aspx?FamilyID=d2928bc1-f48c-4e95-a064-2a455a22c8f6&amp;displaylang=en" TargetMode="External"/><Relationship Id="rId2" Type="http://schemas.openxmlformats.org/officeDocument/2006/relationships/hyperlink" Target="http://www.microsoft.com/web/gallery/install.aspx?appid=MVC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ownloads/en/details.aspx?FamilyID=d2928bc1-f48c-4e95-a064-2a455a22c8f6&amp;displaylang=e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scottgufrench/default.aspx" TargetMode="External"/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developpeur.org/tja/archive/2011/01/13/asp-net-mvc-3-sortie-de-la-version-rtm.aspx" TargetMode="External"/><Relationship Id="rId2" Type="http://schemas.openxmlformats.org/officeDocument/2006/relationships/hyperlink" Target="http://weblogs.asp.net/scottgufrench/archive/2008/06/11/sortie-d-asp-net-mvc-preview-3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logs.asp.net/scottgufrench/archive/2008/08/01/sortie-d-asp-net-mvc-preview-4-partie-1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otnet.developpez.com/mv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63434/Home/Inde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63434/Home/Inde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framework</a:t>
            </a:r>
            <a:r>
              <a:rPr lang="fr-FR" dirty="0" smtClean="0"/>
              <a:t> MVC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5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a besoin de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dernière version RTM du </a:t>
            </a:r>
            <a:r>
              <a:rPr lang="fr-FR" dirty="0" err="1" smtClean="0"/>
              <a:t>framework</a:t>
            </a:r>
            <a:r>
              <a:rPr lang="fr-FR" dirty="0" smtClean="0"/>
              <a:t> est la 3 (27 mai 2011)</a:t>
            </a:r>
          </a:p>
          <a:p>
            <a:r>
              <a:rPr lang="fr-FR" dirty="0" smtClean="0"/>
              <a:t>On la télécharge ici:</a:t>
            </a:r>
          </a:p>
          <a:p>
            <a:pPr marL="118872" indent="0">
              <a:buNone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www.microsoft.com/web/gallery/install.aspx?appid=MVC3</a:t>
            </a:r>
            <a:endParaRPr lang="fr-FR" dirty="0" smtClean="0"/>
          </a:p>
          <a:p>
            <a:r>
              <a:rPr lang="fr-FR" dirty="0" smtClean="0"/>
              <a:t>Ou ici:</a:t>
            </a:r>
          </a:p>
          <a:p>
            <a:pPr marL="118872" indent="0">
              <a:buNone/>
            </a:pP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www.microsoft.com/downloads/en/details.aspx?FamilyID=d2928bc1-f48c-4e95-a064-2a455a22c8f6&amp;displaylang=en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9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a besoin de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peut télécharger le source:</a:t>
            </a:r>
          </a:p>
          <a:p>
            <a:pPr marL="118872" indent="0">
              <a:buNone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www.microsoft.com/downloads/en/details.aspx?FamilyID=d2928bc1-f48c-4e95-a064-2a455a22c8f6&amp;displaylang=en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3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de littérature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tutoriels et des vidéo comme s’il en pleuvait sur le site MS </a:t>
            </a:r>
            <a:r>
              <a:rPr lang="fr-FR" dirty="0" err="1" smtClean="0"/>
              <a:t>Asp.Net</a:t>
            </a:r>
            <a:r>
              <a:rPr lang="fr-FR" dirty="0" smtClean="0"/>
              <a:t>:</a:t>
            </a:r>
          </a:p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www.asp.net/mvc</a:t>
            </a:r>
            <a:endParaRPr lang="fr-FR" dirty="0" smtClean="0"/>
          </a:p>
          <a:p>
            <a:r>
              <a:rPr lang="fr-FR" dirty="0" smtClean="0"/>
              <a:t>Dès qu’il y a un truc de nouveau l’indispensable blog de Scott </a:t>
            </a:r>
            <a:r>
              <a:rPr lang="fr-FR" dirty="0" err="1" smtClean="0"/>
              <a:t>Gu</a:t>
            </a:r>
            <a:r>
              <a:rPr lang="fr-FR" dirty="0"/>
              <a:t> </a:t>
            </a:r>
            <a:r>
              <a:rPr lang="fr-FR" dirty="0" smtClean="0"/>
              <a:t>qui existe aussi en français:</a:t>
            </a:r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weblogs.asp.net/scottgufrench/default.aspx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8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Encore plus de littérature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Un résumé des nouveautés de MVC 3:</a:t>
            </a:r>
          </a:p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weblogs.asp.net/scottgufrench/archive/2008/06/11/sortie-d-asp-net-mvc-preview-3.aspx</a:t>
            </a:r>
            <a:endParaRPr lang="fr-FR" dirty="0" smtClean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blogs.developpeur.org/tja/archive/2011/01/13/asp-net-mvc-3-sortie-de-la-version-rtm.aspx</a:t>
            </a:r>
            <a:endParaRPr lang="fr-FR" dirty="0" smtClean="0"/>
          </a:p>
          <a:p>
            <a:r>
              <a:rPr lang="fr-FR" dirty="0" smtClean="0"/>
              <a:t>Et même MVC 4:</a:t>
            </a:r>
          </a:p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weblogs.asp.net/scottgufrench/archive/2008/08/01/sortie-d-asp-net-mvc-preview-4-partie-1.aspx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00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</a:t>
            </a:r>
            <a:r>
              <a:rPr lang="fr-FR" dirty="0" err="1" smtClean="0"/>
              <a:t>tutos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157865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MS fournit une trentaine de tutoriaux sur MVC</a:t>
            </a:r>
          </a:p>
          <a:p>
            <a:r>
              <a:rPr lang="fr-FR" dirty="0" smtClean="0"/>
              <a:t>L’équipe Developpez.com les a traduits en français</a:t>
            </a:r>
          </a:p>
          <a:p>
            <a:r>
              <a:rPr lang="fr-FR" dirty="0">
                <a:hlinkClick r:id="rId2"/>
              </a:rPr>
              <a:t>http://dotnet.developpez.com/mvc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328592" cy="273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76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Parce qu’une démo nous parle toujours plus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45697"/>
          </a:xfrm>
        </p:spPr>
        <p:txBody>
          <a:bodyPr/>
          <a:lstStyle/>
          <a:p>
            <a:r>
              <a:rPr lang="fr-FR" dirty="0" smtClean="0"/>
              <a:t>On sélectionne le bon type de projet dans VS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3"/>
            <a:ext cx="7848872" cy="40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5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du projet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768509"/>
          </a:xfrm>
        </p:spPr>
        <p:txBody>
          <a:bodyPr/>
          <a:lstStyle/>
          <a:p>
            <a:r>
              <a:rPr lang="fr-FR" dirty="0" smtClean="0"/>
              <a:t>On a </a:t>
            </a:r>
            <a:r>
              <a:rPr lang="fr-FR" dirty="0" smtClean="0"/>
              <a:t>trois types </a:t>
            </a:r>
            <a:r>
              <a:rPr lang="fr-FR" dirty="0" smtClean="0"/>
              <a:t>de modèle</a:t>
            </a:r>
          </a:p>
          <a:p>
            <a:r>
              <a:rPr lang="fr-FR" dirty="0" smtClean="0"/>
              <a:t>On peut sélectionner un modèle de vue (</a:t>
            </a:r>
            <a:r>
              <a:rPr lang="fr-FR" dirty="0" err="1" smtClean="0"/>
              <a:t>Razor</a:t>
            </a:r>
            <a:r>
              <a:rPr lang="fr-FR" dirty="0" smtClean="0"/>
              <a:t> par défaut)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11425"/>
            <a:ext cx="4032448" cy="421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5338936" cy="462560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 squelette de projet est construit</a:t>
            </a:r>
          </a:p>
          <a:p>
            <a:r>
              <a:rPr lang="fr-FR" dirty="0" smtClean="0"/>
              <a:t>Mais il est possible, sur un gros projet, de redistribuer cette structure sur plusieurs projets dan la solution</a:t>
            </a:r>
          </a:p>
          <a:p>
            <a:r>
              <a:rPr lang="fr-FR" dirty="0" smtClean="0"/>
              <a:t>Un projet de tests unitaires est créé</a:t>
            </a:r>
          </a:p>
          <a:p>
            <a:r>
              <a:rPr lang="fr-FR" dirty="0" smtClean="0"/>
              <a:t>Noter l’absence de page par défaut dans la racine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27398"/>
            <a:ext cx="301667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4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vues, pas des pages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17705"/>
          </a:xfrm>
        </p:spPr>
        <p:txBody>
          <a:bodyPr/>
          <a:lstStyle/>
          <a:p>
            <a:r>
              <a:rPr lang="fr-FR" dirty="0" smtClean="0"/>
              <a:t>Pas de code </a:t>
            </a:r>
            <a:r>
              <a:rPr lang="fr-FR" dirty="0" err="1" smtClean="0"/>
              <a:t>behind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856984" cy="223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4871535"/>
            <a:ext cx="8229600" cy="1581801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Mais aussi pas de </a:t>
            </a:r>
            <a:r>
              <a:rPr lang="fr-FR" dirty="0" err="1" smtClean="0"/>
              <a:t>runat</a:t>
            </a:r>
            <a:r>
              <a:rPr lang="fr-FR" dirty="0" smtClean="0"/>
              <a:t>=server</a:t>
            </a:r>
          </a:p>
          <a:p>
            <a:r>
              <a:rPr lang="fr-FR" dirty="0" smtClean="0"/>
              <a:t>Pas de balise </a:t>
            </a:r>
            <a:r>
              <a:rPr lang="fr-FR" dirty="0" err="1" smtClean="0"/>
              <a:t>form</a:t>
            </a:r>
            <a:endParaRPr lang="fr-FR" dirty="0" smtClean="0"/>
          </a:p>
          <a:p>
            <a:r>
              <a:rPr lang="fr-FR" dirty="0" smtClean="0"/>
              <a:t>Pas de déclaration de composant</a:t>
            </a:r>
          </a:p>
          <a:p>
            <a:r>
              <a:rPr lang="fr-FR" dirty="0" smtClean="0"/>
              <a:t>On dirait de l’ASP classique!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6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Lançons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45697"/>
          </a:xfrm>
        </p:spPr>
        <p:txBody>
          <a:bodyPr/>
          <a:lstStyle/>
          <a:p>
            <a:r>
              <a:rPr lang="fr-FR" dirty="0" smtClean="0"/>
              <a:t>Si on lance l’application, le projet démarre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" y="3429000"/>
            <a:ext cx="8929905" cy="164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4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classique </a:t>
            </a:r>
            <a:r>
              <a:rPr lang="fr-FR" dirty="0" err="1"/>
              <a:t>Asp.Net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Historiquement </a:t>
            </a:r>
            <a:r>
              <a:rPr lang="fr-FR" dirty="0" err="1"/>
              <a:t>Asp.Net</a:t>
            </a:r>
            <a:r>
              <a:rPr lang="fr-FR" dirty="0"/>
              <a:t> est bâtit sur l’architecture </a:t>
            </a:r>
            <a:r>
              <a:rPr lang="fr-FR" dirty="0" err="1"/>
              <a:t>Webform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3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Lançons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89713"/>
          </a:xfrm>
        </p:spPr>
        <p:txBody>
          <a:bodyPr/>
          <a:lstStyle/>
          <a:p>
            <a:r>
              <a:rPr lang="fr-FR" dirty="0" smtClean="0"/>
              <a:t>On en profite pour créer un login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56673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1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s’est t’il passé?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5777"/>
          </a:xfrm>
        </p:spPr>
        <p:txBody>
          <a:bodyPr/>
          <a:lstStyle/>
          <a:p>
            <a:r>
              <a:rPr lang="fr-FR" dirty="0" smtClean="0"/>
              <a:t>On n’a pas de page par défaut dans la racine</a:t>
            </a:r>
          </a:p>
          <a:p>
            <a:r>
              <a:rPr lang="fr-FR" dirty="0" smtClean="0"/>
              <a:t>La page effectivement lancée est celle-ci: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20955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4439487"/>
            <a:ext cx="8229600" cy="1869833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 l’url ne contient </a:t>
            </a:r>
            <a:r>
              <a:rPr lang="fr-FR" dirty="0"/>
              <a:t>pas grand-chose:</a:t>
            </a:r>
            <a:br>
              <a:rPr lang="fr-FR" dirty="0"/>
            </a:br>
            <a:r>
              <a:rPr lang="fr-FR" dirty="0"/>
              <a:t>http://localhost:63434/</a:t>
            </a:r>
          </a:p>
          <a:p>
            <a:endParaRPr lang="fr-FR" dirty="0" smtClean="0"/>
          </a:p>
          <a:p>
            <a:pPr marL="118872" indent="0">
              <a:buNone/>
            </a:pPr>
            <a:r>
              <a:rPr lang="fr-FR" b="1" dirty="0" smtClean="0"/>
              <a:t>Comment fait </a:t>
            </a:r>
            <a:r>
              <a:rPr lang="fr-FR" b="1" dirty="0" err="1" smtClean="0"/>
              <a:t>Asp.Net</a:t>
            </a:r>
            <a:r>
              <a:rPr lang="fr-FR" b="1" dirty="0" smtClean="0"/>
              <a:t> pour trouver la bonne page?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49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notion de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933729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Du code nouveau a été inscrit dans le fichier </a:t>
            </a:r>
            <a:r>
              <a:rPr lang="fr-FR" dirty="0" err="1" smtClean="0"/>
              <a:t>globl.asax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852936"/>
            <a:ext cx="620395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7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notion de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RouteTable</a:t>
            </a:r>
            <a:r>
              <a:rPr lang="fr-FR" dirty="0" smtClean="0"/>
              <a:t> est appelée </a:t>
            </a:r>
            <a:r>
              <a:rPr lang="fr-FR" i="1" dirty="0" smtClean="0"/>
              <a:t>Table de Routage</a:t>
            </a:r>
          </a:p>
          <a:p>
            <a:r>
              <a:rPr lang="fr-FR" dirty="0" smtClean="0"/>
              <a:t>La table de routage enregistre une collection d’objets </a:t>
            </a:r>
            <a:r>
              <a:rPr lang="fr-FR" b="1" dirty="0" smtClean="0"/>
              <a:t>Route</a:t>
            </a:r>
          </a:p>
          <a:p>
            <a:r>
              <a:rPr lang="fr-FR" dirty="0" smtClean="0"/>
              <a:t>Un objet </a:t>
            </a:r>
            <a:r>
              <a:rPr lang="fr-FR" b="1" dirty="0" smtClean="0"/>
              <a:t>Route</a:t>
            </a:r>
            <a:r>
              <a:rPr lang="fr-FR" dirty="0" smtClean="0"/>
              <a:t> décrit un formulaire </a:t>
            </a:r>
            <a:r>
              <a:rPr lang="fr-FR" dirty="0" err="1" smtClean="0"/>
              <a:t>aspx</a:t>
            </a:r>
            <a:r>
              <a:rPr lang="fr-FR" dirty="0" smtClean="0"/>
              <a:t> et quoi en faire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3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notion de 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301881"/>
          </a:xfrm>
        </p:spPr>
        <p:txBody>
          <a:bodyPr/>
          <a:lstStyle/>
          <a:p>
            <a:r>
              <a:rPr lang="fr-FR" dirty="0" smtClean="0"/>
              <a:t>La méthode </a:t>
            </a:r>
            <a:r>
              <a:rPr lang="fr-FR" b="1" dirty="0" err="1" smtClean="0"/>
              <a:t>RegisterRoutes</a:t>
            </a:r>
            <a:r>
              <a:rPr lang="fr-FR" dirty="0" smtClean="0"/>
              <a:t> est chargée d’initialiser la table de routage</a:t>
            </a:r>
          </a:p>
          <a:p>
            <a:r>
              <a:rPr lang="fr-FR" dirty="0" smtClean="0"/>
              <a:t>Par </a:t>
            </a:r>
            <a:r>
              <a:rPr lang="fr-FR" dirty="0"/>
              <a:t>défaut on ignore (au niveau de MVC) les requêtes vers les services spéciaux en </a:t>
            </a:r>
            <a:r>
              <a:rPr lang="fr-FR" dirty="0" err="1"/>
              <a:t>axd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726155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5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526017"/>
          </a:xfrm>
        </p:spPr>
        <p:txBody>
          <a:bodyPr>
            <a:normAutofit/>
          </a:bodyPr>
          <a:lstStyle/>
          <a:p>
            <a:r>
              <a:rPr lang="fr-FR" dirty="0" smtClean="0"/>
              <a:t>Avec la méthode </a:t>
            </a:r>
            <a:r>
              <a:rPr lang="fr-FR" b="1" dirty="0" err="1" smtClean="0"/>
              <a:t>MapRoute</a:t>
            </a:r>
            <a:endParaRPr lang="fr-FR" b="1" dirty="0" smtClean="0"/>
          </a:p>
          <a:p>
            <a:r>
              <a:rPr lang="fr-FR" dirty="0" smtClean="0"/>
              <a:t>Les deux premiers paramètres sont obligatoires</a:t>
            </a:r>
          </a:p>
        </p:txBody>
      </p:sp>
    </p:spTree>
    <p:extLst>
      <p:ext uri="{BB962C8B-B14F-4D97-AF65-F5344CB8AC3E}">
        <p14:creationId xmlns:p14="http://schemas.microsoft.com/office/powerpoint/2010/main" val="28953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165977"/>
          </a:xfrm>
        </p:spPr>
        <p:txBody>
          <a:bodyPr/>
          <a:lstStyle/>
          <a:p>
            <a:pPr marL="118872" indent="0">
              <a:buNone/>
            </a:pPr>
            <a:r>
              <a:rPr lang="fr-FR" dirty="0"/>
              <a:t>Dans notre exemple la route s’active sur une url composée de 3 segments:</a:t>
            </a:r>
          </a:p>
          <a:p>
            <a:r>
              <a:rPr lang="fr-FR" dirty="0"/>
              <a:t>La première partie est le contrôleur</a:t>
            </a:r>
          </a:p>
          <a:p>
            <a:r>
              <a:rPr lang="fr-FR" dirty="0"/>
              <a:t>La deuxième partie est l’action</a:t>
            </a:r>
          </a:p>
          <a:p>
            <a:r>
              <a:rPr lang="fr-FR" dirty="0"/>
              <a:t>La troisième partie est un éventuel paramètre appelé </a:t>
            </a:r>
            <a:r>
              <a:rPr lang="fr-FR" i="1" dirty="0"/>
              <a:t>id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4" y="5157192"/>
            <a:ext cx="8424936" cy="98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70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paramètre </a:t>
            </a:r>
            <a:r>
              <a:rPr lang="fr-FR" i="1" dirty="0" smtClean="0"/>
              <a:t>id</a:t>
            </a:r>
            <a:r>
              <a:rPr lang="fr-FR" dirty="0" smtClean="0"/>
              <a:t> sera utilisé plus tard, on ne s’en occupe pas pour l’instant</a:t>
            </a:r>
          </a:p>
          <a:p>
            <a:r>
              <a:rPr lang="fr-FR" dirty="0" smtClean="0"/>
              <a:t>On peut avoir autant de paramètre que l’on souhaite</a:t>
            </a:r>
          </a:p>
          <a:p>
            <a:r>
              <a:rPr lang="fr-FR" dirty="0" smtClean="0"/>
              <a:t>Mais deux sont obligatoires: </a:t>
            </a:r>
            <a:r>
              <a:rPr lang="fr-FR" i="1" dirty="0" err="1" smtClean="0"/>
              <a:t>controller</a:t>
            </a:r>
            <a:r>
              <a:rPr lang="fr-FR" dirty="0" smtClean="0"/>
              <a:t> et </a:t>
            </a:r>
            <a:r>
              <a:rPr lang="fr-FR" i="1" dirty="0" smtClean="0"/>
              <a:t>action</a:t>
            </a:r>
          </a:p>
          <a:p>
            <a:r>
              <a:rPr lang="fr-FR" dirty="0" smtClean="0"/>
              <a:t>Ils viennent des valeurs par défaut ou bien des tags {</a:t>
            </a:r>
            <a:r>
              <a:rPr lang="fr-FR" dirty="0" err="1" smtClean="0"/>
              <a:t>controller</a:t>
            </a:r>
            <a:r>
              <a:rPr lang="fr-FR" dirty="0" smtClean="0"/>
              <a:t>} et {action}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9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653809"/>
          </a:xfrm>
        </p:spPr>
        <p:txBody>
          <a:bodyPr/>
          <a:lstStyle/>
          <a:p>
            <a:r>
              <a:rPr lang="fr-FR" dirty="0" smtClean="0"/>
              <a:t>Le routage lit la table de routage dans l’ordre où elle est remplie</a:t>
            </a:r>
          </a:p>
          <a:p>
            <a:r>
              <a:rPr lang="fr-FR" dirty="0" smtClean="0"/>
              <a:t>On a deux routes dans notre cas:</a:t>
            </a:r>
            <a:endParaRPr lang="fr-F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9338"/>
            <a:ext cx="7897972" cy="71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7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577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L’url est</a:t>
            </a:r>
            <a:r>
              <a:rPr lang="fr-FR" dirty="0"/>
              <a:t>: http://localhost:63434/</a:t>
            </a:r>
            <a:endParaRPr lang="fr-FR" dirty="0" smtClean="0"/>
          </a:p>
          <a:p>
            <a:r>
              <a:rPr lang="fr-FR" dirty="0" smtClean="0"/>
              <a:t>La première route rencontrée (indice 0) ne correspond pas à l’url, elle est donc ignorée</a:t>
            </a:r>
            <a:endParaRPr lang="fr-F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835015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0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classique </a:t>
            </a:r>
            <a:r>
              <a:rPr lang="fr-FR" dirty="0" err="1" smtClean="0"/>
              <a:t>Asp.Net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4546848" cy="4625609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Le cœur de l’architecture est la </a:t>
            </a:r>
            <a:r>
              <a:rPr lang="fr-FR" b="1" dirty="0" smtClean="0"/>
              <a:t>Page</a:t>
            </a:r>
          </a:p>
          <a:p>
            <a:r>
              <a:rPr lang="fr-FR" dirty="0" smtClean="0"/>
              <a:t>Une </a:t>
            </a:r>
            <a:r>
              <a:rPr lang="fr-FR" dirty="0" err="1" smtClean="0"/>
              <a:t>uri</a:t>
            </a:r>
            <a:r>
              <a:rPr lang="fr-FR" dirty="0" smtClean="0"/>
              <a:t> mappe directement la page cible</a:t>
            </a:r>
          </a:p>
          <a:p>
            <a:r>
              <a:rPr lang="fr-FR" dirty="0" smtClean="0"/>
              <a:t>La page est responsable à la fois du traitement des entrées et de la génération de la sortie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58640"/>
            <a:ext cx="357649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437785"/>
          </a:xfrm>
        </p:spPr>
        <p:txBody>
          <a:bodyPr/>
          <a:lstStyle/>
          <a:p>
            <a:r>
              <a:rPr lang="fr-FR" dirty="0" smtClean="0"/>
              <a:t>La deuxième route est évaluée.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7" y="2420889"/>
            <a:ext cx="7210687" cy="422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0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21761"/>
          </a:xfrm>
        </p:spPr>
        <p:txBody>
          <a:bodyPr/>
          <a:lstStyle/>
          <a:p>
            <a:r>
              <a:rPr lang="fr-FR" dirty="0" smtClean="0"/>
              <a:t>Les étapes de l’analyse peuvent se résumer ainsi: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50598"/>
              </p:ext>
            </p:extLst>
          </p:nvPr>
        </p:nvGraphicFramePr>
        <p:xfrm>
          <a:off x="251520" y="3212976"/>
          <a:ext cx="8640960" cy="3168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08"/>
                <a:gridCol w="4968552"/>
              </a:tblGrid>
              <a:tr h="441393">
                <a:tc>
                  <a:txBody>
                    <a:bodyPr/>
                    <a:lstStyle/>
                    <a:p>
                      <a:r>
                        <a:rPr lang="fr-FR" dirty="0" smtClean="0"/>
                        <a:t>http://localhost:63434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url reçue</a:t>
                      </a:r>
                      <a:endParaRPr lang="fr-FR" b="1" dirty="0"/>
                    </a:p>
                  </a:txBody>
                  <a:tcPr/>
                </a:tc>
              </a:tr>
              <a:tr h="441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http://localhost:63434/Home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par défaut du contrôleur</a:t>
                      </a:r>
                      <a:endParaRPr lang="fr-FR" dirty="0"/>
                    </a:p>
                  </a:txBody>
                  <a:tcPr/>
                </a:tc>
              </a:tr>
              <a:tr h="76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http://localhost:63434/Home/Index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par défaut de l’action</a:t>
                      </a:r>
                      <a:endParaRPr lang="fr-FR" dirty="0"/>
                    </a:p>
                  </a:txBody>
                  <a:tcPr/>
                </a:tc>
              </a:tr>
              <a:tr h="76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http://localhost:63434/Home/Index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par défaut de id</a:t>
                      </a:r>
                      <a:endParaRPr lang="fr-FR" dirty="0"/>
                    </a:p>
                  </a:txBody>
                  <a:tcPr/>
                </a:tc>
              </a:tr>
              <a:tr h="76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http://localhost:63434/Home/Index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url reconstituée</a:t>
                      </a:r>
                      <a:endParaRPr lang="fr-FR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08585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Nous disposons donc de l’url suivante:</a:t>
            </a:r>
          </a:p>
          <a:p>
            <a:pPr marL="118872" indent="0">
              <a:buNone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localhost:63434/Home/Index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projet contient:</a:t>
            </a:r>
            <a:endParaRPr lang="fr-FR" dirty="0"/>
          </a:p>
          <a:p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17032"/>
            <a:ext cx="20383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5951655"/>
            <a:ext cx="8229600" cy="6456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Comment faire le lien?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2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Conventions de nommage dans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91264" cy="4750153"/>
          </a:xfrm>
        </p:spPr>
        <p:txBody>
          <a:bodyPr>
            <a:normAutofit/>
          </a:bodyPr>
          <a:lstStyle/>
          <a:p>
            <a:r>
              <a:rPr lang="fr-FR" b="1" dirty="0" smtClean="0"/>
              <a:t>MVC pousse une approche du nommage par convention plutôt que par configuration</a:t>
            </a:r>
          </a:p>
          <a:p>
            <a:r>
              <a:rPr lang="fr-FR" dirty="0" smtClean="0"/>
              <a:t>On n’a pas besoin de créer des mappages dans des fichiers de configuration ou de méta données entre les vues/contrôleurs et les éléments de l’url</a:t>
            </a:r>
          </a:p>
          <a:p>
            <a:r>
              <a:rPr lang="fr-FR" dirty="0" smtClean="0"/>
              <a:t>On respecte juste certaines conventions et… ça marche!</a:t>
            </a:r>
          </a:p>
        </p:txBody>
      </p:sp>
    </p:spTree>
    <p:extLst>
      <p:ext uri="{BB962C8B-B14F-4D97-AF65-F5344CB8AC3E}">
        <p14:creationId xmlns:p14="http://schemas.microsoft.com/office/powerpoint/2010/main" val="30712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8872" indent="0"/>
            <a:r>
              <a:rPr lang="fr-FR" dirty="0" smtClean="0"/>
              <a:t>Quelles sont alors les conventions?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66192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fr-FR" b="1" u="sng" dirty="0" smtClean="0"/>
              <a:t>Les contrôleurs</a:t>
            </a:r>
          </a:p>
          <a:p>
            <a:endParaRPr lang="fr-FR" dirty="0" smtClean="0"/>
          </a:p>
          <a:p>
            <a:r>
              <a:rPr lang="fr-FR" dirty="0" smtClean="0"/>
              <a:t>Le nom d’une classe contrôleur </a:t>
            </a:r>
            <a:r>
              <a:rPr lang="fr-FR" b="1" dirty="0" smtClean="0"/>
              <a:t>DOIT</a:t>
            </a:r>
            <a:r>
              <a:rPr lang="fr-FR" dirty="0" smtClean="0"/>
              <a:t> se terminer par Controller</a:t>
            </a:r>
          </a:p>
          <a:p>
            <a:r>
              <a:rPr lang="fr-FR" dirty="0" smtClean="0"/>
              <a:t>Par exemple </a:t>
            </a:r>
            <a:r>
              <a:rPr lang="fr-FR" i="1" dirty="0" err="1" smtClean="0"/>
              <a:t>HomeController</a:t>
            </a:r>
            <a:endParaRPr lang="fr-FR" i="1" dirty="0" smtClean="0"/>
          </a:p>
          <a:p>
            <a:pPr marL="118872" indent="0">
              <a:buNone/>
            </a:pP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53136"/>
            <a:ext cx="425599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0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Quelles sont alors les conventions?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165977"/>
          </a:xfrm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fr-FR" b="1" u="sng" dirty="0" smtClean="0"/>
              <a:t>Les vues</a:t>
            </a:r>
          </a:p>
          <a:p>
            <a:pPr marL="118872" indent="0">
              <a:buNone/>
            </a:pPr>
            <a:endParaRPr lang="fr-FR" dirty="0" smtClean="0"/>
          </a:p>
          <a:p>
            <a:r>
              <a:rPr lang="fr-FR" dirty="0" smtClean="0"/>
              <a:t>Les modèles de vue (</a:t>
            </a:r>
            <a:r>
              <a:rPr lang="fr-FR" dirty="0" err="1" smtClean="0"/>
              <a:t>ascx</a:t>
            </a:r>
            <a:r>
              <a:rPr lang="fr-FR" dirty="0" smtClean="0"/>
              <a:t>, </a:t>
            </a:r>
            <a:r>
              <a:rPr lang="fr-FR" dirty="0" err="1" smtClean="0"/>
              <a:t>aspx</a:t>
            </a:r>
            <a:r>
              <a:rPr lang="fr-FR" dirty="0" smtClean="0"/>
              <a:t>) </a:t>
            </a:r>
            <a:r>
              <a:rPr lang="fr-FR" b="1" dirty="0" smtClean="0"/>
              <a:t>DOIVENT</a:t>
            </a:r>
            <a:r>
              <a:rPr lang="fr-FR" dirty="0" smtClean="0"/>
              <a:t> être placées dans le répertoire:</a:t>
            </a:r>
            <a:br>
              <a:rPr lang="fr-FR" dirty="0" smtClean="0"/>
            </a:br>
            <a:r>
              <a:rPr lang="fr-FR" dirty="0" smtClean="0"/>
              <a:t> /</a:t>
            </a:r>
            <a:r>
              <a:rPr lang="fr-FR" dirty="0" err="1" smtClean="0"/>
              <a:t>Views</a:t>
            </a:r>
            <a:r>
              <a:rPr lang="fr-FR" dirty="0" smtClean="0"/>
              <a:t>/&lt;nom </a:t>
            </a:r>
            <a:r>
              <a:rPr lang="fr-FR" dirty="0" err="1" smtClean="0"/>
              <a:t>controller</a:t>
            </a:r>
            <a:r>
              <a:rPr lang="fr-FR" dirty="0" smtClean="0"/>
              <a:t>&gt;</a:t>
            </a:r>
          </a:p>
          <a:p>
            <a:pPr marL="118872" indent="0">
              <a:buNone/>
            </a:pPr>
            <a:endParaRPr lang="fr-FR" dirty="0" smtClean="0"/>
          </a:p>
          <a:p>
            <a:pPr marL="118872" indent="0">
              <a:buNone/>
            </a:pPr>
            <a:r>
              <a:rPr lang="fr-FR" dirty="0" smtClean="0"/>
              <a:t>&lt;nom </a:t>
            </a:r>
            <a:r>
              <a:rPr lang="fr-FR" dirty="0" err="1" smtClean="0"/>
              <a:t>controller</a:t>
            </a:r>
            <a:r>
              <a:rPr lang="fr-FR" dirty="0" smtClean="0"/>
              <a:t>&gt; est le nom du contrôleur sans le suffixe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941168"/>
            <a:ext cx="2559546" cy="162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8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Quelles sont alors les conventions?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u="sng" dirty="0" smtClean="0"/>
              <a:t>Vue par défaut</a:t>
            </a:r>
          </a:p>
          <a:p>
            <a:endParaRPr lang="fr-FR" dirty="0" smtClean="0"/>
          </a:p>
          <a:p>
            <a:r>
              <a:rPr lang="fr-FR" dirty="0" smtClean="0"/>
              <a:t>La vue par défaut d’une action doit être nommée après la méthode d’action.</a:t>
            </a:r>
          </a:p>
          <a:p>
            <a:r>
              <a:rPr lang="fr-FR" dirty="0" smtClean="0"/>
              <a:t>Par exemple la vue par défaut de la méthode </a:t>
            </a:r>
            <a:r>
              <a:rPr lang="fr-FR" i="1" dirty="0" smtClean="0"/>
              <a:t>Index</a:t>
            </a:r>
            <a:r>
              <a:rPr lang="fr-FR" dirty="0" smtClean="0"/>
              <a:t> du contrôleur </a:t>
            </a:r>
            <a:r>
              <a:rPr lang="fr-FR" i="1" dirty="0" err="1" smtClean="0"/>
              <a:t>HomeController</a:t>
            </a:r>
            <a:r>
              <a:rPr lang="fr-FR" dirty="0" smtClean="0"/>
              <a:t> est Index.aspx</a:t>
            </a:r>
          </a:p>
          <a:p>
            <a:endParaRPr lang="fr-FR" dirty="0" smtClean="0"/>
          </a:p>
          <a:p>
            <a:pPr marL="118872" indent="0">
              <a:buNone/>
            </a:pPr>
            <a:r>
              <a:rPr lang="fr-FR" dirty="0" smtClean="0"/>
              <a:t>Nous verrons dans le code la portée de cette règle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422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Quelles sont alors les conventions?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fr-FR" dirty="0" smtClean="0"/>
              <a:t>Si le </a:t>
            </a:r>
            <a:r>
              <a:rPr lang="fr-FR" dirty="0" err="1" smtClean="0"/>
              <a:t>framework</a:t>
            </a:r>
            <a:r>
              <a:rPr lang="fr-FR" dirty="0" smtClean="0"/>
              <a:t> ne parvient pas à trouver une vue nommée: /</a:t>
            </a:r>
            <a:r>
              <a:rPr lang="en-US" dirty="0"/>
              <a:t> </a:t>
            </a:r>
            <a:r>
              <a:rPr lang="en-US" dirty="0" smtClean="0"/>
              <a:t>Views/Products/Xyz.aspx, </a:t>
            </a:r>
            <a:r>
              <a:rPr lang="en-US" dirty="0" err="1" smtClean="0"/>
              <a:t>alors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essaye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</a:t>
            </a:r>
            <a:r>
              <a:rPr lang="en-US" dirty="0" smtClean="0"/>
              <a:t> </a:t>
            </a:r>
            <a:r>
              <a:rPr lang="en-US" dirty="0" err="1" smtClean="0"/>
              <a:t>ordre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smtClean="0"/>
              <a:t>Views/Products/Xyz.</a:t>
            </a:r>
            <a:r>
              <a:rPr lang="en-US" b="1" dirty="0" smtClean="0"/>
              <a:t>ascx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smtClean="0"/>
              <a:t>Views/</a:t>
            </a:r>
            <a:r>
              <a:rPr lang="en-US" b="1" dirty="0" smtClean="0"/>
              <a:t>Shared</a:t>
            </a:r>
            <a:r>
              <a:rPr lang="en-US" dirty="0" smtClean="0"/>
              <a:t>/Xyz.aspx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smtClean="0"/>
              <a:t>Views/Shared/Xyz.</a:t>
            </a:r>
            <a:r>
              <a:rPr lang="en-US" b="1" dirty="0" smtClean="0"/>
              <a:t>ascx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/View/Shared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partagée</a:t>
            </a:r>
            <a:r>
              <a:rPr lang="en-US" dirty="0" smtClean="0"/>
              <a:t> par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contrôleurs</a:t>
            </a:r>
            <a:endParaRPr lang="en-US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518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Appliquons les conventions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157865"/>
          </a:xfrm>
        </p:spPr>
        <p:txBody>
          <a:bodyPr/>
          <a:lstStyle/>
          <a:p>
            <a:r>
              <a:rPr lang="fr-FR" dirty="0" smtClean="0"/>
              <a:t>Pour rappel l’url est la suivante:</a:t>
            </a:r>
          </a:p>
          <a:p>
            <a:r>
              <a:rPr lang="fr-FR" dirty="0">
                <a:hlinkClick r:id="rId2"/>
              </a:rPr>
              <a:t>http://localhost:63434/Home/Index</a:t>
            </a:r>
            <a:endParaRPr lang="fr-FR" dirty="0"/>
          </a:p>
          <a:p>
            <a:r>
              <a:rPr lang="fr-FR" dirty="0" smtClean="0"/>
              <a:t>On recherche le contrôleur </a:t>
            </a:r>
            <a:r>
              <a:rPr lang="fr-FR" i="1" dirty="0" err="1" smtClean="0"/>
              <a:t>HomeController</a:t>
            </a:r>
            <a:endParaRPr lang="fr-FR" i="1" dirty="0" smtClean="0"/>
          </a:p>
          <a:p>
            <a:r>
              <a:rPr lang="fr-FR" dirty="0" smtClean="0"/>
              <a:t>On recherche l’action Index</a:t>
            </a:r>
            <a:endParaRPr lang="fr-F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52913"/>
            <a:ext cx="46672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7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Anatomie du 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hérite de la classe </a:t>
            </a:r>
            <a:r>
              <a:rPr lang="fr-FR" b="1" dirty="0" smtClean="0"/>
              <a:t>Controller</a:t>
            </a:r>
          </a:p>
          <a:p>
            <a:r>
              <a:rPr lang="fr-FR" dirty="0" smtClean="0"/>
              <a:t>Une action retourne une instance de </a:t>
            </a:r>
            <a:r>
              <a:rPr lang="fr-FR" b="1" dirty="0" err="1" smtClean="0"/>
              <a:t>ActionResult</a:t>
            </a:r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9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classique </a:t>
            </a:r>
            <a:r>
              <a:rPr lang="fr-FR" dirty="0" err="1"/>
              <a:t>Asp.Net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3970784" cy="4625609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/>
              <a:t>briques de cette architecture sont le code </a:t>
            </a:r>
            <a:r>
              <a:rPr lang="fr-FR" dirty="0" err="1"/>
              <a:t>behind</a:t>
            </a:r>
            <a:r>
              <a:rPr lang="fr-FR" dirty="0"/>
              <a:t> et le modèle </a:t>
            </a:r>
            <a:r>
              <a:rPr lang="fr-FR" dirty="0" smtClean="0"/>
              <a:t>événementiel</a:t>
            </a:r>
          </a:p>
          <a:p>
            <a:r>
              <a:rPr lang="fr-FR" dirty="0" smtClean="0"/>
              <a:t>Ce modèles est complexe à maîtriser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4"/>
            <a:ext cx="441677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9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Anatomie du 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805937"/>
          </a:xfrm>
        </p:spPr>
        <p:txBody>
          <a:bodyPr/>
          <a:lstStyle/>
          <a:p>
            <a:r>
              <a:rPr lang="fr-FR" dirty="0" smtClean="0"/>
              <a:t>Le contrôleur obtient les données affichées par la vue</a:t>
            </a:r>
          </a:p>
          <a:p>
            <a:r>
              <a:rPr lang="fr-FR" dirty="0" smtClean="0"/>
              <a:t>Soit en interrogeant le modèle</a:t>
            </a:r>
          </a:p>
          <a:p>
            <a:r>
              <a:rPr lang="fr-FR" dirty="0" smtClean="0"/>
              <a:t>Soit en les générant comme dans notre exemple: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82055"/>
            <a:ext cx="40195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4871535"/>
            <a:ext cx="8229600" cy="1293769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Les propriétés de </a:t>
            </a:r>
            <a:r>
              <a:rPr lang="fr-FR" b="1" dirty="0" err="1" smtClean="0"/>
              <a:t>ViewBag</a:t>
            </a:r>
            <a:r>
              <a:rPr lang="fr-FR" dirty="0" smtClean="0"/>
              <a:t> sont construites dynamiquement par le compilateur</a:t>
            </a:r>
          </a:p>
          <a:p>
            <a:r>
              <a:rPr lang="fr-FR" dirty="0" smtClean="0"/>
              <a:t>Elle seront accessibles à la vue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5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Anatomie du 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17905"/>
          </a:xfrm>
        </p:spPr>
        <p:txBody>
          <a:bodyPr>
            <a:normAutofit/>
          </a:bodyPr>
          <a:lstStyle/>
          <a:p>
            <a:r>
              <a:rPr lang="fr-FR" dirty="0" smtClean="0"/>
              <a:t>Le contrôleur retourne une vue</a:t>
            </a:r>
          </a:p>
          <a:p>
            <a:r>
              <a:rPr lang="fr-FR" dirty="0" smtClean="0"/>
              <a:t>Ce peut être la vue par défaut (application de la 3</a:t>
            </a:r>
            <a:r>
              <a:rPr lang="fr-FR" baseline="30000" dirty="0" smtClean="0"/>
              <a:t>ème</a:t>
            </a:r>
            <a:r>
              <a:rPr lang="fr-FR" dirty="0" smtClean="0"/>
              <a:t> règle des conventions):</a:t>
            </a:r>
            <a:endParaRPr lang="fr-F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410062"/>
            <a:ext cx="2705994" cy="6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6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à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157865"/>
          </a:xfrm>
        </p:spPr>
        <p:txBody>
          <a:bodyPr/>
          <a:lstStyle/>
          <a:p>
            <a:r>
              <a:rPr lang="fr-FR" dirty="0" smtClean="0"/>
              <a:t>L’exemple invoque la vue par défaut de l’action </a:t>
            </a:r>
            <a:r>
              <a:rPr lang="fr-FR" b="1" dirty="0" smtClean="0"/>
              <a:t>Index</a:t>
            </a:r>
            <a:r>
              <a:rPr lang="fr-FR" dirty="0" smtClean="0"/>
              <a:t>. </a:t>
            </a:r>
          </a:p>
          <a:p>
            <a:r>
              <a:rPr lang="fr-FR" dirty="0" smtClean="0"/>
              <a:t>Il s’agit de Index.aspx</a:t>
            </a:r>
          </a:p>
          <a:p>
            <a:r>
              <a:rPr lang="fr-FR" dirty="0" smtClean="0"/>
              <a:t>Son emplacement suit les conventions:</a:t>
            </a:r>
            <a:endParaRPr lang="fr-F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74609"/>
            <a:ext cx="3290236" cy="20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6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Anatomie de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93769"/>
          </a:xfrm>
        </p:spPr>
        <p:txBody>
          <a:bodyPr/>
          <a:lstStyle/>
          <a:p>
            <a:r>
              <a:rPr lang="fr-FR" dirty="0" smtClean="0"/>
              <a:t>La vue affiche les données trouvées dans </a:t>
            </a:r>
            <a:r>
              <a:rPr lang="fr-FR" b="1" dirty="0" err="1" smtClean="0"/>
              <a:t>ViewBag</a:t>
            </a:r>
            <a:endParaRPr lang="fr-FR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00" y="3284984"/>
            <a:ext cx="73596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6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Est t’on obligé de suivre les conventions de nommage?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Réponse courte: NON!</a:t>
            </a:r>
          </a:p>
          <a:p>
            <a:r>
              <a:rPr lang="fr-FR" dirty="0" smtClean="0"/>
              <a:t>MVC est entièrement configurable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0858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fr-FR" dirty="0" smtClean="0"/>
              <a:t>Si la vue par défaut ne convient pas, on peut sélectionner une autre vue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33056"/>
            <a:ext cx="476562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vue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93769"/>
          </a:xfrm>
        </p:spPr>
        <p:txBody>
          <a:bodyPr/>
          <a:lstStyle/>
          <a:p>
            <a:r>
              <a:rPr lang="fr-FR" dirty="0" smtClean="0"/>
              <a:t>La vue pourrait également ne pas se trouver dans le répertoire standard.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663673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58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modèle de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93769"/>
          </a:xfrm>
        </p:spPr>
        <p:txBody>
          <a:bodyPr/>
          <a:lstStyle/>
          <a:p>
            <a:r>
              <a:rPr lang="fr-FR" dirty="0" smtClean="0"/>
              <a:t>Le choix est fait normalement au moment de la création de la vue:</a:t>
            </a:r>
            <a:endParaRPr lang="fr-F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94" y="3212976"/>
            <a:ext cx="56102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69833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Le type de retour d’une action est </a:t>
            </a:r>
            <a:r>
              <a:rPr lang="fr-FR" b="1" dirty="0" err="1" smtClean="0"/>
              <a:t>ActionResult</a:t>
            </a:r>
            <a:endParaRPr lang="fr-FR" b="1" dirty="0" smtClean="0"/>
          </a:p>
          <a:p>
            <a:r>
              <a:rPr lang="fr-FR" dirty="0" smtClean="0"/>
              <a:t>Un </a:t>
            </a:r>
            <a:r>
              <a:rPr lang="fr-FR" b="1" dirty="0" err="1" smtClean="0"/>
              <a:t>ActionResult</a:t>
            </a:r>
            <a:r>
              <a:rPr lang="fr-FR" dirty="0" smtClean="0"/>
              <a:t> encapsule le résultat d’une méthode d’action</a:t>
            </a:r>
          </a:p>
          <a:p>
            <a:r>
              <a:rPr lang="fr-FR" dirty="0" smtClean="0"/>
              <a:t>Des instances particulières sont fournies par la </a:t>
            </a:r>
            <a:r>
              <a:rPr lang="fr-FR" dirty="0" err="1" smtClean="0"/>
              <a:t>framework</a:t>
            </a:r>
            <a:endParaRPr lang="fr-F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3581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9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implicite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45697"/>
          </a:xfrm>
        </p:spPr>
        <p:txBody>
          <a:bodyPr/>
          <a:lstStyle/>
          <a:p>
            <a:r>
              <a:rPr lang="fr-FR" dirty="0" smtClean="0"/>
              <a:t>La version 3 autorise les actions de type </a:t>
            </a:r>
            <a:r>
              <a:rPr lang="fr-FR" dirty="0" err="1" smtClean="0"/>
              <a:t>void</a:t>
            </a:r>
            <a:endParaRPr lang="fr-F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3" y="2492896"/>
            <a:ext cx="782923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4581128"/>
            <a:ext cx="8229600" cy="1944216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/>
              <a:t>En interne MVC </a:t>
            </a:r>
            <a:r>
              <a:rPr lang="fr-FR" dirty="0" smtClean="0"/>
              <a:t>traite la méthode d’action comme si elle retournait </a:t>
            </a:r>
            <a:r>
              <a:rPr lang="fr-FR" b="1" dirty="0" err="1" smtClean="0"/>
              <a:t>EmptyResult</a:t>
            </a:r>
            <a:endParaRPr lang="fr-FR" dirty="0" smtClean="0"/>
          </a:p>
          <a:p>
            <a:r>
              <a:rPr lang="fr-FR" dirty="0" smtClean="0"/>
              <a:t>Dans cet exemple le contrôleur se substitue à la vue pour créer un rendu.</a:t>
            </a:r>
          </a:p>
          <a:p>
            <a:r>
              <a:rPr lang="fr-FR" dirty="0" smtClean="0"/>
              <a:t>Cette pratique n’est pas encouragée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d’une idée assez ancienne</a:t>
            </a:r>
          </a:p>
          <a:p>
            <a:r>
              <a:rPr lang="fr-FR" dirty="0" smtClean="0"/>
              <a:t>Inventée dans les années 70 dans le cadre du projet </a:t>
            </a:r>
            <a:r>
              <a:rPr lang="fr-FR" dirty="0" err="1" smtClean="0"/>
              <a:t>Smalltalk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3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implicite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07774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D’autres conversions sont également effectuées: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31067"/>
              </p:ext>
            </p:extLst>
          </p:nvPr>
        </p:nvGraphicFramePr>
        <p:xfrm>
          <a:off x="467544" y="3140968"/>
          <a:ext cx="8424936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184576"/>
              </a:tblGrid>
              <a:tr h="738082">
                <a:tc>
                  <a:txBody>
                    <a:bodyPr/>
                    <a:lstStyle/>
                    <a:p>
                      <a:r>
                        <a:rPr lang="fr-FR" dirty="0" smtClean="0"/>
                        <a:t>Retour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EmptyResult</a:t>
                      </a:r>
                      <a:endParaRPr lang="fr-FR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Void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EmptyResult</a:t>
                      </a:r>
                      <a:endParaRPr lang="fr-FR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fr-FR" dirty="0" smtClean="0"/>
                        <a:t>Object (autre que </a:t>
                      </a:r>
                      <a:r>
                        <a:rPr lang="fr-FR" dirty="0" err="1" smtClean="0"/>
                        <a:t>ActionResult</a:t>
                      </a:r>
                      <a:r>
                        <a:rPr lang="fr-FR" dirty="0" smtClean="0"/>
                        <a:t>)</a:t>
                      </a:r>
                    </a:p>
                    <a:p>
                      <a:r>
                        <a:rPr lang="fr-FR" dirty="0" smtClean="0"/>
                        <a:t>Valeur (</a:t>
                      </a:r>
                      <a:r>
                        <a:rPr lang="fr-FR" dirty="0" err="1" smtClean="0"/>
                        <a:t>int</a:t>
                      </a:r>
                      <a:r>
                        <a:rPr lang="fr-FR" dirty="0" smtClean="0"/>
                        <a:t>…)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Encapsule le</a:t>
                      </a:r>
                      <a:r>
                        <a:rPr lang="fr-FR" baseline="0" dirty="0" smtClean="0"/>
                        <a:t> retour de </a:t>
                      </a:r>
                      <a:r>
                        <a:rPr lang="fr-FR" baseline="0" dirty="0" err="1" smtClean="0"/>
                        <a:t>ToString</a:t>
                      </a:r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InvariantCulture</a:t>
                      </a:r>
                      <a:r>
                        <a:rPr lang="fr-FR" baseline="0" dirty="0" smtClean="0"/>
                        <a:t>) dans un </a:t>
                      </a:r>
                      <a:r>
                        <a:rPr lang="fr-FR" baseline="0" dirty="0" err="1" smtClean="0"/>
                        <a:t>ContentResult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096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plus élaboré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4690864" cy="4625609"/>
          </a:xfrm>
        </p:spPr>
        <p:txBody>
          <a:bodyPr/>
          <a:lstStyle/>
          <a:p>
            <a:r>
              <a:rPr lang="fr-FR" dirty="0" smtClean="0"/>
              <a:t>On utilise une base de données</a:t>
            </a:r>
          </a:p>
          <a:p>
            <a:r>
              <a:rPr lang="fr-FR" dirty="0" smtClean="0"/>
              <a:t>Par exemple la liste des contacts de </a:t>
            </a:r>
            <a:r>
              <a:rPr lang="fr-FR" dirty="0" err="1" smtClean="0"/>
              <a:t>AdventureWorks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82" y="2204864"/>
            <a:ext cx="39052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9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plus élaboré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89713"/>
          </a:xfrm>
        </p:spPr>
        <p:txBody>
          <a:bodyPr/>
          <a:lstStyle/>
          <a:p>
            <a:r>
              <a:rPr lang="fr-FR" dirty="0" smtClean="0"/>
              <a:t>On construit une Dal avec EF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344"/>
            <a:ext cx="6218011" cy="425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933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place d’un pattern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repository</a:t>
            </a:r>
            <a:r>
              <a:rPr lang="fr-FR" dirty="0" smtClean="0"/>
              <a:t> encapsule la logique d’interrogation de la base et de persistance</a:t>
            </a:r>
          </a:p>
          <a:p>
            <a:r>
              <a:rPr lang="fr-FR" dirty="0" smtClean="0"/>
              <a:t>Une bonne pratique pour rendre le code plus facilement testable</a:t>
            </a:r>
          </a:p>
          <a:p>
            <a:r>
              <a:rPr lang="fr-FR" dirty="0" smtClean="0"/>
              <a:t>Isole correctement le code du conteneur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721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49753"/>
          </a:xfrm>
        </p:spPr>
        <p:txBody>
          <a:bodyPr/>
          <a:lstStyle/>
          <a:p>
            <a:r>
              <a:rPr lang="fr-FR" dirty="0" smtClean="0"/>
              <a:t>Pour l’instant une seule méthode: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6686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5333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du nouveau 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861721"/>
          </a:xfrm>
        </p:spPr>
        <p:txBody>
          <a:bodyPr/>
          <a:lstStyle/>
          <a:p>
            <a:r>
              <a:rPr lang="fr-FR" dirty="0" smtClean="0"/>
              <a:t>Clic droit sur le répertoire </a:t>
            </a:r>
            <a:r>
              <a:rPr lang="fr-FR" dirty="0" err="1" smtClean="0"/>
              <a:t>Controllers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2866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199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933729"/>
          </a:xfrm>
        </p:spPr>
        <p:txBody>
          <a:bodyPr/>
          <a:lstStyle/>
          <a:p>
            <a:r>
              <a:rPr lang="fr-FR" dirty="0" smtClean="0"/>
              <a:t>Création de </a:t>
            </a:r>
            <a:r>
              <a:rPr lang="fr-FR" b="1" dirty="0" err="1" smtClean="0"/>
              <a:t>ContactController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5375591"/>
            <a:ext cx="8229600" cy="933729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Les actions par défaut sont créées, on </a:t>
            </a:r>
            <a:r>
              <a:rPr lang="fr-FR" dirty="0" smtClean="0"/>
              <a:t>s’intéresse </a:t>
            </a:r>
            <a:r>
              <a:rPr lang="fr-FR" dirty="0" smtClean="0"/>
              <a:t>à </a:t>
            </a:r>
            <a:r>
              <a:rPr lang="fr-FR" b="1" dirty="0" smtClean="0"/>
              <a:t>Index</a:t>
            </a:r>
            <a:endParaRPr lang="fr-F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021193" cy="295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0458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797825"/>
          </a:xfrm>
        </p:spPr>
        <p:txBody>
          <a:bodyPr/>
          <a:lstStyle/>
          <a:p>
            <a:r>
              <a:rPr lang="fr-FR" dirty="0" smtClean="0"/>
              <a:t>On doit créer une vue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56048"/>
            <a:ext cx="52863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027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la vue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21761"/>
          </a:xfrm>
        </p:spPr>
        <p:txBody>
          <a:bodyPr/>
          <a:lstStyle/>
          <a:p>
            <a:r>
              <a:rPr lang="fr-FR" dirty="0" smtClean="0"/>
              <a:t>On crée dans </a:t>
            </a:r>
            <a:r>
              <a:rPr lang="fr-FR" dirty="0" err="1" smtClean="0"/>
              <a:t>Views</a:t>
            </a:r>
            <a:r>
              <a:rPr lang="fr-FR" dirty="0" smtClean="0"/>
              <a:t> un répertoire Contact</a:t>
            </a:r>
          </a:p>
          <a:p>
            <a:r>
              <a:rPr lang="fr-FR" dirty="0" smtClean="0"/>
              <a:t>Puis </a:t>
            </a:r>
            <a:r>
              <a:rPr lang="fr-FR" dirty="0" err="1" smtClean="0"/>
              <a:t>Add</a:t>
            </a:r>
            <a:r>
              <a:rPr lang="fr-FR" dirty="0" smtClean="0"/>
              <a:t>/</a:t>
            </a:r>
            <a:r>
              <a:rPr lang="fr-FR" dirty="0" err="1" smtClean="0"/>
              <a:t>View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376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3970784" cy="4625609"/>
          </a:xfrm>
        </p:spPr>
        <p:txBody>
          <a:bodyPr>
            <a:normAutofit/>
          </a:bodyPr>
          <a:lstStyle/>
          <a:p>
            <a:r>
              <a:rPr lang="fr-FR" dirty="0" smtClean="0"/>
              <a:t>On type fortement la vue pour simplifier son montage</a:t>
            </a:r>
          </a:p>
          <a:p>
            <a:r>
              <a:rPr lang="fr-FR" dirty="0" smtClean="0"/>
              <a:t>On sélectionne un </a:t>
            </a:r>
            <a:r>
              <a:rPr lang="fr-FR" dirty="0" err="1" smtClean="0"/>
              <a:t>template</a:t>
            </a:r>
            <a:r>
              <a:rPr lang="fr-FR" dirty="0" smtClean="0"/>
              <a:t> List pour que l’assistant </a:t>
            </a:r>
            <a:r>
              <a:rPr lang="fr-FR" dirty="0" err="1" smtClean="0"/>
              <a:t>autogénère</a:t>
            </a:r>
            <a:r>
              <a:rPr lang="fr-FR" dirty="0" smtClean="0"/>
              <a:t> le code de la vue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434934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33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4186808" cy="4625609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Le cœur de l’architecture est le </a:t>
            </a:r>
            <a:r>
              <a:rPr lang="fr-FR" b="1" dirty="0" smtClean="0"/>
              <a:t>contrôleur</a:t>
            </a:r>
          </a:p>
          <a:p>
            <a:r>
              <a:rPr lang="fr-FR" dirty="0" smtClean="0"/>
              <a:t>L’url mappe cette fois le contrôleur</a:t>
            </a:r>
          </a:p>
          <a:p>
            <a:r>
              <a:rPr lang="fr-FR" dirty="0" smtClean="0"/>
              <a:t>Plus précisément il mappe une méthode du contrôleur appelée une </a:t>
            </a:r>
            <a:r>
              <a:rPr lang="fr-FR" b="1" dirty="0" smtClean="0"/>
              <a:t>action</a:t>
            </a:r>
          </a:p>
          <a:p>
            <a:r>
              <a:rPr lang="fr-FR" dirty="0" smtClean="0"/>
              <a:t>Une nouvelle couche apparait: le modèle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39528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6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861721"/>
          </a:xfrm>
        </p:spPr>
        <p:txBody>
          <a:bodyPr/>
          <a:lstStyle/>
          <a:p>
            <a:r>
              <a:rPr lang="fr-FR" dirty="0" smtClean="0"/>
              <a:t>La route par défaut convient très bien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" y="2564904"/>
            <a:ext cx="90392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791415"/>
            <a:ext cx="8229600" cy="861721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On peut </a:t>
            </a:r>
            <a:r>
              <a:rPr lang="fr-FR" dirty="0"/>
              <a:t>lancer l’url:</a:t>
            </a:r>
            <a:br>
              <a:rPr lang="fr-FR" dirty="0"/>
            </a:br>
            <a:r>
              <a:rPr lang="fr-FR" dirty="0"/>
              <a:t>http://localhost:63434/Contact</a:t>
            </a:r>
          </a:p>
        </p:txBody>
      </p:sp>
    </p:spTree>
    <p:extLst>
      <p:ext uri="{BB962C8B-B14F-4D97-AF65-F5344CB8AC3E}">
        <p14:creationId xmlns:p14="http://schemas.microsoft.com/office/powerpoint/2010/main" val="28922861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93769"/>
          </a:xfrm>
        </p:spPr>
        <p:txBody>
          <a:bodyPr/>
          <a:lstStyle/>
          <a:p>
            <a:r>
              <a:rPr lang="fr-FR" dirty="0" smtClean="0"/>
              <a:t>On pourrait supprimer des colonnes inutiles dans le code auto généré de la page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6" y="2996952"/>
            <a:ext cx="8964488" cy="379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158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exemple d’utilisation des paramètres: </a:t>
            </a:r>
            <a:r>
              <a:rPr lang="fr-FR" dirty="0" err="1" smtClean="0"/>
              <a:t>Delete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17705"/>
          </a:xfrm>
        </p:spPr>
        <p:txBody>
          <a:bodyPr/>
          <a:lstStyle/>
          <a:p>
            <a:r>
              <a:rPr lang="fr-FR" dirty="0" smtClean="0"/>
              <a:t>Tout d’abord compléter le </a:t>
            </a:r>
            <a:r>
              <a:rPr lang="fr-FR" dirty="0" err="1" smtClean="0"/>
              <a:t>repository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4439487"/>
            <a:ext cx="8229600" cy="122176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Action </a:t>
            </a:r>
            <a:r>
              <a:rPr lang="fr-FR" b="1" dirty="0" err="1" smtClean="0"/>
              <a:t>Delete</a:t>
            </a:r>
            <a:r>
              <a:rPr lang="fr-FR" dirty="0" smtClean="0"/>
              <a:t> à compléter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05075"/>
            <a:ext cx="66675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802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17705"/>
          </a:xfrm>
        </p:spPr>
        <p:txBody>
          <a:bodyPr/>
          <a:lstStyle/>
          <a:p>
            <a:r>
              <a:rPr lang="fr-FR" dirty="0" smtClean="0"/>
              <a:t>On complète l’action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4864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65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la vue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392488" cy="501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520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teste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89713"/>
          </a:xfrm>
        </p:spPr>
        <p:txBody>
          <a:bodyPr/>
          <a:lstStyle/>
          <a:p>
            <a:r>
              <a:rPr lang="fr-FR" dirty="0" smtClean="0"/>
              <a:t>Un clic sur </a:t>
            </a:r>
            <a:r>
              <a:rPr lang="fr-FR" dirty="0" err="1" smtClean="0"/>
              <a:t>Delete</a:t>
            </a:r>
            <a:r>
              <a:rPr lang="fr-FR" dirty="0" smtClean="0"/>
              <a:t> affiche: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78415"/>
            <a:ext cx="55530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75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teste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861721"/>
          </a:xfrm>
        </p:spPr>
        <p:txBody>
          <a:bodyPr/>
          <a:lstStyle/>
          <a:p>
            <a:r>
              <a:rPr lang="fr-FR" dirty="0" smtClean="0"/>
              <a:t>On confirme (bouton du bas)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6311900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053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817"/>
          </a:xfrm>
        </p:spPr>
        <p:txBody>
          <a:bodyPr/>
          <a:lstStyle/>
          <a:p>
            <a:r>
              <a:rPr lang="fr-FR" dirty="0" smtClean="0"/>
              <a:t>La route prévoit un paramètre appelé id</a:t>
            </a:r>
          </a:p>
          <a:p>
            <a:r>
              <a:rPr lang="fr-FR" dirty="0" smtClean="0"/>
              <a:t>On a donc besoin d’une vue qui attend un paramètre de même nom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05813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3400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marche?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58180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On remarque qu’il y a deux actions </a:t>
            </a:r>
            <a:r>
              <a:rPr lang="fr-FR" dirty="0" err="1" smtClean="0"/>
              <a:t>Delete</a:t>
            </a:r>
            <a:endParaRPr lang="fr-FR" dirty="0" smtClean="0"/>
          </a:p>
          <a:p>
            <a:r>
              <a:rPr lang="fr-FR" dirty="0" smtClean="0"/>
              <a:t>Elles se différencient par le verbe http utilisé, GET est le mode par défaut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3789040"/>
            <a:ext cx="55530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2171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marche?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4186808" cy="4455325"/>
          </a:xfrm>
        </p:spPr>
        <p:txBody>
          <a:bodyPr>
            <a:normAutofit/>
          </a:bodyPr>
          <a:lstStyle/>
          <a:p>
            <a:r>
              <a:rPr lang="fr-FR" dirty="0" smtClean="0"/>
              <a:t>L’affichage de la page intermédiaire est sous la responsabilité de l’action GET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403660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56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382001"/>
          </a:xfrm>
        </p:spPr>
        <p:txBody>
          <a:bodyPr>
            <a:normAutofit/>
          </a:bodyPr>
          <a:lstStyle/>
          <a:p>
            <a:r>
              <a:rPr lang="fr-FR" dirty="0" smtClean="0"/>
              <a:t>Partie de l’application qui implémente la logique métier</a:t>
            </a:r>
          </a:p>
          <a:p>
            <a:r>
              <a:rPr lang="fr-FR" dirty="0" smtClean="0"/>
              <a:t>Dans les petites applications, le modèle se réduit à une séparation conceptuelle plutôt qu’une vraie couche (par exemple un </a:t>
            </a:r>
            <a:r>
              <a:rPr lang="fr-FR" dirty="0" err="1" smtClean="0"/>
              <a:t>DataSet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marche?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5777"/>
          </a:xfrm>
        </p:spPr>
        <p:txBody>
          <a:bodyPr/>
          <a:lstStyle/>
          <a:p>
            <a:r>
              <a:rPr lang="fr-FR" dirty="0" smtClean="0"/>
              <a:t>L’action POST implémente la logique de nettoyage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3"/>
            <a:ext cx="6840760" cy="335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1195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deux actions?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de se protéger de certains effets de bords lorsqu’un web crawler visite le site</a:t>
            </a:r>
          </a:p>
          <a:p>
            <a:r>
              <a:rPr lang="fr-FR" dirty="0" smtClean="0"/>
              <a:t>Les url GET sont supposées être sûres et pouvoir être parcourues</a:t>
            </a:r>
          </a:p>
          <a:p>
            <a:r>
              <a:rPr lang="fr-FR" dirty="0" smtClean="0"/>
              <a:t>Il n’est donc pas possible d’associer l’action de suppression à une requête GET</a:t>
            </a:r>
          </a:p>
          <a:p>
            <a:r>
              <a:rPr lang="fr-FR" dirty="0" smtClean="0"/>
              <a:t>C’est une règle générale: pas de requêtes de modification des données associées à une requête POST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49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passer en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besoin de comprendre le modèle événementiel </a:t>
            </a:r>
            <a:r>
              <a:rPr lang="fr-FR" dirty="0" err="1" smtClean="0"/>
              <a:t>Asp.Net</a:t>
            </a:r>
            <a:endParaRPr lang="fr-FR" dirty="0" smtClean="0"/>
          </a:p>
          <a:p>
            <a:r>
              <a:rPr lang="fr-FR" dirty="0" smtClean="0"/>
              <a:t>Plus de problèmes de </a:t>
            </a:r>
            <a:r>
              <a:rPr lang="fr-FR" dirty="0" err="1" smtClean="0"/>
              <a:t>viewstate</a:t>
            </a:r>
            <a:r>
              <a:rPr lang="fr-FR" dirty="0" smtClean="0"/>
              <a:t>, des pages plus légères</a:t>
            </a:r>
          </a:p>
          <a:p>
            <a:r>
              <a:rPr lang="fr-FR" dirty="0" smtClean="0"/>
              <a:t>Plus de code </a:t>
            </a:r>
            <a:r>
              <a:rPr lang="fr-FR" dirty="0" err="1" smtClean="0"/>
              <a:t>behind</a:t>
            </a:r>
            <a:r>
              <a:rPr lang="fr-FR" dirty="0" smtClean="0"/>
              <a:t>: Un code beaucoup mieux structuré</a:t>
            </a:r>
          </a:p>
          <a:p>
            <a:r>
              <a:rPr lang="fr-FR" dirty="0" smtClean="0"/>
              <a:t>Un code en général plus facile à maintenir</a:t>
            </a:r>
          </a:p>
          <a:p>
            <a:r>
              <a:rPr lang="fr-FR" dirty="0" smtClean="0"/>
              <a:t>Plus facile d’implémenter des tests unitaires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6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Oui mais…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Pas de composants, on revient au Html.</a:t>
            </a:r>
            <a:br>
              <a:rPr lang="fr-FR" dirty="0" smtClean="0"/>
            </a:br>
            <a:r>
              <a:rPr lang="fr-FR" dirty="0" err="1" smtClean="0"/>
              <a:t>Webform</a:t>
            </a:r>
            <a:r>
              <a:rPr lang="fr-FR" dirty="0" smtClean="0"/>
              <a:t> propose actuellement un vaste ensemble de composants très sophistiqués</a:t>
            </a:r>
          </a:p>
          <a:p>
            <a:r>
              <a:rPr lang="fr-FR" dirty="0" smtClean="0"/>
              <a:t>Moins de moyens pour gérer la persistance des états</a:t>
            </a:r>
          </a:p>
          <a:p>
            <a:r>
              <a:rPr lang="fr-FR" dirty="0" smtClean="0"/>
              <a:t>Un savoir faire plus important en </a:t>
            </a:r>
            <a:r>
              <a:rPr lang="fr-FR" dirty="0" err="1" smtClean="0"/>
              <a:t>Webform</a:t>
            </a:r>
            <a:r>
              <a:rPr lang="fr-FR" dirty="0" smtClean="0"/>
              <a:t> qu’en MVC, donc un risque technique pour certains projets courts</a:t>
            </a:r>
          </a:p>
          <a:p>
            <a:r>
              <a:rPr lang="fr-FR" dirty="0"/>
              <a:t>Il faut réapprendre à faire du </a:t>
            </a:r>
            <a:r>
              <a:rPr lang="fr-FR" dirty="0" smtClean="0"/>
              <a:t>Web</a:t>
            </a:r>
          </a:p>
          <a:p>
            <a:r>
              <a:rPr lang="fr-FR" dirty="0" smtClean="0"/>
              <a:t>Certains projets peuvent être plus lourds en MVC qu’en </a:t>
            </a:r>
            <a:r>
              <a:rPr lang="fr-FR" dirty="0" err="1" smtClean="0"/>
              <a:t>Webform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0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reste t’il à faire?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ébauche des possibilités offertes par MVC</a:t>
            </a:r>
          </a:p>
          <a:p>
            <a:r>
              <a:rPr lang="fr-FR" dirty="0" smtClean="0"/>
              <a:t>D’autres conférences auront lieu</a:t>
            </a:r>
          </a:p>
          <a:p>
            <a:r>
              <a:rPr lang="fr-FR" dirty="0" smtClean="0"/>
              <a:t>On détaillera plus ce qui vient d’être vu</a:t>
            </a:r>
          </a:p>
          <a:p>
            <a:r>
              <a:rPr lang="fr-FR" dirty="0" smtClean="0"/>
              <a:t>Démonstration du modèle de reconfiguration des comportements par défaut</a:t>
            </a:r>
          </a:p>
          <a:p>
            <a:r>
              <a:rPr lang="fr-FR" dirty="0" smtClean="0"/>
              <a:t>Les tests unitaires</a:t>
            </a:r>
          </a:p>
          <a:p>
            <a:r>
              <a:rPr lang="fr-FR" dirty="0" smtClean="0"/>
              <a:t>Ajax dans une application MVC</a:t>
            </a:r>
          </a:p>
          <a:p>
            <a:r>
              <a:rPr lang="fr-FR" dirty="0" smtClean="0"/>
              <a:t>Ecriture avancée des vues</a:t>
            </a:r>
          </a:p>
          <a:p>
            <a:r>
              <a:rPr lang="fr-FR" dirty="0" smtClean="0"/>
              <a:t>Validation des données</a:t>
            </a:r>
          </a:p>
          <a:p>
            <a:r>
              <a:rPr lang="fr-FR" dirty="0" smtClean="0"/>
              <a:t>Mise en cache</a:t>
            </a:r>
          </a:p>
          <a:p>
            <a:r>
              <a:rPr lang="fr-FR" dirty="0" smtClean="0"/>
              <a:t>Les contrôles ASCX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2737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bonne lecture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21761"/>
          </a:xfrm>
        </p:spPr>
        <p:txBody>
          <a:bodyPr/>
          <a:lstStyle/>
          <a:p>
            <a:r>
              <a:rPr lang="fr-FR" dirty="0" smtClean="0"/>
              <a:t>Un livre écrit par un des développeurs du </a:t>
            </a:r>
            <a:r>
              <a:rPr lang="fr-FR" dirty="0" err="1" smtClean="0"/>
              <a:t>framework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32" y="2492896"/>
            <a:ext cx="31623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le composant qui affiche l’IHM</a:t>
            </a:r>
          </a:p>
          <a:p>
            <a:r>
              <a:rPr lang="fr-FR" dirty="0" smtClean="0"/>
              <a:t>Elle réagit aux interactions utilisateurs (clic par exemple)</a:t>
            </a:r>
          </a:p>
          <a:p>
            <a:r>
              <a:rPr lang="fr-FR" dirty="0" smtClean="0"/>
              <a:t>Mais elle n’effectue aucun traitement (pas de code </a:t>
            </a:r>
            <a:r>
              <a:rPr lang="fr-FR" dirty="0" err="1" smtClean="0"/>
              <a:t>behind</a:t>
            </a:r>
            <a:r>
              <a:rPr lang="fr-FR" dirty="0" smtClean="0"/>
              <a:t> en particulier)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contrôleur effectue le traitement des interactions utilisateur transmises par la vue (tri d’une table par exemple)</a:t>
            </a:r>
          </a:p>
          <a:p>
            <a:r>
              <a:rPr lang="fr-FR" dirty="0" smtClean="0"/>
              <a:t>Le contrôleur a aussi pour tâche de choisir la vue responsable du rendu de l’IHM</a:t>
            </a:r>
          </a:p>
          <a:p>
            <a:r>
              <a:rPr lang="fr-FR" dirty="0" smtClean="0"/>
              <a:t>Le contrôleur est composé d’une ou plusieurs </a:t>
            </a:r>
            <a:r>
              <a:rPr lang="fr-FR" b="1" dirty="0" smtClean="0"/>
              <a:t>actions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4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900</TotalTime>
  <Words>1947</Words>
  <Application>Microsoft Office PowerPoint</Application>
  <PresentationFormat>Affichage à l'écran (4:3)</PresentationFormat>
  <Paragraphs>320</Paragraphs>
  <Slides>75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76" baseType="lpstr">
      <vt:lpstr>Module</vt:lpstr>
      <vt:lpstr>Le framework MVC 3</vt:lpstr>
      <vt:lpstr>Architecture classique Asp.Net</vt:lpstr>
      <vt:lpstr>Architecture classique Asp.Net</vt:lpstr>
      <vt:lpstr>Architecture classique Asp.Net</vt:lpstr>
      <vt:lpstr>L’architecture MVC</vt:lpstr>
      <vt:lpstr>L’architecture MVC</vt:lpstr>
      <vt:lpstr>Le modèle</vt:lpstr>
      <vt:lpstr>La vue</vt:lpstr>
      <vt:lpstr>Contrôleur</vt:lpstr>
      <vt:lpstr>On a besoin de quoi?</vt:lpstr>
      <vt:lpstr>On a besoin de quoi?</vt:lpstr>
      <vt:lpstr>Un peu de littérature</vt:lpstr>
      <vt:lpstr>Encore plus de littérature</vt:lpstr>
      <vt:lpstr>Des tutos</vt:lpstr>
      <vt:lpstr>Parce qu’une démo nous parle toujours plus</vt:lpstr>
      <vt:lpstr>Construction du projet MVC</vt:lpstr>
      <vt:lpstr>Structure de la solution</vt:lpstr>
      <vt:lpstr>Des vues, pas des pages</vt:lpstr>
      <vt:lpstr>Lançons la solution</vt:lpstr>
      <vt:lpstr>Lançons la solution</vt:lpstr>
      <vt:lpstr>Que s’est t’il passé?</vt:lpstr>
      <vt:lpstr>La notion de routage</vt:lpstr>
      <vt:lpstr>La notion de routage</vt:lpstr>
      <vt:lpstr>La notion de routage</vt:lpstr>
      <vt:lpstr>Création d’une route</vt:lpstr>
      <vt:lpstr>Création d’une route</vt:lpstr>
      <vt:lpstr>Création d’une route</vt:lpstr>
      <vt:lpstr>Analyse de la route</vt:lpstr>
      <vt:lpstr>Analyse de la route</vt:lpstr>
      <vt:lpstr>Analyse de la route</vt:lpstr>
      <vt:lpstr>Analyse de la route</vt:lpstr>
      <vt:lpstr>Analyse de la route</vt:lpstr>
      <vt:lpstr>Conventions de nommage dans MVC</vt:lpstr>
      <vt:lpstr>Quelles sont alors les conventions?</vt:lpstr>
      <vt:lpstr>Quelles sont alors les conventions?</vt:lpstr>
      <vt:lpstr>Quelles sont alors les conventions?</vt:lpstr>
      <vt:lpstr>Quelles sont alors les conventions?</vt:lpstr>
      <vt:lpstr>Appliquons les conventions</vt:lpstr>
      <vt:lpstr>Anatomie du contrôleur</vt:lpstr>
      <vt:lpstr>Anatomie du contrôleur</vt:lpstr>
      <vt:lpstr>Anatomie du contrôleur</vt:lpstr>
      <vt:lpstr>Passage à la vue</vt:lpstr>
      <vt:lpstr>Anatomie de la vue</vt:lpstr>
      <vt:lpstr>Est t’on obligé de suivre les conventions de nommage?</vt:lpstr>
      <vt:lpstr>Choix de la vue</vt:lpstr>
      <vt:lpstr>Choix de la vue</vt:lpstr>
      <vt:lpstr>Choix du modèle de vue</vt:lpstr>
      <vt:lpstr>Choix de la vue</vt:lpstr>
      <vt:lpstr>Vue implicite</vt:lpstr>
      <vt:lpstr>Vue implicite</vt:lpstr>
      <vt:lpstr>Un exemple plus élaboré</vt:lpstr>
      <vt:lpstr>Un exemple plus élaboré</vt:lpstr>
      <vt:lpstr>Mise en place d’un pattern repository</vt:lpstr>
      <vt:lpstr>Implémentation du repository</vt:lpstr>
      <vt:lpstr>Création du nouveau contrôleur</vt:lpstr>
      <vt:lpstr>Création du contrôleur</vt:lpstr>
      <vt:lpstr>Création du contrôleur</vt:lpstr>
      <vt:lpstr>Créer la vue</vt:lpstr>
      <vt:lpstr>Créer la vue</vt:lpstr>
      <vt:lpstr>Création d’une route</vt:lpstr>
      <vt:lpstr>La vue</vt:lpstr>
      <vt:lpstr>Un exemple d’utilisation des paramètres: Delete</vt:lpstr>
      <vt:lpstr>Création du contrôleur</vt:lpstr>
      <vt:lpstr>Création de la vue</vt:lpstr>
      <vt:lpstr>On teste</vt:lpstr>
      <vt:lpstr>On teste</vt:lpstr>
      <vt:lpstr>Comment ça marche?</vt:lpstr>
      <vt:lpstr>Comment ça marche?</vt:lpstr>
      <vt:lpstr>Comment ça marche?</vt:lpstr>
      <vt:lpstr>Comment ça marche?</vt:lpstr>
      <vt:lpstr>Pourquoi deux actions?</vt:lpstr>
      <vt:lpstr>Pourquoi passer en MVC</vt:lpstr>
      <vt:lpstr>Oui mais…</vt:lpstr>
      <vt:lpstr>Que reste t’il à faire?</vt:lpstr>
      <vt:lpstr>Une bonne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framework MVC</dc:title>
  <dc:creator>Frédéric DE LENE MIROUZE</dc:creator>
  <cp:lastModifiedBy>Frédéric DE LENE MIROUZE</cp:lastModifiedBy>
  <cp:revision>185</cp:revision>
  <dcterms:created xsi:type="dcterms:W3CDTF">2011-03-07T17:04:59Z</dcterms:created>
  <dcterms:modified xsi:type="dcterms:W3CDTF">2012-03-15T22:37:24Z</dcterms:modified>
</cp:coreProperties>
</file>