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2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6" r:id="rId11"/>
    <p:sldId id="322" r:id="rId12"/>
    <p:sldId id="323" r:id="rId13"/>
    <p:sldId id="325" r:id="rId14"/>
    <p:sldId id="327" r:id="rId15"/>
    <p:sldId id="303" r:id="rId16"/>
    <p:sldId id="329" r:id="rId17"/>
    <p:sldId id="330" r:id="rId18"/>
    <p:sldId id="331" r:id="rId19"/>
    <p:sldId id="332" r:id="rId20"/>
    <p:sldId id="333" r:id="rId21"/>
    <p:sldId id="334" r:id="rId22"/>
    <p:sldId id="336" r:id="rId23"/>
    <p:sldId id="337" r:id="rId24"/>
    <p:sldId id="338" r:id="rId25"/>
    <p:sldId id="339" r:id="rId26"/>
    <p:sldId id="340" r:id="rId27"/>
    <p:sldId id="341" r:id="rId28"/>
    <p:sldId id="364" r:id="rId29"/>
    <p:sldId id="369" r:id="rId30"/>
    <p:sldId id="365" r:id="rId31"/>
    <p:sldId id="366" r:id="rId32"/>
    <p:sldId id="367" r:id="rId33"/>
    <p:sldId id="372" r:id="rId34"/>
    <p:sldId id="373" r:id="rId35"/>
    <p:sldId id="374" r:id="rId36"/>
    <p:sldId id="375" r:id="rId37"/>
    <p:sldId id="376" r:id="rId38"/>
    <p:sldId id="377" r:id="rId39"/>
    <p:sldId id="379" r:id="rId40"/>
    <p:sldId id="378" r:id="rId41"/>
    <p:sldId id="380" r:id="rId42"/>
    <p:sldId id="368" r:id="rId43"/>
    <p:sldId id="335" r:id="rId44"/>
    <p:sldId id="350" r:id="rId45"/>
    <p:sldId id="351" r:id="rId46"/>
    <p:sldId id="352" r:id="rId47"/>
    <p:sldId id="292" r:id="rId48"/>
    <p:sldId id="345" r:id="rId49"/>
    <p:sldId id="346" r:id="rId50"/>
    <p:sldId id="347" r:id="rId51"/>
    <p:sldId id="348" r:id="rId52"/>
    <p:sldId id="349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265" r:id="rId64"/>
    <p:sldId id="309" r:id="rId6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13944D6-6F9C-4B1A-9F15-B8F275B64800}">
          <p14:sldIdLst>
            <p14:sldId id="256"/>
          </p14:sldIdLst>
        </p14:section>
        <p14:section name="Routage avancé" id="{8D54ED87-3483-4336-9C14-A39163E7FDB7}">
          <p14:sldIdLst>
            <p14:sldId id="328"/>
            <p14:sldId id="315"/>
            <p14:sldId id="316"/>
            <p14:sldId id="317"/>
            <p14:sldId id="318"/>
            <p14:sldId id="319"/>
            <p14:sldId id="320"/>
            <p14:sldId id="321"/>
            <p14:sldId id="326"/>
            <p14:sldId id="322"/>
            <p14:sldId id="323"/>
            <p14:sldId id="325"/>
          </p14:sldIdLst>
        </p14:section>
        <p14:section name="Contrôleur avancé" id="{DB2F110D-30A1-438A-85DD-F9AA0E5A3F65}">
          <p14:sldIdLst>
            <p14:sldId id="327"/>
            <p14:sldId id="303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  <p14:sldId id="364"/>
            <p14:sldId id="369"/>
            <p14:sldId id="365"/>
            <p14:sldId id="366"/>
            <p14:sldId id="367"/>
            <p14:sldId id="372"/>
            <p14:sldId id="373"/>
            <p14:sldId id="374"/>
            <p14:sldId id="375"/>
            <p14:sldId id="376"/>
            <p14:sldId id="377"/>
            <p14:sldId id="379"/>
            <p14:sldId id="378"/>
            <p14:sldId id="380"/>
            <p14:sldId id="368"/>
          </p14:sldIdLst>
        </p14:section>
        <p14:section name="Les vues avancées" id="{C2CEFA1E-83E6-4D06-AA2E-D47C5083A5F4}">
          <p14:sldIdLst>
            <p14:sldId id="335"/>
            <p14:sldId id="350"/>
            <p14:sldId id="351"/>
            <p14:sldId id="352"/>
            <p14:sldId id="292"/>
            <p14:sldId id="345"/>
            <p14:sldId id="346"/>
            <p14:sldId id="347"/>
            <p14:sldId id="348"/>
            <p14:sldId id="349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26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75" autoAdjust="0"/>
  </p:normalViewPr>
  <p:slideViewPr>
    <p:cSldViewPr>
      <p:cViewPr varScale="1">
        <p:scale>
          <a:sx n="74" d="100"/>
          <a:sy n="74" d="100"/>
        </p:scale>
        <p:origin x="-169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5AB3-FEE3-46AF-AD5A-A65905C75537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46525-DEBA-45BE-8229-EBCA5E9E76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rendu est le même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9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46525-DEBA-45BE-8229-EBCA5E9E761A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39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9A5B37-C14D-4270-B917-5A0E03A9DB7E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4600E9-7C4C-4064-9A76-D050A021E26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shfulcode.blogspot.com/2010/09/aspnet-routing-and-virtual-artic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golchin.net/posts/18/dive-deep-into-mvc-icontrollerfacto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3434/Contact/Delete/1" TargetMode="External"/><Relationship Id="rId2" Type="http://schemas.openxmlformats.org/officeDocument/2006/relationships/hyperlink" Target="http://localhost:63434/Contact/Delete?id=1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odetocode.com/blogs/scott/archive/2009/04/27/6-tips-for-asp-net-mvc-model-binding.asp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SplittingDateTimeUnitTestingASPNETMVCCustomModelBinders.aspx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9/09/25/html-encoding-code-nuggets.aspx" TargetMode="External"/><Relationship Id="rId2" Type="http://schemas.openxmlformats.org/officeDocument/2006/relationships/hyperlink" Target="http://weblogs.asp.net/scottgu/archive/2010/04/06/new-lt-gt-syntax-for-html-encoding-output-in-asp-net-4-and-asp-net-mvc-2.aspx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Contacts/operation/promo-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asp-net-mvc-overview-cs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lien-pauli.developpez.com/tutoriels/php/mvc-controleur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magazine/cc337884.aspx" TargetMode="External"/><Relationship Id="rId2" Type="http://schemas.openxmlformats.org/officeDocument/2006/relationships/hyperlink" Target="http://weblogs.asp.net/scottgu/archive/2007/12/03/asp-net-mvc-framework-part-2-url-routing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framework</a:t>
            </a:r>
            <a:r>
              <a:rPr lang="fr-FR" dirty="0" smtClean="0"/>
              <a:t> MVC 3  </a:t>
            </a:r>
            <a:br>
              <a:rPr lang="fr-FR" dirty="0" smtClean="0"/>
            </a:b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Frédéric De </a:t>
            </a:r>
            <a:r>
              <a:rPr lang="fr-FR" dirty="0" err="1" smtClean="0"/>
              <a:t>Lène</a:t>
            </a:r>
            <a:r>
              <a:rPr lang="fr-FR" dirty="0" smtClean="0"/>
              <a:t> </a:t>
            </a:r>
            <a:r>
              <a:rPr lang="fr-FR" dirty="0" err="1" smtClean="0"/>
              <a:t>Mirouze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5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contraintes sont par défaut des expressions régulières</a:t>
            </a:r>
          </a:p>
          <a:p>
            <a:r>
              <a:rPr lang="fr-FR" dirty="0" smtClean="0"/>
              <a:t>On peut définir des contraintes personnalisées</a:t>
            </a:r>
          </a:p>
          <a:p>
            <a:r>
              <a:rPr lang="fr-FR" dirty="0" smtClean="0"/>
              <a:t>On implémente une contrainte personnalisée avec </a:t>
            </a:r>
            <a:r>
              <a:rPr lang="fr-FR" b="1" dirty="0" err="1" smtClean="0"/>
              <a:t>IRouteConstraint</a:t>
            </a:r>
            <a:endParaRPr lang="fr-FR" b="1" dirty="0" smtClean="0"/>
          </a:p>
          <a:p>
            <a:r>
              <a:rPr lang="fr-FR" dirty="0" smtClean="0"/>
              <a:t>On peut trouver un tutoriel:</a:t>
            </a:r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wishfulcode.blogspot.com/2010/09/aspnet-routing-and-virtual-article.html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0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Url générée depuis le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moyen le plus simple est d’utiliser la classe </a:t>
            </a:r>
            <a:r>
              <a:rPr lang="fr-FR" b="1" dirty="0" err="1" smtClean="0"/>
              <a:t>UrlHelper</a:t>
            </a:r>
            <a:endParaRPr lang="fr-FR" b="1" dirty="0" smtClean="0"/>
          </a:p>
          <a:p>
            <a:r>
              <a:rPr lang="fr-FR" b="1" dirty="0" err="1" smtClean="0"/>
              <a:t>UrlHelper</a:t>
            </a:r>
            <a:r>
              <a:rPr lang="fr-FR" dirty="0" smtClean="0"/>
              <a:t> expose la méthode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b="1" dirty="0" err="1" smtClean="0"/>
              <a:t>GenerateUrl</a:t>
            </a:r>
            <a:endParaRPr lang="fr-FR" b="1" dirty="0" smtClean="0"/>
          </a:p>
          <a:p>
            <a:r>
              <a:rPr lang="fr-FR" dirty="0" smtClean="0"/>
              <a:t>La classe </a:t>
            </a:r>
            <a:r>
              <a:rPr lang="fr-FR" b="1" dirty="0" smtClean="0"/>
              <a:t>Controller</a:t>
            </a:r>
            <a:r>
              <a:rPr lang="fr-FR" dirty="0" smtClean="0"/>
              <a:t> en expose une instance à travers la propriété </a:t>
            </a:r>
            <a:r>
              <a:rPr lang="fr-FR" b="1" dirty="0" smtClean="0"/>
              <a:t>Url</a:t>
            </a:r>
          </a:p>
          <a:p>
            <a:r>
              <a:rPr lang="fr-FR" dirty="0" smtClean="0"/>
              <a:t>On accède à travers l’instance à différentes méthodes utilitaires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Url générée depuis le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peut souhaiter générer une url pour une balise ancre</a:t>
            </a:r>
          </a:p>
          <a:p>
            <a:r>
              <a:rPr lang="fr-FR" dirty="0" smtClean="0"/>
              <a:t>On dispose d’une méthode qui le fait en une seule étape: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 err="1" smtClean="0"/>
              <a:t>Html.ActionLink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91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exemples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74269"/>
              </p:ext>
            </p:extLst>
          </p:nvPr>
        </p:nvGraphicFramePr>
        <p:xfrm>
          <a:off x="395536" y="2636912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44"/>
                <a:gridCol w="28186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Url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Url.Action</a:t>
                      </a:r>
                      <a:r>
                        <a:rPr lang="fr-FR" dirty="0" smtClean="0"/>
                        <a:t>("</a:t>
                      </a:r>
                      <a:r>
                        <a:rPr lang="fr-FR" dirty="0" err="1" smtClean="0"/>
                        <a:t>Delete</a:t>
                      </a:r>
                      <a:r>
                        <a:rPr lang="fr-FR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/Home/</a:t>
                      </a:r>
                      <a:r>
                        <a:rPr lang="fr-FR" dirty="0" err="1" smtClean="0"/>
                        <a:t>Delete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Url.RouteUrl</a:t>
                      </a:r>
                      <a:r>
                        <a:rPr lang="fr-FR" dirty="0" smtClean="0"/>
                        <a:t>("Default", new {</a:t>
                      </a:r>
                      <a:r>
                        <a:rPr lang="fr-FR" dirty="0" err="1" smtClean="0"/>
                        <a:t>controller</a:t>
                      </a:r>
                      <a:r>
                        <a:rPr lang="fr-FR" dirty="0" smtClean="0"/>
                        <a:t>="Contact", action="Index", id=5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/Contact/Index/5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Url.RouteUrl</a:t>
                      </a:r>
                      <a:r>
                        <a:rPr lang="fr-FR" dirty="0" smtClean="0"/>
                        <a:t>("Default", new {</a:t>
                      </a:r>
                      <a:r>
                        <a:rPr lang="fr-FR" dirty="0" err="1" smtClean="0"/>
                        <a:t>controller</a:t>
                      </a:r>
                      <a:r>
                        <a:rPr lang="fr-FR" dirty="0" smtClean="0"/>
                        <a:t>="Contact", action="Index", id=5, </a:t>
                      </a:r>
                      <a:r>
                        <a:rPr lang="fr-FR" b="1" dirty="0" smtClean="0"/>
                        <a:t>toto=444</a:t>
                      </a:r>
                      <a:r>
                        <a:rPr lang="fr-FR" dirty="0" smtClean="0"/>
                        <a:t>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/Contact/Index/5?toto=444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7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20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contrôleur est construit par la fabrique </a:t>
            </a:r>
            <a:r>
              <a:rPr lang="en-US" b="1" dirty="0" err="1"/>
              <a:t>DefaultControlerFactory</a:t>
            </a:r>
            <a:endParaRPr lang="fr-FR" b="1" dirty="0" smtClean="0"/>
          </a:p>
          <a:p>
            <a:r>
              <a:rPr lang="fr-FR" dirty="0" smtClean="0"/>
              <a:t>On peut implémenter sa propre fabrique de contrôleur</a:t>
            </a:r>
          </a:p>
          <a:p>
            <a:r>
              <a:rPr lang="fr-FR" dirty="0" smtClean="0"/>
              <a:t>Il suffit d’implémenter </a:t>
            </a:r>
            <a:r>
              <a:rPr lang="en-US" b="1" dirty="0" err="1" smtClean="0"/>
              <a:t>IControllerFactory</a:t>
            </a:r>
            <a:endParaRPr lang="en-US" b="1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trouvera</a:t>
            </a:r>
            <a:r>
              <a:rPr lang="en-US" dirty="0" smtClean="0"/>
              <a:t> un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www.mgolchin.net/posts/18/dive-deep-into-mvc-icontrollerfactory</a:t>
            </a: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6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 méthode publique d’une classe qui hérite de Controller devient une action</a:t>
            </a:r>
          </a:p>
          <a:p>
            <a:r>
              <a:rPr lang="fr-FR" dirty="0" smtClean="0"/>
              <a:t>Cela signifie t’il que n’importe quelle méthode publique d’un contrôleur devient invocable depuis Internet?</a:t>
            </a:r>
          </a:p>
          <a:p>
            <a:r>
              <a:rPr lang="fr-FR" dirty="0" smtClean="0"/>
              <a:t>Gros problème de sécurité en perspective…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64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sur la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fr-FR" b="1" dirty="0" smtClean="0"/>
              <a:t>Une méthode ne peut pas devenir une action par accident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 smtClean="0"/>
              <a:t>Cela ne peut être qu’un choix conscient du développeur. En effet pour que la méthode soit appelable depuis le web il faut:</a:t>
            </a:r>
          </a:p>
          <a:p>
            <a:pPr marL="118872" indent="0">
              <a:buNone/>
            </a:pPr>
            <a:endParaRPr lang="fr-FR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Un projet MVC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Il faut une route qui puisse appeler cette méthode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La classe où se trouve la méthode publique doit hériter de </a:t>
            </a:r>
            <a:r>
              <a:rPr lang="fr-FR" b="1" dirty="0" smtClean="0"/>
              <a:t>Controller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85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une action est sélectionnée?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fr-FR" dirty="0" smtClean="0"/>
              <a:t>La classe </a:t>
            </a:r>
            <a:r>
              <a:rPr lang="fr-FR" b="1" dirty="0" err="1" smtClean="0"/>
              <a:t>ControllerActionInvoker</a:t>
            </a:r>
            <a:r>
              <a:rPr lang="fr-FR" dirty="0" smtClean="0"/>
              <a:t> a pour vocation de retrouver une méthode capable de répondre à une action</a:t>
            </a:r>
          </a:p>
          <a:p>
            <a:pPr marL="118872" indent="0">
              <a:buNone/>
            </a:pPr>
            <a:r>
              <a:rPr lang="fr-FR" dirty="0" smtClean="0"/>
              <a:t>Par défaut la règle suivante est appliquée:</a:t>
            </a:r>
          </a:p>
          <a:p>
            <a:pPr marL="118872" indent="0">
              <a:buNone/>
            </a:pPr>
            <a:endParaRPr lang="fr-FR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Une méthode d’action doit être public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Une méthode d’action ne doit pas porter l’attribut </a:t>
            </a:r>
            <a:r>
              <a:rPr lang="fr-FR" b="1" dirty="0" err="1" smtClean="0"/>
              <a:t>NonActionAttribute</a:t>
            </a:r>
            <a:endParaRPr lang="fr-FR" b="1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Les méthodes spéciales comme les constructeur, accesseurs et événement sont ignorés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Les méthodes héritées de </a:t>
            </a:r>
            <a:r>
              <a:rPr lang="fr-FR" b="1" dirty="0" smtClean="0"/>
              <a:t>Object</a:t>
            </a:r>
            <a:r>
              <a:rPr lang="fr-FR" dirty="0" smtClean="0"/>
              <a:t> et </a:t>
            </a:r>
            <a:r>
              <a:rPr lang="fr-FR" b="1" dirty="0" smtClean="0"/>
              <a:t>Controller</a:t>
            </a:r>
            <a:r>
              <a:rPr lang="fr-FR" dirty="0" smtClean="0"/>
              <a:t> sont ignorées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04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Altérer le comportement par défaut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Une méthode action peut ne pas porter le même nom que l’action qui la cible.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 smtClean="0"/>
              <a:t>On doit dans ce cas la décorer de l’attribut </a:t>
            </a:r>
            <a:r>
              <a:rPr lang="fr-FR" b="1" dirty="0" err="1" smtClean="0"/>
              <a:t>ActionNameAttribute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2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 avancé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06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Altérer le comportement par défaut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On peut aussi lier une action à une méthode d’action sur la base d’un verbe HTTP</a:t>
            </a:r>
          </a:p>
          <a:p>
            <a:pPr marL="118872" indent="0">
              <a:buNone/>
            </a:pPr>
            <a:r>
              <a:rPr lang="fr-FR" dirty="0" smtClean="0"/>
              <a:t>On dispose de l’attribut </a:t>
            </a:r>
            <a:r>
              <a:rPr lang="fr-FR" b="1" dirty="0" err="1" smtClean="0"/>
              <a:t>AcceptVerbsAttribute</a:t>
            </a:r>
            <a:endParaRPr lang="fr-FR" b="1" dirty="0" smtClean="0"/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 smtClean="0"/>
              <a:t>Deux raccourcis existent: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err="1" smtClean="0"/>
              <a:t>HttpGet</a:t>
            </a:r>
            <a:r>
              <a:rPr lang="fr-FR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fr-FR" dirty="0" err="1" smtClean="0"/>
              <a:t>HttpPost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11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Altérer le comportement par défaut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On peut aussi créer son propre comportement</a:t>
            </a:r>
          </a:p>
          <a:p>
            <a:r>
              <a:rPr lang="fr-FR" dirty="0" smtClean="0"/>
              <a:t>On écrit un attribut qui hérite de </a:t>
            </a:r>
            <a:r>
              <a:rPr lang="fr-FR" b="1" dirty="0" err="1" smtClean="0"/>
              <a:t>ActionSelectoreAttribute</a:t>
            </a:r>
            <a:endParaRPr lang="fr-FR" b="1" dirty="0" smtClean="0"/>
          </a:p>
          <a:p>
            <a:r>
              <a:rPr lang="fr-FR" dirty="0" smtClean="0"/>
              <a:t>On implémente sa méthode </a:t>
            </a:r>
            <a:r>
              <a:rPr lang="fr-FR" b="1" dirty="0" err="1" smtClean="0"/>
              <a:t>IsValidForRequest</a:t>
            </a:r>
            <a:endParaRPr lang="fr-FR" b="1" dirty="0" smtClean="0"/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b="1" dirty="0" err="1" smtClean="0"/>
              <a:t>AcceptVerbAttribute</a:t>
            </a:r>
            <a:r>
              <a:rPr lang="fr-FR" dirty="0" smtClean="0"/>
              <a:t> et </a:t>
            </a:r>
            <a:r>
              <a:rPr lang="fr-FR" b="1" dirty="0" err="1" smtClean="0"/>
              <a:t>NonActionAttribute</a:t>
            </a:r>
            <a:r>
              <a:rPr lang="fr-FR" dirty="0" smtClean="0"/>
              <a:t> sont deux 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Passage de paramètres à une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 smtClean="0"/>
              <a:t>On dispose de 3 moyens:</a:t>
            </a:r>
          </a:p>
          <a:p>
            <a:pPr marL="118872" indent="0">
              <a:buNone/>
            </a:pPr>
            <a:endParaRPr lang="fr-FR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Utilisation de </a:t>
            </a:r>
            <a:r>
              <a:rPr lang="fr-FR" b="1" dirty="0" err="1" smtClean="0"/>
              <a:t>ViewData</a:t>
            </a:r>
            <a:endParaRPr lang="fr-FR" b="1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Utilisation de </a:t>
            </a:r>
            <a:r>
              <a:rPr lang="fr-FR" b="1" dirty="0" err="1"/>
              <a:t>ViewBag</a:t>
            </a:r>
            <a:endParaRPr lang="fr-FR" b="1" dirty="0" smtClean="0"/>
          </a:p>
          <a:p>
            <a:pPr marL="633222" indent="-514350">
              <a:buFont typeface="+mj-lt"/>
              <a:buAutoNum type="arabicPeriod"/>
            </a:pPr>
            <a:r>
              <a:rPr lang="fr-FR" dirty="0" smtClean="0"/>
              <a:t>Les vues fortement typées et le pattern Vue/Model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44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dirty="0" err="1" smtClean="0"/>
              <a:t>ViewData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ViewData</a:t>
            </a:r>
            <a:r>
              <a:rPr lang="fr-FR" dirty="0" smtClean="0"/>
              <a:t> est une instance de </a:t>
            </a:r>
            <a:r>
              <a:rPr lang="fr-FR" b="1" dirty="0" err="1" smtClean="0"/>
              <a:t>ViewDataDictionary</a:t>
            </a:r>
            <a:endParaRPr lang="fr-FR" b="1" dirty="0" smtClean="0"/>
          </a:p>
          <a:p>
            <a:r>
              <a:rPr lang="fr-FR" dirty="0" smtClean="0"/>
              <a:t>Fonctionne comme un </a:t>
            </a:r>
            <a:r>
              <a:rPr lang="fr-FR" dirty="0" err="1" smtClean="0"/>
              <a:t>Dictionary</a:t>
            </a:r>
            <a:r>
              <a:rPr lang="fr-FR" dirty="0" smtClean="0"/>
              <a:t>&lt;</a:t>
            </a:r>
            <a:r>
              <a:rPr lang="fr-FR" dirty="0" err="1" smtClean="0"/>
              <a:t>string,object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Transmit automatiquement à la vue</a:t>
            </a:r>
          </a:p>
          <a:p>
            <a:pPr marL="118872" indent="0">
              <a:buNone/>
            </a:pPr>
            <a:endParaRPr lang="fr-FR" dirty="0"/>
          </a:p>
          <a:p>
            <a:pPr marL="11887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99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ViewData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01356"/>
            <a:ext cx="7652505" cy="524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73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dirty="0" err="1" smtClean="0"/>
              <a:t>ViewBag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MVC 3</a:t>
            </a:r>
          </a:p>
          <a:p>
            <a:r>
              <a:rPr lang="fr-FR" dirty="0" smtClean="0"/>
              <a:t>Une alternative à </a:t>
            </a:r>
            <a:r>
              <a:rPr lang="fr-FR" b="1" dirty="0" err="1" smtClean="0"/>
              <a:t>ViewData</a:t>
            </a:r>
            <a:endParaRPr lang="fr-FR" b="1" dirty="0" smtClean="0"/>
          </a:p>
          <a:p>
            <a:r>
              <a:rPr lang="fr-FR" dirty="0" smtClean="0"/>
              <a:t>Permet de manipuler des propriétés fortement typées</a:t>
            </a:r>
          </a:p>
          <a:p>
            <a:r>
              <a:rPr lang="fr-FR" dirty="0" smtClean="0"/>
              <a:t>Cela améliore la lisibilité des vues</a:t>
            </a:r>
          </a:p>
          <a:p>
            <a:r>
              <a:rPr lang="fr-FR" dirty="0" smtClean="0"/>
              <a:t>Rendues possibles avec le support des types </a:t>
            </a:r>
            <a:r>
              <a:rPr lang="fr-FR" b="1" dirty="0" err="1" smtClean="0"/>
              <a:t>dynamic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7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dirty="0" err="1" smtClean="0"/>
              <a:t>ViewBag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1658"/>
            <a:ext cx="7200800" cy="511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54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vues fortement </a:t>
            </a:r>
            <a:r>
              <a:rPr lang="fr-FR" dirty="0" smtClean="0"/>
              <a:t>typées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verrons cette possibilité plus loin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15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Support pour les opérations 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229873"/>
          </a:xfrm>
        </p:spPr>
        <p:txBody>
          <a:bodyPr>
            <a:normAutofit/>
          </a:bodyPr>
          <a:lstStyle/>
          <a:p>
            <a:r>
              <a:rPr lang="fr-FR" dirty="0" smtClean="0"/>
              <a:t>Nous avons vu comment implémenter </a:t>
            </a:r>
            <a:r>
              <a:rPr lang="fr-FR" b="1" dirty="0" err="1" smtClean="0"/>
              <a:t>Delete</a:t>
            </a:r>
            <a:endParaRPr lang="fr-FR" b="1" dirty="0" smtClean="0"/>
          </a:p>
          <a:p>
            <a:r>
              <a:rPr lang="fr-FR" dirty="0" smtClean="0"/>
              <a:t>Qu’en est t’il de l’édition et de la création?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9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8585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Intéressons nous à l’édition d’un contact existant</a:t>
            </a:r>
          </a:p>
          <a:p>
            <a:r>
              <a:rPr lang="fr-FR" dirty="0"/>
              <a:t>La méthode d’action correspondante est la suivante (à la validation des saisies près)</a:t>
            </a:r>
          </a:p>
          <a:p>
            <a:r>
              <a:rPr lang="fr-FR" dirty="0"/>
              <a:t>Il ne reste qu’à implémenter la logique de sauvegarde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10420"/>
            <a:ext cx="4790660" cy="270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76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Chaîne de caractères et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ne peut pas utiliser certains caractères dans la déclaration d’une route</a:t>
            </a:r>
          </a:p>
          <a:p>
            <a:r>
              <a:rPr lang="fr-FR" dirty="0" smtClean="0"/>
              <a:t>C’est par exemple le cas du caractère ?</a:t>
            </a:r>
          </a:p>
          <a:p>
            <a:r>
              <a:rPr lang="fr-FR" dirty="0" smtClean="0"/>
              <a:t>Peut-on utiliser la chaîne de requête comme source de paramètres?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44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8585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L’instance de </a:t>
            </a:r>
            <a:r>
              <a:rPr lang="fr-FR" b="1" dirty="0" err="1" smtClean="0"/>
              <a:t>FormCollection</a:t>
            </a:r>
            <a:r>
              <a:rPr lang="fr-FR" dirty="0" smtClean="0"/>
              <a:t> redescend vers le contrôleur les saisies utilisateur</a:t>
            </a:r>
          </a:p>
          <a:p>
            <a:r>
              <a:rPr lang="fr-FR" dirty="0" smtClean="0"/>
              <a:t>Notre code pourrait donc ressembler à celui-ci: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56992"/>
            <a:ext cx="558592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368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fr-FR" dirty="0" smtClean="0"/>
              <a:t>On peut remplacer les multiples appels à la collection par une méthode utilitaire: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1"/>
            <a:ext cx="6336704" cy="34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80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b="1" dirty="0" err="1" smtClean="0"/>
              <a:t>TryUpdateModel</a:t>
            </a:r>
            <a:r>
              <a:rPr lang="fr-FR" dirty="0" smtClean="0"/>
              <a:t> permet de simplifier encore plus: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5"/>
            <a:ext cx="7272808" cy="343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66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138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Oui, mais dans le code de départ seul </a:t>
            </a:r>
            <a:r>
              <a:rPr lang="fr-FR" b="1" dirty="0" err="1" smtClean="0"/>
              <a:t>EmailAdress</a:t>
            </a:r>
            <a:r>
              <a:rPr lang="fr-FR" dirty="0" smtClean="0"/>
              <a:t> était concerné par l’édition</a:t>
            </a:r>
          </a:p>
          <a:p>
            <a:r>
              <a:rPr lang="fr-FR" dirty="0" smtClean="0"/>
              <a:t>La nouvelle version est donc une régression</a:t>
            </a:r>
          </a:p>
          <a:p>
            <a:r>
              <a:rPr lang="fr-FR" dirty="0" smtClean="0"/>
              <a:t>Et surtout on ouvre un trou de sécurité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07" y="3789040"/>
            <a:ext cx="5904656" cy="277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680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autre solution au problème précédent est d’utiliser le pattern </a:t>
            </a:r>
            <a:r>
              <a:rPr lang="fr-FR" dirty="0" err="1" smtClean="0"/>
              <a:t>ViewModel</a:t>
            </a:r>
            <a:endParaRPr lang="fr-FR" dirty="0" smtClean="0"/>
          </a:p>
          <a:p>
            <a:r>
              <a:rPr lang="fr-FR" dirty="0" smtClean="0"/>
              <a:t>L’idée est de créer une entité n’exposant que les propriétés à éditer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36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89713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VueModèle</a:t>
            </a:r>
            <a:r>
              <a:rPr lang="fr-FR" dirty="0" smtClean="0"/>
              <a:t> de la classe </a:t>
            </a:r>
            <a:r>
              <a:rPr lang="fr-FR" b="1" dirty="0" smtClean="0"/>
              <a:t>Contact</a:t>
            </a:r>
            <a:r>
              <a:rPr lang="fr-FR" dirty="0" smtClean="0"/>
              <a:t> serait: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64775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89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45697"/>
          </a:xfrm>
        </p:spPr>
        <p:txBody>
          <a:bodyPr/>
          <a:lstStyle/>
          <a:p>
            <a:r>
              <a:rPr lang="fr-FR" dirty="0" smtClean="0"/>
              <a:t>Et la méthode d’action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5530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50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également possible d’agir sur le </a:t>
            </a:r>
            <a:r>
              <a:rPr lang="fr-FR" dirty="0" err="1" smtClean="0"/>
              <a:t>binding</a:t>
            </a:r>
            <a:r>
              <a:rPr lang="fr-FR" dirty="0" smtClean="0"/>
              <a:t> lui-même</a:t>
            </a:r>
          </a:p>
          <a:p>
            <a:r>
              <a:rPr lang="fr-FR" dirty="0" smtClean="0"/>
              <a:t>On utilise l’attribut </a:t>
            </a:r>
            <a:r>
              <a:rPr lang="fr-FR" b="1" dirty="0" err="1" smtClean="0"/>
              <a:t>BindAttribute</a:t>
            </a:r>
            <a:endParaRPr lang="fr-FR" b="1" dirty="0" smtClean="0"/>
          </a:p>
          <a:p>
            <a:r>
              <a:rPr lang="fr-FR" dirty="0" smtClean="0"/>
              <a:t>Il se pose sur l’entité ou sur les paramètres d’une méthode d’action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377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fr-FR" dirty="0" smtClean="0"/>
              <a:t>Par exemple: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8118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37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Notez dans cet exemple une autre signature possible pour une méthode d’action</a:t>
            </a:r>
          </a:p>
          <a:p>
            <a:r>
              <a:rPr lang="fr-FR" dirty="0" smtClean="0"/>
              <a:t>Si un problème de </a:t>
            </a:r>
            <a:r>
              <a:rPr lang="fr-FR" dirty="0" err="1" smtClean="0"/>
              <a:t>mapping</a:t>
            </a:r>
            <a:r>
              <a:rPr lang="fr-FR" dirty="0" smtClean="0"/>
              <a:t> se produit, on peut interroger </a:t>
            </a:r>
            <a:r>
              <a:rPr lang="fr-FR" smtClean="0"/>
              <a:t>ModelState.IsValid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8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 de caractères et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chaînes de caractères disposent d’un traitement implicite</a:t>
            </a:r>
          </a:p>
          <a:p>
            <a:r>
              <a:rPr lang="fr-FR" dirty="0" smtClean="0"/>
              <a:t>Avec la route par défaut l’ url suivante est valide</a:t>
            </a:r>
          </a:p>
          <a:p>
            <a:r>
              <a:rPr lang="fr-FR" dirty="0" smtClean="0"/>
              <a:t>Les deux chaînes suivantes sont identiques: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localhost:63434/Contact/Delete?id=1</a:t>
            </a:r>
            <a:endParaRPr lang="fr-FR" dirty="0" smtClean="0"/>
          </a:p>
          <a:p>
            <a:pPr marL="118872" indent="0">
              <a:buNone/>
            </a:pPr>
            <a:endParaRPr lang="fr-FR" dirty="0" smtClean="0">
              <a:hlinkClick r:id="rId3"/>
            </a:endParaRPr>
          </a:p>
          <a:p>
            <a:pPr marL="118872" indent="0">
              <a:buNone/>
            </a:pP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localhost:63434/Contact/Delete/1</a:t>
            </a:r>
            <a:endParaRPr lang="fr-FR" dirty="0" smtClean="0"/>
          </a:p>
          <a:p>
            <a:pPr marL="11887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92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on a besoin d’en savoir plus sur ces technique:</a:t>
            </a:r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odetocode.com/blogs/scott/archive/2009/04/27/6-tips-for-asp-net-mvc-model-binding.aspx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28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de </a:t>
            </a:r>
            <a:r>
              <a:rPr lang="fr-FR" dirty="0" err="1" smtClean="0"/>
              <a:t>binding</a:t>
            </a:r>
            <a:r>
              <a:rPr lang="fr-FR" dirty="0" smtClean="0"/>
              <a:t> personnalisé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moteur de </a:t>
            </a:r>
            <a:r>
              <a:rPr lang="fr-FR" dirty="0" err="1" smtClean="0"/>
              <a:t>binding</a:t>
            </a:r>
            <a:r>
              <a:rPr lang="fr-FR" dirty="0" smtClean="0"/>
              <a:t> peut être personnalisé</a:t>
            </a:r>
          </a:p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www.hanselman.com/blog/SplittingDateTimeUnitTestingASPNETMVCCustomModelBinders.aspx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978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fr-FR" dirty="0" smtClean="0"/>
              <a:t>Action de création avec redirection vers la page de détails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14001"/>
            <a:ext cx="70829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367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 avancées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396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syntaxe &lt;%: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fr-FR" b="1" u="sng" dirty="0" smtClean="0"/>
              <a:t>Petit rappel</a:t>
            </a:r>
          </a:p>
          <a:p>
            <a:pPr marL="118872" indent="0">
              <a:buNone/>
            </a:pPr>
            <a:endParaRPr lang="fr-FR" dirty="0" smtClean="0"/>
          </a:p>
          <a:p>
            <a:r>
              <a:rPr lang="fr-FR" dirty="0" smtClean="0"/>
              <a:t>&lt;% %&gt;</a:t>
            </a:r>
            <a:br>
              <a:rPr lang="fr-FR" dirty="0" smtClean="0"/>
            </a:br>
            <a:r>
              <a:rPr lang="fr-FR" dirty="0" smtClean="0"/>
              <a:t>Pour du code embarqué sur une page </a:t>
            </a:r>
            <a:r>
              <a:rPr lang="fr-FR" dirty="0" err="1" smtClean="0"/>
              <a:t>aspx</a:t>
            </a:r>
            <a:endParaRPr lang="fr-FR" dirty="0" smtClean="0"/>
          </a:p>
          <a:p>
            <a:r>
              <a:rPr lang="fr-FR" dirty="0" smtClean="0"/>
              <a:t>&lt;%=  %&gt;</a:t>
            </a:r>
            <a:br>
              <a:rPr lang="fr-FR" dirty="0" smtClean="0"/>
            </a:br>
            <a:r>
              <a:rPr lang="fr-FR" dirty="0" smtClean="0"/>
              <a:t>Equivalent à </a:t>
            </a:r>
            <a:r>
              <a:rPr lang="fr-FR" dirty="0" err="1" smtClean="0"/>
              <a:t>Response.Write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&lt;%# %&gt;</a:t>
            </a:r>
            <a:br>
              <a:rPr lang="fr-FR" dirty="0" smtClean="0"/>
            </a:br>
            <a:r>
              <a:rPr lang="fr-FR" dirty="0" smtClean="0"/>
              <a:t>Expression de liaison de données qui utilisent </a:t>
            </a:r>
            <a:r>
              <a:rPr lang="fr-FR" dirty="0" err="1" smtClean="0"/>
              <a:t>Eval</a:t>
            </a:r>
            <a:r>
              <a:rPr lang="fr-FR" dirty="0" smtClean="0"/>
              <a:t> et </a:t>
            </a:r>
            <a:r>
              <a:rPr lang="fr-FR" dirty="0" err="1" smtClean="0"/>
              <a:t>Bind</a:t>
            </a:r>
            <a:r>
              <a:rPr lang="fr-FR" dirty="0" smtClean="0"/>
              <a:t>. Evaluées lors de </a:t>
            </a:r>
            <a:r>
              <a:rPr lang="fr-FR" dirty="0" err="1" smtClean="0"/>
              <a:t>DataBind</a:t>
            </a:r>
            <a:r>
              <a:rPr lang="fr-FR" dirty="0" smtClean="0"/>
              <a:t>()</a:t>
            </a:r>
          </a:p>
          <a:p>
            <a:r>
              <a:rPr lang="fr-FR" dirty="0" smtClean="0"/>
              <a:t>&lt;%$ .. %&gt;</a:t>
            </a:r>
            <a:br>
              <a:rPr lang="fr-FR" dirty="0" smtClean="0"/>
            </a:br>
            <a:r>
              <a:rPr lang="fr-FR" dirty="0" smtClean="0"/>
              <a:t>Encadrement d’une expression (par exemple une chaîne de connexion)</a:t>
            </a:r>
          </a:p>
          <a:p>
            <a:r>
              <a:rPr lang="fr-FR" dirty="0" smtClean="0"/>
              <a:t>&lt;%@ %&gt;</a:t>
            </a:r>
            <a:br>
              <a:rPr lang="fr-FR" dirty="0" smtClean="0"/>
            </a:br>
            <a:r>
              <a:rPr lang="fr-FR" dirty="0" smtClean="0"/>
              <a:t>Une directive</a:t>
            </a:r>
          </a:p>
          <a:p>
            <a:r>
              <a:rPr lang="fr-FR" dirty="0" smtClean="0"/>
              <a:t>&lt;%-- --%&gt;</a:t>
            </a:r>
            <a:br>
              <a:rPr lang="fr-FR" dirty="0" smtClean="0"/>
            </a:br>
            <a:r>
              <a:rPr lang="fr-FR" dirty="0" smtClean="0"/>
              <a:t>Un commentaire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885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syntaxe &lt;%: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Nouveauté de </a:t>
            </a:r>
            <a:r>
              <a:rPr lang="fr-FR" dirty="0" err="1" smtClean="0"/>
              <a:t>Asp.Net</a:t>
            </a:r>
            <a:r>
              <a:rPr lang="fr-FR" dirty="0" smtClean="0"/>
              <a:t> 4</a:t>
            </a:r>
          </a:p>
          <a:p>
            <a:r>
              <a:rPr lang="fr-FR" dirty="0" smtClean="0"/>
              <a:t>Similaire à &lt;%= %&gt;</a:t>
            </a:r>
          </a:p>
          <a:p>
            <a:r>
              <a:rPr lang="fr-FR" dirty="0" smtClean="0"/>
              <a:t>Mais effectue un encodage Html avant le rendu</a:t>
            </a:r>
          </a:p>
          <a:p>
            <a:r>
              <a:rPr lang="fr-FR" b="1" dirty="0" smtClean="0"/>
              <a:t>Sauf</a:t>
            </a:r>
            <a:r>
              <a:rPr lang="fr-FR" dirty="0" smtClean="0"/>
              <a:t> si l’objet retourné implémente </a:t>
            </a:r>
            <a:r>
              <a:rPr lang="fr-FR" b="1" dirty="0" err="1" smtClean="0"/>
              <a:t>IHtmlString</a:t>
            </a:r>
            <a:endParaRPr lang="fr-FR" b="1" dirty="0" smtClean="0"/>
          </a:p>
          <a:p>
            <a:r>
              <a:rPr lang="fr-FR" dirty="0" smtClean="0"/>
              <a:t>Depuis </a:t>
            </a:r>
            <a:r>
              <a:rPr lang="fr-FR" dirty="0" err="1" smtClean="0"/>
              <a:t>Mvc</a:t>
            </a:r>
            <a:r>
              <a:rPr lang="fr-FR" dirty="0" smtClean="0"/>
              <a:t> 2, les Html </a:t>
            </a:r>
            <a:r>
              <a:rPr lang="fr-FR" dirty="0" err="1" smtClean="0"/>
              <a:t>helper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retournent un type </a:t>
            </a:r>
            <a:r>
              <a:rPr lang="fr-FR" b="1" dirty="0" err="1" smtClean="0"/>
              <a:t>HtmlString</a:t>
            </a:r>
            <a:r>
              <a:rPr lang="fr-FR" dirty="0" smtClean="0"/>
              <a:t> qui implémente </a:t>
            </a:r>
            <a:r>
              <a:rPr lang="fr-FR" b="1" dirty="0" err="1" smtClean="0"/>
              <a:t>IHtmlString</a:t>
            </a:r>
            <a:endParaRPr lang="fr-FR" b="1" dirty="0" smtClean="0"/>
          </a:p>
          <a:p>
            <a:r>
              <a:rPr lang="fr-FR" dirty="0" smtClean="0"/>
              <a:t>Cela permet d’éviter un double encodage </a:t>
            </a:r>
          </a:p>
          <a:p>
            <a:r>
              <a:rPr lang="fr-FR" dirty="0" smtClean="0"/>
              <a:t>Une bonne habitude est donc de toujours utiliser &lt;%:</a:t>
            </a:r>
          </a:p>
          <a:p>
            <a:pPr marL="118872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245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syntaxe &lt;%: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u="sng" dirty="0" smtClean="0"/>
              <a:t>Pour en savoir plus:</a:t>
            </a:r>
            <a:endParaRPr lang="fr-FR" u="sng" dirty="0"/>
          </a:p>
          <a:p>
            <a:pPr marL="118872" indent="0">
              <a:buNone/>
            </a:pPr>
            <a:endParaRPr lang="fr-FR" dirty="0"/>
          </a:p>
          <a:p>
            <a:r>
              <a:rPr lang="fr-FR" dirty="0">
                <a:hlinkClick r:id="rId2"/>
              </a:rPr>
              <a:t>http://weblogs.asp.net/scottgu/archive/2010/04/06/new-lt-gt-syntax-for-html-encoding-output-in-asp-net-4-and-asp-net-mvc-2.aspx</a:t>
            </a:r>
            <a:endParaRPr lang="fr-FR" dirty="0"/>
          </a:p>
          <a:p>
            <a:r>
              <a:rPr lang="fr-FR" dirty="0">
                <a:hlinkClick r:id="rId3"/>
              </a:rPr>
              <a:t>http://haacked.com/archive/2009/09/25/html-encoding-code-nuggets.aspx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735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858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fr-FR" dirty="0" smtClean="0"/>
              <a:t>Si la vue par défaut ne convient pas, on peut sélectionner une autre vue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476562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vues fortement </a:t>
            </a:r>
            <a:r>
              <a:rPr lang="fr-FR" dirty="0" smtClean="0"/>
              <a:t>typées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vue est une classe de type </a:t>
            </a:r>
            <a:r>
              <a:rPr lang="fr-FR" b="1" dirty="0" err="1" smtClean="0"/>
              <a:t>ViewPage</a:t>
            </a:r>
            <a:endParaRPr lang="fr-FR" b="1" dirty="0" smtClean="0"/>
          </a:p>
          <a:p>
            <a:r>
              <a:rPr lang="fr-FR" dirty="0" smtClean="0"/>
              <a:t>Une vue peut aussi implémenter  la classe générique </a:t>
            </a:r>
            <a:r>
              <a:rPr lang="fr-FR" b="1" dirty="0" err="1" smtClean="0"/>
              <a:t>ViewPage</a:t>
            </a:r>
            <a:r>
              <a:rPr lang="fr-FR" b="1" dirty="0" smtClean="0"/>
              <a:t>&lt;</a:t>
            </a:r>
            <a:r>
              <a:rPr lang="fr-FR" b="1" dirty="0" err="1" smtClean="0"/>
              <a:t>TModel</a:t>
            </a:r>
            <a:r>
              <a:rPr lang="fr-FR" b="1" dirty="0" smtClean="0"/>
              <a:t>&gt;</a:t>
            </a:r>
            <a:r>
              <a:rPr lang="fr-FR" dirty="0" smtClean="0"/>
              <a:t> dans laquelle </a:t>
            </a:r>
            <a:r>
              <a:rPr lang="fr-FR" b="1" dirty="0" err="1" smtClean="0"/>
              <a:t>TModel</a:t>
            </a:r>
            <a:r>
              <a:rPr lang="fr-FR" dirty="0" smtClean="0"/>
              <a:t> est le type du modèle</a:t>
            </a:r>
          </a:p>
          <a:p>
            <a:r>
              <a:rPr lang="fr-FR" dirty="0" smtClean="0"/>
              <a:t>On parle alors de vue fortement typée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765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 fortement typées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949953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fr-FR" dirty="0" smtClean="0"/>
              <a:t>Le plus simple est de voir un exemple. On implémente l’action </a:t>
            </a:r>
            <a:r>
              <a:rPr lang="fr-FR" i="1" dirty="0" smtClean="0"/>
              <a:t>Edit</a:t>
            </a:r>
            <a:r>
              <a:rPr lang="fr-FR" dirty="0" smtClean="0"/>
              <a:t> de </a:t>
            </a:r>
            <a:r>
              <a:rPr lang="fr-FR" i="1" dirty="0" err="1" smtClean="0"/>
              <a:t>ContactController</a:t>
            </a:r>
            <a:endParaRPr lang="fr-FR" i="1" dirty="0" smtClean="0"/>
          </a:p>
          <a:p>
            <a:pPr marL="118872" indent="0">
              <a:buNone/>
            </a:pPr>
            <a:endParaRPr lang="fr-FR" dirty="0" smtClean="0"/>
          </a:p>
          <a:p>
            <a:r>
              <a:rPr lang="fr-FR" dirty="0" smtClean="0"/>
              <a:t>On créée tout d’abord une classe du modèle. dans notre cas il s’agira de l’entité </a:t>
            </a:r>
            <a:r>
              <a:rPr lang="fr-FR" b="1" dirty="0" smtClean="0"/>
              <a:t>Contrat</a:t>
            </a:r>
          </a:p>
          <a:p>
            <a:r>
              <a:rPr lang="fr-FR" dirty="0" smtClean="0"/>
              <a:t>On retourne vers la vue l’instance de Contact réclamée: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97152"/>
            <a:ext cx="576064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32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paramètres sont obligatoires: </a:t>
            </a:r>
            <a:r>
              <a:rPr lang="fr-FR" i="1" dirty="0" err="1" smtClean="0"/>
              <a:t>controller</a:t>
            </a:r>
            <a:r>
              <a:rPr lang="fr-FR" dirty="0" smtClean="0"/>
              <a:t> et </a:t>
            </a:r>
            <a:r>
              <a:rPr lang="fr-FR" i="1" dirty="0" smtClean="0"/>
              <a:t>action</a:t>
            </a:r>
          </a:p>
          <a:p>
            <a:r>
              <a:rPr lang="fr-FR" dirty="0" smtClean="0"/>
              <a:t>On peut ajouter autant de paramètres facultatifs que l’on souhaite</a:t>
            </a:r>
          </a:p>
          <a:p>
            <a:r>
              <a:rPr lang="fr-FR" dirty="0" smtClean="0"/>
              <a:t>Il faut alors fournir des actions avec tous les paramètres pour récupérer les paramètres</a:t>
            </a:r>
          </a:p>
          <a:p>
            <a:r>
              <a:rPr lang="fr-FR" dirty="0" smtClean="0"/>
              <a:t>Les paramètres facultatifs doivent être </a:t>
            </a:r>
            <a:r>
              <a:rPr lang="fr-FR" dirty="0" err="1" smtClean="0"/>
              <a:t>nullables</a:t>
            </a:r>
            <a:r>
              <a:rPr lang="fr-FR" dirty="0" smtClean="0"/>
              <a:t> ou bien proposer une valeur par défaut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624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 fortement typées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4402832" cy="4534129"/>
          </a:xfrm>
        </p:spPr>
        <p:txBody>
          <a:bodyPr>
            <a:normAutofit/>
          </a:bodyPr>
          <a:lstStyle/>
          <a:p>
            <a:r>
              <a:rPr lang="fr-FR" dirty="0" smtClean="0"/>
              <a:t>Pour créer la vue on fait clic droit sur la méthode d’action puis on sélectionne </a:t>
            </a:r>
            <a:r>
              <a:rPr lang="fr-FR" i="1" dirty="0" err="1" smtClean="0"/>
              <a:t>Add</a:t>
            </a:r>
            <a:r>
              <a:rPr lang="fr-FR" i="1" dirty="0" smtClean="0"/>
              <a:t> </a:t>
            </a:r>
            <a:r>
              <a:rPr lang="fr-FR" i="1" dirty="0" err="1" smtClean="0"/>
              <a:t>View</a:t>
            </a:r>
            <a:endParaRPr lang="fr-FR" i="1" dirty="0" smtClean="0"/>
          </a:p>
          <a:p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144689" cy="473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51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 fortement typées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fr-FR" dirty="0" smtClean="0"/>
              <a:t>La vue typée reconnaissable à sa directive de page est créée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4" y="3356992"/>
            <a:ext cx="85661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933056"/>
            <a:ext cx="8229600" cy="17258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Côté vue, on accède au modèle (fortement typé) depuis la propriété Model qui dans notre cas contient et est du type Contact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74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html </a:t>
            </a:r>
            <a:r>
              <a:rPr lang="fr-FR" dirty="0" err="1" smtClean="0"/>
              <a:t>helper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attendant que des contrôles spécifiques arrivent, MVC nous ramène à l’écriture de code HTML</a:t>
            </a:r>
          </a:p>
          <a:p>
            <a:r>
              <a:rPr lang="fr-FR" dirty="0" smtClean="0"/>
              <a:t>Des méthodes utilitaires sont fournies pour faciliter ce travail</a:t>
            </a:r>
          </a:p>
          <a:p>
            <a:r>
              <a:rPr lang="fr-FR" dirty="0" smtClean="0"/>
              <a:t>Ces méthodes sont des méthodes d’extension de </a:t>
            </a:r>
            <a:r>
              <a:rPr lang="fr-FR" dirty="0" err="1" smtClean="0"/>
              <a:t>ViewPage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400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Html.TextBox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fr-FR" dirty="0">
                <a:solidFill>
                  <a:schemeClr val="dk1"/>
                </a:solidFill>
              </a:rPr>
              <a:t>&lt;%: </a:t>
            </a:r>
            <a:r>
              <a:rPr lang="fr-FR" dirty="0" err="1">
                <a:solidFill>
                  <a:schemeClr val="dk1"/>
                </a:solidFill>
              </a:rPr>
              <a:t>Html.TextBox</a:t>
            </a:r>
            <a:r>
              <a:rPr lang="fr-FR" dirty="0">
                <a:solidFill>
                  <a:schemeClr val="dk1"/>
                </a:solidFill>
              </a:rPr>
              <a:t>("</a:t>
            </a:r>
            <a:r>
              <a:rPr lang="fr-FR" dirty="0" err="1">
                <a:solidFill>
                  <a:schemeClr val="dk1"/>
                </a:solidFill>
              </a:rPr>
              <a:t>name</a:t>
            </a:r>
            <a:r>
              <a:rPr lang="fr-FR" dirty="0">
                <a:solidFill>
                  <a:schemeClr val="dk1"/>
                </a:solidFill>
              </a:rPr>
              <a:t>") </a:t>
            </a:r>
            <a:r>
              <a:rPr lang="fr-FR" dirty="0" smtClean="0">
                <a:solidFill>
                  <a:schemeClr val="dk1"/>
                </a:solidFill>
              </a:rPr>
              <a:t>%&gt;</a:t>
            </a:r>
          </a:p>
          <a:p>
            <a:pPr marL="118872" indent="0">
              <a:buNone/>
            </a:pPr>
            <a:endParaRPr lang="fr-FR" dirty="0" smtClean="0">
              <a:solidFill>
                <a:schemeClr val="dk1"/>
              </a:solidFill>
            </a:endParaRPr>
          </a:p>
          <a:p>
            <a:pPr marL="118872" indent="0">
              <a:buNone/>
            </a:pPr>
            <a:r>
              <a:rPr lang="fr-FR" dirty="0" smtClean="0">
                <a:solidFill>
                  <a:schemeClr val="dk1"/>
                </a:solidFill>
              </a:rPr>
              <a:t>Est rendu par:</a:t>
            </a:r>
          </a:p>
          <a:p>
            <a:pPr marL="118872" indent="0">
              <a:buNone/>
            </a:pPr>
            <a:endParaRPr lang="fr-FR" dirty="0" smtClean="0"/>
          </a:p>
          <a:p>
            <a:pPr marL="118872" indent="0">
              <a:buNone/>
            </a:pPr>
            <a:r>
              <a:rPr lang="fr-FR" dirty="0" smtClean="0"/>
              <a:t>&lt;</a:t>
            </a:r>
            <a:r>
              <a:rPr lang="fr-FR" dirty="0"/>
              <a:t>input id= ‘</a:t>
            </a:r>
            <a:r>
              <a:rPr lang="fr-FR" dirty="0" err="1"/>
              <a:t>name</a:t>
            </a:r>
            <a:r>
              <a:rPr lang="fr-FR" dirty="0"/>
              <a:t>’ type=‘</a:t>
            </a:r>
            <a:r>
              <a:rPr lang="fr-FR" dirty="0" err="1"/>
              <a:t>text</a:t>
            </a:r>
            <a:r>
              <a:rPr lang="fr-FR" dirty="0"/>
              <a:t>’ values=‘’/&gt;</a:t>
            </a:r>
          </a:p>
          <a:p>
            <a:pPr marL="118872" indent="0">
              <a:buNone/>
            </a:pPr>
            <a:endParaRPr lang="fr-FR" dirty="0" smtClean="0">
              <a:solidFill>
                <a:schemeClr val="dk1"/>
              </a:solidFill>
            </a:endParaRPr>
          </a:p>
          <a:p>
            <a:pPr marL="118872" indent="0">
              <a:buNone/>
            </a:pPr>
            <a:endParaRPr lang="fr-FR" dirty="0">
              <a:solidFill>
                <a:schemeClr val="dk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973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Html.TextBox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pPr marL="118872" indent="0">
              <a:buNone/>
            </a:pPr>
            <a:r>
              <a:rPr lang="fr-FR" u="sng" dirty="0" smtClean="0"/>
              <a:t>Utilisation de </a:t>
            </a:r>
            <a:r>
              <a:rPr lang="fr-FR" b="1" u="sng" dirty="0" err="1" smtClean="0"/>
              <a:t>ViewData</a:t>
            </a:r>
            <a:endParaRPr lang="fr-FR" b="1" u="sng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717032"/>
            <a:ext cx="8229600" cy="86172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Coté vue: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486024"/>
            <a:ext cx="7647165" cy="123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6" y="4218713"/>
            <a:ext cx="502381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62000" y="4871535"/>
            <a:ext cx="8229600" cy="86172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Le rendu:</a:t>
            </a:r>
            <a:endParaRPr lang="fr-F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5733256"/>
            <a:ext cx="826924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31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Html.TextBox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pPr marL="118872" indent="0">
              <a:buNone/>
            </a:pPr>
            <a:r>
              <a:rPr lang="fr-FR" b="1" u="sng" dirty="0" smtClean="0"/>
              <a:t>Le modèle de données</a:t>
            </a:r>
            <a:endParaRPr lang="fr-FR" b="1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465789"/>
            <a:ext cx="5923222" cy="9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33842"/>
            <a:ext cx="7598344" cy="82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09600" y="3431375"/>
            <a:ext cx="8229600" cy="86172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Du côté de la vue: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310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Html.TextBox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21761"/>
          </a:xfrm>
        </p:spPr>
        <p:txBody>
          <a:bodyPr/>
          <a:lstStyle/>
          <a:p>
            <a:r>
              <a:rPr lang="fr-FR" dirty="0" smtClean="0"/>
              <a:t>Si la vue est fortement typée on peut même écrire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43262"/>
            <a:ext cx="7306356" cy="112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348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Html.TextBox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237985"/>
          </a:xfrm>
        </p:spPr>
        <p:txBody>
          <a:bodyPr/>
          <a:lstStyle/>
          <a:p>
            <a:r>
              <a:rPr lang="fr-FR" dirty="0" smtClean="0"/>
              <a:t>On peut depuis </a:t>
            </a:r>
            <a:r>
              <a:rPr lang="fr-FR" dirty="0" err="1" smtClean="0"/>
              <a:t>Mvc</a:t>
            </a:r>
            <a:r>
              <a:rPr lang="fr-FR" dirty="0" smtClean="0"/>
              <a:t> 2 utiliser une expression plus fortement typée que la chaîne de caractères</a:t>
            </a:r>
          </a:p>
          <a:p>
            <a:r>
              <a:rPr lang="fr-FR" dirty="0" smtClean="0"/>
              <a:t>On a besoin de la version fortement typée de </a:t>
            </a:r>
            <a:r>
              <a:rPr lang="fr-FR" dirty="0" err="1" smtClean="0"/>
              <a:t>TextBox</a:t>
            </a:r>
            <a:r>
              <a:rPr lang="fr-FR" dirty="0" smtClean="0"/>
              <a:t>()</a:t>
            </a:r>
          </a:p>
          <a:p>
            <a:r>
              <a:rPr lang="fr-FR" dirty="0" smtClean="0"/>
              <a:t>Il s’agit de </a:t>
            </a:r>
            <a:r>
              <a:rPr lang="fr-FR" dirty="0" err="1" smtClean="0"/>
              <a:t>TextBoxFor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95411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61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Autres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propriété Html est une instance de </a:t>
            </a:r>
            <a:r>
              <a:rPr lang="fr-FR" b="1" dirty="0" err="1" smtClean="0"/>
              <a:t>HtmlHelper</a:t>
            </a:r>
            <a:endParaRPr lang="fr-FR" b="1" dirty="0" smtClean="0"/>
          </a:p>
          <a:p>
            <a:r>
              <a:rPr lang="fr-FR" dirty="0" smtClean="0"/>
              <a:t>Elle expose des méthodes utilitaires pour la majorité des balises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60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Modèle de prise en charge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L’état de liaison du modèle est contrôlé par </a:t>
            </a:r>
            <a:r>
              <a:rPr lang="fr-FR" b="1" dirty="0" err="1" smtClean="0"/>
              <a:t>Controller.ModelState</a:t>
            </a:r>
            <a:endParaRPr lang="fr-FR" b="1" dirty="0" smtClean="0"/>
          </a:p>
          <a:p>
            <a:r>
              <a:rPr lang="fr-FR" dirty="0" smtClean="0"/>
              <a:t>Cette instance est ensuite passée à </a:t>
            </a:r>
            <a:r>
              <a:rPr lang="fr-FR" b="1" dirty="0" err="1" smtClean="0"/>
              <a:t>ViewPage</a:t>
            </a:r>
            <a:endParaRPr lang="fr-FR" b="1" dirty="0" smtClean="0"/>
          </a:p>
          <a:p>
            <a:r>
              <a:rPr lang="fr-FR" dirty="0" smtClean="0"/>
              <a:t>Le plus simple est de voir un 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61721"/>
          </a:xfrm>
        </p:spPr>
        <p:txBody>
          <a:bodyPr/>
          <a:lstStyle/>
          <a:p>
            <a:r>
              <a:rPr lang="fr-FR" dirty="0" smtClean="0"/>
              <a:t>La route suivante: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09600" y="3503383"/>
            <a:ext cx="8229600" cy="17258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Répond à l’url:</a:t>
            </a:r>
          </a:p>
          <a:p>
            <a:pPr marL="118872" indent="0">
              <a:buNone/>
            </a:pPr>
            <a:r>
              <a:rPr lang="fr-FR" dirty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Contacts/operation/promo-7</a:t>
            </a:r>
            <a:endParaRPr lang="fr-FR" dirty="0"/>
          </a:p>
          <a:p>
            <a:r>
              <a:rPr lang="fr-FR" dirty="0" smtClean="0"/>
              <a:t>En invoquant la méthode d’action: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389866"/>
            <a:ext cx="46101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77326"/>
            <a:ext cx="4800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5836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de prise en charge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19256" cy="717705"/>
          </a:xfrm>
        </p:spPr>
        <p:txBody>
          <a:bodyPr/>
          <a:lstStyle/>
          <a:p>
            <a:r>
              <a:rPr lang="fr-FR" dirty="0" smtClean="0"/>
              <a:t>On considère l’action suivante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5400600" cy="400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654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de prise en charge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17705"/>
          </a:xfrm>
        </p:spPr>
        <p:txBody>
          <a:bodyPr/>
          <a:lstStyle/>
          <a:p>
            <a:r>
              <a:rPr lang="fr-FR" dirty="0" smtClean="0"/>
              <a:t>La vue est écrite ainsi: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8002395" cy="142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223463"/>
            <a:ext cx="8229600" cy="71770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Si le prénom n’est pas saisie</a:t>
            </a:r>
            <a:endParaRPr lang="fr-F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85184"/>
            <a:ext cx="861215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766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de prise en charge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pour </a:t>
            </a:r>
            <a:r>
              <a:rPr lang="fr-FR" dirty="0" err="1" smtClean="0"/>
              <a:t>Asp.Net</a:t>
            </a:r>
            <a:r>
              <a:rPr lang="fr-FR" dirty="0" smtClean="0"/>
              <a:t> on dispose d’un </a:t>
            </a:r>
            <a:r>
              <a:rPr lang="fr-FR" dirty="0" err="1" smtClean="0"/>
              <a:t>Summary</a:t>
            </a:r>
            <a:endParaRPr lang="fr-FR" dirty="0" smtClean="0"/>
          </a:p>
          <a:p>
            <a:r>
              <a:rPr lang="fr-FR" dirty="0" err="1" smtClean="0"/>
              <a:t>Html.ValidationSummary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411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www.asp.net/mvc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www.asp.net/mvc/tutorials/asp-net-mvc-overview-cs</a:t>
            </a:r>
            <a:endParaRPr lang="fr-FR" dirty="0" smtClean="0"/>
          </a:p>
          <a:p>
            <a:r>
              <a:rPr lang="fr-FR" dirty="0">
                <a:hlinkClick r:id="rId4"/>
              </a:rPr>
              <a:t>http://julien-pauli.developpez.com/tutoriels/php/mvc-controleur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2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weblogs.asp.net/scottgu/archive/2007/12/03/asp-net-mvc-framework-part-2-url-routing.aspx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msdn.microsoft.com/fr-fr/magazine/cc337884.aspx#S8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2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57865"/>
          </a:xfrm>
        </p:spPr>
        <p:txBody>
          <a:bodyPr/>
          <a:lstStyle/>
          <a:p>
            <a:r>
              <a:rPr lang="fr-FR" dirty="0" smtClean="0"/>
              <a:t>Il arrive que deux routes soient structurellement similaires</a:t>
            </a:r>
          </a:p>
          <a:p>
            <a:r>
              <a:rPr lang="fr-FR" dirty="0" smtClean="0"/>
              <a:t>Seule la nature des paramètres diffères</a:t>
            </a:r>
          </a:p>
        </p:txBody>
      </p:sp>
    </p:spTree>
    <p:extLst>
      <p:ext uri="{BB962C8B-B14F-4D97-AF65-F5344CB8AC3E}">
        <p14:creationId xmlns:p14="http://schemas.microsoft.com/office/powerpoint/2010/main" val="257968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89713"/>
          </a:xfrm>
        </p:spPr>
        <p:txBody>
          <a:bodyPr/>
          <a:lstStyle/>
          <a:p>
            <a:r>
              <a:rPr lang="fr-FR" dirty="0" smtClean="0"/>
              <a:t>Par exemple cette déclaration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3" y="2492896"/>
            <a:ext cx="74009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4799527"/>
            <a:ext cx="8229600" cy="1725817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Invoquera l’action </a:t>
            </a:r>
            <a:r>
              <a:rPr lang="fr-FR" dirty="0" err="1" smtClean="0"/>
              <a:t>Contact.Index</a:t>
            </a:r>
            <a:r>
              <a:rPr lang="fr-FR" dirty="0" smtClean="0"/>
              <a:t>() pour cette url:</a:t>
            </a:r>
          </a:p>
          <a:p>
            <a:r>
              <a:rPr lang="fr-FR" dirty="0" smtClean="0"/>
              <a:t>/Home/Index/7</a:t>
            </a:r>
          </a:p>
          <a:p>
            <a:r>
              <a:rPr lang="fr-FR" dirty="0" smtClean="0"/>
              <a:t>Ce n’est manifestement pas l’intention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733929"/>
          </a:xfrm>
        </p:spPr>
        <p:txBody>
          <a:bodyPr/>
          <a:lstStyle/>
          <a:p>
            <a:r>
              <a:rPr lang="fr-FR" dirty="0" smtClean="0"/>
              <a:t>Les contraintes sont un outils pour distinguer les deux cas</a:t>
            </a:r>
          </a:p>
          <a:p>
            <a:r>
              <a:rPr lang="fr-FR" dirty="0" smtClean="0"/>
              <a:t>On associe une expression régulière à un paramètre</a:t>
            </a:r>
          </a:p>
          <a:p>
            <a:pPr marL="118872" indent="0">
              <a:buNone/>
            </a:pPr>
            <a:r>
              <a:rPr lang="fr-FR" dirty="0" smtClean="0"/>
              <a:t>Par exemple: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74580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2420</TotalTime>
  <Words>1497</Words>
  <Application>Microsoft Office PowerPoint</Application>
  <PresentationFormat>Affichage à l'écran (4:3)</PresentationFormat>
  <Paragraphs>255</Paragraphs>
  <Slides>64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Module</vt:lpstr>
      <vt:lpstr>Le framework MVC 3   2ème partie</vt:lpstr>
      <vt:lpstr>Routage avancé</vt:lpstr>
      <vt:lpstr>Chaîne de caractères et route</vt:lpstr>
      <vt:lpstr>Chaîne de caractères et route</vt:lpstr>
      <vt:lpstr>Paramètres</vt:lpstr>
      <vt:lpstr>Paramètres</vt:lpstr>
      <vt:lpstr>Les contraintes</vt:lpstr>
      <vt:lpstr>Les contraintes</vt:lpstr>
      <vt:lpstr>Les contraintes</vt:lpstr>
      <vt:lpstr>Les contraintes</vt:lpstr>
      <vt:lpstr>Url générée depuis le code</vt:lpstr>
      <vt:lpstr>Url générée depuis le code</vt:lpstr>
      <vt:lpstr>Quelques exemples</vt:lpstr>
      <vt:lpstr>Contrôleurs avancés</vt:lpstr>
      <vt:lpstr>Choix du contrôleur</vt:lpstr>
      <vt:lpstr>Les méthodes d’action</vt:lpstr>
      <vt:lpstr>Impact sur la sécurité</vt:lpstr>
      <vt:lpstr>Comment une action est sélectionnée?</vt:lpstr>
      <vt:lpstr>Altérer le comportement par défaut</vt:lpstr>
      <vt:lpstr>Altérer le comportement par défaut</vt:lpstr>
      <vt:lpstr>Altérer le comportement par défaut</vt:lpstr>
      <vt:lpstr>Passage de paramètres à une vue</vt:lpstr>
      <vt:lpstr>Utilisation de ViewData</vt:lpstr>
      <vt:lpstr>Utilisation de ViewData</vt:lpstr>
      <vt:lpstr>Utilisation de ViewBag</vt:lpstr>
      <vt:lpstr>Utilisation de ViewBag</vt:lpstr>
      <vt:lpstr>Les vues fortement typées</vt:lpstr>
      <vt:lpstr>Support pour les opérations CRUD</vt:lpstr>
      <vt:lpstr>Edition</vt:lpstr>
      <vt:lpstr>Edition</vt:lpstr>
      <vt:lpstr>Edition</vt:lpstr>
      <vt:lpstr>Edition</vt:lpstr>
      <vt:lpstr>Edition</vt:lpstr>
      <vt:lpstr>Edition</vt:lpstr>
      <vt:lpstr>Edition</vt:lpstr>
      <vt:lpstr>Edition</vt:lpstr>
      <vt:lpstr>Edition</vt:lpstr>
      <vt:lpstr>Edition</vt:lpstr>
      <vt:lpstr>Edition</vt:lpstr>
      <vt:lpstr>Présentation PowerPoint</vt:lpstr>
      <vt:lpstr>Moteur de binding personnalisé</vt:lpstr>
      <vt:lpstr>Création</vt:lpstr>
      <vt:lpstr>Les vues avancées</vt:lpstr>
      <vt:lpstr>La syntaxe &lt;%:  </vt:lpstr>
      <vt:lpstr>La syntaxe &lt;%: </vt:lpstr>
      <vt:lpstr>La syntaxe &lt;%: </vt:lpstr>
      <vt:lpstr>Choix de la vue</vt:lpstr>
      <vt:lpstr>Les vues fortement typées</vt:lpstr>
      <vt:lpstr>Les vues fortement typées</vt:lpstr>
      <vt:lpstr>Les vues fortement typées</vt:lpstr>
      <vt:lpstr>Les vues fortement typées</vt:lpstr>
      <vt:lpstr>Les méthodes html helper</vt:lpstr>
      <vt:lpstr>Exemple Html.TextBox</vt:lpstr>
      <vt:lpstr>Exemple Html.TextBox</vt:lpstr>
      <vt:lpstr>Exemple Html.TextBox</vt:lpstr>
      <vt:lpstr>Exemple Html.TextBox</vt:lpstr>
      <vt:lpstr>Exemple Html.TextBox</vt:lpstr>
      <vt:lpstr>Autres exemples</vt:lpstr>
      <vt:lpstr>Modèle de prise en charge des erreurs</vt:lpstr>
      <vt:lpstr>Modèle de prise en charge des erreurs</vt:lpstr>
      <vt:lpstr>Modèle de prise en charge des erreurs</vt:lpstr>
      <vt:lpstr>Modèle de prise en charge des erreurs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framework MVC</dc:title>
  <dc:creator>Frédéric DE LENE MIROUZE</dc:creator>
  <cp:lastModifiedBy>Frédéric DE LENE MIROUZE</cp:lastModifiedBy>
  <cp:revision>267</cp:revision>
  <dcterms:created xsi:type="dcterms:W3CDTF">2011-03-07T17:04:59Z</dcterms:created>
  <dcterms:modified xsi:type="dcterms:W3CDTF">2012-03-15T22:56:24Z</dcterms:modified>
</cp:coreProperties>
</file>