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10" r:id="rId3"/>
    <p:sldId id="311" r:id="rId4"/>
    <p:sldId id="312" r:id="rId5"/>
    <p:sldId id="313" r:id="rId6"/>
    <p:sldId id="314" r:id="rId7"/>
    <p:sldId id="323" r:id="rId8"/>
    <p:sldId id="315" r:id="rId9"/>
    <p:sldId id="316" r:id="rId10"/>
    <p:sldId id="317" r:id="rId11"/>
    <p:sldId id="326" r:id="rId12"/>
    <p:sldId id="318" r:id="rId13"/>
    <p:sldId id="319" r:id="rId14"/>
    <p:sldId id="320" r:id="rId15"/>
    <p:sldId id="322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21" r:id="rId34"/>
    <p:sldId id="325" r:id="rId35"/>
    <p:sldId id="324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7" r:id="rId46"/>
    <p:sldId id="353" r:id="rId47"/>
    <p:sldId id="354" r:id="rId48"/>
    <p:sldId id="355" r:id="rId49"/>
    <p:sldId id="356" r:id="rId50"/>
    <p:sldId id="358" r:id="rId51"/>
    <p:sldId id="360" r:id="rId52"/>
    <p:sldId id="359" r:id="rId53"/>
    <p:sldId id="361" r:id="rId54"/>
    <p:sldId id="362" r:id="rId55"/>
    <p:sldId id="363" r:id="rId56"/>
    <p:sldId id="364" r:id="rId57"/>
    <p:sldId id="367" r:id="rId58"/>
    <p:sldId id="365" r:id="rId59"/>
    <p:sldId id="368" r:id="rId60"/>
    <p:sldId id="366" r:id="rId61"/>
    <p:sldId id="265" r:id="rId62"/>
    <p:sldId id="309" r:id="rId6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13944D6-6F9C-4B1A-9F15-B8F275B64800}">
          <p14:sldIdLst>
            <p14:sldId id="256"/>
          </p14:sldIdLst>
        </p14:section>
        <p14:section name="Les filtres" id="{D4D1912D-594D-4B3E-B731-17ADEA2B9D2C}">
          <p14:sldIdLst>
            <p14:sldId id="310"/>
            <p14:sldId id="311"/>
            <p14:sldId id="312"/>
            <p14:sldId id="313"/>
            <p14:sldId id="314"/>
          </p14:sldIdLst>
        </p14:section>
        <p14:section name="Support Ajax" id="{42CE081A-219B-4D1A-8E79-EC089A8D17F2}">
          <p14:sldIdLst/>
        </p14:section>
        <p14:section name="Tests unitaires - Intro" id="{62C066F5-E496-47F2-9444-2C1A20814F5C}">
          <p14:sldIdLst>
            <p14:sldId id="323"/>
            <p14:sldId id="315"/>
            <p14:sldId id="316"/>
            <p14:sldId id="317"/>
            <p14:sldId id="326"/>
            <p14:sldId id="318"/>
            <p14:sldId id="319"/>
            <p14:sldId id="320"/>
            <p14:sldId id="322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21"/>
            <p14:sldId id="325"/>
          </p14:sldIdLst>
        </p14:section>
        <p14:section name="MVC et tests unitaires" id="{42049643-D869-4EBB-B88B-808F133A56D5}">
          <p14:sldIdLst>
            <p14:sldId id="324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7"/>
            <p14:sldId id="353"/>
            <p14:sldId id="354"/>
            <p14:sldId id="355"/>
            <p14:sldId id="356"/>
          </p14:sldIdLst>
        </p14:section>
        <p14:section name="Quelques autres patterns" id="{16B88BDF-E8A4-458E-A189-D722109C8C00}">
          <p14:sldIdLst>
            <p14:sldId id="358"/>
            <p14:sldId id="360"/>
            <p14:sldId id="359"/>
            <p14:sldId id="361"/>
            <p14:sldId id="362"/>
            <p14:sldId id="363"/>
            <p14:sldId id="364"/>
            <p14:sldId id="367"/>
            <p14:sldId id="365"/>
            <p14:sldId id="368"/>
            <p14:sldId id="366"/>
          </p14:sldIdLst>
        </p14:section>
        <p14:section name="Section sans titre" id="{F573BCE3-90CD-4D8D-9857-D287E01AA2E6}">
          <p14:sldIdLst>
            <p14:sldId id="26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21" autoAdjust="0"/>
  </p:normalViewPr>
  <p:slideViewPr>
    <p:cSldViewPr>
      <p:cViewPr varScale="1">
        <p:scale>
          <a:sx n="63" d="100"/>
          <a:sy n="63" d="100"/>
        </p:scale>
        <p:origin x="-20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5AB3-FEE3-46AF-AD5A-A65905C75537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46525-DEBA-45BE-8229-EBCA5E9E76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test unitaire ne doit tester qu’au niveau de l’unité en cours de test</a:t>
            </a:r>
          </a:p>
          <a:p>
            <a:r>
              <a:rPr lang="fr-FR" dirty="0" smtClean="0"/>
              <a:t>Il ne doit pas passer à travers les frontières du système.</a:t>
            </a:r>
            <a:r>
              <a:rPr lang="fr-FR" baseline="0" dirty="0" smtClean="0"/>
              <a:t> Une frontière c’est typiquement une classe</a:t>
            </a:r>
          </a:p>
          <a:p>
            <a:r>
              <a:rPr lang="fr-FR" baseline="0" dirty="0" smtClean="0"/>
              <a:t>On ne teste pas plusieurs classes en même temps, même s’il se peut qu’une classe aie besoin du comportement d’une autre pour fonctionner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on ne peut résumer en une phrase ce que fait un test, c’est qu’il n’est pas écrit correctement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6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77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Arrange est une étape simple ici</a:t>
            </a:r>
          </a:p>
          <a:p>
            <a:r>
              <a:rPr lang="fr-FR" dirty="0" smtClean="0"/>
              <a:t>Elle pourrait aussi créer des fichiers secondaires, préparer une base de données…</a:t>
            </a:r>
          </a:p>
          <a:p>
            <a:endParaRPr lang="fr-FR" dirty="0" smtClean="0"/>
          </a:p>
          <a:p>
            <a:r>
              <a:rPr lang="fr-FR" dirty="0" err="1" smtClean="0"/>
              <a:t>Act</a:t>
            </a:r>
            <a:r>
              <a:rPr lang="fr-FR" dirty="0" smtClean="0"/>
              <a:t>: On lance la méthode</a:t>
            </a:r>
            <a:r>
              <a:rPr lang="fr-FR" baseline="0" dirty="0" smtClean="0"/>
              <a:t> de test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Assert</a:t>
            </a:r>
            <a:r>
              <a:rPr lang="fr-FR" baseline="0" dirty="0" smtClean="0"/>
              <a:t>: On lance une ou plusieurs assertions destinées à vérifier que le test s’est exécuté correctement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Cette organisation est importante pour la lisibilité du test</a:t>
            </a:r>
          </a:p>
          <a:p>
            <a:r>
              <a:rPr lang="fr-FR" baseline="0" dirty="0" smtClean="0"/>
              <a:t>Un test avec des assertions un peu partout est probablement un test qui dépasse ses frontières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0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Cela violerai le principe de non traversée des frontières.</a:t>
            </a:r>
          </a:p>
          <a:p>
            <a:r>
              <a:rPr lang="fr-FR" dirty="0" smtClean="0"/>
              <a:t>L’objet de ce test est de tester l’action Index(),</a:t>
            </a:r>
            <a:r>
              <a:rPr lang="fr-FR" baseline="0" dirty="0" smtClean="0"/>
              <a:t> pas le comportement de </a:t>
            </a:r>
            <a:r>
              <a:rPr lang="fr-FR" baseline="0" dirty="0" err="1" smtClean="0"/>
              <a:t>ViewResult</a:t>
            </a:r>
            <a:endParaRPr lang="fr-FR" baseline="0" dirty="0" smtClean="0"/>
          </a:p>
          <a:p>
            <a:r>
              <a:rPr lang="fr-FR" baseline="0" dirty="0" smtClean="0"/>
              <a:t>Index n’altère QUE </a:t>
            </a:r>
            <a:r>
              <a:rPr lang="fr-FR" baseline="0" dirty="0" err="1" smtClean="0"/>
              <a:t>ViewBag.Message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Il n’y a pas lieu de tester autre choses car cela ne relève pas du comportement de Index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5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test par ailleurs échouera car la chaîne est vide ce qui indique que le </a:t>
            </a:r>
            <a:r>
              <a:rPr lang="fr-FR" dirty="0" err="1" smtClean="0"/>
              <a:t>framework</a:t>
            </a:r>
            <a:r>
              <a:rPr lang="fr-FR" dirty="0" smtClean="0"/>
              <a:t> applique ses comportements par défaut</a:t>
            </a:r>
          </a:p>
          <a:p>
            <a:endParaRPr lang="fr-FR" dirty="0" smtClean="0"/>
          </a:p>
          <a:p>
            <a:r>
              <a:rPr lang="fr-FR" dirty="0" smtClean="0"/>
              <a:t>Le test n’a pas pour objet de vérifier que le </a:t>
            </a:r>
            <a:r>
              <a:rPr lang="fr-FR" dirty="0" err="1" smtClean="0"/>
              <a:t>framework</a:t>
            </a:r>
            <a:r>
              <a:rPr lang="fr-FR" baseline="0" dirty="0" smtClean="0"/>
              <a:t> y parvienne car ce code n’a pas été écrit par nous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8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une instance locale de </a:t>
            </a:r>
            <a:r>
              <a:rPr lang="fr-FR" dirty="0" err="1" smtClean="0"/>
              <a:t>RouteCollection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r>
              <a:rPr lang="fr-FR" dirty="0" smtClean="0"/>
              <a:t>On aurait effectivement pu monter le test sur l’instance </a:t>
            </a:r>
            <a:r>
              <a:rPr lang="fr-FR" dirty="0" err="1" smtClean="0"/>
              <a:t>static</a:t>
            </a:r>
            <a:r>
              <a:rPr lang="fr-FR" dirty="0" smtClean="0"/>
              <a:t> de </a:t>
            </a:r>
            <a:r>
              <a:rPr lang="fr-FR" dirty="0" err="1" smtClean="0"/>
              <a:t>RouteTable.Routes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Cette</a:t>
            </a:r>
            <a:r>
              <a:rPr lang="fr-FR" baseline="0" dirty="0" smtClean="0"/>
              <a:t> approche n’est pas conseillée.</a:t>
            </a:r>
          </a:p>
          <a:p>
            <a:endParaRPr lang="fr-FR" dirty="0" smtClean="0"/>
          </a:p>
          <a:p>
            <a:r>
              <a:rPr lang="fr-FR" dirty="0" smtClean="0"/>
              <a:t>On doit pouvoir lancer les tests en parallèle sans risquer</a:t>
            </a:r>
            <a:r>
              <a:rPr lang="fr-FR" baseline="0" dirty="0" smtClean="0"/>
              <a:t> d’effets de bord</a:t>
            </a:r>
          </a:p>
          <a:p>
            <a:r>
              <a:rPr lang="fr-FR" baseline="0" dirty="0" smtClean="0"/>
              <a:t>Partager des données entre tests unitaires est une mauvaise pratique de codage car on peut oublier de nettoyer la collection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2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9A5B37-C14D-4270-B917-5A0E03A9DB7E}" type="datetimeFigureOut">
              <a:rPr lang="fr-FR" smtClean="0"/>
              <a:t>31/03/2011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java.net/blog/wwake/archive/2003/12/tools_especial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boissier.developpez.com/tutoriels/test-driven-development/" TargetMode="External"/><Relationship Id="rId2" Type="http://schemas.openxmlformats.org/officeDocument/2006/relationships/hyperlink" Target="http://bruno-orsier.developpez.com/tutoriels/TDD/pentamino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bleroy/archive/2009/06/15/mocking-indexer-setters-with-moq.aspx" TargetMode="External"/><Relationship Id="rId2" Type="http://schemas.openxmlformats.org/officeDocument/2006/relationships/hyperlink" Target="http://code.google.com/p/moq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asp-net-mvc-overview-cs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lien-pauli.developpez.com/tutoriels/php/mvc-controleur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07/12/03/asp-net-mvc-framework-part-2-url-routing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framework</a:t>
            </a:r>
            <a:r>
              <a:rPr lang="fr-FR" dirty="0" smtClean="0"/>
              <a:t> MVC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préconisation est d’écrire les tests en même temps ou avant le développement</a:t>
            </a:r>
          </a:p>
          <a:p>
            <a:r>
              <a:rPr lang="fr-FR" dirty="0"/>
              <a:t>On parle de TDD (Test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9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Le principe de TDD est le suivant:</a:t>
            </a:r>
          </a:p>
          <a:p>
            <a:pPr marL="118872" indent="0">
              <a:buNone/>
            </a:pPr>
            <a:endParaRPr lang="fr-FR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Ecrire les tests unitaires d’un module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Vérifier qu’ils échouent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Ecrire le code </a:t>
            </a:r>
            <a:r>
              <a:rPr lang="fr-FR" b="1" dirty="0" smtClean="0">
                <a:solidFill>
                  <a:srgbClr val="FF0000"/>
                </a:solidFill>
              </a:rPr>
              <a:t>jusqu’à </a:t>
            </a:r>
            <a:r>
              <a:rPr lang="fr-FR" dirty="0" smtClean="0"/>
              <a:t>ce que les tests unitaires passent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err="1" smtClean="0"/>
              <a:t>Refactoriser</a:t>
            </a:r>
            <a:r>
              <a:rPr lang="fr-FR" dirty="0" smtClean="0"/>
              <a:t> et optimiser le code si nécessaire (travail d’architecture)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Relancer les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48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cas de découverte d’un bug, on écrit le test qui révèle le bug puis on le corrige jusqu’à ce que le test </a:t>
            </a:r>
            <a:r>
              <a:rPr lang="fr-FR" dirty="0" smtClean="0"/>
              <a:t>passe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14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Cette approche tend à optimiser divers paramètres du cycle de développement:</a:t>
            </a:r>
          </a:p>
          <a:p>
            <a:pPr marL="118872" indent="0">
              <a:buNone/>
            </a:pPr>
            <a:endParaRPr lang="fr-FR" dirty="0" smtClean="0"/>
          </a:p>
          <a:p>
            <a:r>
              <a:rPr lang="fr-FR" dirty="0" smtClean="0"/>
              <a:t>Non régression du code en particulier en cas de refonte au niveau de son architecture</a:t>
            </a:r>
          </a:p>
          <a:p>
            <a:r>
              <a:rPr lang="fr-FR" dirty="0" smtClean="0"/>
              <a:t>Ne développer que les fonctionnalités demandées</a:t>
            </a:r>
          </a:p>
          <a:p>
            <a:r>
              <a:rPr lang="fr-FR" dirty="0" smtClean="0"/>
              <a:t>Fournir un indicateur objectif de l’état d’avancement d’un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11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L’approche TDD dégage aussi une fonction supplémentaire du test qui est de documenter un comportement.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i="1" dirty="0" smtClean="0"/>
              <a:t>Le périmètre de fonctionnement d’un module et celui qui satisfait à tous ses tests unitaires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1839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Ecrire les tests unitaires qui échouent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phase est la plus complexe</a:t>
            </a:r>
          </a:p>
          <a:p>
            <a:r>
              <a:rPr lang="fr-FR" dirty="0" smtClean="0"/>
              <a:t>On n’a pas encore de code</a:t>
            </a:r>
          </a:p>
          <a:p>
            <a:r>
              <a:rPr lang="fr-FR" dirty="0" smtClean="0"/>
              <a:t>Il faut commencer à réfléchir à son organisation sans avoir autre chose qu’un squelette</a:t>
            </a:r>
          </a:p>
          <a:p>
            <a:pPr marL="11887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18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commencer?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développeurs commencent par faire les tests qui vérifient que l’on peut construire un type</a:t>
            </a:r>
          </a:p>
          <a:p>
            <a:r>
              <a:rPr lang="fr-FR" dirty="0" smtClean="0"/>
              <a:t>Par exemple lors de l’écriture d’une nouvelle méthode, on teste les cas qui lèvent une exception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37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commencer?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D’autres développeurs préfèrent commencer par tester l’essence d’une méthode</a:t>
            </a:r>
          </a:p>
          <a:p>
            <a:r>
              <a:rPr lang="fr-FR" dirty="0" smtClean="0"/>
              <a:t>Par exemple: une méthode qui compte le nombre de caractères dans une chaîne a essentiellement pour fonction de compter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39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Juste assez de code pour que le test passe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limite le risque de sur-complexité du code</a:t>
            </a:r>
          </a:p>
          <a:p>
            <a:r>
              <a:rPr lang="fr-FR" dirty="0" smtClean="0"/>
              <a:t>Du code inutile est du code qui devra tout de même être maintenu et testé, cela a un cout</a:t>
            </a:r>
          </a:p>
          <a:p>
            <a:r>
              <a:rPr lang="fr-FR" dirty="0" smtClean="0"/>
              <a:t>Ce n’est pas parce qu’il est inutile qu’il ne provoquera pas de bugs!</a:t>
            </a:r>
          </a:p>
          <a:p>
            <a:r>
              <a:rPr lang="fr-FR" dirty="0" smtClean="0"/>
              <a:t>On évite le risque d’architecture stratosphérique avec du code trop abstrait par rapport au besoin objectif</a:t>
            </a:r>
          </a:p>
        </p:txBody>
      </p:sp>
    </p:spTree>
    <p:extLst>
      <p:ext uri="{BB962C8B-B14F-4D97-AF65-F5344CB8AC3E}">
        <p14:creationId xmlns:p14="http://schemas.microsoft.com/office/powerpoint/2010/main" val="379907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Refactoriser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Supprimer et déplacer le code dupliquer</a:t>
            </a:r>
          </a:p>
          <a:p>
            <a:r>
              <a:rPr lang="fr-FR" dirty="0" smtClean="0"/>
              <a:t>Redécouper des méthodes et des classes</a:t>
            </a:r>
          </a:p>
          <a:p>
            <a:r>
              <a:rPr lang="fr-FR" dirty="0" smtClean="0"/>
              <a:t>Ce travail fait partie du cycle normal de développement</a:t>
            </a:r>
          </a:p>
          <a:p>
            <a:r>
              <a:rPr lang="fr-FR" dirty="0" smtClean="0"/>
              <a:t>Les tests unitaires vous permettent de le faire en contrôlant le risque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27839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travail d’une action est le traitement des données affichées ou fournies par la vue</a:t>
            </a:r>
          </a:p>
          <a:p>
            <a:r>
              <a:rPr lang="fr-FR" dirty="0" smtClean="0"/>
              <a:t>Les autres responsabilités comme l’authentification, le log, la mise en cache des sorties… ne sont pas sous la responsabilité des actions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76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Repasser les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vérifiez ainsi que la </a:t>
            </a:r>
            <a:r>
              <a:rPr lang="fr-FR" dirty="0" err="1" smtClean="0"/>
              <a:t>refactorisation</a:t>
            </a:r>
            <a:r>
              <a:rPr lang="fr-FR" dirty="0" smtClean="0"/>
              <a:t> n’a pas générée des régressions</a:t>
            </a:r>
          </a:p>
          <a:p>
            <a:r>
              <a:rPr lang="fr-FR" dirty="0" smtClean="0"/>
              <a:t>Résistez à la tentation de modifier les tests car cela signifie que vous avez forcément modifié le comportement de votre code</a:t>
            </a:r>
          </a:p>
          <a:p>
            <a:r>
              <a:rPr lang="fr-FR" dirty="0"/>
              <a:t>On voit ici l’importance de choisir avec soin la portée des membres (public,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 smtClean="0"/>
              <a:t>…) pour ne tester que le code et non pas son architecture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9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L’art d’écrire de bons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traverser les frontières</a:t>
            </a:r>
          </a:p>
          <a:p>
            <a:r>
              <a:rPr lang="fr-FR" dirty="0"/>
              <a:t>un tests unitaire doit tester UN cas de test et un seul</a:t>
            </a:r>
          </a:p>
          <a:p>
            <a:r>
              <a:rPr lang="fr-FR" dirty="0"/>
              <a:t>Ecrire autant de tests qu’il y a de cas de test</a:t>
            </a:r>
          </a:p>
          <a:p>
            <a:r>
              <a:rPr lang="fr-FR" dirty="0" smtClean="0"/>
              <a:t>Documenter ses méthodes de tests est un bon critère pour savoir si on a franchit une frontière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52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pattern ACA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 standard de fait pour organiser le code d’un test unitaire</a:t>
            </a:r>
          </a:p>
          <a:p>
            <a:r>
              <a:rPr lang="fr-FR" dirty="0" smtClean="0"/>
              <a:t>Aca pour: Arrange, </a:t>
            </a:r>
            <a:r>
              <a:rPr lang="fr-FR" dirty="0" err="1" smtClean="0"/>
              <a:t>Act</a:t>
            </a:r>
            <a:r>
              <a:rPr lang="fr-FR" dirty="0" smtClean="0"/>
              <a:t>, </a:t>
            </a:r>
            <a:r>
              <a:rPr lang="fr-FR" dirty="0" err="1" smtClean="0"/>
              <a:t>Assert</a:t>
            </a:r>
            <a:endParaRPr lang="fr-FR" dirty="0" smtClean="0"/>
          </a:p>
          <a:p>
            <a:r>
              <a:rPr lang="fr-FR" dirty="0" smtClean="0"/>
              <a:t>Il a été introduit par William Wake en 2003:</a:t>
            </a:r>
          </a:p>
          <a:p>
            <a:pPr marL="118872" indent="0">
              <a:buNone/>
            </a:pPr>
            <a:endParaRPr lang="fr-FR" dirty="0" smtClean="0">
              <a:hlinkClick r:id="rId2"/>
            </a:endParaRPr>
          </a:p>
          <a:p>
            <a:pPr marL="118872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weblogs.java.net/blog/wwake/archive/2003/12/tools_especiall.html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85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ACA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229873"/>
          </a:xfrm>
        </p:spPr>
        <p:txBody>
          <a:bodyPr/>
          <a:lstStyle/>
          <a:p>
            <a:r>
              <a:rPr lang="fr-FR" dirty="0" smtClean="0"/>
              <a:t>Lors de la création de notre solution des tests unitaires par défaut ont été créé</a:t>
            </a:r>
          </a:p>
          <a:p>
            <a:r>
              <a:rPr lang="fr-FR" dirty="0" smtClean="0"/>
              <a:t>Examinons la méthode </a:t>
            </a:r>
            <a:r>
              <a:rPr lang="fr-FR" b="1" dirty="0" err="1" smtClean="0"/>
              <a:t>HomeController.Index</a:t>
            </a:r>
            <a:r>
              <a:rPr lang="fr-FR" b="1" dirty="0" smtClean="0"/>
              <a:t>()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3389"/>
            <a:ext cx="7344816" cy="216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24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ACA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test unitaire généré est le suivant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60206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4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Ne tester que le code que l’on a écrit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Réexaminons le test précédent</a:t>
            </a:r>
          </a:p>
          <a:p>
            <a:r>
              <a:rPr lang="fr-FR" dirty="0" smtClean="0"/>
              <a:t>Pourquoi ne pas tester les autres états de </a:t>
            </a:r>
            <a:r>
              <a:rPr lang="fr-FR" dirty="0" err="1" smtClean="0"/>
              <a:t>ViewResult</a:t>
            </a:r>
            <a:r>
              <a:rPr lang="fr-FR" dirty="0" smtClean="0"/>
              <a:t>?</a:t>
            </a:r>
          </a:p>
          <a:p>
            <a:r>
              <a:rPr lang="fr-FR" dirty="0" smtClean="0"/>
              <a:t>Ce n’est pas l’objet de ce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823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 tester que le code que l’on a écrit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89713"/>
          </a:xfrm>
        </p:spPr>
        <p:txBody>
          <a:bodyPr/>
          <a:lstStyle/>
          <a:p>
            <a:r>
              <a:rPr lang="fr-FR" dirty="0" smtClean="0"/>
              <a:t>Regardons l’action About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64184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8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 tester que le code que l’on a écrit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r>
              <a:rPr lang="fr-FR" dirty="0" smtClean="0"/>
              <a:t>Un test unitaire cohérent est celui-ci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86971"/>
            <a:ext cx="715298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1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 tester que le code que l’on a écrit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fr-FR" dirty="0" smtClean="0"/>
              <a:t>Mais pas ceci: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80928"/>
            <a:ext cx="787137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3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 tester que le code que l’on a écrit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OK, en fait c’est moi qui a écrit </a:t>
            </a:r>
            <a:r>
              <a:rPr lang="fr-FR" dirty="0" err="1" smtClean="0"/>
              <a:t>ViewResult</a:t>
            </a:r>
            <a:r>
              <a:rPr lang="fr-FR" dirty="0" smtClean="0"/>
              <a:t>!</a:t>
            </a:r>
          </a:p>
          <a:p>
            <a:r>
              <a:rPr lang="fr-FR" dirty="0" smtClean="0"/>
              <a:t>Que puis-je faire alors?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74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filtre est un attribut</a:t>
            </a:r>
          </a:p>
          <a:p>
            <a:r>
              <a:rPr lang="fr-FR" dirty="0" smtClean="0"/>
              <a:t>Un filtre fournit à une action les services transverses qu’elle ne gère pas directement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508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Ne tester que le code que l’on a écrit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Rien de plus!</a:t>
            </a:r>
          </a:p>
          <a:p>
            <a:r>
              <a:rPr lang="fr-FR" dirty="0" smtClean="0"/>
              <a:t>Une fois encore l’objet du test est de tester About(), rien d’autre</a:t>
            </a:r>
          </a:p>
          <a:p>
            <a:r>
              <a:rPr lang="fr-FR" dirty="0" smtClean="0"/>
              <a:t>Cela évite d’écrire des tests hautement couplés les un les autres</a:t>
            </a:r>
          </a:p>
          <a:p>
            <a:r>
              <a:rPr lang="fr-FR" dirty="0" smtClean="0"/>
              <a:t>Ce qui peut devenir un problème ingérable s’ils deviennent nombreux en cas de changement de comportement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771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Mais alors on ne teste pas le fonctionnel?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Si, mais ce n’est pas l’objectif des tests unitaires</a:t>
            </a:r>
          </a:p>
          <a:p>
            <a:pPr marL="118872" indent="0">
              <a:buNone/>
            </a:pPr>
            <a:endParaRPr lang="fr-FR" dirty="0"/>
          </a:p>
          <a:p>
            <a:pPr marL="118872" indent="0">
              <a:buNone/>
            </a:pPr>
            <a:r>
              <a:rPr lang="fr-FR" b="1" i="1" dirty="0" smtClean="0">
                <a:solidFill>
                  <a:srgbClr val="FF0000"/>
                </a:solidFill>
              </a:rPr>
              <a:t>Un test unitaire a pour objet de tester uniquement une unité de code que l’on a écrit</a:t>
            </a:r>
            <a:endParaRPr lang="fr-F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33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fonctionnels ou les tests d’intégration sont une autre famille de test</a:t>
            </a:r>
          </a:p>
          <a:p>
            <a:r>
              <a:rPr lang="fr-FR" dirty="0" smtClean="0"/>
              <a:t>Ils ne sont pas fait avec les même outils que les tests unitaires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7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Ecueils et bénéfices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Il n’est pas trivial d’organiser un code pour qu’il soit testable</a:t>
            </a:r>
          </a:p>
          <a:p>
            <a:r>
              <a:rPr lang="fr-FR" dirty="0" smtClean="0"/>
              <a:t>Même si vous ne souhaitez pas entrer dans une logique TDD tester unitairement au moins les parties critiques de l’application a des avantages sur la qualité du code</a:t>
            </a:r>
          </a:p>
          <a:p>
            <a:r>
              <a:rPr lang="fr-FR" dirty="0"/>
              <a:t>Le mouvement TDD a été à l’origine de nombreuses idées </a:t>
            </a:r>
            <a:r>
              <a:rPr lang="fr-FR" dirty="0" smtClean="0"/>
              <a:t>actuelles sur </a:t>
            </a:r>
            <a:r>
              <a:rPr lang="fr-FR" dirty="0"/>
              <a:t>l’architecture de </a:t>
            </a:r>
            <a:r>
              <a:rPr lang="fr-FR" dirty="0" smtClean="0"/>
              <a:t>code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Un code testable est souvent un code de meilleure qualité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430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en savoir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De la lecture sur la méthodologie TDD</a:t>
            </a:r>
          </a:p>
          <a:p>
            <a:pPr marL="118872" indent="0">
              <a:buNone/>
            </a:pPr>
            <a:endParaRPr lang="fr-FR" dirty="0" smtClean="0"/>
          </a:p>
          <a:p>
            <a:r>
              <a:rPr lang="fr-FR" dirty="0">
                <a:hlinkClick r:id="rId2"/>
              </a:rPr>
              <a:t>http://bruno-orsier.developpez.com/tutoriels/TDD/pentaminos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http://dboissier.developpez.com/tutoriels/test-driven-development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463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dans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965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le cœur d’une architecture MVC</a:t>
            </a:r>
          </a:p>
          <a:p>
            <a:r>
              <a:rPr lang="fr-FR" dirty="0" smtClean="0"/>
              <a:t>Un mécanisme de routage incorrect peut rendre des parties entières de l’application inaccessibles</a:t>
            </a:r>
          </a:p>
          <a:p>
            <a:r>
              <a:rPr lang="fr-FR" dirty="0" smtClean="0"/>
              <a:t>Le problème peut survenir à toutes les phases du développement, d’où l’importance de tester la possibilité d’une régression fonctionnelle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54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Le pattern général est le suivant:</a:t>
            </a:r>
          </a:p>
          <a:p>
            <a:pPr marL="118872" indent="0">
              <a:buNone/>
            </a:pPr>
            <a:endParaRPr lang="fr-FR" dirty="0" smtClean="0"/>
          </a:p>
          <a:p>
            <a:r>
              <a:rPr lang="fr-FR" dirty="0" smtClean="0"/>
              <a:t>Ajouter toutes les routes à une instance locale de </a:t>
            </a:r>
            <a:r>
              <a:rPr lang="fr-FR" dirty="0" err="1" smtClean="0"/>
              <a:t>RouteCollection</a:t>
            </a:r>
            <a:endParaRPr lang="fr-FR" dirty="0" smtClean="0"/>
          </a:p>
          <a:p>
            <a:r>
              <a:rPr lang="fr-FR" dirty="0" smtClean="0"/>
              <a:t>Simuler une requête http</a:t>
            </a:r>
          </a:p>
          <a:p>
            <a:r>
              <a:rPr lang="fr-FR" dirty="0" smtClean="0"/>
              <a:t>Confirmer que la route attendue a été correctement analysée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114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pourrait penser à simuler les requêtes et leur réponse en implémentant des classes qui héritent de </a:t>
            </a:r>
            <a:r>
              <a:rPr lang="fr-FR" b="1" dirty="0" err="1" smtClean="0"/>
              <a:t>HttpContextbase</a:t>
            </a:r>
            <a:r>
              <a:rPr lang="fr-FR" dirty="0" smtClean="0"/>
              <a:t> et </a:t>
            </a:r>
            <a:r>
              <a:rPr lang="fr-FR" b="1" dirty="0" err="1" smtClean="0"/>
              <a:t>HttpRequestBase</a:t>
            </a:r>
            <a:endParaRPr lang="fr-FR" b="1" dirty="0" smtClean="0"/>
          </a:p>
          <a:p>
            <a:r>
              <a:rPr lang="fr-FR" dirty="0" smtClean="0"/>
              <a:t>Elle exposent un nombre très élevé de méthodes, impraticable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258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mocking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mock</a:t>
            </a:r>
            <a:r>
              <a:rPr lang="fr-FR" dirty="0" smtClean="0"/>
              <a:t> est un objet simulé qui reproduit le comportement d’objet réel de façon contrôlé</a:t>
            </a:r>
          </a:p>
          <a:p>
            <a:r>
              <a:rPr lang="fr-FR" dirty="0" smtClean="0"/>
              <a:t>Un </a:t>
            </a:r>
            <a:r>
              <a:rPr lang="fr-FR" dirty="0" err="1" smtClean="0"/>
              <a:t>mock</a:t>
            </a:r>
            <a:r>
              <a:rPr lang="fr-FR" dirty="0" smtClean="0"/>
              <a:t> intervient dans les situations où le comportement d’un objet dépend d’objets inaccessibles ou non encore implémenté</a:t>
            </a:r>
          </a:p>
          <a:p>
            <a:r>
              <a:rPr lang="fr-FR" dirty="0" smtClean="0"/>
              <a:t>On les remplaces par des </a:t>
            </a:r>
            <a:r>
              <a:rPr lang="fr-FR" dirty="0" err="1" smtClean="0"/>
              <a:t>mock</a:t>
            </a:r>
            <a:endParaRPr lang="fr-FR" dirty="0"/>
          </a:p>
          <a:p>
            <a:r>
              <a:rPr lang="fr-FR" dirty="0" smtClean="0"/>
              <a:t>on parle aussi de bouchon ou d’objet fantaisie</a:t>
            </a:r>
          </a:p>
        </p:txBody>
      </p:sp>
    </p:spTree>
    <p:extLst>
      <p:ext uri="{BB962C8B-B14F-4D97-AF65-F5344CB8AC3E}">
        <p14:creationId xmlns:p14="http://schemas.microsoft.com/office/powerpoint/2010/main" val="322926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filtres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359599"/>
              </p:ext>
            </p:extLst>
          </p:nvPr>
        </p:nvGraphicFramePr>
        <p:xfrm>
          <a:off x="323528" y="2852936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Authorize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Restriction</a:t>
                      </a:r>
                      <a:r>
                        <a:rPr lang="fr-FR" baseline="0" dirty="0" smtClean="0"/>
                        <a:t> de l’accès à une méthode d’action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HandleError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Spécifie une action à</a:t>
                      </a:r>
                      <a:r>
                        <a:rPr lang="fr-FR" baseline="0" dirty="0" smtClean="0"/>
                        <a:t> lancer si l’action lève une exception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OutputCache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Mise en cache du retour d’une méthode d’action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RequiresHttps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Interdit</a:t>
                      </a:r>
                      <a:r>
                        <a:rPr lang="fr-FR" baseline="0" dirty="0" smtClean="0"/>
                        <a:t> l’accès à une action pour une requête qui n’est pas </a:t>
                      </a:r>
                      <a:r>
                        <a:rPr lang="fr-FR" baseline="0" dirty="0" err="1" smtClean="0"/>
                        <a:t>https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509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mocking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fr-FR" dirty="0" smtClean="0"/>
              <a:t>On rencontre des </a:t>
            </a:r>
            <a:r>
              <a:rPr lang="fr-FR" dirty="0" err="1" smtClean="0"/>
              <a:t>mocks</a:t>
            </a:r>
            <a:r>
              <a:rPr lang="fr-FR" dirty="0" smtClean="0"/>
              <a:t> dans différents contextes:</a:t>
            </a:r>
          </a:p>
          <a:p>
            <a:r>
              <a:rPr lang="fr-FR" dirty="0" smtClean="0"/>
              <a:t>Remplacer un comportement non déterministe (heure…)</a:t>
            </a:r>
          </a:p>
          <a:p>
            <a:r>
              <a:rPr lang="fr-FR" dirty="0" smtClean="0"/>
              <a:t>Objet avec des états difficiles à reproduire (un contexte d’erreur par exemple)</a:t>
            </a:r>
          </a:p>
          <a:p>
            <a:r>
              <a:rPr lang="fr-FR" dirty="0" smtClean="0"/>
              <a:t>Initialisation de l’objet longue </a:t>
            </a:r>
          </a:p>
          <a:p>
            <a:r>
              <a:rPr lang="fr-FR" dirty="0" smtClean="0"/>
              <a:t>L’objet n’a pas encore été implémenté (contexte TDD)</a:t>
            </a:r>
          </a:p>
          <a:p>
            <a:r>
              <a:rPr lang="fr-FR" dirty="0" smtClean="0"/>
              <a:t>S’il est nécessaire d’inclure des attributs ou des méthodes uniquement à des fins de test</a:t>
            </a:r>
          </a:p>
          <a:p>
            <a:r>
              <a:rPr lang="fr-FR" dirty="0" smtClean="0"/>
              <a:t>Simuler un contexte d’</a:t>
            </a:r>
            <a:r>
              <a:rPr lang="fr-FR" dirty="0" err="1" smtClean="0"/>
              <a:t>éxécution</a:t>
            </a:r>
            <a:r>
              <a:rPr lang="fr-FR" dirty="0" smtClean="0"/>
              <a:t> particulier (par exemple un contexte Web)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709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mocking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outils de </a:t>
            </a:r>
            <a:r>
              <a:rPr lang="fr-FR" dirty="0" err="1" smtClean="0"/>
              <a:t>mocking</a:t>
            </a:r>
            <a:r>
              <a:rPr lang="fr-FR" dirty="0" smtClean="0"/>
              <a:t> pour faciliter la tâche</a:t>
            </a:r>
          </a:p>
          <a:p>
            <a:r>
              <a:rPr lang="fr-FR" dirty="0" smtClean="0"/>
              <a:t>Par exemple MOQ</a:t>
            </a:r>
          </a:p>
          <a:p>
            <a:r>
              <a:rPr lang="fr-FR" dirty="0" smtClean="0"/>
              <a:t>Il tire partie des possibilités de .Net 3.5 comme </a:t>
            </a:r>
            <a:r>
              <a:rPr lang="fr-FR" dirty="0" err="1" smtClean="0"/>
              <a:t>Linq</a:t>
            </a:r>
            <a:r>
              <a:rPr lang="fr-FR" dirty="0" smtClean="0"/>
              <a:t> et les expressions lambda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http://code.google.com/p/moq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weblogs.asp.net/bleroy/archive/2009/06/15/mocking-indexer-setters-with-moq.aspx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999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Ok, le routage s’impatiente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45697"/>
          </a:xfrm>
        </p:spPr>
        <p:txBody>
          <a:bodyPr/>
          <a:lstStyle/>
          <a:p>
            <a:r>
              <a:rPr lang="fr-FR" dirty="0" smtClean="0"/>
              <a:t>Pour rappel, le routage par défaut est: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5122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973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Nous allons monter le test suivant:</a:t>
            </a:r>
          </a:p>
          <a:p>
            <a:r>
              <a:rPr lang="fr-FR" dirty="0" smtClean="0"/>
              <a:t>On requête /Contact/Index</a:t>
            </a:r>
          </a:p>
          <a:p>
            <a:r>
              <a:rPr lang="fr-FR" dirty="0" smtClean="0"/>
              <a:t>On attend que la variable </a:t>
            </a:r>
            <a:r>
              <a:rPr lang="fr-FR" i="1" dirty="0" err="1" smtClean="0"/>
              <a:t>controller</a:t>
            </a:r>
            <a:r>
              <a:rPr lang="fr-FR" dirty="0" smtClean="0"/>
              <a:t> prenne la valeur </a:t>
            </a:r>
            <a:r>
              <a:rPr lang="fr-FR" i="1" dirty="0" smtClean="0"/>
              <a:t>contact </a:t>
            </a:r>
          </a:p>
          <a:p>
            <a:r>
              <a:rPr lang="fr-FR" dirty="0" smtClean="0"/>
              <a:t>Que la variable </a:t>
            </a:r>
            <a:r>
              <a:rPr lang="fr-FR" i="1" dirty="0" smtClean="0"/>
              <a:t>action</a:t>
            </a:r>
            <a:r>
              <a:rPr lang="fr-FR" dirty="0" smtClean="0"/>
              <a:t> prenne la valeur </a:t>
            </a:r>
            <a:r>
              <a:rPr lang="fr-FR" i="1" dirty="0" smtClean="0"/>
              <a:t>index</a:t>
            </a:r>
          </a:p>
          <a:p>
            <a:r>
              <a:rPr lang="fr-FR" dirty="0" smtClean="0"/>
              <a:t>Que </a:t>
            </a:r>
            <a:r>
              <a:rPr lang="fr-FR" i="1" dirty="0" smtClean="0"/>
              <a:t>id</a:t>
            </a:r>
            <a:r>
              <a:rPr lang="fr-FR" dirty="0" smtClean="0"/>
              <a:t> prenne sa valeur 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578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routage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33240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113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du routage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514600"/>
            <a:ext cx="8315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45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récupère les routes déclarées dans l’application en interrogeant la méthode statique </a:t>
            </a:r>
            <a:r>
              <a:rPr lang="fr-FR" dirty="0" err="1" smtClean="0"/>
              <a:t>RegisterRoutes</a:t>
            </a:r>
            <a:endParaRPr lang="fr-FR" dirty="0" smtClean="0"/>
          </a:p>
          <a:p>
            <a:r>
              <a:rPr lang="fr-FR" dirty="0" smtClean="0"/>
              <a:t>On voit là l’intérêt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491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 ensuite besoin de simuler une requête http</a:t>
            </a:r>
          </a:p>
          <a:p>
            <a:r>
              <a:rPr lang="fr-FR" dirty="0" smtClean="0"/>
              <a:t>Les tests unitaires ne sont pas exécutés dans le contexte </a:t>
            </a:r>
            <a:r>
              <a:rPr lang="fr-FR" dirty="0" err="1" smtClean="0"/>
              <a:t>Asp.Net</a:t>
            </a:r>
            <a:r>
              <a:rPr lang="fr-FR" dirty="0" smtClean="0"/>
              <a:t>, on ne peut donc pas se servir de </a:t>
            </a:r>
            <a:r>
              <a:rPr lang="fr-FR" b="1" dirty="0" err="1" smtClean="0"/>
              <a:t>HttpContext</a:t>
            </a:r>
            <a:endParaRPr lang="fr-FR" b="1" dirty="0" smtClean="0"/>
          </a:p>
          <a:p>
            <a:r>
              <a:rPr lang="fr-FR" dirty="0" smtClean="0"/>
              <a:t>D’où l’utilité du </a:t>
            </a:r>
            <a:r>
              <a:rPr lang="fr-FR" dirty="0" err="1" smtClean="0"/>
              <a:t>mock</a:t>
            </a:r>
            <a:r>
              <a:rPr lang="fr-FR" dirty="0" smtClean="0"/>
              <a:t> de </a:t>
            </a:r>
            <a:r>
              <a:rPr lang="fr-FR" b="1" dirty="0" err="1"/>
              <a:t>HttpContextBase</a:t>
            </a:r>
            <a:endParaRPr lang="fr-FR" b="1" dirty="0"/>
          </a:p>
          <a:p>
            <a:r>
              <a:rPr lang="fr-FR" dirty="0" smtClean="0"/>
              <a:t>Le </a:t>
            </a:r>
            <a:r>
              <a:rPr lang="fr-FR" dirty="0" err="1" smtClean="0"/>
              <a:t>mock</a:t>
            </a:r>
            <a:r>
              <a:rPr lang="fr-FR" dirty="0" smtClean="0"/>
              <a:t> simule un comportement: une requête vers </a:t>
            </a:r>
            <a:r>
              <a:rPr lang="fr-FR" dirty="0"/>
              <a:t>"~/contact/index</a:t>
            </a:r>
            <a:r>
              <a:rPr lang="fr-FR" dirty="0" smtClean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165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modèle peut être une cible pour des tests unitaires</a:t>
            </a:r>
          </a:p>
          <a:p>
            <a:r>
              <a:rPr lang="fr-FR" dirty="0" smtClean="0"/>
              <a:t>Mais il doit être testé directement</a:t>
            </a:r>
          </a:p>
          <a:p>
            <a:r>
              <a:rPr lang="fr-FR" dirty="0" smtClean="0"/>
              <a:t>Tester le modèle à travers des appels au contrôleur est une violation du principe de « ne jamais traverser une frontière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1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les 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possible</a:t>
            </a:r>
          </a:p>
          <a:p>
            <a:r>
              <a:rPr lang="fr-FR" dirty="0" smtClean="0"/>
              <a:t>Mais cela relève plus du test fonctionnel que du test unitaire</a:t>
            </a:r>
          </a:p>
          <a:p>
            <a:r>
              <a:rPr lang="fr-FR" dirty="0" smtClean="0"/>
              <a:t>Les tests sont souvent manuels</a:t>
            </a:r>
          </a:p>
          <a:p>
            <a:r>
              <a:rPr lang="fr-FR" dirty="0" smtClean="0"/>
              <a:t>Mais des outils comme </a:t>
            </a:r>
            <a:r>
              <a:rPr lang="fr-FR" dirty="0" err="1" smtClean="0"/>
              <a:t>WatIn</a:t>
            </a:r>
            <a:r>
              <a:rPr lang="fr-FR" dirty="0" smtClean="0"/>
              <a:t> peuvent automatiser certaines tâche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1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Filtres personnalisés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ses propres filtres</a:t>
            </a:r>
          </a:p>
          <a:p>
            <a:r>
              <a:rPr lang="fr-FR" dirty="0" smtClean="0"/>
              <a:t>La solution la plus simple est de créer une classe qui hérite de </a:t>
            </a:r>
            <a:r>
              <a:rPr lang="fr-FR" b="1" dirty="0" err="1" smtClean="0"/>
              <a:t>ActionFilterAttribute</a:t>
            </a:r>
            <a:endParaRPr lang="fr-FR" b="1" dirty="0" smtClean="0"/>
          </a:p>
          <a:p>
            <a:r>
              <a:rPr lang="fr-FR" dirty="0" smtClean="0"/>
              <a:t>On peut également implémenter </a:t>
            </a:r>
            <a:r>
              <a:rPr lang="fr-FR" b="1" dirty="0" err="1" smtClean="0"/>
              <a:t>FilterAttribute</a:t>
            </a:r>
            <a:r>
              <a:rPr lang="fr-FR" dirty="0" smtClean="0"/>
              <a:t> avec une des interfaces </a:t>
            </a:r>
            <a:r>
              <a:rPr lang="fr-FR" b="1" dirty="0" err="1" smtClean="0"/>
              <a:t>IResultFilter</a:t>
            </a:r>
            <a:r>
              <a:rPr lang="fr-FR" dirty="0" smtClean="0"/>
              <a:t> ou </a:t>
            </a:r>
            <a:r>
              <a:rPr lang="fr-FR" b="1" dirty="0" err="1" smtClean="0"/>
              <a:t>IActionFilter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709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Structurer son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code quelconque n’est pas nécessairement testable</a:t>
            </a:r>
          </a:p>
          <a:p>
            <a:r>
              <a:rPr lang="fr-FR" dirty="0" smtClean="0"/>
              <a:t>On peut donc être amené à le restructurer</a:t>
            </a:r>
          </a:p>
          <a:p>
            <a:r>
              <a:rPr lang="fr-FR" dirty="0" smtClean="0"/>
              <a:t>Il existe là aussi quelques patterns de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270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principe SRP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Single </a:t>
            </a:r>
            <a:r>
              <a:rPr lang="fr-FR" dirty="0" err="1" smtClean="0"/>
              <a:t>Responsability</a:t>
            </a:r>
            <a:r>
              <a:rPr lang="fr-FR" dirty="0" smtClean="0"/>
              <a:t> </a:t>
            </a:r>
            <a:r>
              <a:rPr lang="fr-FR" dirty="0" err="1" smtClean="0"/>
              <a:t>Principle</a:t>
            </a:r>
            <a:endParaRPr lang="fr-FR" dirty="0" smtClean="0"/>
          </a:p>
          <a:p>
            <a:r>
              <a:rPr lang="fr-FR" dirty="0" smtClean="0"/>
              <a:t>Une classe ne doit avoir qu’une seule raison de changer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770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dépendances faibles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fr-FR" dirty="0" smtClean="0"/>
              <a:t>Une des étapes du test précédent était la suivante: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3057524"/>
            <a:ext cx="85867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575391"/>
            <a:ext cx="8229600" cy="1221761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Si la signature de </a:t>
            </a:r>
            <a:r>
              <a:rPr lang="fr-FR" b="1" dirty="0" err="1" smtClean="0"/>
              <a:t>GetRouteData</a:t>
            </a:r>
            <a:r>
              <a:rPr lang="fr-FR" dirty="0" smtClean="0"/>
              <a:t> avait été celle-ci, aurions nous pu </a:t>
            </a:r>
            <a:r>
              <a:rPr lang="fr-FR" dirty="0" err="1" smtClean="0"/>
              <a:t>mocker</a:t>
            </a:r>
            <a:r>
              <a:rPr lang="fr-FR" dirty="0" smtClean="0"/>
              <a:t> le contexte http?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45277"/>
            <a:ext cx="7919690" cy="45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17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dépendances faibles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HttpContextBase</a:t>
            </a:r>
            <a:r>
              <a:rPr lang="fr-FR" dirty="0" smtClean="0"/>
              <a:t> est une classe abstraite, pas une classe concrète</a:t>
            </a:r>
          </a:p>
          <a:p>
            <a:r>
              <a:rPr lang="fr-FR" dirty="0" smtClean="0"/>
              <a:t>Cette particularité nous permet de choisir l’instance particulière que l’on souhaite passer à </a:t>
            </a:r>
            <a:r>
              <a:rPr lang="fr-FR" b="1" dirty="0" err="1" smtClean="0"/>
              <a:t>GetRouteData</a:t>
            </a:r>
            <a:endParaRPr lang="fr-FR" b="1" dirty="0" smtClean="0"/>
          </a:p>
          <a:p>
            <a:r>
              <a:rPr lang="fr-FR" dirty="0" smtClean="0"/>
              <a:t>Cela peut être </a:t>
            </a:r>
            <a:r>
              <a:rPr lang="fr-FR" b="1" dirty="0" err="1" smtClean="0"/>
              <a:t>HttContext</a:t>
            </a:r>
            <a:r>
              <a:rPr lang="fr-FR" dirty="0" smtClean="0"/>
              <a:t>, un </a:t>
            </a:r>
            <a:r>
              <a:rPr lang="fr-FR" dirty="0" err="1" smtClean="0"/>
              <a:t>mock</a:t>
            </a:r>
            <a:r>
              <a:rPr lang="fr-FR" dirty="0" smtClean="0"/>
              <a:t> ou toute autre classe personnalisée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529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dépendances faibles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D’une façon générale, il est préférable d’utiliser des abstractions de classe concrètes sous la forme d’interface ou de classe abstraite</a:t>
            </a:r>
          </a:p>
          <a:p>
            <a:r>
              <a:rPr lang="fr-FR" dirty="0" smtClean="0"/>
              <a:t>On passe l’abstraction plutôt que le type concret dans la classe cliente</a:t>
            </a:r>
          </a:p>
          <a:p>
            <a:r>
              <a:rPr lang="fr-FR" dirty="0" smtClean="0"/>
              <a:t>Ce pattern décrit une dépendance faible entre les deux classes</a:t>
            </a:r>
          </a:p>
          <a:p>
            <a:r>
              <a:rPr lang="fr-FR" dirty="0" smtClean="0"/>
              <a:t>Ainsi si l’instance concrète évolue, le code client reste le même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25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Eviter les méthodes </a:t>
            </a:r>
            <a:r>
              <a:rPr lang="fr-FR" dirty="0" err="1" smtClean="0"/>
              <a:t>static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</a:t>
            </a:r>
            <a:r>
              <a:rPr lang="fr-FR" b="1" dirty="0" err="1" smtClean="0"/>
              <a:t>static</a:t>
            </a:r>
            <a:r>
              <a:rPr lang="fr-FR" dirty="0" smtClean="0"/>
              <a:t> créent des dépendances fortes</a:t>
            </a:r>
          </a:p>
          <a:p>
            <a:r>
              <a:rPr lang="fr-FR" dirty="0" smtClean="0"/>
              <a:t>C’est justement ce que l’on souhaite éviter</a:t>
            </a:r>
          </a:p>
          <a:p>
            <a:r>
              <a:rPr lang="fr-FR" dirty="0" smtClean="0"/>
              <a:t>Ces méthodes sont difficiles à </a:t>
            </a:r>
            <a:r>
              <a:rPr lang="fr-FR" dirty="0" err="1" smtClean="0"/>
              <a:t>mocker</a:t>
            </a:r>
            <a:endParaRPr lang="fr-FR" dirty="0" smtClean="0"/>
          </a:p>
          <a:p>
            <a:r>
              <a:rPr lang="fr-FR" dirty="0" smtClean="0"/>
              <a:t>Elles peuvent rendre délicate une évolution du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539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pattern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 pattern décrivant une architecture d’accès à un conteneur de données</a:t>
            </a:r>
          </a:p>
          <a:p>
            <a:r>
              <a:rPr lang="fr-FR" dirty="0" smtClean="0"/>
              <a:t>Un </a:t>
            </a:r>
            <a:r>
              <a:rPr lang="fr-FR" dirty="0" err="1" smtClean="0"/>
              <a:t>repository</a:t>
            </a:r>
            <a:r>
              <a:rPr lang="fr-FR" dirty="0" smtClean="0"/>
              <a:t> est un code qui s’insère entre le domaine et la couche de </a:t>
            </a:r>
            <a:r>
              <a:rPr lang="fr-FR" dirty="0" err="1" smtClean="0"/>
              <a:t>mapping</a:t>
            </a:r>
            <a:r>
              <a:rPr lang="fr-FR" dirty="0" smtClean="0"/>
              <a:t> entre le conteneur de données et le domaine qui isole le domaine des détails de la base de données</a:t>
            </a:r>
          </a:p>
          <a:p>
            <a:r>
              <a:rPr lang="fr-FR" dirty="0" smtClean="0"/>
              <a:t>Son rôle est d’encapsuler la logique de création des requêtes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409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pattern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L’intérêt est de rendre </a:t>
            </a:r>
            <a:r>
              <a:rPr lang="fr-FR" dirty="0" err="1" smtClean="0"/>
              <a:t>mockable</a:t>
            </a:r>
            <a:r>
              <a:rPr lang="fr-FR" dirty="0" smtClean="0"/>
              <a:t> la couche d’accès aux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Isole l’application des choix fait en terme de conteneur de données, </a:t>
            </a:r>
            <a:r>
              <a:rPr lang="fr-FR" dirty="0" err="1" smtClean="0"/>
              <a:t>mapping</a:t>
            </a:r>
            <a:r>
              <a:rPr lang="fr-FR" dirty="0" smtClean="0"/>
              <a:t> Objet/Table…</a:t>
            </a:r>
            <a:endParaRPr lang="fr-FR" dirty="0" smtClean="0"/>
          </a:p>
          <a:p>
            <a:r>
              <a:rPr lang="fr-FR" dirty="0" smtClean="0"/>
              <a:t>Permet d’écrire des tests et de tester des modules, même si la DAL n’est pas encore écrire</a:t>
            </a:r>
          </a:p>
          <a:p>
            <a:r>
              <a:rPr lang="fr-FR" dirty="0" smtClean="0"/>
              <a:t>Permet via un </a:t>
            </a:r>
            <a:r>
              <a:rPr lang="fr-FR" dirty="0" err="1" smtClean="0"/>
              <a:t>mock</a:t>
            </a:r>
            <a:r>
              <a:rPr lang="fr-FR" dirty="0" smtClean="0"/>
              <a:t> de simuler des états difficiles à obtenir</a:t>
            </a:r>
          </a:p>
          <a:p>
            <a:r>
              <a:rPr lang="fr-FR" dirty="0" smtClean="0"/>
              <a:t>Isole les tests unitaires de l’état du conteneur de données lorsqu’il n’est pas facile de reconstituer une base de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932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fr-FR" dirty="0" smtClean="0"/>
              <a:t>L’implémentation d’un </a:t>
            </a:r>
            <a:r>
              <a:rPr lang="fr-FR" dirty="0" err="1" smtClean="0"/>
              <a:t>repository</a:t>
            </a:r>
            <a:r>
              <a:rPr lang="fr-FR" dirty="0" smtClean="0"/>
              <a:t> s’effectue en 3 étapes:</a:t>
            </a:r>
          </a:p>
          <a:p>
            <a:pPr marL="118872" indent="0">
              <a:buNone/>
            </a:pPr>
            <a:endParaRPr lang="fr-FR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Création d’une interface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Création d’une classe concrète qui implémente l’interface (ce peut éventuellement être un </a:t>
            </a:r>
            <a:r>
              <a:rPr lang="fr-FR" dirty="0" err="1" smtClean="0"/>
              <a:t>mock</a:t>
            </a:r>
            <a:r>
              <a:rPr lang="fr-FR" dirty="0" smtClean="0"/>
              <a:t>)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Injection de la classe concrète dans le code qui consomme le </a:t>
            </a:r>
            <a:r>
              <a:rPr lang="fr-FR" dirty="0" err="1" smtClean="0"/>
              <a:t>repository</a:t>
            </a:r>
            <a:r>
              <a:rPr lang="fr-FR" dirty="0" smtClean="0"/>
              <a:t> comme le contrôleur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142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8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d’exécution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filtres d’autorisation sont exécutés les premiers</a:t>
            </a:r>
          </a:p>
          <a:p>
            <a:r>
              <a:rPr lang="fr-FR" dirty="0" smtClean="0"/>
              <a:t>Les filtres d’action sont exécutés ensuite</a:t>
            </a:r>
          </a:p>
          <a:p>
            <a:r>
              <a:rPr lang="fr-FR" dirty="0" smtClean="0"/>
              <a:t>Les filtres de résultat son exécutés en dernier</a:t>
            </a:r>
          </a:p>
          <a:p>
            <a:r>
              <a:rPr lang="fr-FR" dirty="0" smtClean="0"/>
              <a:t>Dans une catégorie, on contrôle l’ordre d’exécution avec la propriété </a:t>
            </a:r>
            <a:r>
              <a:rPr lang="fr-FR" b="1" dirty="0" err="1" smtClean="0"/>
              <a:t>Order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520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http://www.asp.net/mvc/tutorials/iteration-4-make-the-application-loosely-coupled-cs</a:t>
            </a:r>
          </a:p>
        </p:txBody>
      </p:sp>
    </p:spTree>
    <p:extLst>
      <p:ext uri="{BB962C8B-B14F-4D97-AF65-F5344CB8AC3E}">
        <p14:creationId xmlns:p14="http://schemas.microsoft.com/office/powerpoint/2010/main" val="3669824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www.asp.net/mvc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www.asp.net/mvc/tutorials/asp-net-mvc-overview-cs</a:t>
            </a:r>
            <a:endParaRPr lang="fr-FR" dirty="0" smtClean="0"/>
          </a:p>
          <a:p>
            <a:r>
              <a:rPr lang="fr-FR" dirty="0">
                <a:hlinkClick r:id="rId4"/>
              </a:rPr>
              <a:t>http://julien-pauli.developpez.com/tutoriels/php/mvc-controleur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2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weblogs.asp.net/scottgu/archive/2007/12/03/asp-net-mvc-framework-part-2-url-routing.aspx</a:t>
            </a:r>
            <a:endParaRPr lang="fr-FR" dirty="0" smtClean="0"/>
          </a:p>
          <a:p>
            <a:r>
              <a:rPr lang="fr-FR" dirty="0"/>
              <a:t>http://msdn.microsoft.com/fr-fr/magazine/cc337884.aspx#S8</a:t>
            </a:r>
          </a:p>
        </p:txBody>
      </p:sp>
    </p:spTree>
    <p:extLst>
      <p:ext uri="{BB962C8B-B14F-4D97-AF65-F5344CB8AC3E}">
        <p14:creationId xmlns:p14="http://schemas.microsoft.com/office/powerpoint/2010/main" val="31812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- 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3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b="1" dirty="0" smtClean="0"/>
              <a:t>test unitaire </a:t>
            </a:r>
            <a:r>
              <a:rPr lang="fr-FR" dirty="0" smtClean="0"/>
              <a:t>est un procédé destiné à s’assurer du fonctionnement correct d’un logiciel ou d’une portion d’un logiciel</a:t>
            </a:r>
          </a:p>
        </p:txBody>
      </p:sp>
    </p:spTree>
    <p:extLst>
      <p:ext uri="{BB962C8B-B14F-4D97-AF65-F5344CB8AC3E}">
        <p14:creationId xmlns:p14="http://schemas.microsoft.com/office/powerpoint/2010/main" val="185340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sont souvent considérés comme une activité secondaire </a:t>
            </a:r>
          </a:p>
          <a:p>
            <a:r>
              <a:rPr lang="fr-FR" dirty="0" smtClean="0"/>
              <a:t>Toutefois </a:t>
            </a:r>
            <a:r>
              <a:rPr lang="fr-FR" dirty="0"/>
              <a:t>la méthodologie XP (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Programing</a:t>
            </a:r>
            <a:r>
              <a:rPr lang="fr-FR" dirty="0"/>
              <a:t>) place le tests au cœur du processus de </a:t>
            </a:r>
            <a:r>
              <a:rPr lang="fr-FR" dirty="0" smtClean="0"/>
              <a:t>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77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2753</TotalTime>
  <Words>2260</Words>
  <Application>Microsoft Office PowerPoint</Application>
  <PresentationFormat>Affichage à l'écran (4:3)</PresentationFormat>
  <Paragraphs>276</Paragraphs>
  <Slides>62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3" baseType="lpstr">
      <vt:lpstr>Module</vt:lpstr>
      <vt:lpstr>Le framework MVC 3</vt:lpstr>
      <vt:lpstr>Les filtres</vt:lpstr>
      <vt:lpstr>Les filtres</vt:lpstr>
      <vt:lpstr>Exemples de filtres</vt:lpstr>
      <vt:lpstr>Filtres personnalisés</vt:lpstr>
      <vt:lpstr>Ordre d’exécution</vt:lpstr>
      <vt:lpstr>Tests unitaires - Intro</vt:lpstr>
      <vt:lpstr>Tests unitaires</vt:lpstr>
      <vt:lpstr>Tests unitaires</vt:lpstr>
      <vt:lpstr>TDD</vt:lpstr>
      <vt:lpstr>TDD</vt:lpstr>
      <vt:lpstr>TDD</vt:lpstr>
      <vt:lpstr>TDD</vt:lpstr>
      <vt:lpstr>TDD</vt:lpstr>
      <vt:lpstr>Ecrire les tests unitaires qui échouent</vt:lpstr>
      <vt:lpstr>Comment commencer?</vt:lpstr>
      <vt:lpstr>Comment commencer?</vt:lpstr>
      <vt:lpstr>Juste assez de code pour que le test passe</vt:lpstr>
      <vt:lpstr>Refactoriser</vt:lpstr>
      <vt:lpstr>Repasser les tests</vt:lpstr>
      <vt:lpstr>L’art d’écrire de bons tests</vt:lpstr>
      <vt:lpstr>Le pattern ACA</vt:lpstr>
      <vt:lpstr>Le pattern ACA</vt:lpstr>
      <vt:lpstr>Le pattern ACA</vt:lpstr>
      <vt:lpstr>Ne tester que le code que l’on a écrit</vt:lpstr>
      <vt:lpstr>Ne tester que le code que l’on a écrit</vt:lpstr>
      <vt:lpstr>Ne tester que le code que l’on a écrit</vt:lpstr>
      <vt:lpstr>Ne tester que le code que l’on a écrit</vt:lpstr>
      <vt:lpstr>Ne tester que le code que l’on a écrit</vt:lpstr>
      <vt:lpstr>Ne tester que le code que l’on a écrit</vt:lpstr>
      <vt:lpstr>Mais alors on ne teste pas le fonctionnel?</vt:lpstr>
      <vt:lpstr>Autres tests</vt:lpstr>
      <vt:lpstr>Ecueils et bénéfices</vt:lpstr>
      <vt:lpstr>Pour en savoir plus</vt:lpstr>
      <vt:lpstr>Tests unitaires dans MVC</vt:lpstr>
      <vt:lpstr>Test du routage</vt:lpstr>
      <vt:lpstr>Test du routage</vt:lpstr>
      <vt:lpstr>Test du routage</vt:lpstr>
      <vt:lpstr>Le mocking</vt:lpstr>
      <vt:lpstr>Le mocking</vt:lpstr>
      <vt:lpstr>Le mocking</vt:lpstr>
      <vt:lpstr>Ok, le routage s’impatiente</vt:lpstr>
      <vt:lpstr>Test du routage</vt:lpstr>
      <vt:lpstr>Test du routage</vt:lpstr>
      <vt:lpstr>Test du routage</vt:lpstr>
      <vt:lpstr>Comment ça marche</vt:lpstr>
      <vt:lpstr>Comment ça marche</vt:lpstr>
      <vt:lpstr>Tester le modèle</vt:lpstr>
      <vt:lpstr>Tester les vues</vt:lpstr>
      <vt:lpstr>Structurer son code</vt:lpstr>
      <vt:lpstr>Le principe SRP</vt:lpstr>
      <vt:lpstr>Les dépendances faibles</vt:lpstr>
      <vt:lpstr>Les dépendances faibles</vt:lpstr>
      <vt:lpstr>Les dépendances faibles</vt:lpstr>
      <vt:lpstr>Eviter les méthodes static</vt:lpstr>
      <vt:lpstr>Le pattern repository</vt:lpstr>
      <vt:lpstr>Le pattern repository</vt:lpstr>
      <vt:lpstr>Création d’un repository</vt:lpstr>
      <vt:lpstr>Création d’un repository</vt:lpstr>
      <vt:lpstr>Utilisation du repository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framework MVC</dc:title>
  <dc:creator>Frédéric DE LENE MIROUZE</dc:creator>
  <cp:lastModifiedBy>Frédéric DE LENE MIROUZE</cp:lastModifiedBy>
  <cp:revision>311</cp:revision>
  <dcterms:created xsi:type="dcterms:W3CDTF">2011-03-07T17:04:59Z</dcterms:created>
  <dcterms:modified xsi:type="dcterms:W3CDTF">2011-03-31T08:07:43Z</dcterms:modified>
</cp:coreProperties>
</file>