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2027E-6C99-8770-9C81-9AB183D9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C400CE-3E73-412B-232E-962CED122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B5321-BC3A-62FA-19DA-4EF64BE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278E5-B522-04A2-8EDE-70E4613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FE5E4-7A99-C0BD-7759-804E2B47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EA6FA-EE55-F630-5CD8-E2A5D0BC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46314-E9A4-5FEE-A4BA-FAB239C1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2E770F-1F62-9CCE-F879-221E9A9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2D33D-2CD6-7EE7-B282-38F09822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6DBA9-9319-97FE-FD75-A4142DFA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6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345E73-C628-3D9E-56E3-76B0CC86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1ACFEA-BE9B-734F-5EC9-BFBAA1654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4BFE09-CB55-5B71-E54A-4C448DA3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4B1C0-633A-59B6-08A2-9243C5B1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59AA6-7B9E-A775-4CFD-D910CB77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066DF-4CC4-02BA-B4DC-00527230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09EC9-3AF3-9F8C-02E5-EF1E7B08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3DA4F-0D12-20C7-F1C3-C068AC33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D4146-134A-00CE-CC93-58D0E7B1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B7A5D-571E-08D2-127E-E592DC4A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2DE37-9FED-73D9-BA14-7024EDC2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0FE76-7E93-91F4-0A97-C84266E4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0768F-624F-08ED-F057-E6851782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3BC599-0969-3200-2188-C04FCC9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33970-6EE9-E60A-555A-F6A3552E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5D410-EFA1-D4CE-4830-37BF536E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8D6BC-541B-2EA9-DC81-DA4D22758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21F552-FD39-FBEA-270A-624DD0DD8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58BDFE-A3E4-35AE-13FB-CCFF3101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38E57-92CA-2DB5-CB60-B1168ACE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D6342-4736-DFB8-2201-A9DF2200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0F6C7-9EB5-164E-0D42-A785D0E4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06424-165B-7A97-CD70-899AB73E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3B52E5-645E-7DBD-442E-E17232CF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4870C4-C531-35B0-CB9B-52CBC2A3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9E898B-2674-4CA1-7BAC-8F90685F7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DC0137-52FD-8C84-B449-653C78E1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33CA5B-7BF7-681C-3D39-21D6B5AA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8C8B24-33A9-D73C-E527-6CFD146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90232-20DB-A2A6-F395-637A9FAD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804FCD-0599-D13D-0378-F5CBD0C7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3AEAD0-CD19-7607-D900-D8942F0C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207027-6650-4BAC-CA79-7FF02516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A9CBF-1C19-DB12-8C49-1195B3EA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2CD054-3F7A-1CE4-A90E-088850F4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A205B2-A0B7-0B48-313F-AF5CAC5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5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5971-DF0F-1479-3184-812A0D0D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4AC04-334B-7C30-3358-0917CF57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FE4DC-8B10-FCAA-38B5-95876513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BA6155-B9BE-FF2D-6B81-FED8AED9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56B3C-4AAD-DE28-0CE2-6C6010A6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8B8FC0-B633-4A69-6E95-D75F66DA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2ABD1-AD04-EE07-E903-BCB634C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3F7EC4-501F-5349-7FAA-F6D42C61F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8FCADE-EDE4-8C9B-C3F4-22D1830B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780974-7412-9C1E-7A55-5B719DD1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D9D29-3571-BB6F-7069-1AF5943C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E4FB9-E839-066A-734A-FD1EE979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6A0A9-E963-2BF2-9177-44BEA70C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36723-BCAD-44C9-BB67-D07636C0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2273C-85FB-AB02-1125-5422CB859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F507-0BEA-403F-A2EE-041BBF82DCB6}" type="datetimeFigureOut">
              <a:rPr lang="ru-RU" smtClean="0"/>
              <a:t>08.08.2024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81F3C-F95B-3F18-9917-61119135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67EAF-6D7D-8557-D760-98EFAE62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B2E2B-3B7E-42BB-89FF-3F78582E0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BBCC1-9AAE-7370-6737-DA874F9E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569" y="1339179"/>
            <a:ext cx="10642861" cy="3345942"/>
          </a:xfrm>
        </p:spPr>
        <p:txBody>
          <a:bodyPr/>
          <a:lstStyle/>
          <a:p>
            <a:r>
              <a:rPr lang="ru-RU" dirty="0"/>
              <a:t>Разбор простого </a:t>
            </a:r>
            <a:r>
              <a:rPr lang="en-US" dirty="0" err="1"/>
              <a:t>bpmn</a:t>
            </a:r>
            <a:r>
              <a:rPr lang="en-US" dirty="0"/>
              <a:t>-</a:t>
            </a:r>
            <a:r>
              <a:rPr lang="ru-RU" dirty="0"/>
              <a:t>процесса</a:t>
            </a:r>
            <a:br>
              <a:rPr lang="ru-RU" dirty="0"/>
            </a:br>
            <a:r>
              <a:rPr lang="ru-RU" dirty="0"/>
              <a:t>по заказу товара со склада в </a:t>
            </a:r>
            <a:r>
              <a:rPr lang="en-US" dirty="0"/>
              <a:t>Camunda bpm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1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70E271-97B8-3138-4452-041DA3A8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759" y="405352"/>
            <a:ext cx="10853394" cy="5920034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ru-RU" dirty="0"/>
              <a:t>Бизнес-кейс:</a:t>
            </a:r>
          </a:p>
          <a:p>
            <a:pPr algn="l"/>
            <a:r>
              <a:rPr lang="ru-RU" dirty="0"/>
              <a:t>В </a:t>
            </a:r>
            <a:r>
              <a:rPr lang="ru-RU" dirty="0" err="1"/>
              <a:t>неком</a:t>
            </a:r>
            <a:r>
              <a:rPr lang="ru-RU" dirty="0"/>
              <a:t> магазине «Есть абсолютно все по сотке»:</a:t>
            </a:r>
          </a:p>
          <a:p>
            <a:pPr algn="l">
              <a:lnSpc>
                <a:spcPct val="100000"/>
              </a:lnSpc>
            </a:pPr>
            <a:br>
              <a:rPr lang="ru-RU" dirty="0"/>
            </a:br>
            <a:r>
              <a:rPr lang="ru-RU" dirty="0"/>
              <a:t>Пользователь вводит на форме название товара и нажимает «заказать».</a:t>
            </a:r>
            <a:br>
              <a:rPr lang="ru-RU" dirty="0"/>
            </a:br>
            <a:r>
              <a:rPr lang="ru-RU" dirty="0"/>
              <a:t>Сервис получает название товара, после чего создает задачу сотруднику проверить наличие товара на складе.</a:t>
            </a:r>
            <a:br>
              <a:rPr lang="ru-RU" dirty="0"/>
            </a:br>
            <a:r>
              <a:rPr lang="ru-RU" dirty="0"/>
              <a:t>Если такой товар есть, то, пока пользователь проводит оплату</a:t>
            </a:r>
            <a:r>
              <a:rPr lang="en-US" dirty="0"/>
              <a:t> (</a:t>
            </a:r>
            <a:r>
              <a:rPr lang="ru-RU" dirty="0"/>
              <a:t>будем считать, что она всегда успешна и кейса с отменой</a:t>
            </a:r>
            <a:r>
              <a:rPr lang="en-US" dirty="0"/>
              <a:t>/</a:t>
            </a:r>
            <a:r>
              <a:rPr lang="ru-RU" dirty="0"/>
              <a:t>неудачей нет</a:t>
            </a:r>
            <a:r>
              <a:rPr lang="en-US" dirty="0"/>
              <a:t>)</a:t>
            </a:r>
            <a:r>
              <a:rPr lang="ru-RU" dirty="0"/>
              <a:t>, курьер должен начать доставку товара. Если в процессе доставки что-то произошло с товаром, то нужно вернуть деньги.</a:t>
            </a:r>
            <a:br>
              <a:rPr lang="ru-RU" dirty="0"/>
            </a:br>
            <a:r>
              <a:rPr lang="ru-RU" dirty="0"/>
              <a:t>Если товара нет на складе, то  магазин должен заказать его на склад.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По результатам выполнения процесса, должны одновременно отправляться уведомления: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 статусе заказа покупателю</a:t>
            </a:r>
            <a:r>
              <a:rPr lang="en-US" dirty="0"/>
              <a:t>;</a:t>
            </a:r>
            <a:endParaRPr lang="ru-RU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 заказе товара на склад, если его не было – менеджеру</a:t>
            </a:r>
            <a:r>
              <a:rPr lang="en-US" dirty="0"/>
              <a:t>;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Причем каждый четверг заказавший получает дополнительное уведомление об участии в акции «Заказавший в четверг – молодец»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9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BF064-F897-3C61-B929-DA1AC34A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UserTask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624F9EA-BBEE-6A74-949D-770373E5C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660" y="987425"/>
            <a:ext cx="4435256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1F7A4A4-D70C-78AA-19F1-E9B91C83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Компонент, блокирующий основной поток до </a:t>
            </a:r>
            <a:r>
              <a:rPr lang="en-US" dirty="0"/>
              <a:t>submit </a:t>
            </a:r>
            <a:r>
              <a:rPr lang="ru-RU" dirty="0"/>
              <a:t>операции</a:t>
            </a:r>
            <a:r>
              <a:rPr lang="en-US" dirty="0"/>
              <a:t>.</a:t>
            </a:r>
            <a:br>
              <a:rPr lang="ru-RU" dirty="0"/>
            </a:br>
            <a:r>
              <a:rPr lang="ru-RU" dirty="0"/>
              <a:t>Поддерживает формы.</a:t>
            </a:r>
            <a:br>
              <a:rPr lang="ru-RU" dirty="0"/>
            </a:br>
            <a:r>
              <a:rPr lang="en-US" dirty="0"/>
              <a:t>Variables, </a:t>
            </a:r>
            <a:r>
              <a:rPr lang="ru-RU" dirty="0"/>
              <a:t>с которыми сделан </a:t>
            </a:r>
            <a:r>
              <a:rPr lang="en-US" dirty="0"/>
              <a:t>submit, </a:t>
            </a:r>
            <a:r>
              <a:rPr lang="ru-RU" dirty="0"/>
              <a:t>попадают в дальнейший ход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6610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9DBB5-4C5F-7C4E-D219-F2D07E85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gateway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819DEC-4916-99A9-638E-6B824A4A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761" y="400050"/>
            <a:ext cx="2927639" cy="248440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6166282-B123-BF94-ED67-7AE407014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Логический вентиль, из которого может быть </a:t>
            </a:r>
            <a:r>
              <a:rPr lang="en-US" dirty="0"/>
              <a:t>n </a:t>
            </a:r>
            <a:r>
              <a:rPr lang="ru-RU" dirty="0"/>
              <a:t>выходов, но только в 1 из них условие может быть равно </a:t>
            </a:r>
            <a:r>
              <a:rPr lang="en-US" dirty="0"/>
              <a:t>true</a:t>
            </a:r>
            <a:r>
              <a:rPr lang="ru-RU" dirty="0"/>
              <a:t>, иначе – инцидент.</a:t>
            </a:r>
          </a:p>
          <a:p>
            <a:r>
              <a:rPr lang="ru-RU" dirty="0"/>
              <a:t>Условия пишутся в блоке </a:t>
            </a:r>
            <a:r>
              <a:rPr lang="en-US" dirty="0"/>
              <a:t>condition</a:t>
            </a:r>
            <a:r>
              <a:rPr lang="ru-RU" dirty="0"/>
              <a:t> потоков, выходящих из вентиля.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Документация рекомендует оставлять как минимум 1 </a:t>
            </a:r>
            <a:r>
              <a:rPr lang="en-US" dirty="0"/>
              <a:t>default flow</a:t>
            </a:r>
            <a:r>
              <a:rPr lang="ru-RU" dirty="0"/>
              <a:t>, но без него даже лучше, </a:t>
            </a:r>
            <a:r>
              <a:rPr lang="ru-RU" dirty="0" err="1"/>
              <a:t>тк</a:t>
            </a:r>
            <a:r>
              <a:rPr lang="ru-RU" dirty="0"/>
              <a:t> реализуется </a:t>
            </a:r>
            <a:r>
              <a:rPr lang="en-US" dirty="0"/>
              <a:t>fail-fast </a:t>
            </a:r>
            <a:r>
              <a:rPr lang="ru-RU" dirty="0"/>
              <a:t>подход.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9926C7-9F14-1431-15CB-F9D7BB35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97581"/>
            <a:ext cx="4372532" cy="26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4325-304C-4D8C-9DD5-72E1F44C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task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3EBB734-4EA8-D097-D2C1-0E71BC1FF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67493"/>
            <a:ext cx="6172200" cy="39134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23E81E4-ACDD-789E-5BFF-EAD0EFA1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Компонент, делегирующий выполнение из движка </a:t>
            </a:r>
            <a:r>
              <a:rPr lang="en-US" dirty="0"/>
              <a:t>Camunda</a:t>
            </a:r>
            <a:r>
              <a:rPr lang="ru-RU" dirty="0"/>
              <a:t> в кастомную среду (как правило, выполнение </a:t>
            </a:r>
            <a:r>
              <a:rPr lang="en-US" dirty="0"/>
              <a:t>Java-</a:t>
            </a:r>
            <a:r>
              <a:rPr lang="ru-RU" dirty="0"/>
              <a:t>кода).</a:t>
            </a:r>
            <a:br>
              <a:rPr lang="ru-RU" dirty="0"/>
            </a:br>
            <a:r>
              <a:rPr lang="ru-RU" dirty="0"/>
              <a:t>Требует имплементацию, самый популярный метод – делегат. На форме заполнятся через </a:t>
            </a:r>
            <a:r>
              <a:rPr lang="en-US" dirty="0"/>
              <a:t>Delegate expression.</a:t>
            </a:r>
            <a:br>
              <a:rPr lang="en-US" dirty="0"/>
            </a:br>
            <a:r>
              <a:rPr lang="ru-RU" dirty="0"/>
              <a:t>Делегат в коде – </a:t>
            </a:r>
            <a:r>
              <a:rPr lang="en-US" dirty="0"/>
              <a:t>java</a:t>
            </a:r>
            <a:r>
              <a:rPr lang="ru-RU" dirty="0"/>
              <a:t>-класс, имплементирующий интерфейс </a:t>
            </a:r>
            <a:r>
              <a:rPr lang="en-US" dirty="0"/>
              <a:t>JavaDelegate </a:t>
            </a:r>
            <a:r>
              <a:rPr lang="ru-RU" dirty="0"/>
              <a:t>с 1 абстрактным методом </a:t>
            </a:r>
            <a:r>
              <a:rPr lang="en-US" dirty="0" err="1"/>
              <a:t>executeTask</a:t>
            </a:r>
            <a:r>
              <a:rPr lang="en-US" dirty="0"/>
              <a:t>(</a:t>
            </a:r>
            <a:r>
              <a:rPr lang="en-US" dirty="0" err="1"/>
              <a:t>DelegateExecution</a:t>
            </a:r>
            <a:r>
              <a:rPr lang="en-US" dirty="0"/>
              <a:t> execution)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Этот метод – точка входа в исполнение </a:t>
            </a:r>
            <a:r>
              <a:rPr lang="ru-RU" dirty="0" err="1"/>
              <a:t>кастомного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/>
              <a:t>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1F423-E2C1-7CF6-D781-F5930FEF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5402198"/>
            <a:ext cx="574437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7B39-331D-C514-6B02-31F7BF0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gateway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71618F-880D-03AE-B500-A24FA9E8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008" y="1406525"/>
            <a:ext cx="2069937" cy="24415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EF56305-73AB-5429-DD64-D3859F0D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Исповедует </a:t>
            </a:r>
            <a:r>
              <a:rPr lang="en-US" dirty="0"/>
              <a:t>fork-join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Вентиль, разбивающий входящий в него поток на </a:t>
            </a:r>
            <a:r>
              <a:rPr lang="en-US" dirty="0"/>
              <a:t>n</a:t>
            </a:r>
            <a:r>
              <a:rPr lang="ru-RU" dirty="0"/>
              <a:t> параллельных потоков.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Вентиль, собирающий </a:t>
            </a:r>
            <a:r>
              <a:rPr lang="en-US" dirty="0"/>
              <a:t>n</a:t>
            </a:r>
            <a:r>
              <a:rPr lang="ru-RU" dirty="0"/>
              <a:t> потоков в один. Выполнение не продолжится, пока все потоки не </a:t>
            </a:r>
            <a:r>
              <a:rPr lang="ru-RU" dirty="0" err="1"/>
              <a:t>заджойнятся</a:t>
            </a:r>
            <a:endParaRPr lang="ru-RU" dirty="0"/>
          </a:p>
          <a:p>
            <a:r>
              <a:rPr lang="ru-RU" dirty="0"/>
              <a:t>При проектировании схемы важно помнить, что число входящих в собирающий шлюз потоков должно быть строго равно числу выходящих потоков.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старых версиях </a:t>
            </a:r>
            <a:r>
              <a:rPr lang="ru-RU" dirty="0" err="1"/>
              <a:t>камунды</a:t>
            </a:r>
            <a:r>
              <a:rPr lang="ru-RU" dirty="0"/>
              <a:t> (в </a:t>
            </a:r>
            <a:r>
              <a:rPr lang="ru-RU" dirty="0" err="1"/>
              <a:t>тч</a:t>
            </a:r>
            <a:r>
              <a:rPr lang="ru-RU" dirty="0"/>
              <a:t> у нас на проекте) собирающий шлюз считает кол-во потоков, требуемых для </a:t>
            </a:r>
            <a:r>
              <a:rPr lang="en-US" dirty="0"/>
              <a:t>unlock’</a:t>
            </a:r>
            <a:r>
              <a:rPr lang="ru-RU" dirty="0"/>
              <a:t>а как число входящих «стрелок». В новых – по числу выходящих из предшествующего </a:t>
            </a:r>
            <a:r>
              <a:rPr lang="en-US" dirty="0"/>
              <a:t>fork</a:t>
            </a:r>
            <a:r>
              <a:rPr lang="ru-RU" dirty="0"/>
              <a:t> вентиля.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6A31B-FBA1-DBCE-5AB9-13DF005F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884" y="1158621"/>
            <a:ext cx="2732953" cy="23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E536A-01B0-EFEC-67DA-9DBFE5CA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event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FC6CCE4-93D0-CEAC-598B-32F82D5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074" y="1942893"/>
            <a:ext cx="4496427" cy="29626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D3A13BD-CA2A-8DBD-CE01-F7BE92FD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Вынесенная на визуальную схему логика </a:t>
            </a:r>
            <a:r>
              <a:rPr lang="en-US" dirty="0"/>
              <a:t>try-catch</a:t>
            </a:r>
            <a:r>
              <a:rPr lang="ru-RU" dirty="0"/>
              <a:t>.</a:t>
            </a:r>
          </a:p>
          <a:p>
            <a:r>
              <a:rPr lang="ru-RU" dirty="0"/>
              <a:t>Если </a:t>
            </a:r>
            <a:r>
              <a:rPr lang="en-US" dirty="0"/>
              <a:t>handler</a:t>
            </a:r>
            <a:r>
              <a:rPr lang="ru-RU" dirty="0"/>
              <a:t> для </a:t>
            </a:r>
            <a:r>
              <a:rPr lang="en-US" dirty="0"/>
              <a:t>java try-catch</a:t>
            </a:r>
            <a:r>
              <a:rPr lang="ru-RU" dirty="0"/>
              <a:t> выбирается по классу </a:t>
            </a:r>
            <a:r>
              <a:rPr lang="en-US" dirty="0" err="1"/>
              <a:t>exception’a</a:t>
            </a:r>
            <a:r>
              <a:rPr lang="ru-RU" dirty="0"/>
              <a:t>, то здесь, </a:t>
            </a:r>
            <a:r>
              <a:rPr lang="ru-RU" dirty="0" err="1"/>
              <a:t>тк</a:t>
            </a:r>
            <a:r>
              <a:rPr lang="ru-RU" dirty="0"/>
              <a:t> всегда должен бросаться </a:t>
            </a:r>
            <a:r>
              <a:rPr lang="en-US" dirty="0"/>
              <a:t>exception</a:t>
            </a:r>
            <a:r>
              <a:rPr lang="ru-RU" dirty="0"/>
              <a:t> класса </a:t>
            </a:r>
            <a:r>
              <a:rPr lang="en-US" dirty="0" err="1"/>
              <a:t>BpmnError</a:t>
            </a:r>
            <a:r>
              <a:rPr lang="ru-RU" dirty="0"/>
              <a:t> (иначе инцидент), то выбор </a:t>
            </a:r>
            <a:r>
              <a:rPr lang="en-US" dirty="0"/>
              <a:t>handler’</a:t>
            </a:r>
            <a:r>
              <a:rPr lang="ru-RU" dirty="0"/>
              <a:t>а идет по </a:t>
            </a:r>
            <a:r>
              <a:rPr lang="en-US" dirty="0" err="1"/>
              <a:t>errorCode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60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9F909-A015-047C-D11F-F6E5E6DE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Inclusive gateway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F61A63-8105-D98B-4C56-4330F9BBB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14" y="987425"/>
            <a:ext cx="3775147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3A23BB-422B-7C7D-9B77-1646052F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Fork</a:t>
            </a:r>
            <a:r>
              <a:rPr lang="ru-RU" dirty="0"/>
              <a:t> вентиль, сочетание </a:t>
            </a:r>
            <a:r>
              <a:rPr lang="en-US" dirty="0"/>
              <a:t>exclusive gateway </a:t>
            </a:r>
            <a:r>
              <a:rPr lang="ru-RU" dirty="0"/>
              <a:t>и  </a:t>
            </a:r>
            <a:r>
              <a:rPr lang="en-US" dirty="0"/>
              <a:t>parallel gateway.</a:t>
            </a:r>
          </a:p>
          <a:p>
            <a:r>
              <a:rPr lang="ru-RU" dirty="0"/>
              <a:t>Позволяет создавать </a:t>
            </a:r>
            <a:r>
              <a:rPr lang="en-US" dirty="0"/>
              <a:t>n </a:t>
            </a:r>
            <a:r>
              <a:rPr lang="ru-RU" dirty="0"/>
              <a:t>параллельных потоков, при этом для каждого проверяется </a:t>
            </a:r>
            <a:r>
              <a:rPr lang="en-US" dirty="0"/>
              <a:t>condition </a:t>
            </a:r>
            <a:r>
              <a:rPr lang="ru-RU" dirty="0"/>
              <a:t>для его создания, то есть при </a:t>
            </a:r>
            <a:r>
              <a:rPr lang="en-US" dirty="0"/>
              <a:t>n </a:t>
            </a:r>
            <a:r>
              <a:rPr lang="ru-RU" dirty="0"/>
              <a:t>выходящих </a:t>
            </a:r>
            <a:r>
              <a:rPr lang="en-US" dirty="0"/>
              <a:t>flow</a:t>
            </a:r>
            <a:r>
              <a:rPr lang="ru-RU" dirty="0"/>
              <a:t> </a:t>
            </a:r>
            <a:r>
              <a:rPr lang="en-US" dirty="0"/>
              <a:t>true </a:t>
            </a:r>
            <a:r>
              <a:rPr lang="ru-RU" dirty="0"/>
              <a:t>должно быть в </a:t>
            </a:r>
            <a:r>
              <a:rPr lang="en-US" dirty="0"/>
              <a:t>condition x </a:t>
            </a:r>
            <a:r>
              <a:rPr lang="ru-RU" dirty="0"/>
              <a:t>потоков, причем</a:t>
            </a:r>
            <a:br>
              <a:rPr lang="ru-RU" dirty="0"/>
            </a:br>
            <a:r>
              <a:rPr lang="ru-RU" dirty="0"/>
              <a:t>0</a:t>
            </a:r>
            <a:r>
              <a:rPr lang="en-US" dirty="0"/>
              <a:t> &gt; x &gt;= n</a:t>
            </a:r>
            <a:r>
              <a:rPr lang="ru-RU" dirty="0"/>
              <a:t> (от 1 до </a:t>
            </a:r>
            <a:r>
              <a:rPr lang="en-US" dirty="0"/>
              <a:t>n </a:t>
            </a:r>
            <a:r>
              <a:rPr lang="ru-RU" dirty="0"/>
              <a:t>созданных потоков)</a:t>
            </a:r>
          </a:p>
        </p:txBody>
      </p:sp>
    </p:spTree>
    <p:extLst>
      <p:ext uri="{BB962C8B-B14F-4D97-AF65-F5344CB8AC3E}">
        <p14:creationId xmlns:p14="http://schemas.microsoft.com/office/powerpoint/2010/main" val="2242482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Разбор простого bpmn-процесса по заказу товара со склада в Camunda bpm</vt:lpstr>
      <vt:lpstr>Презентация PowerPoint</vt:lpstr>
      <vt:lpstr>UserTask</vt:lpstr>
      <vt:lpstr>Exclusive gateway</vt:lpstr>
      <vt:lpstr>Service task</vt:lpstr>
      <vt:lpstr>Parallel gateway</vt:lpstr>
      <vt:lpstr>Error event</vt:lpstr>
      <vt:lpstr>Inclusive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Кондриков</dc:creator>
  <cp:lastModifiedBy>Алексей Кондриков</cp:lastModifiedBy>
  <cp:revision>1</cp:revision>
  <dcterms:created xsi:type="dcterms:W3CDTF">2024-08-08T08:11:30Z</dcterms:created>
  <dcterms:modified xsi:type="dcterms:W3CDTF">2024-08-08T08:11:36Z</dcterms:modified>
</cp:coreProperties>
</file>