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Arcade Gamer" charset="1" panose="00000000000000000000"/>
      <p:regular r:id="rId12"/>
    </p:embeddedFont>
    <p:embeddedFont>
      <p:font typeface="Press Start 2P" charset="1" panose="00000500000000000000"/>
      <p:regular r:id="rId13"/>
    </p:embeddedFont>
    <p:embeddedFont>
      <p:font typeface="Open Sans" charset="1" panose="00000000000000000000"/>
      <p:regular r:id="rId14"/>
    </p:embeddedFont>
    <p:embeddedFont>
      <p:font typeface="Open Sans Bold"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2" Target="../media/image21.png" Type="http://schemas.openxmlformats.org/officeDocument/2006/relationships/image"/><Relationship Id="rId3" Target="../media/image2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35.png" Type="http://schemas.openxmlformats.org/officeDocument/2006/relationships/image"/><Relationship Id="rId13" Target="../media/image36.svg" Type="http://schemas.openxmlformats.org/officeDocument/2006/relationships/image"/><Relationship Id="rId14" Target="../media/image37.png" Type="http://schemas.openxmlformats.org/officeDocument/2006/relationships/image"/><Relationship Id="rId15" Target="../media/image38.svg" Type="http://schemas.openxmlformats.org/officeDocument/2006/relationships/image"/><Relationship Id="rId16" Target="../media/image39.png" Type="http://schemas.openxmlformats.org/officeDocument/2006/relationships/image"/><Relationship Id="rId17" Target="../media/image40.svg" Type="http://schemas.openxmlformats.org/officeDocument/2006/relationships/image"/><Relationship Id="rId18" Target="../media/image41.png" Type="http://schemas.openxmlformats.org/officeDocument/2006/relationships/image"/><Relationship Id="rId19" Target="../media/image4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1.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3" Target="../media/image32.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29606" y="777224"/>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2">
              <a:alphaModFix amt="4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83299" y="7687654"/>
            <a:ext cx="2776001" cy="2599346"/>
          </a:xfrm>
          <a:custGeom>
            <a:avLst/>
            <a:gdLst/>
            <a:ahLst/>
            <a:cxnLst/>
            <a:rect r="r" b="b" t="t" l="l"/>
            <a:pathLst>
              <a:path h="2599346" w="2776001">
                <a:moveTo>
                  <a:pt x="0" y="0"/>
                </a:moveTo>
                <a:lnTo>
                  <a:pt x="2776001" y="0"/>
                </a:lnTo>
                <a:lnTo>
                  <a:pt x="2776001" y="2599346"/>
                </a:lnTo>
                <a:lnTo>
                  <a:pt x="0" y="2599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28700" y="7687654"/>
            <a:ext cx="2776001" cy="2599346"/>
          </a:xfrm>
          <a:custGeom>
            <a:avLst/>
            <a:gdLst/>
            <a:ahLst/>
            <a:cxnLst/>
            <a:rect r="r" b="b" t="t" l="l"/>
            <a:pathLst>
              <a:path h="2599346" w="2776001">
                <a:moveTo>
                  <a:pt x="2776001" y="0"/>
                </a:moveTo>
                <a:lnTo>
                  <a:pt x="0" y="0"/>
                </a:lnTo>
                <a:lnTo>
                  <a:pt x="0" y="2599346"/>
                </a:lnTo>
                <a:lnTo>
                  <a:pt x="2776001" y="2599346"/>
                </a:lnTo>
                <a:lnTo>
                  <a:pt x="27760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83296" y="6172200"/>
            <a:ext cx="845404" cy="4114800"/>
          </a:xfrm>
          <a:custGeom>
            <a:avLst/>
            <a:gdLst/>
            <a:ahLst/>
            <a:cxnLst/>
            <a:rect r="r" b="b" t="t" l="l"/>
            <a:pathLst>
              <a:path h="4114800" w="845404">
                <a:moveTo>
                  <a:pt x="0" y="0"/>
                </a:moveTo>
                <a:lnTo>
                  <a:pt x="845404" y="0"/>
                </a:lnTo>
                <a:lnTo>
                  <a:pt x="84540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7259300" y="6172200"/>
            <a:ext cx="845404" cy="4114800"/>
          </a:xfrm>
          <a:custGeom>
            <a:avLst/>
            <a:gdLst/>
            <a:ahLst/>
            <a:cxnLst/>
            <a:rect r="r" b="b" t="t" l="l"/>
            <a:pathLst>
              <a:path h="4114800" w="845404">
                <a:moveTo>
                  <a:pt x="845404" y="0"/>
                </a:moveTo>
                <a:lnTo>
                  <a:pt x="0" y="0"/>
                </a:lnTo>
                <a:lnTo>
                  <a:pt x="0" y="4114800"/>
                </a:lnTo>
                <a:lnTo>
                  <a:pt x="845404" y="4114800"/>
                </a:lnTo>
                <a:lnTo>
                  <a:pt x="8454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870875"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4148172"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1028700" y="3838885"/>
            <a:ext cx="16230600" cy="4712991"/>
          </a:xfrm>
          <a:prstGeom prst="rect">
            <a:avLst/>
          </a:prstGeom>
        </p:spPr>
        <p:txBody>
          <a:bodyPr anchor="t" rtlCol="false" tIns="0" lIns="0" bIns="0" rIns="0">
            <a:spAutoFit/>
          </a:bodyPr>
          <a:lstStyle/>
          <a:p>
            <a:pPr algn="ctr">
              <a:lnSpc>
                <a:spcPts val="18478"/>
              </a:lnSpc>
              <a:spcBef>
                <a:spcPct val="0"/>
              </a:spcBef>
            </a:pPr>
            <a:r>
              <a:rPr lang="en-US" sz="13199">
                <a:solidFill>
                  <a:srgbClr val="FFD100"/>
                </a:solidFill>
                <a:latin typeface="Arcade Gamer"/>
                <a:ea typeface="Arcade Gamer"/>
                <a:cs typeface="Arcade Gamer"/>
                <a:sym typeface="Arcade Gamer"/>
              </a:rPr>
              <a:t>MONSTER SLAYER</a:t>
            </a:r>
          </a:p>
        </p:txBody>
      </p:sp>
      <p:sp>
        <p:nvSpPr>
          <p:cNvPr name="Freeform 17" id="17"/>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18">
              <a:alphaModFix amt="35000"/>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8">
              <a:alphaModFix amt="44999"/>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1" id="21"/>
          <p:cNvSpPr txBox="true"/>
          <p:nvPr/>
        </p:nvSpPr>
        <p:spPr>
          <a:xfrm rot="0">
            <a:off x="2416700" y="1690007"/>
            <a:ext cx="13454599" cy="1793876"/>
          </a:xfrm>
          <a:prstGeom prst="rect">
            <a:avLst/>
          </a:prstGeom>
        </p:spPr>
        <p:txBody>
          <a:bodyPr anchor="t" rtlCol="false" tIns="0" lIns="0" bIns="0" rIns="0">
            <a:spAutoFit/>
          </a:bodyPr>
          <a:lstStyle/>
          <a:p>
            <a:pPr algn="ctr">
              <a:lnSpc>
                <a:spcPts val="13999"/>
              </a:lnSpc>
              <a:spcBef>
                <a:spcPct val="0"/>
              </a:spcBef>
            </a:pPr>
            <a:r>
              <a:rPr lang="en-US" sz="9999">
                <a:solidFill>
                  <a:srgbClr val="FFFFFF"/>
                </a:solidFill>
                <a:latin typeface="Arcade Gamer"/>
                <a:ea typeface="Arcade Gamer"/>
                <a:cs typeface="Arcade Gamer"/>
                <a:sym typeface="Arcade Gamer"/>
              </a:rPr>
              <a:t>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814399" y="5558342"/>
            <a:ext cx="6266896" cy="4728658"/>
          </a:xfrm>
          <a:custGeom>
            <a:avLst/>
            <a:gdLst/>
            <a:ahLst/>
            <a:cxnLst/>
            <a:rect r="r" b="b" t="t" l="l"/>
            <a:pathLst>
              <a:path h="4728658" w="6266896">
                <a:moveTo>
                  <a:pt x="0" y="0"/>
                </a:moveTo>
                <a:lnTo>
                  <a:pt x="6266897" y="0"/>
                </a:lnTo>
                <a:lnTo>
                  <a:pt x="6266897" y="4728658"/>
                </a:lnTo>
                <a:lnTo>
                  <a:pt x="0" y="4728658"/>
                </a:lnTo>
                <a:lnTo>
                  <a:pt x="0" y="0"/>
                </a:lnTo>
                <a:close/>
              </a:path>
            </a:pathLst>
          </a:custGeom>
          <a:blipFill>
            <a:blip r:embed="rId2">
              <a:alphaModFix amt="44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4043035" y="8676449"/>
            <a:ext cx="4473754" cy="1610551"/>
          </a:xfrm>
          <a:custGeom>
            <a:avLst/>
            <a:gdLst/>
            <a:ahLst/>
            <a:cxnLst/>
            <a:rect r="r" b="b" t="t" l="l"/>
            <a:pathLst>
              <a:path h="1610551" w="4473754">
                <a:moveTo>
                  <a:pt x="4473753" y="0"/>
                </a:moveTo>
                <a:lnTo>
                  <a:pt x="0" y="0"/>
                </a:lnTo>
                <a:lnTo>
                  <a:pt x="0" y="1610551"/>
                </a:lnTo>
                <a:lnTo>
                  <a:pt x="4473753" y="1610551"/>
                </a:lnTo>
                <a:lnTo>
                  <a:pt x="4473753" y="0"/>
                </a:lnTo>
                <a:close/>
              </a:path>
            </a:pathLst>
          </a:custGeom>
          <a:blipFill>
            <a:blip r:embed="rId4">
              <a:alphaModFix amt="37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41552" y="4628850"/>
            <a:ext cx="3775529" cy="5658150"/>
          </a:xfrm>
          <a:custGeom>
            <a:avLst/>
            <a:gdLst/>
            <a:ahLst/>
            <a:cxnLst/>
            <a:rect r="r" b="b" t="t" l="l"/>
            <a:pathLst>
              <a:path h="5658150" w="3775529">
                <a:moveTo>
                  <a:pt x="0" y="0"/>
                </a:moveTo>
                <a:lnTo>
                  <a:pt x="3775530" y="0"/>
                </a:lnTo>
                <a:lnTo>
                  <a:pt x="3775530" y="5658150"/>
                </a:lnTo>
                <a:lnTo>
                  <a:pt x="0" y="5658150"/>
                </a:lnTo>
                <a:lnTo>
                  <a:pt x="0" y="0"/>
                </a:lnTo>
                <a:close/>
              </a:path>
            </a:pathLst>
          </a:custGeom>
          <a:blipFill>
            <a:blip r:embed="rId6">
              <a:alphaModFix amt="26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8524485" y="8938950"/>
            <a:ext cx="2840719" cy="1348050"/>
          </a:xfrm>
          <a:custGeom>
            <a:avLst/>
            <a:gdLst/>
            <a:ahLst/>
            <a:cxnLst/>
            <a:rect r="r" b="b" t="t" l="l"/>
            <a:pathLst>
              <a:path h="1348050" w="2840719">
                <a:moveTo>
                  <a:pt x="0" y="0"/>
                </a:moveTo>
                <a:lnTo>
                  <a:pt x="2840719" y="0"/>
                </a:lnTo>
                <a:lnTo>
                  <a:pt x="2840719" y="1348050"/>
                </a:lnTo>
                <a:lnTo>
                  <a:pt x="0" y="1348050"/>
                </a:lnTo>
                <a:lnTo>
                  <a:pt x="0" y="0"/>
                </a:lnTo>
                <a:close/>
              </a:path>
            </a:pathLst>
          </a:custGeom>
          <a:blipFill>
            <a:blip r:embed="rId8">
              <a:alphaModFix amt="46000"/>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0">
            <a:off x="16681517" y="409711"/>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425333" y="562555"/>
            <a:ext cx="2908065" cy="518164"/>
          </a:xfrm>
          <a:custGeom>
            <a:avLst/>
            <a:gdLst/>
            <a:ahLst/>
            <a:cxnLst/>
            <a:rect r="r" b="b" t="t" l="l"/>
            <a:pathLst>
              <a:path h="518164" w="2908065">
                <a:moveTo>
                  <a:pt x="0" y="0"/>
                </a:moveTo>
                <a:lnTo>
                  <a:pt x="2908066" y="0"/>
                </a:lnTo>
                <a:lnTo>
                  <a:pt x="2908066" y="518164"/>
                </a:lnTo>
                <a:lnTo>
                  <a:pt x="0" y="5181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5288305" y="410155"/>
            <a:ext cx="7711389" cy="1797049"/>
          </a:xfrm>
          <a:prstGeom prst="rect">
            <a:avLst/>
          </a:prstGeom>
        </p:spPr>
        <p:txBody>
          <a:bodyPr anchor="t" rtlCol="false" tIns="0" lIns="0" bIns="0" rIns="0">
            <a:spAutoFit/>
          </a:bodyPr>
          <a:lstStyle/>
          <a:p>
            <a:pPr algn="ctr">
              <a:lnSpc>
                <a:spcPts val="7000"/>
              </a:lnSpc>
              <a:spcBef>
                <a:spcPct val="0"/>
              </a:spcBef>
            </a:pPr>
            <a:r>
              <a:rPr lang="en-US" sz="5000">
                <a:solidFill>
                  <a:srgbClr val="00AAEE"/>
                </a:solidFill>
                <a:latin typeface="Arcade Gamer"/>
                <a:ea typeface="Arcade Gamer"/>
                <a:cs typeface="Arcade Gamer"/>
                <a:sym typeface="Arcade Gamer"/>
              </a:rPr>
              <a:t>GAME DESCRIPTION:</a:t>
            </a:r>
          </a:p>
        </p:txBody>
      </p:sp>
      <p:sp>
        <p:nvSpPr>
          <p:cNvPr name="TextBox 9" id="9"/>
          <p:cNvSpPr txBox="true"/>
          <p:nvPr/>
        </p:nvSpPr>
        <p:spPr>
          <a:xfrm rot="0">
            <a:off x="3000289" y="2700647"/>
            <a:ext cx="12287422" cy="5203190"/>
          </a:xfrm>
          <a:prstGeom prst="rect">
            <a:avLst/>
          </a:prstGeom>
        </p:spPr>
        <p:txBody>
          <a:bodyPr anchor="t" rtlCol="false" tIns="0" lIns="0" bIns="0" rIns="0">
            <a:spAutoFit/>
          </a:bodyPr>
          <a:lstStyle/>
          <a:p>
            <a:pPr algn="ctr" marL="474983" indent="-237491" lvl="1">
              <a:lnSpc>
                <a:spcPts val="3080"/>
              </a:lnSpc>
              <a:buFont typeface="Arial"/>
              <a:buChar char="•"/>
            </a:pPr>
            <a:r>
              <a:rPr lang="en-US" sz="2200">
                <a:solidFill>
                  <a:srgbClr val="FFFFFF"/>
                </a:solidFill>
                <a:latin typeface="Press Start 2P"/>
                <a:ea typeface="Press Start 2P"/>
                <a:cs typeface="Press Start 2P"/>
                <a:sym typeface="Press Start 2P"/>
              </a:rPr>
              <a:t>Game Title:                    </a:t>
            </a:r>
          </a:p>
          <a:p>
            <a:pPr algn="ctr">
              <a:lnSpc>
                <a:spcPts val="2940"/>
              </a:lnSpc>
            </a:pPr>
          </a:p>
          <a:p>
            <a:pPr algn="ctr" marL="453393" indent="-226697" lvl="1">
              <a:lnSpc>
                <a:spcPts val="2940"/>
              </a:lnSpc>
              <a:buFont typeface="Arial"/>
              <a:buChar char="•"/>
            </a:pPr>
            <a:r>
              <a:rPr lang="en-US" sz="2100">
                <a:solidFill>
                  <a:srgbClr val="FFFFFF"/>
                </a:solidFill>
                <a:latin typeface="Press Start 2P"/>
                <a:ea typeface="Press Start 2P"/>
                <a:cs typeface="Press Start 2P"/>
                <a:sym typeface="Press Start 2P"/>
              </a:rPr>
              <a:t>Genre: Adventure – Survival – 2D Platformer</a:t>
            </a:r>
          </a:p>
          <a:p>
            <a:pPr algn="ctr">
              <a:lnSpc>
                <a:spcPts val="2940"/>
              </a:lnSpc>
            </a:pPr>
          </a:p>
          <a:p>
            <a:pPr algn="ctr" marL="453393" indent="-226697" lvl="1">
              <a:lnSpc>
                <a:spcPts val="2940"/>
              </a:lnSpc>
              <a:buFont typeface="Arial"/>
              <a:buChar char="•"/>
            </a:pPr>
            <a:r>
              <a:rPr lang="en-US" sz="2100">
                <a:solidFill>
                  <a:srgbClr val="FFFFFF"/>
                </a:solidFill>
                <a:latin typeface="Press Start 2P"/>
                <a:ea typeface="Press Start 2P"/>
                <a:cs typeface="Press Start 2P"/>
                <a:sym typeface="Press Start 2P"/>
              </a:rPr>
              <a:t>Monster Slayer is a 2D side-scrolling adventure game that follows a lone explorer who becomes trapped in a dark, desolate swamp — a place that seems to defy all natural laws. To survive and escape, the player must traverse treacherous terrain, avoid deadly traps, battle strange creatures, and uncover the buried secrets hidden within the thick, ever-present mist.</a:t>
            </a:r>
          </a:p>
          <a:p>
            <a:pPr algn="ctr">
              <a:lnSpc>
                <a:spcPts val="2940"/>
              </a:lnSpc>
              <a:spcBef>
                <a:spcPct val="0"/>
              </a:spcBef>
            </a:pPr>
          </a:p>
        </p:txBody>
      </p:sp>
      <p:sp>
        <p:nvSpPr>
          <p:cNvPr name="TextBox 10" id="10"/>
          <p:cNvSpPr txBox="true"/>
          <p:nvPr/>
        </p:nvSpPr>
        <p:spPr>
          <a:xfrm rot="0">
            <a:off x="5430073" y="2600587"/>
            <a:ext cx="10991606" cy="504825"/>
          </a:xfrm>
          <a:prstGeom prst="rect">
            <a:avLst/>
          </a:prstGeom>
        </p:spPr>
        <p:txBody>
          <a:bodyPr anchor="t" rtlCol="false" tIns="0" lIns="0" bIns="0" rIns="0">
            <a:spAutoFit/>
          </a:bodyPr>
          <a:lstStyle/>
          <a:p>
            <a:pPr algn="ctr">
              <a:lnSpc>
                <a:spcPts val="4199"/>
              </a:lnSpc>
              <a:spcBef>
                <a:spcPct val="0"/>
              </a:spcBef>
            </a:pPr>
            <a:r>
              <a:rPr lang="en-US" sz="2999">
                <a:solidFill>
                  <a:srgbClr val="FFFFFF"/>
                </a:solidFill>
                <a:latin typeface="Press Start 2P"/>
                <a:ea typeface="Press Start 2P"/>
                <a:cs typeface="Press Start 2P"/>
                <a:sym typeface="Press Start 2P"/>
              </a:rPr>
              <a:t>MONSTER SLAYER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0" y="8907087"/>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9144000" y="8907087"/>
            <a:ext cx="9144000" cy="1379913"/>
          </a:xfrm>
          <a:custGeom>
            <a:avLst/>
            <a:gdLst/>
            <a:ahLst/>
            <a:cxnLst/>
            <a:rect r="r" b="b" t="t" l="l"/>
            <a:pathLst>
              <a:path h="1379913" w="9144000">
                <a:moveTo>
                  <a:pt x="9144000" y="0"/>
                </a:moveTo>
                <a:lnTo>
                  <a:pt x="0" y="0"/>
                </a:lnTo>
                <a:lnTo>
                  <a:pt x="0" y="1379913"/>
                </a:lnTo>
                <a:lnTo>
                  <a:pt x="9144000" y="1379913"/>
                </a:lnTo>
                <a:lnTo>
                  <a:pt x="91440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34885" y="4522832"/>
            <a:ext cx="2882084" cy="5764168"/>
          </a:xfrm>
          <a:custGeom>
            <a:avLst/>
            <a:gdLst/>
            <a:ahLst/>
            <a:cxnLst/>
            <a:rect r="r" b="b" t="t" l="l"/>
            <a:pathLst>
              <a:path h="5764168" w="2882084">
                <a:moveTo>
                  <a:pt x="0" y="0"/>
                </a:moveTo>
                <a:lnTo>
                  <a:pt x="2882084" y="0"/>
                </a:lnTo>
                <a:lnTo>
                  <a:pt x="2882084" y="5764168"/>
                </a:lnTo>
                <a:lnTo>
                  <a:pt x="0" y="57641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4571031" y="4522832"/>
            <a:ext cx="2882084" cy="5764168"/>
          </a:xfrm>
          <a:custGeom>
            <a:avLst/>
            <a:gdLst/>
            <a:ahLst/>
            <a:cxnLst/>
            <a:rect r="r" b="b" t="t" l="l"/>
            <a:pathLst>
              <a:path h="5764168" w="2882084">
                <a:moveTo>
                  <a:pt x="2882084" y="0"/>
                </a:moveTo>
                <a:lnTo>
                  <a:pt x="0" y="0"/>
                </a:lnTo>
                <a:lnTo>
                  <a:pt x="0" y="5764168"/>
                </a:lnTo>
                <a:lnTo>
                  <a:pt x="2882084" y="5764168"/>
                </a:lnTo>
                <a:lnTo>
                  <a:pt x="288208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430752" y="7711881"/>
            <a:ext cx="5426497" cy="2575119"/>
          </a:xfrm>
          <a:custGeom>
            <a:avLst/>
            <a:gdLst/>
            <a:ahLst/>
            <a:cxnLst/>
            <a:rect r="r" b="b" t="t" l="l"/>
            <a:pathLst>
              <a:path h="2575119" w="5426497">
                <a:moveTo>
                  <a:pt x="0" y="0"/>
                </a:moveTo>
                <a:lnTo>
                  <a:pt x="5426496" y="0"/>
                </a:lnTo>
                <a:lnTo>
                  <a:pt x="5426496" y="2575119"/>
                </a:lnTo>
                <a:lnTo>
                  <a:pt x="0" y="2575119"/>
                </a:lnTo>
                <a:lnTo>
                  <a:pt x="0" y="0"/>
                </a:lnTo>
                <a:close/>
              </a:path>
            </a:pathLst>
          </a:custGeom>
          <a:blipFill>
            <a:blip r:embed="rId6">
              <a:alphaModFix amt="48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976542" y="1475975"/>
            <a:ext cx="12334916" cy="1612324"/>
          </a:xfrm>
          <a:prstGeom prst="rect">
            <a:avLst/>
          </a:prstGeom>
        </p:spPr>
        <p:txBody>
          <a:bodyPr anchor="t" rtlCol="false" tIns="0" lIns="0" bIns="0" rIns="0">
            <a:spAutoFit/>
          </a:bodyPr>
          <a:lstStyle/>
          <a:p>
            <a:pPr algn="ctr">
              <a:lnSpc>
                <a:spcPts val="12676"/>
              </a:lnSpc>
              <a:spcBef>
                <a:spcPct val="0"/>
              </a:spcBef>
            </a:pPr>
            <a:r>
              <a:rPr lang="en-US" sz="9054">
                <a:solidFill>
                  <a:srgbClr val="FFFFFF"/>
                </a:solidFill>
                <a:latin typeface="Arcade Gamer"/>
                <a:ea typeface="Arcade Gamer"/>
                <a:cs typeface="Arcade Gamer"/>
                <a:sym typeface="Arcade Gamer"/>
              </a:rPr>
              <a:t>ABOUT GAME</a:t>
            </a:r>
          </a:p>
        </p:txBody>
      </p:sp>
      <p:sp>
        <p:nvSpPr>
          <p:cNvPr name="TextBox 8" id="8"/>
          <p:cNvSpPr txBox="true"/>
          <p:nvPr/>
        </p:nvSpPr>
        <p:spPr>
          <a:xfrm rot="0">
            <a:off x="4766207" y="3371900"/>
            <a:ext cx="8755585" cy="5703570"/>
          </a:xfrm>
          <a:prstGeom prst="rect">
            <a:avLst/>
          </a:prstGeom>
        </p:spPr>
        <p:txBody>
          <a:bodyPr anchor="t" rtlCol="false" tIns="0" lIns="0" bIns="0" rIns="0">
            <a:spAutoFit/>
          </a:bodyPr>
          <a:lstStyle/>
          <a:p>
            <a:pPr algn="ctr">
              <a:lnSpc>
                <a:spcPts val="3779"/>
              </a:lnSpc>
            </a:pPr>
            <a:r>
              <a:rPr lang="en-US" sz="2699">
                <a:solidFill>
                  <a:srgbClr val="FFFFFF"/>
                </a:solidFill>
                <a:latin typeface="Press Start 2P"/>
                <a:ea typeface="Press Start 2P"/>
                <a:cs typeface="Press Start 2P"/>
                <a:sym typeface="Press Start 2P"/>
              </a:rPr>
              <a:t>You are an archaeologist stranded in a mysterious, ancient swamp.</a:t>
            </a:r>
          </a:p>
          <a:p>
            <a:pPr algn="ctr">
              <a:lnSpc>
                <a:spcPts val="3779"/>
              </a:lnSpc>
              <a:spcBef>
                <a:spcPct val="0"/>
              </a:spcBef>
            </a:pPr>
            <a:r>
              <a:rPr lang="en-US" sz="2699">
                <a:solidFill>
                  <a:srgbClr val="FFFFFF"/>
                </a:solidFill>
                <a:latin typeface="Press Start 2P"/>
                <a:ea typeface="Press Start 2P"/>
                <a:cs typeface="Press Start 2P"/>
                <a:sym typeface="Press Start 2P"/>
              </a:rPr>
              <a:t> With no way out and danger lurking</a:t>
            </a:r>
            <a:r>
              <a:rPr lang="en-US" sz="2699">
                <a:solidFill>
                  <a:srgbClr val="FFFFFF"/>
                </a:solidFill>
                <a:latin typeface="Press Start 2P"/>
                <a:ea typeface="Press Start 2P"/>
                <a:cs typeface="Press Start 2P"/>
                <a:sym typeface="Press Start 2P"/>
              </a:rPr>
              <a:t> in every shadow, you must explore ruins, uncover lost secrets, and survive against strange creatures hiding beneath the foggy waters.</a:t>
            </a:r>
          </a:p>
          <a:p>
            <a:pPr algn="ctr">
              <a:lnSpc>
                <a:spcPts val="3779"/>
              </a:lnSpc>
              <a:spcBef>
                <a:spcPct val="0"/>
              </a:spcBef>
            </a:pPr>
          </a:p>
        </p:txBody>
      </p:sp>
      <p:sp>
        <p:nvSpPr>
          <p:cNvPr name="Freeform 9" id="9"/>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29770" y="717497"/>
            <a:ext cx="2174887" cy="9569503"/>
          </a:xfrm>
          <a:custGeom>
            <a:avLst/>
            <a:gdLst/>
            <a:ahLst/>
            <a:cxnLst/>
            <a:rect r="r" b="b" t="t" l="l"/>
            <a:pathLst>
              <a:path h="9569503" w="2174887">
                <a:moveTo>
                  <a:pt x="0" y="0"/>
                </a:moveTo>
                <a:lnTo>
                  <a:pt x="2174887" y="0"/>
                </a:lnTo>
                <a:lnTo>
                  <a:pt x="2174887" y="9569503"/>
                </a:lnTo>
                <a:lnTo>
                  <a:pt x="0" y="9569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771222" y="2355064"/>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277786" y="4385518"/>
            <a:ext cx="1759715" cy="5901482"/>
          </a:xfrm>
          <a:custGeom>
            <a:avLst/>
            <a:gdLst/>
            <a:ahLst/>
            <a:cxnLst/>
            <a:rect r="r" b="b" t="t" l="l"/>
            <a:pathLst>
              <a:path h="5901482" w="1759715">
                <a:moveTo>
                  <a:pt x="0" y="0"/>
                </a:moveTo>
                <a:lnTo>
                  <a:pt x="1759715" y="0"/>
                </a:lnTo>
                <a:lnTo>
                  <a:pt x="1759715" y="5901482"/>
                </a:lnTo>
                <a:lnTo>
                  <a:pt x="0" y="59014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862369" y="2107679"/>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600902" y="8597854"/>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5479502" y="5502248"/>
            <a:ext cx="2479371" cy="4784752"/>
          </a:xfrm>
          <a:custGeom>
            <a:avLst/>
            <a:gdLst/>
            <a:ahLst/>
            <a:cxnLst/>
            <a:rect r="r" b="b" t="t" l="l"/>
            <a:pathLst>
              <a:path h="4784752" w="2479371">
                <a:moveTo>
                  <a:pt x="0" y="0"/>
                </a:moveTo>
                <a:lnTo>
                  <a:pt x="2479371" y="0"/>
                </a:lnTo>
                <a:lnTo>
                  <a:pt x="2479371" y="4784752"/>
                </a:lnTo>
                <a:lnTo>
                  <a:pt x="0" y="47847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16061471" y="3752328"/>
            <a:ext cx="1569844" cy="548018"/>
          </a:xfrm>
          <a:custGeom>
            <a:avLst/>
            <a:gdLst/>
            <a:ahLst/>
            <a:cxnLst/>
            <a:rect r="r" b="b" t="t" l="l"/>
            <a:pathLst>
              <a:path h="548018" w="1569844">
                <a:moveTo>
                  <a:pt x="1569845" y="0"/>
                </a:moveTo>
                <a:lnTo>
                  <a:pt x="0" y="0"/>
                </a:lnTo>
                <a:lnTo>
                  <a:pt x="0" y="548018"/>
                </a:lnTo>
                <a:lnTo>
                  <a:pt x="1569845" y="548018"/>
                </a:lnTo>
                <a:lnTo>
                  <a:pt x="1569845"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079105" y="3079095"/>
            <a:ext cx="500961" cy="382552"/>
          </a:xfrm>
          <a:custGeom>
            <a:avLst/>
            <a:gdLst/>
            <a:ahLst/>
            <a:cxnLst/>
            <a:rect r="r" b="b" t="t" l="l"/>
            <a:pathLst>
              <a:path h="382552" w="500961">
                <a:moveTo>
                  <a:pt x="0" y="0"/>
                </a:moveTo>
                <a:lnTo>
                  <a:pt x="500960" y="0"/>
                </a:lnTo>
                <a:lnTo>
                  <a:pt x="500960" y="382552"/>
                </a:lnTo>
                <a:lnTo>
                  <a:pt x="0" y="38255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2" id="12"/>
          <p:cNvSpPr txBox="true"/>
          <p:nvPr/>
        </p:nvSpPr>
        <p:spPr>
          <a:xfrm rot="0">
            <a:off x="8580065" y="3021945"/>
            <a:ext cx="6617737" cy="5746751"/>
          </a:xfrm>
          <a:prstGeom prst="rect">
            <a:avLst/>
          </a:prstGeom>
        </p:spPr>
        <p:txBody>
          <a:bodyPr anchor="t" rtlCol="false" tIns="0" lIns="0" bIns="0" rIns="0">
            <a:spAutoFit/>
          </a:bodyPr>
          <a:lstStyle/>
          <a:p>
            <a:pPr algn="just">
              <a:lnSpc>
                <a:spcPts val="3779"/>
              </a:lnSpc>
            </a:pPr>
            <a:r>
              <a:rPr lang="en-US" sz="2699">
                <a:solidFill>
                  <a:srgbClr val="FFFFFF"/>
                </a:solidFill>
                <a:latin typeface="Press Start 2P"/>
                <a:ea typeface="Press Start 2P"/>
                <a:cs typeface="Press Start 2P"/>
                <a:sym typeface="Press Start 2P"/>
              </a:rPr>
              <a:t> Controls:</a:t>
            </a:r>
          </a:p>
          <a:p>
            <a:pPr algn="just" marL="496566" indent="-248283" lvl="1">
              <a:lnSpc>
                <a:spcPts val="3219"/>
              </a:lnSpc>
              <a:buFont typeface="Arial"/>
              <a:buChar char="•"/>
            </a:pPr>
            <a:r>
              <a:rPr lang="en-US" sz="2299">
                <a:solidFill>
                  <a:srgbClr val="FFFFFF"/>
                </a:solidFill>
                <a:latin typeface="Press Start 2P"/>
                <a:ea typeface="Press Start 2P"/>
                <a:cs typeface="Press Start 2P"/>
                <a:sym typeface="Press Start 2P"/>
              </a:rPr>
              <a:t>Arrow Keys / WASD – Move &amp; Jump</a:t>
            </a:r>
          </a:p>
          <a:p>
            <a:pPr algn="just" marL="496566" indent="-248283" lvl="1">
              <a:lnSpc>
                <a:spcPts val="3219"/>
              </a:lnSpc>
              <a:spcBef>
                <a:spcPct val="0"/>
              </a:spcBef>
              <a:buFont typeface="Arial"/>
              <a:buChar char="•"/>
            </a:pPr>
            <a:r>
              <a:rPr lang="en-US" sz="2299">
                <a:solidFill>
                  <a:srgbClr val="FFFFFF"/>
                </a:solidFill>
                <a:latin typeface="Press Start 2P"/>
                <a:ea typeface="Press Start 2P"/>
                <a:cs typeface="Press Start 2P"/>
                <a:sym typeface="Press Start 2P"/>
              </a:rPr>
              <a:t>K – Attack</a:t>
            </a:r>
          </a:p>
          <a:p>
            <a:pPr algn="just" marL="496566" indent="-248283" lvl="1">
              <a:lnSpc>
                <a:spcPts val="3219"/>
              </a:lnSpc>
              <a:spcBef>
                <a:spcPct val="0"/>
              </a:spcBef>
              <a:buFont typeface="Arial"/>
              <a:buChar char="•"/>
            </a:pPr>
            <a:r>
              <a:rPr lang="en-US" sz="2299">
                <a:solidFill>
                  <a:srgbClr val="FFFFFF"/>
                </a:solidFill>
                <a:latin typeface="Press Start 2P"/>
                <a:ea typeface="Press Start 2P"/>
                <a:cs typeface="Press Start 2P"/>
                <a:sym typeface="Press Start 2P"/>
              </a:rPr>
              <a:t>E – Interact with Objects</a:t>
            </a:r>
          </a:p>
          <a:p>
            <a:pPr algn="just">
              <a:lnSpc>
                <a:spcPts val="3779"/>
              </a:lnSpc>
              <a:spcBef>
                <a:spcPct val="0"/>
              </a:spcBef>
            </a:pPr>
            <a:r>
              <a:rPr lang="en-US" sz="2699">
                <a:solidFill>
                  <a:srgbClr val="FFFFFF"/>
                </a:solidFill>
                <a:latin typeface="Press Start 2P"/>
                <a:ea typeface="Press Start 2P"/>
                <a:cs typeface="Press Start 2P"/>
                <a:sym typeface="Press Start 2P"/>
              </a:rPr>
              <a:t> Objectives:</a:t>
            </a:r>
          </a:p>
          <a:p>
            <a:pPr algn="just" marL="496566" indent="-248283" lvl="1">
              <a:lnSpc>
                <a:spcPts val="3219"/>
              </a:lnSpc>
              <a:spcBef>
                <a:spcPct val="0"/>
              </a:spcBef>
              <a:buFont typeface="Arial"/>
              <a:buChar char="•"/>
            </a:pPr>
            <a:r>
              <a:rPr lang="en-US" sz="2299">
                <a:solidFill>
                  <a:srgbClr val="FFFFFF"/>
                </a:solidFill>
                <a:latin typeface="Press Start 2P"/>
                <a:ea typeface="Press Start 2P"/>
                <a:cs typeface="Press Start 2P"/>
                <a:sym typeface="Press Start 2P"/>
              </a:rPr>
              <a:t>Explore the swamp</a:t>
            </a:r>
          </a:p>
          <a:p>
            <a:pPr algn="just" marL="496566" indent="-248283" lvl="1">
              <a:lnSpc>
                <a:spcPts val="3219"/>
              </a:lnSpc>
              <a:spcBef>
                <a:spcPct val="0"/>
              </a:spcBef>
              <a:buFont typeface="Arial"/>
              <a:buChar char="•"/>
            </a:pPr>
            <a:r>
              <a:rPr lang="en-US" sz="2299">
                <a:solidFill>
                  <a:srgbClr val="FFFFFF"/>
                </a:solidFill>
                <a:latin typeface="Press Start 2P"/>
                <a:ea typeface="Press Start 2P"/>
                <a:cs typeface="Press Start 2P"/>
                <a:sym typeface="Press Start 2P"/>
              </a:rPr>
              <a:t>Survive traps, hostile creatures</a:t>
            </a:r>
          </a:p>
          <a:p>
            <a:pPr algn="just" marL="496566" indent="-248283" lvl="1">
              <a:lnSpc>
                <a:spcPts val="3219"/>
              </a:lnSpc>
              <a:spcBef>
                <a:spcPct val="0"/>
              </a:spcBef>
              <a:buFont typeface="Arial"/>
              <a:buChar char="•"/>
            </a:pPr>
            <a:r>
              <a:rPr lang="en-US" sz="2299">
                <a:solidFill>
                  <a:srgbClr val="FFFFFF"/>
                </a:solidFill>
                <a:latin typeface="Press Start 2P"/>
                <a:ea typeface="Press Start 2P"/>
                <a:cs typeface="Press Start 2P"/>
                <a:sym typeface="Press Start 2P"/>
              </a:rPr>
              <a:t>Collect runes to offer to ancient relics</a:t>
            </a:r>
          </a:p>
          <a:p>
            <a:pPr algn="just">
              <a:lnSpc>
                <a:spcPts val="3219"/>
              </a:lnSpc>
              <a:spcBef>
                <a:spcPct val="0"/>
              </a:spcBef>
            </a:pPr>
          </a:p>
        </p:txBody>
      </p:sp>
      <p:sp>
        <p:nvSpPr>
          <p:cNvPr name="Freeform 13" id="13"/>
          <p:cNvSpPr/>
          <p:nvPr/>
        </p:nvSpPr>
        <p:spPr>
          <a:xfrm flipH="false" flipV="false" rot="0">
            <a:off x="8119150" y="5497339"/>
            <a:ext cx="460916" cy="426556"/>
          </a:xfrm>
          <a:custGeom>
            <a:avLst/>
            <a:gdLst/>
            <a:ahLst/>
            <a:cxnLst/>
            <a:rect r="r" b="b" t="t" l="l"/>
            <a:pathLst>
              <a:path h="426556" w="460916">
                <a:moveTo>
                  <a:pt x="0" y="0"/>
                </a:moveTo>
                <a:lnTo>
                  <a:pt x="460915" y="0"/>
                </a:lnTo>
                <a:lnTo>
                  <a:pt x="460915" y="426557"/>
                </a:lnTo>
                <a:lnTo>
                  <a:pt x="0" y="42655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14" id="14"/>
          <p:cNvSpPr txBox="true"/>
          <p:nvPr/>
        </p:nvSpPr>
        <p:spPr>
          <a:xfrm rot="0">
            <a:off x="8861765" y="1132955"/>
            <a:ext cx="6054336"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CONTROL GUIDE: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0343432" y="2655122"/>
            <a:ext cx="7631878" cy="7631878"/>
          </a:xfrm>
          <a:custGeom>
            <a:avLst/>
            <a:gdLst/>
            <a:ahLst/>
            <a:cxnLst/>
            <a:rect r="r" b="b" t="t" l="l"/>
            <a:pathLst>
              <a:path h="7631878" w="7631878">
                <a:moveTo>
                  <a:pt x="0" y="0"/>
                </a:moveTo>
                <a:lnTo>
                  <a:pt x="7631879" y="0"/>
                </a:lnTo>
                <a:lnTo>
                  <a:pt x="7631879" y="7631878"/>
                </a:lnTo>
                <a:lnTo>
                  <a:pt x="0" y="76318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327" y="1984727"/>
            <a:ext cx="7492263" cy="911224"/>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VISION AND GOAL</a:t>
            </a:r>
          </a:p>
        </p:txBody>
      </p:sp>
      <p:sp>
        <p:nvSpPr>
          <p:cNvPr name="TextBox 4" id="4"/>
          <p:cNvSpPr txBox="true"/>
          <p:nvPr/>
        </p:nvSpPr>
        <p:spPr>
          <a:xfrm rot="0">
            <a:off x="2655077" y="3668411"/>
            <a:ext cx="7688355" cy="1298575"/>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Open Sans"/>
                <a:ea typeface="Open Sans"/>
                <a:cs typeface="Open Sans"/>
                <a:sym typeface="Open Sans"/>
              </a:rPr>
              <a:t>To create a simple yet engaging platformer game, where players explore and overcome challenges in a mysterious swamp world.</a:t>
            </a:r>
          </a:p>
        </p:txBody>
      </p:sp>
      <p:grpSp>
        <p:nvGrpSpPr>
          <p:cNvPr name="Group 5" id="5"/>
          <p:cNvGrpSpPr/>
          <p:nvPr/>
        </p:nvGrpSpPr>
        <p:grpSpPr>
          <a:xfrm rot="0">
            <a:off x="1028700" y="3653328"/>
            <a:ext cx="1313658" cy="1313658"/>
            <a:chOff x="0" y="0"/>
            <a:chExt cx="1751543" cy="1751543"/>
          </a:xfrm>
        </p:grpSpPr>
        <p:grpSp>
          <p:nvGrpSpPr>
            <p:cNvPr name="Group 6" id="6"/>
            <p:cNvGrpSpPr/>
            <p:nvPr/>
          </p:nvGrpSpPr>
          <p:grpSpPr>
            <a:xfrm rot="0">
              <a:off x="0" y="0"/>
              <a:ext cx="1751543" cy="175154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20040"/>
              </a:solidFill>
            </p:spPr>
          </p:sp>
          <p:sp>
            <p:nvSpPr>
              <p:cNvPr name="TextBox 8" id="8"/>
              <p:cNvSpPr txBox="true"/>
              <p:nvPr/>
            </p:nvSpPr>
            <p:spPr>
              <a:xfrm>
                <a:off x="0" y="-47625"/>
                <a:ext cx="812800" cy="860425"/>
              </a:xfrm>
              <a:prstGeom prst="rect">
                <a:avLst/>
              </a:prstGeom>
            </p:spPr>
            <p:txBody>
              <a:bodyPr anchor="ctr" rtlCol="false" tIns="50800" lIns="50800" bIns="50800" rIns="50800"/>
              <a:lstStyle/>
              <a:p>
                <a:pPr algn="ctr">
                  <a:lnSpc>
                    <a:spcPts val="2240"/>
                  </a:lnSpc>
                </a:pPr>
              </a:p>
            </p:txBody>
          </p:sp>
        </p:grpSp>
        <p:sp>
          <p:nvSpPr>
            <p:cNvPr name="TextBox 9" id="9"/>
            <p:cNvSpPr txBox="true"/>
            <p:nvPr/>
          </p:nvSpPr>
          <p:spPr>
            <a:xfrm rot="0">
              <a:off x="234711" y="471537"/>
              <a:ext cx="1282122" cy="751319"/>
            </a:xfrm>
            <a:prstGeom prst="rect">
              <a:avLst/>
            </a:prstGeom>
          </p:spPr>
          <p:txBody>
            <a:bodyPr anchor="t" rtlCol="false" tIns="0" lIns="0" bIns="0" rIns="0">
              <a:spAutoFit/>
            </a:bodyPr>
            <a:lstStyle/>
            <a:p>
              <a:pPr algn="ctr">
                <a:lnSpc>
                  <a:spcPts val="4884"/>
                </a:lnSpc>
                <a:spcBef>
                  <a:spcPct val="0"/>
                </a:spcBef>
              </a:pPr>
              <a:r>
                <a:rPr lang="en-US" b="true" sz="3488">
                  <a:solidFill>
                    <a:srgbClr val="FFFFFF"/>
                  </a:solidFill>
                  <a:latin typeface="Open Sans Bold"/>
                  <a:ea typeface="Open Sans Bold"/>
                  <a:cs typeface="Open Sans Bold"/>
                  <a:sym typeface="Open Sans Bold"/>
                </a:rPr>
                <a:t>01</a:t>
              </a:r>
            </a:p>
          </p:txBody>
        </p:sp>
      </p:grpSp>
      <p:sp>
        <p:nvSpPr>
          <p:cNvPr name="TextBox 10" id="10"/>
          <p:cNvSpPr txBox="true"/>
          <p:nvPr/>
        </p:nvSpPr>
        <p:spPr>
          <a:xfrm rot="0">
            <a:off x="2655077" y="5327823"/>
            <a:ext cx="7688355" cy="869950"/>
          </a:xfrm>
          <a:prstGeom prst="rect">
            <a:avLst/>
          </a:prstGeom>
        </p:spPr>
        <p:txBody>
          <a:bodyPr anchor="t" rtlCol="false" tIns="0" lIns="0" bIns="0" rIns="0">
            <a:spAutoFit/>
          </a:bodyPr>
          <a:lstStyle/>
          <a:p>
            <a:pPr algn="l">
              <a:lnSpc>
                <a:spcPts val="3500"/>
              </a:lnSpc>
              <a:spcBef>
                <a:spcPct val="0"/>
              </a:spcBef>
            </a:pPr>
            <a:r>
              <a:rPr lang="en-US" sz="2500">
                <a:solidFill>
                  <a:srgbClr val="FFFFFF"/>
                </a:solidFill>
                <a:latin typeface="Open Sans"/>
                <a:ea typeface="Open Sans"/>
                <a:cs typeface="Open Sans"/>
                <a:sym typeface="Open Sans"/>
              </a:rPr>
              <a:t>To improve our skills in game development, from idea generation to building a playable product.</a:t>
            </a:r>
          </a:p>
        </p:txBody>
      </p:sp>
      <p:grpSp>
        <p:nvGrpSpPr>
          <p:cNvPr name="Group 11" id="11"/>
          <p:cNvGrpSpPr/>
          <p:nvPr/>
        </p:nvGrpSpPr>
        <p:grpSpPr>
          <a:xfrm rot="0">
            <a:off x="1028700" y="5353592"/>
            <a:ext cx="1313658" cy="1313658"/>
            <a:chOff x="0" y="0"/>
            <a:chExt cx="1751543" cy="1751543"/>
          </a:xfrm>
        </p:grpSpPr>
        <p:grpSp>
          <p:nvGrpSpPr>
            <p:cNvPr name="Group 12" id="12"/>
            <p:cNvGrpSpPr/>
            <p:nvPr/>
          </p:nvGrpSpPr>
          <p:grpSpPr>
            <a:xfrm rot="0">
              <a:off x="0" y="0"/>
              <a:ext cx="1751543" cy="175154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0070"/>
              </a:solidFill>
            </p:spPr>
          </p:sp>
          <p:sp>
            <p:nvSpPr>
              <p:cNvPr name="TextBox 14" id="14"/>
              <p:cNvSpPr txBox="true"/>
              <p:nvPr/>
            </p:nvSpPr>
            <p:spPr>
              <a:xfrm>
                <a:off x="0" y="-47625"/>
                <a:ext cx="812800" cy="860425"/>
              </a:xfrm>
              <a:prstGeom prst="rect">
                <a:avLst/>
              </a:prstGeom>
            </p:spPr>
            <p:txBody>
              <a:bodyPr anchor="ctr" rtlCol="false" tIns="50800" lIns="50800" bIns="50800" rIns="50800"/>
              <a:lstStyle/>
              <a:p>
                <a:pPr algn="ctr">
                  <a:lnSpc>
                    <a:spcPts val="2240"/>
                  </a:lnSpc>
                </a:pPr>
              </a:p>
            </p:txBody>
          </p:sp>
        </p:grpSp>
        <p:sp>
          <p:nvSpPr>
            <p:cNvPr name="TextBox 15" id="15"/>
            <p:cNvSpPr txBox="true"/>
            <p:nvPr/>
          </p:nvSpPr>
          <p:spPr>
            <a:xfrm rot="0">
              <a:off x="234711" y="471537"/>
              <a:ext cx="1282122" cy="751319"/>
            </a:xfrm>
            <a:prstGeom prst="rect">
              <a:avLst/>
            </a:prstGeom>
          </p:spPr>
          <p:txBody>
            <a:bodyPr anchor="t" rtlCol="false" tIns="0" lIns="0" bIns="0" rIns="0">
              <a:spAutoFit/>
            </a:bodyPr>
            <a:lstStyle/>
            <a:p>
              <a:pPr algn="ctr">
                <a:lnSpc>
                  <a:spcPts val="4884"/>
                </a:lnSpc>
                <a:spcBef>
                  <a:spcPct val="0"/>
                </a:spcBef>
              </a:pPr>
              <a:r>
                <a:rPr lang="en-US" b="true" sz="3488">
                  <a:solidFill>
                    <a:srgbClr val="FFFFFF"/>
                  </a:solidFill>
                  <a:latin typeface="Open Sans Bold"/>
                  <a:ea typeface="Open Sans Bold"/>
                  <a:cs typeface="Open Sans Bold"/>
                  <a:sym typeface="Open Sans Bold"/>
                </a:rPr>
                <a:t>02</a:t>
              </a:r>
            </a:p>
          </p:txBody>
        </p:sp>
      </p:grpSp>
      <p:sp>
        <p:nvSpPr>
          <p:cNvPr name="TextBox 16" id="16"/>
          <p:cNvSpPr txBox="true"/>
          <p:nvPr/>
        </p:nvSpPr>
        <p:spPr>
          <a:xfrm rot="0">
            <a:off x="2655077" y="7008934"/>
            <a:ext cx="7688355" cy="1298598"/>
          </a:xfrm>
          <a:prstGeom prst="rect">
            <a:avLst/>
          </a:prstGeom>
        </p:spPr>
        <p:txBody>
          <a:bodyPr anchor="t" rtlCol="false" tIns="0" lIns="0" bIns="0" rIns="0">
            <a:spAutoFit/>
          </a:bodyPr>
          <a:lstStyle/>
          <a:p>
            <a:pPr algn="l">
              <a:lnSpc>
                <a:spcPts val="3498"/>
              </a:lnSpc>
              <a:spcBef>
                <a:spcPct val="0"/>
              </a:spcBef>
            </a:pPr>
            <a:r>
              <a:rPr lang="en-US" sz="2499">
                <a:solidFill>
                  <a:srgbClr val="FFFFFF"/>
                </a:solidFill>
                <a:latin typeface="Open Sans"/>
                <a:ea typeface="Open Sans"/>
                <a:cs typeface="Open Sans"/>
                <a:sym typeface="Open Sans"/>
              </a:rPr>
              <a:t>To deliver a light and enjoyable gaming experience, accessible for both casual players and fans of classic adventure games.</a:t>
            </a:r>
          </a:p>
        </p:txBody>
      </p:sp>
      <p:grpSp>
        <p:nvGrpSpPr>
          <p:cNvPr name="Group 17" id="17"/>
          <p:cNvGrpSpPr/>
          <p:nvPr/>
        </p:nvGrpSpPr>
        <p:grpSpPr>
          <a:xfrm rot="0">
            <a:off x="1028700" y="7056559"/>
            <a:ext cx="1313658" cy="1313658"/>
            <a:chOff x="0" y="0"/>
            <a:chExt cx="1751543" cy="1751543"/>
          </a:xfrm>
        </p:grpSpPr>
        <p:grpSp>
          <p:nvGrpSpPr>
            <p:cNvPr name="Group 18" id="18"/>
            <p:cNvGrpSpPr/>
            <p:nvPr/>
          </p:nvGrpSpPr>
          <p:grpSpPr>
            <a:xfrm rot="0">
              <a:off x="0" y="0"/>
              <a:ext cx="1751543" cy="1751543"/>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FF7F07"/>
              </a:solidFill>
            </p:spPr>
          </p:sp>
          <p:sp>
            <p:nvSpPr>
              <p:cNvPr name="TextBox 20" id="20"/>
              <p:cNvSpPr txBox="true"/>
              <p:nvPr/>
            </p:nvSpPr>
            <p:spPr>
              <a:xfrm>
                <a:off x="0" y="-47625"/>
                <a:ext cx="812800" cy="860425"/>
              </a:xfrm>
              <a:prstGeom prst="rect">
                <a:avLst/>
              </a:prstGeom>
            </p:spPr>
            <p:txBody>
              <a:bodyPr anchor="ctr" rtlCol="false" tIns="50800" lIns="50800" bIns="50800" rIns="50800"/>
              <a:lstStyle/>
              <a:p>
                <a:pPr algn="ctr">
                  <a:lnSpc>
                    <a:spcPts val="2239"/>
                  </a:lnSpc>
                </a:pPr>
              </a:p>
            </p:txBody>
          </p:sp>
        </p:grpSp>
        <p:sp>
          <p:nvSpPr>
            <p:cNvPr name="TextBox 21" id="21"/>
            <p:cNvSpPr txBox="true"/>
            <p:nvPr/>
          </p:nvSpPr>
          <p:spPr>
            <a:xfrm rot="0">
              <a:off x="234711" y="471537"/>
              <a:ext cx="1282122" cy="751319"/>
            </a:xfrm>
            <a:prstGeom prst="rect">
              <a:avLst/>
            </a:prstGeom>
          </p:spPr>
          <p:txBody>
            <a:bodyPr anchor="t" rtlCol="false" tIns="0" lIns="0" bIns="0" rIns="0">
              <a:spAutoFit/>
            </a:bodyPr>
            <a:lstStyle/>
            <a:p>
              <a:pPr algn="ctr">
                <a:lnSpc>
                  <a:spcPts val="4884"/>
                </a:lnSpc>
                <a:spcBef>
                  <a:spcPct val="0"/>
                </a:spcBef>
              </a:pPr>
              <a:r>
                <a:rPr lang="en-US" b="true" sz="3488">
                  <a:solidFill>
                    <a:srgbClr val="FFFFFF"/>
                  </a:solidFill>
                  <a:latin typeface="Open Sans Bold"/>
                  <a:ea typeface="Open Sans Bold"/>
                  <a:cs typeface="Open Sans Bold"/>
                  <a:sym typeface="Open Sans Bold"/>
                </a:rPr>
                <a:t>03</a:t>
              </a:r>
            </a:p>
          </p:txBody>
        </p:sp>
      </p:grpSp>
      <p:sp>
        <p:nvSpPr>
          <p:cNvPr name="Freeform 22" id="22"/>
          <p:cNvSpPr/>
          <p:nvPr/>
        </p:nvSpPr>
        <p:spPr>
          <a:xfrm flipH="true" flipV="false" rot="0">
            <a:off x="9144000" y="1263081"/>
            <a:ext cx="2283604" cy="797185"/>
          </a:xfrm>
          <a:custGeom>
            <a:avLst/>
            <a:gdLst/>
            <a:ahLst/>
            <a:cxnLst/>
            <a:rect r="r" b="b" t="t" l="l"/>
            <a:pathLst>
              <a:path h="797185" w="2283604">
                <a:moveTo>
                  <a:pt x="2283604" y="0"/>
                </a:moveTo>
                <a:lnTo>
                  <a:pt x="0" y="0"/>
                </a:lnTo>
                <a:lnTo>
                  <a:pt x="0" y="797185"/>
                </a:lnTo>
                <a:lnTo>
                  <a:pt x="2283604" y="797185"/>
                </a:lnTo>
                <a:lnTo>
                  <a:pt x="22836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00164" y="3594529"/>
            <a:ext cx="10487673" cy="4064550"/>
          </a:xfrm>
          <a:prstGeom prst="rect">
            <a:avLst/>
          </a:prstGeom>
        </p:spPr>
        <p:txBody>
          <a:bodyPr anchor="t" rtlCol="false" tIns="0" lIns="0" bIns="0" rIns="0">
            <a:spAutoFit/>
          </a:bodyPr>
          <a:lstStyle/>
          <a:p>
            <a:pPr algn="ctr">
              <a:lnSpc>
                <a:spcPts val="15062"/>
              </a:lnSpc>
            </a:pPr>
            <a:r>
              <a:rPr lang="en-US" sz="16195">
                <a:solidFill>
                  <a:srgbClr val="FFFFFF"/>
                </a:solidFill>
                <a:latin typeface="Arcade Gamer"/>
                <a:ea typeface="Arcade Gamer"/>
                <a:cs typeface="Arcade Gamer"/>
                <a:sym typeface="Arcade Gamer"/>
              </a:rPr>
              <a:t>THANK</a:t>
            </a:r>
          </a:p>
          <a:p>
            <a:pPr algn="ctr">
              <a:lnSpc>
                <a:spcPts val="15062"/>
              </a:lnSpc>
            </a:pPr>
            <a:r>
              <a:rPr lang="en-US" sz="16195">
                <a:solidFill>
                  <a:srgbClr val="FFFFFF"/>
                </a:solidFill>
                <a:latin typeface="Arcade Gamer"/>
                <a:ea typeface="Arcade Gamer"/>
                <a:cs typeface="Arcade Gamer"/>
                <a:sym typeface="Arcade Gamer"/>
              </a:rPr>
              <a:t>YOU</a:t>
            </a:r>
          </a:p>
        </p:txBody>
      </p:sp>
      <p:sp>
        <p:nvSpPr>
          <p:cNvPr name="Freeform 8" id="8"/>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DAGtyC01_IE</dc:identifier>
  <dcterms:modified xsi:type="dcterms:W3CDTF">2011-08-01T06:04:30Z</dcterms:modified>
  <cp:revision>1</cp:revision>
  <dc:title>Blue Illustration Game Presentation</dc:title>
</cp:coreProperties>
</file>