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380" r:id="rId2"/>
    <p:sldId id="540" r:id="rId3"/>
    <p:sldId id="502" r:id="rId4"/>
    <p:sldId id="503" r:id="rId5"/>
    <p:sldId id="504" r:id="rId6"/>
    <p:sldId id="505" r:id="rId7"/>
    <p:sldId id="506" r:id="rId8"/>
    <p:sldId id="266" r:id="rId9"/>
    <p:sldId id="353" r:id="rId10"/>
    <p:sldId id="343" r:id="rId11"/>
    <p:sldId id="347" r:id="rId12"/>
    <p:sldId id="349" r:id="rId13"/>
    <p:sldId id="350" r:id="rId14"/>
    <p:sldId id="507" r:id="rId15"/>
    <p:sldId id="508" r:id="rId16"/>
    <p:sldId id="509" r:id="rId17"/>
    <p:sldId id="552" r:id="rId18"/>
    <p:sldId id="510" r:id="rId19"/>
    <p:sldId id="443" r:id="rId20"/>
    <p:sldId id="369" r:id="rId21"/>
    <p:sldId id="445" r:id="rId22"/>
    <p:sldId id="446" r:id="rId23"/>
    <p:sldId id="511" r:id="rId24"/>
    <p:sldId id="512" r:id="rId25"/>
    <p:sldId id="514" r:id="rId26"/>
    <p:sldId id="515" r:id="rId27"/>
    <p:sldId id="542" r:id="rId28"/>
    <p:sldId id="544" r:id="rId29"/>
    <p:sldId id="553" r:id="rId30"/>
    <p:sldId id="545" r:id="rId31"/>
    <p:sldId id="546" r:id="rId32"/>
    <p:sldId id="547" r:id="rId33"/>
    <p:sldId id="539" r:id="rId34"/>
    <p:sldId id="516" r:id="rId35"/>
    <p:sldId id="517" r:id="rId36"/>
    <p:sldId id="518" r:id="rId37"/>
    <p:sldId id="519" r:id="rId38"/>
    <p:sldId id="520" r:id="rId39"/>
    <p:sldId id="548" r:id="rId40"/>
    <p:sldId id="521" r:id="rId41"/>
    <p:sldId id="550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5" r:id="rId51"/>
    <p:sldId id="534" r:id="rId52"/>
    <p:sldId id="530" r:id="rId53"/>
    <p:sldId id="531" r:id="rId54"/>
    <p:sldId id="532" r:id="rId55"/>
    <p:sldId id="533" r:id="rId56"/>
    <p:sldId id="556" r:id="rId57"/>
    <p:sldId id="555" r:id="rId58"/>
    <p:sldId id="551" r:id="rId59"/>
    <p:sldId id="536" r:id="rId60"/>
    <p:sldId id="549" r:id="rId61"/>
    <p:sldId id="554" r:id="rId62"/>
    <p:sldId id="537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208" autoAdjust="0"/>
    <p:restoredTop sz="95038" autoAdjust="0"/>
  </p:normalViewPr>
  <p:slideViewPr>
    <p:cSldViewPr snapToGrid="0">
      <p:cViewPr varScale="1">
        <p:scale>
          <a:sx n="118" d="100"/>
          <a:sy n="118" d="100"/>
        </p:scale>
        <p:origin x="3509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DDE0-0BB9-4FAA-AF6C-69C0A501F9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A4BC1FE-7C3C-4476-B4FC-F61BA7DD398A}">
      <dgm:prSet/>
      <dgm:spPr/>
      <dgm:t>
        <a:bodyPr/>
        <a:lstStyle/>
        <a:p>
          <a:pPr rtl="0"/>
          <a:r>
            <a:rPr lang="it-IT" dirty="0" err="1"/>
            <a:t>Packet</a:t>
          </a:r>
          <a:r>
            <a:rPr lang="it-IT" dirty="0"/>
            <a:t> formats </a:t>
          </a:r>
          <a:r>
            <a:rPr lang="it-IT" dirty="0" err="1"/>
            <a:t>change</a:t>
          </a:r>
          <a:r>
            <a:rPr lang="it-IT" dirty="0"/>
            <a:t> from </a:t>
          </a:r>
          <a:r>
            <a:rPr lang="it-IT" dirty="0" err="1"/>
            <a:t>layer</a:t>
          </a:r>
          <a:r>
            <a:rPr lang="it-IT" dirty="0"/>
            <a:t> to </a:t>
          </a:r>
          <a:r>
            <a:rPr lang="it-IT" dirty="0" err="1"/>
            <a:t>layer</a:t>
          </a:r>
          <a:endParaRPr lang="it-IT" b="1" dirty="0"/>
        </a:p>
      </dgm:t>
    </dgm:pt>
    <dgm:pt modelId="{8A1540BB-AE87-412A-9A38-5B1F9EF526AE}" type="parTrans" cxnId="{84F2C677-E1D1-454F-9E5E-18FE06E1464F}">
      <dgm:prSet/>
      <dgm:spPr/>
      <dgm:t>
        <a:bodyPr/>
        <a:lstStyle/>
        <a:p>
          <a:endParaRPr lang="it-IT"/>
        </a:p>
      </dgm:t>
    </dgm:pt>
    <dgm:pt modelId="{9A166532-E7CA-4246-A0A5-7A5552B5B5F0}" type="sibTrans" cxnId="{84F2C677-E1D1-454F-9E5E-18FE06E1464F}">
      <dgm:prSet/>
      <dgm:spPr/>
      <dgm:t>
        <a:bodyPr/>
        <a:lstStyle/>
        <a:p>
          <a:endParaRPr lang="it-IT"/>
        </a:p>
      </dgm:t>
    </dgm:pt>
    <dgm:pt modelId="{E652265E-022D-402F-863F-9E07DAFC23FA}" type="pres">
      <dgm:prSet presAssocID="{E25EDDE0-0BB9-4FAA-AF6C-69C0A501F971}" presName="linear" presStyleCnt="0">
        <dgm:presLayoutVars>
          <dgm:animLvl val="lvl"/>
          <dgm:resizeHandles val="exact"/>
        </dgm:presLayoutVars>
      </dgm:prSet>
      <dgm:spPr/>
    </dgm:pt>
    <dgm:pt modelId="{BD51C70D-8A6F-4F2D-A15B-2A9AC57B3EF6}" type="pres">
      <dgm:prSet presAssocID="{EA4BC1FE-7C3C-4476-B4FC-F61BA7DD39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C9FD00-B897-4C06-9628-930C17776864}" type="presOf" srcId="{E25EDDE0-0BB9-4FAA-AF6C-69C0A501F971}" destId="{E652265E-022D-402F-863F-9E07DAFC23FA}" srcOrd="0" destOrd="0" presId="urn:microsoft.com/office/officeart/2005/8/layout/vList2"/>
    <dgm:cxn modelId="{84F2C677-E1D1-454F-9E5E-18FE06E1464F}" srcId="{E25EDDE0-0BB9-4FAA-AF6C-69C0A501F971}" destId="{EA4BC1FE-7C3C-4476-B4FC-F61BA7DD398A}" srcOrd="0" destOrd="0" parTransId="{8A1540BB-AE87-412A-9A38-5B1F9EF526AE}" sibTransId="{9A166532-E7CA-4246-A0A5-7A5552B5B5F0}"/>
    <dgm:cxn modelId="{88C52859-C351-454B-91F4-425B57967234}" type="presOf" srcId="{EA4BC1FE-7C3C-4476-B4FC-F61BA7DD398A}" destId="{BD51C70D-8A6F-4F2D-A15B-2A9AC57B3EF6}" srcOrd="0" destOrd="0" presId="urn:microsoft.com/office/officeart/2005/8/layout/vList2"/>
    <dgm:cxn modelId="{8ACB0037-876A-497E-9252-750D6ED63A7D}" type="presParOf" srcId="{E652265E-022D-402F-863F-9E07DAFC23FA}" destId="{BD51C70D-8A6F-4F2D-A15B-2A9AC57B3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C70D-8A6F-4F2D-A15B-2A9AC57B3EF6}">
      <dsp:nvSpPr>
        <dsp:cNvPr id="0" name=""/>
        <dsp:cNvSpPr/>
      </dsp:nvSpPr>
      <dsp:spPr>
        <a:xfrm>
          <a:off x="0" y="2975"/>
          <a:ext cx="557396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Packet</a:t>
          </a:r>
          <a:r>
            <a:rPr lang="it-IT" sz="1900" kern="1200" dirty="0"/>
            <a:t> formats </a:t>
          </a:r>
          <a:r>
            <a:rPr lang="it-IT" sz="1900" kern="1200" dirty="0" err="1"/>
            <a:t>change</a:t>
          </a:r>
          <a:r>
            <a:rPr lang="it-IT" sz="1900" kern="1200" dirty="0"/>
            <a:t> from </a:t>
          </a:r>
          <a:r>
            <a:rPr lang="it-IT" sz="1900" kern="1200" dirty="0" err="1"/>
            <a:t>layer</a:t>
          </a:r>
          <a:r>
            <a:rPr lang="it-IT" sz="1900" kern="1200" dirty="0"/>
            <a:t> to </a:t>
          </a:r>
          <a:r>
            <a:rPr lang="it-IT" sz="1900" kern="1200" dirty="0" err="1"/>
            <a:t>layer</a:t>
          </a:r>
          <a:endParaRPr lang="it-IT" sz="1900" b="1" kern="1200" dirty="0"/>
        </a:p>
      </dsp:txBody>
      <dsp:txXfrm>
        <a:off x="22246" y="25221"/>
        <a:ext cx="552947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fld id="{854E7AF2-85B3-4992-A637-714FED42A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DC33D78F-F86D-4F88-A636-AC4ED905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DF16EA-0A52-40AC-8032-1A8A6703EF69}" type="slidenum">
              <a:rPr lang="en-US" u="none" smtClean="0">
                <a:latin typeface="Times New Roman" pitchFamily="18" charset="0"/>
              </a:rPr>
              <a:pPr/>
              <a:t>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0C8D56-C17E-4E7D-8A59-6A9176951023}" type="slidenum">
              <a:rPr lang="en-US" u="none" smtClean="0">
                <a:latin typeface="Times New Roman" pitchFamily="18" charset="0"/>
              </a:rPr>
              <a:pPr/>
              <a:t>10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271A37B-45C7-4402-B86A-1EF307ABDBE7}" type="slidenum">
              <a:rPr lang="en-US" u="none" smtClean="0">
                <a:latin typeface="Times New Roman" pitchFamily="18" charset="0"/>
              </a:rPr>
              <a:pPr/>
              <a:t>11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F2CBE0-7884-4BB4-A07D-0ADCD9756332}" type="slidenum">
              <a:rPr lang="en-US" u="none" smtClean="0">
                <a:latin typeface="Times New Roman" pitchFamily="18" charset="0"/>
              </a:rPr>
              <a:pPr/>
              <a:t>12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16901-B5B8-493F-9265-4A62EF986631}" type="slidenum">
              <a:rPr lang="en-US" u="none" smtClean="0">
                <a:latin typeface="Times New Roman" pitchFamily="18" charset="0"/>
              </a:rPr>
              <a:pPr/>
              <a:t>13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it-IT"/>
              <a:t>appare datagramma (nel datagramma deve apparire indirizzo mittente e destinatario)</a:t>
            </a:r>
          </a:p>
          <a:p>
            <a:pPr marL="228600" indent="-228600"/>
            <a:r>
              <a:rPr lang="it-IT"/>
              <a:t>3. appare frame ARP (destinato a tutti). deve comparire mac address mittente: 74-29-ecc-ecc- , destinatario: ff-ff-ff-ff-ff-ff-ff</a:t>
            </a:r>
          </a:p>
          <a:p>
            <a:pPr marL="228600" indent="-228600"/>
            <a:r>
              <a:rPr lang="it-IT"/>
              <a:t>4.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B9A284A-8FE5-448B-9155-9A4A09452E5A}" type="slidenum">
              <a:rPr lang="en-US" u="none" smtClean="0">
                <a:latin typeface="Times New Roman" pitchFamily="18" charset="0"/>
              </a:rPr>
              <a:pPr/>
              <a:t>19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pallino che parte da uno e va verso tutti gli altri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2331E1-0365-4E3A-A278-9A9E12F99E63}" type="slidenum">
              <a:rPr lang="en-US" u="none" smtClean="0">
                <a:latin typeface="Times New Roman" pitchFamily="18" charset="0"/>
              </a:rPr>
              <a:pPr/>
              <a:t>20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F37A3-27A8-4D1E-9DF6-F2E2DDED33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838F889-9370-4A8D-B973-BD416D0F06A6}" type="slidenum">
              <a:rPr lang="en-US" u="none" smtClean="0">
                <a:latin typeface="Times New Roman" pitchFamily="18" charset="0"/>
              </a:rPr>
              <a:pPr/>
              <a:t>21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AC286C6-7E43-48E5-918B-3CBA8F5A93E6}" type="slidenum">
              <a:rPr lang="en-US" u="none" smtClean="0">
                <a:latin typeface="Times New Roman" pitchFamily="18" charset="0"/>
              </a:rPr>
              <a:pPr/>
              <a:t>22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41CFC-0A13-46DC-8656-0DCBBCFB966F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42F7E-4824-40BC-8F0F-6B2C27E762D6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5E4976-0AB0-4A1C-AB27-85BCE51F49E7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302DB-34E1-41E1-9832-CAC6779F9D93}" type="slidenum">
              <a:rPr lang="it-IT" altLang="it-IT"/>
              <a:pPr/>
              <a:t>31</a:t>
            </a:fld>
            <a:endParaRPr lang="it-IT" altLang="it-IT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6ED3-6F4A-49DC-AB55-AD17DC6CB92A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1F41E-3474-4B84-AC90-E0AA638B5608}" type="slidenum">
              <a:rPr lang="it-IT" altLang="it-IT"/>
              <a:pPr/>
              <a:t>32</a:t>
            </a:fld>
            <a:endParaRPr lang="it-IT" alt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3D78F-F86D-4F88-A636-AC4ED905718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34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35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36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37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38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0EE-7AB3-4A4E-8CBF-71A5E06321F5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45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48</a:t>
            </a:fld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52</a:t>
            </a:fld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53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97ED-1FB7-443F-ADBF-ABE21E1D10B7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54</a:t>
            </a:fld>
            <a:endParaRPr lang="it-I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55</a:t>
            </a:fld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649F-7DC4-43FF-83CB-3F27DC058C89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E1D72-6D7B-48E8-9280-099D819065A1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6D0F27-8731-4C35-8410-54B58CE29495}" type="slidenum">
              <a:rPr lang="en-US" u="none" smtClean="0">
                <a:latin typeface="Times New Roman" pitchFamily="18" charset="0"/>
              </a:rPr>
              <a:pPr/>
              <a:t>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3FDCC89-A402-49B2-B1EF-CDF0D30FAC9E}" type="slidenum">
              <a:rPr lang="en-US" u="none" smtClean="0">
                <a:latin typeface="Times New Roman" pitchFamily="18" charset="0"/>
              </a:rPr>
              <a:pPr/>
              <a:t>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14E35B-8E93-44EB-AFB1-A77E92489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01520E-D8D9-47E2-8ADC-FA6DA4F7C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23C16C-CAF7-4F86-89B2-3189CF5EC3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1A0F6F2-0460-46D1-BC74-70FCE1490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AEA5A6-34C6-43D2-BBC3-E5546DB32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7E42F6C-9C1E-448F-9D6A-27DD13C14D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193FC7-C796-4D19-B35B-8291749BFB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2309528-A8F1-4EEC-89CD-D1ECD7889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616A8D-D7F3-4A7B-94CA-A8032D084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8B70EA1F-3CD3-4892-99A0-BE9F0BD90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microsoft.com/office/2007/relationships/diagramDrawing" Target="../diagrams/drawing1.xml"/><Relationship Id="rId5" Type="http://schemas.openxmlformats.org/officeDocument/2006/relationships/image" Target="../media/image1.w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gle.net/gps/gps/Stat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656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Layer SECURITY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Objective: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a </a:t>
            </a:r>
            <a:r>
              <a:rPr lang="en-US" sz="2400" i="1" dirty="0"/>
              <a:t>collision domain</a:t>
            </a:r>
            <a:endParaRPr lang="en-US" sz="2400" dirty="0"/>
          </a:p>
          <a:p>
            <a:pPr lvl="1"/>
            <a:r>
              <a:rPr lang="en-US" sz="2000" dirty="0"/>
              <a:t>Layer 2 protocol</a:t>
            </a:r>
          </a:p>
          <a:p>
            <a:pPr lvl="1"/>
            <a:r>
              <a:rPr lang="en-US" sz="2000" dirty="0"/>
              <a:t>Shared access to the same medium</a:t>
            </a:r>
          </a:p>
          <a:p>
            <a:pPr lvl="1"/>
            <a:r>
              <a:rPr lang="en-US" sz="2000" dirty="0"/>
              <a:t>Layer 2 addressing</a:t>
            </a:r>
          </a:p>
          <a:p>
            <a:pPr lvl="1"/>
            <a:r>
              <a:rPr lang="en-US" sz="2000" dirty="0"/>
              <a:t>Layer 2 General Security Issues</a:t>
            </a:r>
          </a:p>
          <a:p>
            <a:pPr lvl="2"/>
            <a:r>
              <a:rPr lang="en-US" sz="1600" dirty="0"/>
              <a:t>Wired L2 Security issues (802.3)</a:t>
            </a:r>
          </a:p>
          <a:p>
            <a:pPr lvl="2"/>
            <a:r>
              <a:rPr lang="en-US" sz="1600" dirty="0"/>
              <a:t>Wireless L2 Security issues (802.11)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9A80677-A868-4FBA-8ADC-D5E1B0FDD6C6}" type="slidenum">
              <a:rPr lang="en-US" u="none" smtClean="0">
                <a:latin typeface="Arial" charset="0"/>
              </a:rPr>
              <a:pPr/>
              <a:t>1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/>
          </a:bodyPr>
          <a:lstStyle/>
          <a:p>
            <a:r>
              <a:rPr lang="en-US" sz="3200" dirty="0"/>
              <a:t>IP</a:t>
            </a:r>
            <a:r>
              <a:rPr lang="en-US" dirty="0"/>
              <a:t> address</a:t>
            </a:r>
            <a:endParaRPr lang="en-US" sz="3200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Valid among layer 3 nodes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/>
              <a:t>MAC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Works only within current link. Does not need configuration.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Hardwired within NICs. </a:t>
            </a:r>
            <a:r>
              <a:rPr lang="en-US" b="1" dirty="0">
                <a:solidFill>
                  <a:schemeClr val="accent2"/>
                </a:solidFill>
              </a:rPr>
              <a:t>Cannot be used</a:t>
            </a:r>
            <a:r>
              <a:rPr lang="en-US" dirty="0">
                <a:solidFill>
                  <a:schemeClr val="accent2"/>
                </a:solidFill>
              </a:rPr>
              <a:t> for authenticating stations. </a:t>
            </a:r>
            <a:r>
              <a:rPr lang="en-US" b="1" dirty="0">
                <a:solidFill>
                  <a:schemeClr val="accent2"/>
                </a:solidFill>
              </a:rPr>
              <a:t>Cannot be used </a:t>
            </a:r>
            <a:r>
              <a:rPr lang="en-US" dirty="0">
                <a:solidFill>
                  <a:schemeClr val="accent2"/>
                </a:solidFill>
              </a:rPr>
              <a:t>for managing Layer 2 </a:t>
            </a:r>
            <a:r>
              <a:rPr lang="en-US" b="1" dirty="0">
                <a:solidFill>
                  <a:schemeClr val="accent2"/>
                </a:solidFill>
              </a:rPr>
              <a:t>ACLs</a:t>
            </a:r>
          </a:p>
          <a:p>
            <a:pPr>
              <a:buFont typeface="ZapfDingbats" pitchFamily="8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C6C5DDF-4453-45E7-93E9-CB5940F3E00A}" type="slidenum">
              <a:rPr lang="en-US" u="none" smtClean="0">
                <a:latin typeface="Arial" charset="0"/>
              </a:rPr>
              <a:pPr/>
              <a:t>10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8" y="249238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908550" y="1474788"/>
            <a:ext cx="3990975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station handles an  </a:t>
            </a:r>
            <a:r>
              <a:rPr lang="en-US" dirty="0">
                <a:solidFill>
                  <a:srgbClr val="FF0000"/>
                </a:solidFill>
              </a:rPr>
              <a:t>ARP </a:t>
            </a:r>
            <a:r>
              <a:rPr lang="en-US" dirty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/>
              <a:t>ARP Table: IP/MAC address triples </a:t>
            </a:r>
            <a:r>
              <a:rPr lang="en-US" sz="20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dirty="0"/>
              <a:t>TTL (Time To Live)</a:t>
            </a:r>
            <a:endParaRPr lang="en-US" sz="2800" dirty="0"/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F34EA43-6C6F-41FD-BDA3-9D72975A9DAF}" type="slidenum">
              <a:rPr lang="en-US" u="none" smtClean="0">
                <a:latin typeface="Arial" charset="0"/>
              </a:rPr>
              <a:pPr/>
              <a:t>11</a:t>
            </a:fld>
            <a:endParaRPr lang="en-US" u="none">
              <a:latin typeface="Arial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30188" y="1487488"/>
            <a:ext cx="4343399" cy="1277937"/>
            <a:chOff x="297" y="3336"/>
            <a:chExt cx="2788" cy="805"/>
          </a:xfrm>
        </p:grpSpPr>
        <p:sp>
          <p:nvSpPr>
            <p:cNvPr id="40997" name="Text Box 6"/>
            <p:cNvSpPr txBox="1">
              <a:spLocks noChangeArrowheads="1"/>
            </p:cNvSpPr>
            <p:nvPr/>
          </p:nvSpPr>
          <p:spPr bwMode="auto">
            <a:xfrm>
              <a:off x="390" y="3380"/>
              <a:ext cx="24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none" dirty="0"/>
                <a:t>Needed when an host must be </a:t>
              </a:r>
            </a:p>
            <a:p>
              <a:r>
                <a:rPr lang="en-US" sz="2000" u="none" dirty="0"/>
                <a:t>reached at layer 2. </a:t>
              </a:r>
            </a:p>
            <a:p>
              <a:r>
                <a:rPr lang="en-US" sz="2000" u="none" dirty="0"/>
                <a:t>Conversion IP -&gt; MAC needed</a:t>
              </a:r>
            </a:p>
          </p:txBody>
        </p:sp>
        <p:sp>
          <p:nvSpPr>
            <p:cNvPr id="40998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1A-2F-BB-76-09-AD</a:t>
            </a: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58-23-D7-FA-20-B0</a:t>
            </a: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0C-C4-11-6F-E3-98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71-65-F7-2B-08-53</a:t>
            </a: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   LAN</a:t>
            </a:r>
          </a:p>
        </p:txBody>
      </p:sp>
      <p:sp>
        <p:nvSpPr>
          <p:cNvPr id="40989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237.196.7.23</a:t>
            </a: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237.196.7.78</a:t>
            </a: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4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237.196.7.14</a:t>
            </a:r>
          </a:p>
        </p:txBody>
      </p:sp>
      <p:sp>
        <p:nvSpPr>
          <p:cNvPr id="40995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6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Routing between two LANs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 needs to contact B via 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  Assume A knows B’s IP address.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ha due </a:t>
            </a:r>
            <a:r>
              <a:rPr lang="en-US" sz="2400" dirty="0" err="1"/>
              <a:t>tabelle</a:t>
            </a:r>
            <a:r>
              <a:rPr lang="en-US" sz="2400" dirty="0"/>
              <a:t> ARP, </a:t>
            </a:r>
            <a:r>
              <a:rPr lang="en-US" sz="2400" dirty="0" err="1"/>
              <a:t>una</a:t>
            </a:r>
            <a:r>
              <a:rPr lang="en-US" sz="2400" dirty="0"/>
              <a:t> per </a:t>
            </a:r>
            <a:r>
              <a:rPr lang="en-US" sz="2400" dirty="0" err="1"/>
              <a:t>dominio</a:t>
            </a:r>
            <a:r>
              <a:rPr lang="en-US" sz="2400" dirty="0"/>
              <a:t> di </a:t>
            </a:r>
            <a:r>
              <a:rPr lang="en-US" sz="2400" dirty="0" err="1"/>
              <a:t>collisione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routing table at source Host, find router 111.111.111.110</a:t>
            </a:r>
          </a:p>
          <a:p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7DD1D9A-28E1-4361-AB07-2DEB72F98727}" type="slidenum">
              <a:rPr lang="en-US" u="none" smtClean="0">
                <a:latin typeface="Arial" charset="0"/>
              </a:rPr>
              <a:pPr/>
              <a:t>12</a:t>
            </a:fld>
            <a:endParaRPr lang="en-US" u="none">
              <a:latin typeface="Arial" charset="0"/>
            </a:endParaRPr>
          </a:p>
        </p:txBody>
      </p:sp>
      <p:pic>
        <p:nvPicPr>
          <p:cNvPr id="4301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A originates  datagram D, A -&gt;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Is B in the same LAN? NO. Routing is needed via 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R’s MAC address is needed. ARP is the recipe!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 is embedded in a frame F. Note that F goes from MAC A-&gt; MAC R, but D refers IP A -&gt; IP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received F, extracts D, sees B IP, and understands that B is within LAN2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uses ARP for having the MAC address of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creates a frame F2, and sends it to B. F2 contains D (unchanged) but at layer 2 the conversation if between R and B.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CD102004-F98A-4950-9463-D7BDD85A2D93}" type="slidenum">
              <a:rPr lang="en-US" u="none" smtClean="0">
                <a:latin typeface="Arial" charset="0"/>
              </a:rPr>
              <a:pPr/>
              <a:t>13</a:t>
            </a:fld>
            <a:endParaRPr lang="en-US" u="none">
              <a:latin typeface="Arial" charset="0"/>
            </a:endParaRPr>
          </a:p>
        </p:txBody>
      </p:sp>
      <p:pic>
        <p:nvPicPr>
          <p:cNvPr id="440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41763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240588" y="5605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31875" y="431165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70338" y="54752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pic>
        <p:nvPicPr>
          <p:cNvPr id="402463" name="Picture 31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779838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4" name="Picture 32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09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5" name="Picture 33" descr="br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45440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6" name="Picture 34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22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7" name="Picture 35" descr="r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4464050"/>
            <a:ext cx="1679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8" name="Picture 36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4703763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9" name="Picture 37" descr="ma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506788"/>
            <a:ext cx="140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0" name="Picture 38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10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1" name="Picture 39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62475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2" name="Picture 40" descr="arp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00550"/>
            <a:ext cx="15763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4" name="Picture 42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08538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5" name="Picture 43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48196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6" name="Picture 44" descr="risp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5614988"/>
            <a:ext cx="1428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7" name="Picture 45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7213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8" name="Picture 46" descr="MAC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638675"/>
            <a:ext cx="1419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9" name="Picture 47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645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80" name="Picture 48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461000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4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787 C 0.03785 0.12454 0.0724 0.1706 0.10816 0.18611 C 0.14393 0.20162 0.2 0.17361 0.21771 0.17106 " pathEditMode="relative" ptsTypes="aaA">
                                      <p:cBhvr>
                                        <p:cTn id="52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7014 C 0.0566 0.09954 0.10834 0.12917 0.11129 0.16898 C 0.11424 0.2088 0.06841 0.2588 0.02257 0.3088 " pathEditMode="relative" ptsTypes="aaA">
                                      <p:cBhvr>
                                        <p:cTn id="55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4399 C -0.06719 0.05417 -0.09722 0.06436 -0.13385 0.05047 C -0.17049 0.03658 -0.23594 -0.02476 -0.25642 -0.03981 " pathEditMode="relative" ptsTypes="aaA">
                                      <p:cBhvr>
                                        <p:cTn id="75" dur="20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8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0.06134 C 0.02066 0.1081 0.05278 0.15509 0.09358 0.17523 C 0.13438 0.19537 0.21042 0.18056 0.23386 0.18171 " pathEditMode="relative" ptsTypes="aaA">
                                      <p:cBhvr>
                                        <p:cTn id="105" dur="20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7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2245 C 0.071 0.0588 0.1085 0.09537 0.1434 0.07824 C 0.1783 0.06111 0.21076 -0.00995 0.2434 -0.08079 " pathEditMode="relative" ptsTypes="aaA">
                                      <p:cBhvr>
                                        <p:cTn id="142" dur="20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C 0.05 -0.01875 0.1 -0.03727 0.13871 -0.01713 C 0.17743 0.00301 0.20486 0.06181 0.23229 0.1206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2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-0.01088 C -0.05538 -0.08565 -0.06198 -0.16042 -0.10035 -0.18287 C -0.13871 -0.20533 -0.24948 -0.15232 -0.27934 -0.1463 " pathEditMode="relative" ptsTypes="aaA">
                                      <p:cBhvr>
                                        <p:cTn id="180" dur="2000" fill="hold"/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0.05834 -0.01459 0.11684 -0.02917 0.17257 -0.00417 C 0.2283 0.02083 0.30695 0.125 0.33386 0.15046 " pathEditMode="relative" ptsTypes="aaA">
                                      <p:cBhvr>
                                        <p:cTn id="205" dur="20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8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2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3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0824-37B1-48E8-AAEA-F52A354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IP Conflict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3937-0AAA-4529-BFCB-A9DA022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84BF-6D7A-410A-8C22-FEB3146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43D920D-EE95-49C6-9164-D2B354C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" y="1715016"/>
            <a:ext cx="7508188" cy="50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Watching</a:t>
            </a:r>
            <a:endParaRPr lang="it-IT" dirty="0"/>
          </a:p>
          <a:p>
            <a:r>
              <a:rPr lang="it-IT" dirty="0" err="1"/>
              <a:t>Static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ARP </a:t>
            </a:r>
            <a:r>
              <a:rPr lang="it-IT" dirty="0" err="1"/>
              <a:t>Jamming</a:t>
            </a:r>
            <a:endParaRPr lang="it-IT" dirty="0"/>
          </a:p>
          <a:p>
            <a:r>
              <a:rPr lang="it-IT" dirty="0"/>
              <a:t>SSL/TLS (</a:t>
            </a:r>
            <a:r>
              <a:rPr lang="it-IT" dirty="0" err="1"/>
              <a:t>but</a:t>
            </a:r>
            <a:r>
              <a:rPr lang="it-IT" dirty="0"/>
              <a:t> works </a:t>
            </a:r>
            <a:r>
              <a:rPr lang="it-IT" dirty="0" err="1"/>
              <a:t>only</a:t>
            </a:r>
            <a:r>
              <a:rPr lang="it-IT" dirty="0"/>
              <a:t> on a per app </a:t>
            </a:r>
            <a:r>
              <a:rPr lang="it-IT" dirty="0" err="1"/>
              <a:t>basis</a:t>
            </a:r>
            <a:r>
              <a:rPr lang="it-IT" dirty="0"/>
              <a:t>)</a:t>
            </a:r>
          </a:p>
          <a:p>
            <a:r>
              <a:rPr lang="it-IT" dirty="0"/>
              <a:t>VPN </a:t>
            </a:r>
            <a:r>
              <a:rPr lang="it-IT" dirty="0" err="1"/>
              <a:t>technologies</a:t>
            </a:r>
            <a:r>
              <a:rPr lang="it-IT" dirty="0"/>
              <a:t> IP Sec, </a:t>
            </a:r>
            <a:r>
              <a:rPr lang="it-IT" dirty="0" err="1"/>
              <a:t>Tunnels</a:t>
            </a:r>
            <a:r>
              <a:rPr lang="it-IT" dirty="0"/>
              <a:t>, SSH</a:t>
            </a:r>
          </a:p>
          <a:p>
            <a:r>
              <a:rPr lang="it-IT" dirty="0"/>
              <a:t>User </a:t>
            </a:r>
            <a:r>
              <a:rPr lang="it-IT" dirty="0" err="1"/>
              <a:t>isolation</a:t>
            </a:r>
            <a:r>
              <a:rPr lang="it-IT" dirty="0"/>
              <a:t> (Station can talk to router </a:t>
            </a:r>
            <a:r>
              <a:rPr lang="it-IT" dirty="0" err="1"/>
              <a:t>only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/>
              <a:t>An hub repeats frames on each ports (expect the incoming one)</a:t>
            </a:r>
          </a:p>
        </p:txBody>
      </p:sp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386D5FD-6F7C-4507-8812-4CA9D494A54C}" type="slidenum">
              <a:rPr lang="en-US" u="none" smtClean="0">
                <a:latin typeface="Arial" charset="0"/>
              </a:rPr>
              <a:pPr/>
              <a:t>19</a:t>
            </a:fld>
            <a:endParaRPr lang="en-US" u="none">
              <a:latin typeface="Arial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344738" y="3763963"/>
            <a:ext cx="4856162" cy="2708275"/>
            <a:chOff x="1234" y="2136"/>
            <a:chExt cx="3647" cy="1982"/>
          </a:xfrm>
        </p:grpSpPr>
        <p:sp>
          <p:nvSpPr>
            <p:cNvPr id="4711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aphicFrame>
          <p:nvGraphicFramePr>
            <p:cNvPr id="4711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9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00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01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02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206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doppino intrecciato in rame</a:t>
              </a:r>
            </a:p>
          </p:txBody>
        </p:sp>
        <p:sp>
          <p:nvSpPr>
            <p:cNvPr id="4712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hub</a:t>
              </a:r>
            </a:p>
          </p:txBody>
        </p:sp>
        <p:sp>
          <p:nvSpPr>
            <p:cNvPr id="4713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528423" name="Oval 39"/>
          <p:cNvSpPr>
            <a:spLocks noChangeArrowheads="1"/>
          </p:cNvSpPr>
          <p:nvPr/>
        </p:nvSpPr>
        <p:spPr bwMode="auto">
          <a:xfrm>
            <a:off x="2863850" y="4889500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7" name="Oval 43"/>
          <p:cNvSpPr>
            <a:spLocks noChangeArrowheads="1"/>
          </p:cNvSpPr>
          <p:nvPr/>
        </p:nvSpPr>
        <p:spPr bwMode="auto">
          <a:xfrm>
            <a:off x="4022725" y="4900613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4025900" y="4899025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C 0.04896 0.00278 0.09791 0.00579 0.11944 0.00649 C 0.14097 0.00718 0.13489 0.00579 0.12899 0.0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787 C 0.06354 0.00601 0.11337 0.00416 0.13316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0.01805 C -0.00694 0.08611 -0.0052 0.15439 -0.00364 0.17939 C -0.00208 0.20439 -0.00052 0.18634 0.00122 0.16851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9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 0.0044 C 0.12761 -0.05116 0.12622 -0.10671 0.1257 -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3" grpId="0" animBg="1"/>
      <p:bldP spid="528423" grpId="1" animBg="1"/>
      <p:bldP spid="528423" grpId="2" animBg="1"/>
      <p:bldP spid="528423" grpId="3" animBg="1"/>
      <p:bldP spid="528427" grpId="0" animBg="1"/>
      <p:bldP spid="528427" grpId="1" animBg="1"/>
      <p:bldP spid="528427" grpId="2" animBg="1"/>
      <p:bldP spid="528428" grpId="0" animBg="1"/>
      <p:bldP spid="528428" grpId="1" animBg="1"/>
      <p:bldP spid="5284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2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>
            <a:normAutofit/>
          </a:bodyPr>
          <a:lstStyle/>
          <a:p>
            <a:r>
              <a:rPr lang="en-US" altLang="it-IT" sz="3600" dirty="0"/>
              <a:t>Protocol Stacks</a:t>
            </a:r>
          </a:p>
        </p:txBody>
      </p:sp>
      <p:sp>
        <p:nvSpPr>
          <p:cNvPr id="17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CB2A47-58BA-4502-95F9-6647287DF9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948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49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63813" y="1825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B050"/>
                </a:solidFill>
              </a:rPr>
              <a:t>Alice.exe</a:t>
            </a: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0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5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3120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3121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122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8312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312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3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12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312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5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5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6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95263" y="1617663"/>
            <a:ext cx="2325687" cy="336550"/>
            <a:chOff x="123" y="1019"/>
            <a:chExt cx="1465" cy="212"/>
          </a:xfrm>
        </p:grpSpPr>
        <p:sp>
          <p:nvSpPr>
            <p:cNvPr id="83110" name="Text Box 7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frame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11" name="Group 30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83112" name="Rectangle 3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13" name="Rectangle 3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14" name="Rectangle 3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 baseline="-25000"/>
                  <a:t>12</a:t>
                </a:r>
                <a:endParaRPr lang="en-US" altLang="it-IT" sz="1400" baseline="-25000"/>
              </a:p>
            </p:txBody>
          </p:sp>
          <p:sp>
            <p:nvSpPr>
              <p:cNvPr id="83115" name="Rectangle 3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1R</a:t>
                </a:r>
                <a:endParaRPr lang="en-US" altLang="it-IT" sz="1800" baseline="-25000"/>
              </a:p>
            </p:txBody>
          </p:sp>
          <p:sp>
            <p:nvSpPr>
              <p:cNvPr id="83116" name="Rectangle 3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17" name="Line 3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8" name="Line 3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9" name="Line 3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241300" y="1284288"/>
            <a:ext cx="2276475" cy="361950"/>
            <a:chOff x="152" y="809"/>
            <a:chExt cx="1434" cy="228"/>
          </a:xfrm>
        </p:grpSpPr>
        <p:sp>
          <p:nvSpPr>
            <p:cNvPr id="83102" name="Text Box 6"/>
            <p:cNvSpPr txBox="1">
              <a:spLocks noChangeArrowheads="1"/>
            </p:cNvSpPr>
            <p:nvPr/>
          </p:nvSpPr>
          <p:spPr bwMode="auto">
            <a:xfrm>
              <a:off x="152" y="809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datagram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03" name="Group 39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83104" name="Rectangle 4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05" name="Rectangle 4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6" name="Rectangle 4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12</a:t>
                </a:r>
                <a:endParaRPr lang="en-US" altLang="it-IT" sz="1800" baseline="-25000"/>
              </a:p>
            </p:txBody>
          </p:sp>
          <p:sp>
            <p:nvSpPr>
              <p:cNvPr id="83107" name="Rectangle 4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8" name="Line 4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09" name="Line 4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83096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segment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7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83098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9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0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1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758825" y="696913"/>
            <a:ext cx="1739900" cy="338137"/>
            <a:chOff x="478" y="439"/>
            <a:chExt cx="1096" cy="213"/>
          </a:xfrm>
        </p:grpSpPr>
        <p:sp>
          <p:nvSpPr>
            <p:cNvPr id="83092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message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3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83094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5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00B050"/>
                </a:solidFill>
              </a:rPr>
              <a:t>Bob.exe</a:t>
            </a:r>
          </a:p>
        </p:txBody>
      </p:sp>
      <p:graphicFrame>
        <p:nvGraphicFramePr>
          <p:cNvPr id="8296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1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6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6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7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7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8308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8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R2</a:t>
              </a:r>
              <a:endParaRPr lang="en-US" altLang="it-IT" sz="1800" baseline="-25000"/>
            </a:p>
          </p:txBody>
        </p:sp>
        <p:sp>
          <p:nvSpPr>
            <p:cNvPr id="8308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83078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9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0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1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2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83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83074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5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76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77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83072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3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</p:grpSp>
      <p:grpSp>
        <p:nvGrpSpPr>
          <p:cNvPr id="8297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8306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7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  <p:sp>
          <p:nvSpPr>
            <p:cNvPr id="8307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98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8306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6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</p:grpSp>
      <p:sp>
        <p:nvSpPr>
          <p:cNvPr id="8298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8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83050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1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2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3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4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grpSp>
          <p:nvGrpSpPr>
            <p:cNvPr id="8305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6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05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8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83042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43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44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45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solidFill>
                    <a:srgbClr val="FF0000"/>
                  </a:solidFill>
                </a:rPr>
                <a:t>R2</a:t>
              </a:r>
              <a:endParaRPr lang="en-US" altLang="it-IT" sz="1800" baseline="-25000">
                <a:solidFill>
                  <a:srgbClr val="FF0000"/>
                </a:solidFill>
              </a:endParaRPr>
            </a:p>
          </p:txBody>
        </p:sp>
        <p:sp>
          <p:nvSpPr>
            <p:cNvPr id="83046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7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8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9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830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83028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9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0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1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32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33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4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5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8302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2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2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2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83014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15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16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17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8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9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0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1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8300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0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0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0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2990" name="Text Box 166"/>
          <p:cNvSpPr txBox="1">
            <a:spLocks noChangeArrowheads="1"/>
          </p:cNvSpPr>
          <p:nvPr/>
        </p:nvSpPr>
        <p:spPr bwMode="auto">
          <a:xfrm>
            <a:off x="7302500" y="541178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Router (R)</a:t>
            </a:r>
          </a:p>
        </p:txBody>
      </p:sp>
      <p:sp>
        <p:nvSpPr>
          <p:cNvPr id="82991" name="Text Box 167"/>
          <p:cNvSpPr txBox="1">
            <a:spLocks noChangeArrowheads="1"/>
          </p:cNvSpPr>
          <p:nvPr/>
        </p:nvSpPr>
        <p:spPr bwMode="auto">
          <a:xfrm>
            <a:off x="7386638" y="3098800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Switch (S)</a:t>
            </a:r>
          </a:p>
        </p:txBody>
      </p:sp>
      <p:graphicFrame>
        <p:nvGraphicFramePr>
          <p:cNvPr id="176" name="Diagramma 175"/>
          <p:cNvGraphicFramePr/>
          <p:nvPr>
            <p:extLst>
              <p:ext uri="{D42A27DB-BD31-4B8C-83A1-F6EECF244321}">
                <p14:modId xmlns:p14="http://schemas.microsoft.com/office/powerpoint/2010/main" val="4285090014"/>
              </p:ext>
            </p:extLst>
          </p:nvPr>
        </p:nvGraphicFramePr>
        <p:xfrm>
          <a:off x="355600" y="3373120"/>
          <a:ext cx="557396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3397250" y="557053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2995" name="Text Box 8"/>
          <p:cNvSpPr txBox="1">
            <a:spLocks noChangeArrowheads="1"/>
          </p:cNvSpPr>
          <p:nvPr/>
        </p:nvSpPr>
        <p:spPr bwMode="auto">
          <a:xfrm>
            <a:off x="4646613" y="1412875"/>
            <a:ext cx="32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996" name="Text Box 8"/>
          <p:cNvSpPr txBox="1">
            <a:spLocks noChangeArrowheads="1"/>
          </p:cNvSpPr>
          <p:nvPr/>
        </p:nvSpPr>
        <p:spPr bwMode="auto">
          <a:xfrm>
            <a:off x="1182688" y="2143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word.exe …</a:t>
            </a:r>
          </a:p>
        </p:txBody>
      </p:sp>
      <p:sp>
        <p:nvSpPr>
          <p:cNvPr id="82997" name="Text Box 8"/>
          <p:cNvSpPr txBox="1">
            <a:spLocks noChangeArrowheads="1"/>
          </p:cNvSpPr>
          <p:nvPr/>
        </p:nvSpPr>
        <p:spPr bwMode="auto">
          <a:xfrm>
            <a:off x="3875088" y="3016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…excel.exe</a:t>
            </a:r>
          </a:p>
        </p:txBody>
      </p:sp>
      <p:sp>
        <p:nvSpPr>
          <p:cNvPr id="82998" name="Text Box 8"/>
          <p:cNvSpPr txBox="1">
            <a:spLocks noChangeArrowheads="1"/>
          </p:cNvSpPr>
          <p:nvPr/>
        </p:nvSpPr>
        <p:spPr bwMode="auto">
          <a:xfrm>
            <a:off x="236538" y="4114800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ffox.exe …</a:t>
            </a:r>
          </a:p>
        </p:txBody>
      </p:sp>
      <p:sp>
        <p:nvSpPr>
          <p:cNvPr id="82999" name="Text Box 8"/>
          <p:cNvSpPr txBox="1">
            <a:spLocks noChangeArrowheads="1"/>
          </p:cNvSpPr>
          <p:nvPr/>
        </p:nvSpPr>
        <p:spPr bwMode="auto">
          <a:xfrm>
            <a:off x="2503488" y="4114800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…emule.exe</a:t>
            </a:r>
          </a:p>
        </p:txBody>
      </p:sp>
      <p:grpSp>
        <p:nvGrpSpPr>
          <p:cNvPr id="28" name="Gruppo 186"/>
          <p:cNvGrpSpPr>
            <a:grpSpLocks/>
          </p:cNvGrpSpPr>
          <p:nvPr/>
        </p:nvGrpSpPr>
        <p:grpSpPr bwMode="auto">
          <a:xfrm>
            <a:off x="4429125" y="904875"/>
            <a:ext cx="4513263" cy="4297363"/>
            <a:chOff x="4429760" y="904240"/>
            <a:chExt cx="4512003" cy="4297680"/>
          </a:xfrm>
        </p:grpSpPr>
        <p:sp>
          <p:nvSpPr>
            <p:cNvPr id="184" name="CasellaDiTesto 183"/>
            <p:cNvSpPr txBox="1"/>
            <p:nvPr/>
          </p:nvSpPr>
          <p:spPr>
            <a:xfrm>
              <a:off x="5475631" y="904240"/>
              <a:ext cx="1224673" cy="369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Direct Link</a:t>
              </a:r>
            </a:p>
          </p:txBody>
        </p:sp>
        <p:sp>
          <p:nvSpPr>
            <p:cNvPr id="83005" name="Figura a mano libera 185"/>
            <p:cNvSpPr>
              <a:spLocks/>
            </p:cNvSpPr>
            <p:nvPr/>
          </p:nvSpPr>
          <p:spPr bwMode="auto">
            <a:xfrm>
              <a:off x="4429760" y="1270000"/>
              <a:ext cx="4512003" cy="3931920"/>
            </a:xfrm>
            <a:custGeom>
              <a:avLst/>
              <a:gdLst>
                <a:gd name="T0" fmla="*/ 193040 w 4512003"/>
                <a:gd name="T1" fmla="*/ 172720 h 3931920"/>
                <a:gd name="T2" fmla="*/ 0 w 4512003"/>
                <a:gd name="T3" fmla="*/ 548640 h 3931920"/>
                <a:gd name="T4" fmla="*/ 20320 w 4512003"/>
                <a:gd name="T5" fmla="*/ 995680 h 3931920"/>
                <a:gd name="T6" fmla="*/ 81280 w 4512003"/>
                <a:gd name="T7" fmla="*/ 1158240 h 3931920"/>
                <a:gd name="T8" fmla="*/ 182880 w 4512003"/>
                <a:gd name="T9" fmla="*/ 1341120 h 3931920"/>
                <a:gd name="T10" fmla="*/ 233680 w 4512003"/>
                <a:gd name="T11" fmla="*/ 1402080 h 3931920"/>
                <a:gd name="T12" fmla="*/ 284480 w 4512003"/>
                <a:gd name="T13" fmla="*/ 1422400 h 3931920"/>
                <a:gd name="T14" fmla="*/ 457200 w 4512003"/>
                <a:gd name="T15" fmla="*/ 1503680 h 3931920"/>
                <a:gd name="T16" fmla="*/ 711200 w 4512003"/>
                <a:gd name="T17" fmla="*/ 1574800 h 3931920"/>
                <a:gd name="T18" fmla="*/ 1076961 w 4512003"/>
                <a:gd name="T19" fmla="*/ 1727200 h 3931920"/>
                <a:gd name="T20" fmla="*/ 1270001 w 4512003"/>
                <a:gd name="T21" fmla="*/ 1778000 h 3931920"/>
                <a:gd name="T22" fmla="*/ 1493521 w 4512003"/>
                <a:gd name="T23" fmla="*/ 1869440 h 3931920"/>
                <a:gd name="T24" fmla="*/ 1676401 w 4512003"/>
                <a:gd name="T25" fmla="*/ 1930400 h 3931920"/>
                <a:gd name="T26" fmla="*/ 1899921 w 4512003"/>
                <a:gd name="T27" fmla="*/ 1981200 h 3931920"/>
                <a:gd name="T28" fmla="*/ 2428242 w 4512003"/>
                <a:gd name="T29" fmla="*/ 2214880 h 3931920"/>
                <a:gd name="T30" fmla="*/ 2712722 w 4512003"/>
                <a:gd name="T31" fmla="*/ 2316480 h 3931920"/>
                <a:gd name="T32" fmla="*/ 2905762 w 4512003"/>
                <a:gd name="T33" fmla="*/ 2418080 h 3931920"/>
                <a:gd name="T34" fmla="*/ 3088642 w 4512003"/>
                <a:gd name="T35" fmla="*/ 2529840 h 3931920"/>
                <a:gd name="T36" fmla="*/ 3149602 w 4512003"/>
                <a:gd name="T37" fmla="*/ 2590800 h 3931920"/>
                <a:gd name="T38" fmla="*/ 3190242 w 4512003"/>
                <a:gd name="T39" fmla="*/ 2885440 h 3931920"/>
                <a:gd name="T40" fmla="*/ 3220722 w 4512003"/>
                <a:gd name="T41" fmla="*/ 2987040 h 3931920"/>
                <a:gd name="T42" fmla="*/ 3281682 w 4512003"/>
                <a:gd name="T43" fmla="*/ 3647440 h 3931920"/>
                <a:gd name="T44" fmla="*/ 3454402 w 4512003"/>
                <a:gd name="T45" fmla="*/ 3891280 h 3931920"/>
                <a:gd name="T46" fmla="*/ 3545842 w 4512003"/>
                <a:gd name="T47" fmla="*/ 3921760 h 3931920"/>
                <a:gd name="T48" fmla="*/ 3627122 w 4512003"/>
                <a:gd name="T49" fmla="*/ 3931920 h 3931920"/>
                <a:gd name="T50" fmla="*/ 3769362 w 4512003"/>
                <a:gd name="T51" fmla="*/ 3911600 h 3931920"/>
                <a:gd name="T52" fmla="*/ 3982722 w 4512003"/>
                <a:gd name="T53" fmla="*/ 3810000 h 3931920"/>
                <a:gd name="T54" fmla="*/ 4013202 w 4512003"/>
                <a:gd name="T55" fmla="*/ 3789680 h 3931920"/>
                <a:gd name="T56" fmla="*/ 4124962 w 4512003"/>
                <a:gd name="T57" fmla="*/ 3616960 h 3931920"/>
                <a:gd name="T58" fmla="*/ 4155442 w 4512003"/>
                <a:gd name="T59" fmla="*/ 3505200 h 3931920"/>
                <a:gd name="T60" fmla="*/ 4196083 w 4512003"/>
                <a:gd name="T61" fmla="*/ 3373120 h 3931920"/>
                <a:gd name="T62" fmla="*/ 4328163 w 4512003"/>
                <a:gd name="T63" fmla="*/ 2956560 h 3931920"/>
                <a:gd name="T64" fmla="*/ 4439923 w 4512003"/>
                <a:gd name="T65" fmla="*/ 2550160 h 3931920"/>
                <a:gd name="T66" fmla="*/ 4480563 w 4512003"/>
                <a:gd name="T67" fmla="*/ 2336800 h 3931920"/>
                <a:gd name="T68" fmla="*/ 4429763 w 4512003"/>
                <a:gd name="T69" fmla="*/ 853440 h 3931920"/>
                <a:gd name="T70" fmla="*/ 4338323 w 4512003"/>
                <a:gd name="T71" fmla="*/ 670560 h 3931920"/>
                <a:gd name="T72" fmla="*/ 4267203 w 4512003"/>
                <a:gd name="T73" fmla="*/ 558800 h 3931920"/>
                <a:gd name="T74" fmla="*/ 4084322 w 4512003"/>
                <a:gd name="T75" fmla="*/ 426720 h 3931920"/>
                <a:gd name="T76" fmla="*/ 4013202 w 4512003"/>
                <a:gd name="T77" fmla="*/ 375920 h 3931920"/>
                <a:gd name="T78" fmla="*/ 3820162 w 4512003"/>
                <a:gd name="T79" fmla="*/ 304800 h 3931920"/>
                <a:gd name="T80" fmla="*/ 3474722 w 4512003"/>
                <a:gd name="T81" fmla="*/ 172720 h 3931920"/>
                <a:gd name="T82" fmla="*/ 3058162 w 4512003"/>
                <a:gd name="T83" fmla="*/ 81280 h 3931920"/>
                <a:gd name="T84" fmla="*/ 2773682 w 4512003"/>
                <a:gd name="T85" fmla="*/ 60960 h 3931920"/>
                <a:gd name="T86" fmla="*/ 2387602 w 4512003"/>
                <a:gd name="T87" fmla="*/ 40640 h 3931920"/>
                <a:gd name="T88" fmla="*/ 1686561 w 4512003"/>
                <a:gd name="T89" fmla="*/ 0 h 3931920"/>
                <a:gd name="T90" fmla="*/ 497840 w 4512003"/>
                <a:gd name="T91" fmla="*/ 30480 h 3931920"/>
                <a:gd name="T92" fmla="*/ 193040 w 4512003"/>
                <a:gd name="T93" fmla="*/ 193040 h 3931920"/>
                <a:gd name="T94" fmla="*/ 162560 w 4512003"/>
                <a:gd name="T95" fmla="*/ 223520 h 3931920"/>
                <a:gd name="T96" fmla="*/ 203200 w 4512003"/>
                <a:gd name="T97" fmla="*/ 223520 h 3931920"/>
                <a:gd name="T98" fmla="*/ 193040 w 4512003"/>
                <a:gd name="T99" fmla="*/ 172720 h 39319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12003" h="3931920">
                  <a:moveTo>
                    <a:pt x="193040" y="172720"/>
                  </a:moveTo>
                  <a:cubicBezTo>
                    <a:pt x="159173" y="226907"/>
                    <a:pt x="28787" y="411480"/>
                    <a:pt x="0" y="548640"/>
                  </a:cubicBezTo>
                  <a:cubicBezTo>
                    <a:pt x="6773" y="697653"/>
                    <a:pt x="606" y="847821"/>
                    <a:pt x="20320" y="995680"/>
                  </a:cubicBezTo>
                  <a:cubicBezTo>
                    <a:pt x="27968" y="1053044"/>
                    <a:pt x="57776" y="1105356"/>
                    <a:pt x="81280" y="1158240"/>
                  </a:cubicBezTo>
                  <a:cubicBezTo>
                    <a:pt x="125667" y="1258110"/>
                    <a:pt x="115643" y="1249433"/>
                    <a:pt x="182880" y="1341120"/>
                  </a:cubicBezTo>
                  <a:cubicBezTo>
                    <a:pt x="198522" y="1362450"/>
                    <a:pt x="213025" y="1385556"/>
                    <a:pt x="233680" y="1402080"/>
                  </a:cubicBezTo>
                  <a:cubicBezTo>
                    <a:pt x="247921" y="1413473"/>
                    <a:pt x="268168" y="1414244"/>
                    <a:pt x="284480" y="1422400"/>
                  </a:cubicBezTo>
                  <a:cubicBezTo>
                    <a:pt x="388469" y="1474395"/>
                    <a:pt x="282635" y="1447819"/>
                    <a:pt x="457200" y="1503680"/>
                  </a:cubicBezTo>
                  <a:cubicBezTo>
                    <a:pt x="680059" y="1574995"/>
                    <a:pt x="499922" y="1490289"/>
                    <a:pt x="711200" y="1574800"/>
                  </a:cubicBezTo>
                  <a:cubicBezTo>
                    <a:pt x="883123" y="1643569"/>
                    <a:pt x="901253" y="1670214"/>
                    <a:pt x="1076960" y="1727200"/>
                  </a:cubicBezTo>
                  <a:cubicBezTo>
                    <a:pt x="1140252" y="1747727"/>
                    <a:pt x="1206491" y="1758154"/>
                    <a:pt x="1270000" y="1778000"/>
                  </a:cubicBezTo>
                  <a:cubicBezTo>
                    <a:pt x="1473378" y="1841556"/>
                    <a:pt x="1330573" y="1809089"/>
                    <a:pt x="1493520" y="1869440"/>
                  </a:cubicBezTo>
                  <a:cubicBezTo>
                    <a:pt x="1553777" y="1891758"/>
                    <a:pt x="1614443" y="1913362"/>
                    <a:pt x="1676400" y="1930400"/>
                  </a:cubicBezTo>
                  <a:cubicBezTo>
                    <a:pt x="1750072" y="1950660"/>
                    <a:pt x="1827296" y="1957457"/>
                    <a:pt x="1899920" y="1981200"/>
                  </a:cubicBezTo>
                  <a:cubicBezTo>
                    <a:pt x="2344910" y="2126677"/>
                    <a:pt x="2059004" y="2059801"/>
                    <a:pt x="2428240" y="2214880"/>
                  </a:cubicBezTo>
                  <a:cubicBezTo>
                    <a:pt x="2521077" y="2253872"/>
                    <a:pt x="2618739" y="2280333"/>
                    <a:pt x="2712720" y="2316480"/>
                  </a:cubicBezTo>
                  <a:cubicBezTo>
                    <a:pt x="2838086" y="2364698"/>
                    <a:pt x="2801865" y="2357930"/>
                    <a:pt x="2905760" y="2418080"/>
                  </a:cubicBezTo>
                  <a:cubicBezTo>
                    <a:pt x="2984365" y="2463588"/>
                    <a:pt x="3023310" y="2474561"/>
                    <a:pt x="3088640" y="2529840"/>
                  </a:cubicBezTo>
                  <a:cubicBezTo>
                    <a:pt x="3110577" y="2548402"/>
                    <a:pt x="3129280" y="2570480"/>
                    <a:pt x="3149600" y="2590800"/>
                  </a:cubicBezTo>
                  <a:cubicBezTo>
                    <a:pt x="3163147" y="2689013"/>
                    <a:pt x="3172725" y="2787856"/>
                    <a:pt x="3190240" y="2885440"/>
                  </a:cubicBezTo>
                  <a:cubicBezTo>
                    <a:pt x="3196486" y="2920242"/>
                    <a:pt x="3217832" y="2951800"/>
                    <a:pt x="3220720" y="2987040"/>
                  </a:cubicBezTo>
                  <a:cubicBezTo>
                    <a:pt x="3226559" y="3058270"/>
                    <a:pt x="3198236" y="3480552"/>
                    <a:pt x="3281680" y="3647440"/>
                  </a:cubicBezTo>
                  <a:cubicBezTo>
                    <a:pt x="3304419" y="3692919"/>
                    <a:pt x="3367868" y="3848014"/>
                    <a:pt x="3454400" y="3891280"/>
                  </a:cubicBezTo>
                  <a:cubicBezTo>
                    <a:pt x="3479988" y="3904074"/>
                    <a:pt x="3516736" y="3916909"/>
                    <a:pt x="3545840" y="3921760"/>
                  </a:cubicBezTo>
                  <a:cubicBezTo>
                    <a:pt x="3572773" y="3926249"/>
                    <a:pt x="3600027" y="3928533"/>
                    <a:pt x="3627120" y="3931920"/>
                  </a:cubicBezTo>
                  <a:cubicBezTo>
                    <a:pt x="3674533" y="3925147"/>
                    <a:pt x="3723308" y="3924758"/>
                    <a:pt x="3769360" y="3911600"/>
                  </a:cubicBezTo>
                  <a:cubicBezTo>
                    <a:pt x="3840727" y="3891209"/>
                    <a:pt x="3917610" y="3849066"/>
                    <a:pt x="3982720" y="3810000"/>
                  </a:cubicBezTo>
                  <a:cubicBezTo>
                    <a:pt x="3993191" y="3803718"/>
                    <a:pt x="4004986" y="3798715"/>
                    <a:pt x="4013200" y="3789680"/>
                  </a:cubicBezTo>
                  <a:cubicBezTo>
                    <a:pt x="4059932" y="3738275"/>
                    <a:pt x="4100771" y="3682615"/>
                    <a:pt x="4124960" y="3616960"/>
                  </a:cubicBezTo>
                  <a:cubicBezTo>
                    <a:pt x="4138309" y="3580727"/>
                    <a:pt x="4144628" y="3542269"/>
                    <a:pt x="4155440" y="3505200"/>
                  </a:cubicBezTo>
                  <a:cubicBezTo>
                    <a:pt x="4168338" y="3460979"/>
                    <a:pt x="4182533" y="3417147"/>
                    <a:pt x="4196080" y="3373120"/>
                  </a:cubicBezTo>
                  <a:cubicBezTo>
                    <a:pt x="4227518" y="3153051"/>
                    <a:pt x="4177824" y="3467702"/>
                    <a:pt x="4328160" y="2956560"/>
                  </a:cubicBezTo>
                  <a:cubicBezTo>
                    <a:pt x="4369523" y="2815926"/>
                    <a:pt x="4406940" y="2695273"/>
                    <a:pt x="4439920" y="2550160"/>
                  </a:cubicBezTo>
                  <a:cubicBezTo>
                    <a:pt x="4455965" y="2479562"/>
                    <a:pt x="4467013" y="2407920"/>
                    <a:pt x="4480560" y="2336800"/>
                  </a:cubicBezTo>
                  <a:cubicBezTo>
                    <a:pt x="4491142" y="1775945"/>
                    <a:pt x="4512003" y="1462041"/>
                    <a:pt x="4429760" y="853440"/>
                  </a:cubicBezTo>
                  <a:cubicBezTo>
                    <a:pt x="4420633" y="785899"/>
                    <a:pt x="4371244" y="730235"/>
                    <a:pt x="4338320" y="670560"/>
                  </a:cubicBezTo>
                  <a:cubicBezTo>
                    <a:pt x="4316989" y="631897"/>
                    <a:pt x="4295271" y="592886"/>
                    <a:pt x="4267200" y="558800"/>
                  </a:cubicBezTo>
                  <a:cubicBezTo>
                    <a:pt x="4225398" y="508040"/>
                    <a:pt x="4133547" y="459538"/>
                    <a:pt x="4084320" y="426720"/>
                  </a:cubicBezTo>
                  <a:cubicBezTo>
                    <a:pt x="4060080" y="410560"/>
                    <a:pt x="4039652" y="388129"/>
                    <a:pt x="4013200" y="375920"/>
                  </a:cubicBezTo>
                  <a:cubicBezTo>
                    <a:pt x="3950937" y="347183"/>
                    <a:pt x="3883692" y="330610"/>
                    <a:pt x="3820160" y="304800"/>
                  </a:cubicBezTo>
                  <a:cubicBezTo>
                    <a:pt x="3630548" y="227770"/>
                    <a:pt x="3717794" y="235449"/>
                    <a:pt x="3474720" y="172720"/>
                  </a:cubicBezTo>
                  <a:cubicBezTo>
                    <a:pt x="3337070" y="137198"/>
                    <a:pt x="3198547" y="103660"/>
                    <a:pt x="3058160" y="81280"/>
                  </a:cubicBezTo>
                  <a:cubicBezTo>
                    <a:pt x="2964277" y="66313"/>
                    <a:pt x="2868574" y="66711"/>
                    <a:pt x="2773680" y="60960"/>
                  </a:cubicBezTo>
                  <a:lnTo>
                    <a:pt x="2387600" y="40640"/>
                  </a:lnTo>
                  <a:lnTo>
                    <a:pt x="1686560" y="0"/>
                  </a:lnTo>
                  <a:cubicBezTo>
                    <a:pt x="1290320" y="10160"/>
                    <a:pt x="893361" y="4544"/>
                    <a:pt x="497840" y="30480"/>
                  </a:cubicBezTo>
                  <a:cubicBezTo>
                    <a:pt x="248920" y="62653"/>
                    <a:pt x="248920" y="160867"/>
                    <a:pt x="193040" y="193040"/>
                  </a:cubicBezTo>
                  <a:cubicBezTo>
                    <a:pt x="159742" y="198035"/>
                    <a:pt x="162560" y="205921"/>
                    <a:pt x="162560" y="223520"/>
                  </a:cubicBezTo>
                  <a:lnTo>
                    <a:pt x="203200" y="223520"/>
                  </a:lnTo>
                  <a:lnTo>
                    <a:pt x="193040" y="172720"/>
                  </a:lnTo>
                  <a:close/>
                </a:path>
              </a:pathLst>
            </a:custGeom>
            <a:solidFill>
              <a:srgbClr val="FF0000">
                <a:alpha val="25098"/>
              </a:srgb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" name="Gruppo 191"/>
          <p:cNvGrpSpPr>
            <a:grpSpLocks/>
          </p:cNvGrpSpPr>
          <p:nvPr/>
        </p:nvGrpSpPr>
        <p:grpSpPr bwMode="auto">
          <a:xfrm>
            <a:off x="3657600" y="4984750"/>
            <a:ext cx="4175125" cy="704850"/>
            <a:chOff x="3291840" y="5817215"/>
            <a:chExt cx="4175760" cy="705505"/>
          </a:xfrm>
        </p:grpSpPr>
        <p:sp>
          <p:nvSpPr>
            <p:cNvPr id="189" name="CasellaDiTesto 188"/>
            <p:cNvSpPr txBox="1"/>
            <p:nvPr/>
          </p:nvSpPr>
          <p:spPr>
            <a:xfrm>
              <a:off x="4419136" y="5817215"/>
              <a:ext cx="1895763" cy="46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Link diretto</a:t>
              </a:r>
            </a:p>
          </p:txBody>
        </p:sp>
        <p:sp>
          <p:nvSpPr>
            <p:cNvPr id="83003" name="Ovale 190"/>
            <p:cNvSpPr>
              <a:spLocks noChangeArrowheads="1"/>
            </p:cNvSpPr>
            <p:nvPr/>
          </p:nvSpPr>
          <p:spPr bwMode="auto">
            <a:xfrm>
              <a:off x="3291840" y="5842000"/>
              <a:ext cx="4175760" cy="68072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dirty="0"/>
              <a:t>Typical Switch workflow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When a new frame F enters some interface: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/>
              <a:t>Lookup in the switch table for </a:t>
            </a:r>
            <a:r>
              <a:rPr lang="en-US" sz="2400" dirty="0" err="1"/>
              <a:t>Dst</a:t>
            </a:r>
            <a:r>
              <a:rPr lang="en-US" sz="2400" dirty="0"/>
              <a:t> MAC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</a:t>
            </a:r>
            <a:r>
              <a:rPr lang="en-US" sz="2400" dirty="0" err="1"/>
              <a:t>Dst</a:t>
            </a:r>
            <a:r>
              <a:rPr lang="en-US" sz="2400" dirty="0"/>
              <a:t> MAC is in switch table</a:t>
            </a:r>
            <a:br>
              <a:rPr lang="en-US" sz="2400" dirty="0"/>
            </a:br>
            <a:r>
              <a:rPr lang="en-US" sz="2400" b="1" dirty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if </a:t>
            </a:r>
            <a:r>
              <a:rPr lang="en-US" sz="2400" dirty="0"/>
              <a:t>MAC </a:t>
            </a:r>
            <a:r>
              <a:rPr lang="en-US" sz="2400" dirty="0" err="1"/>
              <a:t>dst.intf</a:t>
            </a:r>
            <a:r>
              <a:rPr lang="en-US" sz="2400" dirty="0"/>
              <a:t> = MAC </a:t>
            </a:r>
            <a:r>
              <a:rPr lang="en-US" sz="2400" dirty="0" err="1"/>
              <a:t>src.intf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r>
              <a:rPr lang="en-US" sz="2400" dirty="0"/>
              <a:t> ignores this frame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send F over MAC </a:t>
            </a:r>
            <a:r>
              <a:rPr lang="en-US" sz="2400" dirty="0" err="1"/>
              <a:t>dst.intf</a:t>
            </a:r>
            <a:r>
              <a:rPr lang="en-US" sz="2400" dirty="0"/>
              <a:t> ONLY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}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broadcast F on all ports (except the incoming one)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522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u="none" dirty="0">
              <a:latin typeface="Arial" charset="0"/>
            </a:endParaRPr>
          </a:p>
        </p:txBody>
      </p:sp>
      <p:sp>
        <p:nvSpPr>
          <p:cNvPr id="522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0C44B983-9D5B-4781-B8A4-09A7BE8EFFC0}" type="slidenum">
              <a:rPr lang="en-US" u="none" smtClean="0">
                <a:latin typeface="Arial" charset="0"/>
              </a:rPr>
              <a:pPr/>
              <a:t>20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sends frame F to D</a:t>
            </a:r>
            <a:endParaRPr lang="en-US" dirty="0"/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2C91E50C-A528-46F3-9316-3A6A04689313}" type="slidenum">
              <a:rPr lang="en-US" u="none" smtClean="0">
                <a:latin typeface="Arial" charset="0"/>
              </a:rPr>
              <a:pPr/>
              <a:t>21</a:t>
            </a:fld>
            <a:endParaRPr lang="en-US" u="none">
              <a:latin typeface="Arial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Switch receives F from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discovered to operate from </a:t>
            </a:r>
            <a:r>
              <a:rPr lang="en-US" sz="2000" u="none" dirty="0" err="1"/>
              <a:t>intf</a:t>
            </a:r>
            <a:r>
              <a:rPr lang="en-US" sz="2000" u="none" dirty="0"/>
              <a:t> 1. This is recorded.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It is not known where D operates from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F is sent to </a:t>
            </a:r>
            <a:r>
              <a:rPr lang="en-US" sz="2000" u="none" dirty="0" err="1"/>
              <a:t>intf</a:t>
            </a:r>
            <a:r>
              <a:rPr lang="en-US" sz="2000" u="none" dirty="0"/>
              <a:t> 2 and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receives F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3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4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5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6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7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8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9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331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3316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31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31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3277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9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80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3284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3285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3287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3288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3289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3290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3291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3292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3293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4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5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3296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3297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endParaRPr lang="en-US" u="none"/>
          </a:p>
          <a:p>
            <a:endParaRPr lang="en-US" u="none"/>
          </a:p>
        </p:txBody>
      </p:sp>
      <p:sp>
        <p:nvSpPr>
          <p:cNvPr id="53298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53299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</p:txBody>
      </p:sp>
      <p:sp>
        <p:nvSpPr>
          <p:cNvPr id="53300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2</a:t>
            </a:r>
          </a:p>
        </p:txBody>
      </p:sp>
      <p:sp>
        <p:nvSpPr>
          <p:cNvPr id="53301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3</a:t>
            </a:r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2409825" y="3359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5" name="Oval 63"/>
          <p:cNvSpPr>
            <a:spLocks noChangeArrowheads="1"/>
          </p:cNvSpPr>
          <p:nvPr/>
        </p:nvSpPr>
        <p:spPr bwMode="auto">
          <a:xfrm>
            <a:off x="2203450" y="33448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6" name="Oval 64"/>
          <p:cNvSpPr>
            <a:spLocks noChangeArrowheads="1"/>
          </p:cNvSpPr>
          <p:nvPr/>
        </p:nvSpPr>
        <p:spPr bwMode="auto">
          <a:xfrm>
            <a:off x="2474913" y="38020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8" name="Oval 66"/>
          <p:cNvSpPr>
            <a:spLocks noChangeArrowheads="1"/>
          </p:cNvSpPr>
          <p:nvPr/>
        </p:nvSpPr>
        <p:spPr bwMode="auto">
          <a:xfrm>
            <a:off x="2241550" y="35036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4" name="Oval 72"/>
          <p:cNvSpPr>
            <a:spLocks noChangeArrowheads="1"/>
          </p:cNvSpPr>
          <p:nvPr/>
        </p:nvSpPr>
        <p:spPr bwMode="auto">
          <a:xfrm>
            <a:off x="5965825" y="33972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7" name="Oval 75"/>
          <p:cNvSpPr>
            <a:spLocks noChangeArrowheads="1"/>
          </p:cNvSpPr>
          <p:nvPr/>
        </p:nvSpPr>
        <p:spPr bwMode="auto">
          <a:xfrm>
            <a:off x="4140200" y="3379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3902075" y="3365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9" name="Oval 77"/>
          <p:cNvSpPr>
            <a:spLocks noChangeArrowheads="1"/>
          </p:cNvSpPr>
          <p:nvPr/>
        </p:nvSpPr>
        <p:spPr bwMode="auto">
          <a:xfrm>
            <a:off x="4005263" y="2236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0" name="Oval 78"/>
          <p:cNvSpPr>
            <a:spLocks noChangeArrowheads="1"/>
          </p:cNvSpPr>
          <p:nvPr/>
        </p:nvSpPr>
        <p:spPr bwMode="auto">
          <a:xfrm>
            <a:off x="4024313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1" name="Oval 79"/>
          <p:cNvSpPr>
            <a:spLocks noChangeArrowheads="1"/>
          </p:cNvSpPr>
          <p:nvPr/>
        </p:nvSpPr>
        <p:spPr bwMode="auto">
          <a:xfrm>
            <a:off x="4227513" y="21637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2" name="Oval 80"/>
          <p:cNvSpPr>
            <a:spLocks noChangeArrowheads="1"/>
          </p:cNvSpPr>
          <p:nvPr/>
        </p:nvSpPr>
        <p:spPr bwMode="auto">
          <a:xfrm>
            <a:off x="5840413" y="353853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3" name="Oval 81"/>
          <p:cNvSpPr>
            <a:spLocks noChangeArrowheads="1"/>
          </p:cNvSpPr>
          <p:nvPr/>
        </p:nvSpPr>
        <p:spPr bwMode="auto">
          <a:xfrm>
            <a:off x="5640388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044 C -0.0033 -0.02755 -0.01371 -0.05069 -0.01788 -0.05995 " pathEditMode="relative" ptsTypes="aA">
                                      <p:cBhvr>
                                        <p:cTn id="10" dur="2000" fill="hold"/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1644 C 0.00764 -0.01644 -0.00937 0.00949 -0.02639 0.03541 " pathEditMode="relative" ptsTypes="aA">
                                      <p:cBhvr>
                                        <p:cTn id="26" dur="20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671 C 0.01181 0.00671 -0.02256 0.00764 -0.05694 0.00856 " pathEditMode="relative" ptsTypes="aA">
                                      <p:cBhvr>
                                        <p:cTn id="28" dur="2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51852E-6 C 3.88889E-6 -8.51852E-6 0.09444 -0.0801 0.18889 -0.16019 " pathEditMode="relative" ptsTypes="aA">
                                      <p:cBhvr>
                                        <p:cTn id="30" dur="2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00347 C 0.0158 0.06967 0.01737 0.13611 0.01789 0.16273 " pathEditMode="relative" ptsTypes="aA">
                                      <p:cBhvr>
                                        <p:cTn id="69" dur="2000" fill="hold"/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1413 C -0.0099 0.01413 0.07413 0.09931 0.15816 0.1845 " pathEditMode="relative" ptsTypes="aA">
                                      <p:cBhvr>
                                        <p:cTn id="71" dur="2000" fill="hold"/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4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834 C -0.00591 0.00834 -0.02604 0.02963 -0.04618 0.05093 " pathEditMode="relative" ptsTypes="aA">
                                      <p:cBhvr>
                                        <p:cTn id="105" dur="20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1.66667E-6 0.00023 -0.00903 0.04676 -0.01806 0.0935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6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394 C 0.00313 -0.00394 0.02084 0.02523 0.03854 0.05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0.00023 -0.01979 0.02315 -0.03958 0.0462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1596 C -0.01823 -0.01596 -0.01302 0.02339 -0.00781 0.06274 " pathEditMode="relative" ptsTypes="aA">
                                      <p:cBhvr>
                                        <p:cTn id="113" dur="2000" fill="hold"/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63 C -0.03194 0.00463 0.00417 0.02732 0.04028 0.05 " pathEditMode="relative" ptsTypes="aA">
                                      <p:cBhvr>
                                        <p:cTn id="115" dur="2000" fill="hold"/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8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7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0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4" grpId="0" animBg="1"/>
      <p:bldP spid="530494" grpId="1" animBg="1"/>
      <p:bldP spid="530494" grpId="2" animBg="1"/>
      <p:bldP spid="530495" grpId="0" animBg="1"/>
      <p:bldP spid="530495" grpId="1" animBg="1"/>
      <p:bldP spid="530495" grpId="2" animBg="1"/>
      <p:bldP spid="530496" grpId="0" animBg="1"/>
      <p:bldP spid="530496" grpId="1" animBg="1"/>
      <p:bldP spid="530496" grpId="2" animBg="1"/>
      <p:bldP spid="530498" grpId="0" animBg="1"/>
      <p:bldP spid="530498" grpId="1" animBg="1"/>
      <p:bldP spid="530498" grpId="2" animBg="1"/>
      <p:bldP spid="530504" grpId="0" animBg="1"/>
      <p:bldP spid="530504" grpId="1" animBg="1"/>
      <p:bldP spid="530504" grpId="2" animBg="1"/>
      <p:bldP spid="530507" grpId="0" animBg="1"/>
      <p:bldP spid="530507" grpId="1" animBg="1"/>
      <p:bldP spid="530507" grpId="2" animBg="1"/>
      <p:bldP spid="530508" grpId="0" animBg="1"/>
      <p:bldP spid="530508" grpId="1" animBg="1"/>
      <p:bldP spid="530509" grpId="0" animBg="1"/>
      <p:bldP spid="530509" grpId="1" animBg="1"/>
      <p:bldP spid="530509" grpId="2" animBg="1"/>
      <p:bldP spid="530510" grpId="0" animBg="1"/>
      <p:bldP spid="530510" grpId="1" animBg="1"/>
      <p:bldP spid="530510" grpId="2" animBg="1"/>
      <p:bldP spid="530511" grpId="0" animBg="1"/>
      <p:bldP spid="530511" grpId="1" animBg="1"/>
      <p:bldP spid="530511" grpId="2" animBg="1"/>
      <p:bldP spid="530512" grpId="0" animBg="1"/>
      <p:bldP spid="530512" grpId="1" animBg="1"/>
      <p:bldP spid="530512" grpId="2" animBg="1"/>
      <p:bldP spid="530513" grpId="0" animBg="1"/>
      <p:bldP spid="530513" grpId="1" animBg="1"/>
      <p:bldP spid="53051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Switch example</a:t>
            </a:r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When D answers to C: </a:t>
            </a:r>
            <a:endParaRPr lang="en-US" dirty="0"/>
          </a:p>
          <a:p>
            <a:endParaRPr lang="en-US" dirty="0"/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72F2F3D7-F1E2-41DB-8D1B-31FCB6F462EA}" type="slidenum">
              <a:rPr lang="en-US" u="none" smtClean="0">
                <a:latin typeface="Arial" charset="0"/>
              </a:rPr>
              <a:pPr/>
              <a:t>22</a:t>
            </a:fld>
            <a:endParaRPr lang="en-US" u="none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answers with F2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D is discovered to be operating from </a:t>
            </a:r>
            <a:r>
              <a:rPr lang="en-US" sz="2000" u="none" dirty="0" err="1"/>
              <a:t>intf</a:t>
            </a:r>
            <a:r>
              <a:rPr lang="en-US" sz="2000" u="none" dirty="0"/>
              <a:t> 2. This is recorded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known to work on </a:t>
            </a:r>
            <a:r>
              <a:rPr lang="en-US" sz="2000" u="none" dirty="0" err="1"/>
              <a:t>intf</a:t>
            </a:r>
            <a:r>
              <a:rPr lang="en-US" sz="2000" u="none" dirty="0"/>
              <a:t> 1, only this interface receives F2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0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2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3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4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5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6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7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8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4300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4332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4333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4334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4335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4301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4316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4317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8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9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4320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4321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r>
              <a:rPr lang="en-US" u="none"/>
              <a:t>C</a:t>
            </a:r>
          </a:p>
        </p:txBody>
      </p:sp>
      <p:sp>
        <p:nvSpPr>
          <p:cNvPr id="54322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  <a:p>
            <a:r>
              <a:rPr lang="en-US" u="none"/>
              <a:t>1</a:t>
            </a:r>
          </a:p>
        </p:txBody>
      </p:sp>
      <p:sp>
        <p:nvSpPr>
          <p:cNvPr id="531511" name="Oval 55"/>
          <p:cNvSpPr>
            <a:spLocks noChangeArrowheads="1"/>
          </p:cNvSpPr>
          <p:nvPr/>
        </p:nvSpPr>
        <p:spPr bwMode="auto">
          <a:xfrm>
            <a:off x="3581400" y="36068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2413000" y="3467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4178300" y="3403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4" name="Oval 58"/>
          <p:cNvSpPr>
            <a:spLocks noChangeArrowheads="1"/>
          </p:cNvSpPr>
          <p:nvPr/>
        </p:nvSpPr>
        <p:spPr bwMode="auto">
          <a:xfrm>
            <a:off x="3949700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044950" y="328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7302500" y="37592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it-IT" u="none"/>
              <a:t>D      2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4089400" y="214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2209800" y="3492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9" name="Oval 63"/>
          <p:cNvSpPr>
            <a:spLocks noChangeArrowheads="1"/>
          </p:cNvSpPr>
          <p:nvPr/>
        </p:nvSpPr>
        <p:spPr bwMode="auto">
          <a:xfrm>
            <a:off x="2184400" y="3340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1759 L 0.05486 -0.03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C -0.0059 0.03611 -0.01163 0.07245 -0.01389 0.08704 " pathEditMode="relative" ptsTypes="aA">
                                      <p:cBhvr>
                                        <p:cTn id="27" dur="2000" fill="hold"/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1019 C -0.01042 -0.01019 0.0059 0.02083 0.02222 0.05185 " pathEditMode="relative" ptsTypes="aA">
                                      <p:cBhvr>
                                        <p:cTn id="29" dur="2000" fill="hold"/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49 C 0.00417 0.00649 0.00417 -0.07268 0.00417 -0.15185 " pathEditMode="relative" ptsTypes="aA">
                                      <p:cBhvr>
                                        <p:cTn id="31" dur="20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482 C -0.0783 0.08658 -0.15573 0.15834 -0.18681 0.18705 " pathEditMode="relative" ptsTypes="aA">
                                      <p:cBhvr>
                                        <p:cTn id="68" dur="2000" fill="hold"/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1297 C 0.02153 0.01297 -0.01909 0.01482 -0.05972 0.01667 " pathEditMode="relative" ptsTypes="aA">
                                      <p:cBhvr>
                                        <p:cTn id="85" dur="2000" fill="hold"/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1.11111E-6 -7.40741E-7 -0.01702 0.02824 -0.03403 0.05648 " pathEditMode="relative" ptsTypes="aA">
                                      <p:cBhvr>
                                        <p:cTn id="87" dur="2000" fill="hold"/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556 C -0.00347 -0.00556 0.00521 0.02315 0.01389 0.05185 " pathEditMode="relative" ptsTypes="aA">
                                      <p:cBhvr>
                                        <p:cTn id="89" dur="2000" fill="hold"/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nimBg="1"/>
      <p:bldP spid="531511" grpId="1" animBg="1"/>
      <p:bldP spid="531511" grpId="2" animBg="1"/>
      <p:bldP spid="531512" grpId="0" animBg="1"/>
      <p:bldP spid="531512" grpId="1" animBg="1"/>
      <p:bldP spid="531513" grpId="0" animBg="1"/>
      <p:bldP spid="531513" grpId="1" animBg="1"/>
      <p:bldP spid="531513" grpId="2" animBg="1"/>
      <p:bldP spid="531514" grpId="0" animBg="1"/>
      <p:bldP spid="531514" grpId="1" animBg="1"/>
      <p:bldP spid="531514" grpId="2" animBg="1"/>
      <p:bldP spid="531515" grpId="0" animBg="1"/>
      <p:bldP spid="531515" grpId="1" animBg="1"/>
      <p:bldP spid="531515" grpId="2" animBg="1"/>
      <p:bldP spid="531516" grpId="0"/>
      <p:bldP spid="531517" grpId="0" animBg="1"/>
      <p:bldP spid="531517" grpId="1" animBg="1"/>
      <p:bldP spid="531517" grpId="2" animBg="1"/>
      <p:bldP spid="531518" grpId="0" animBg="1"/>
      <p:bldP spid="531518" grpId="1" animBg="1"/>
      <p:bldP spid="531518" grpId="2" animBg="1"/>
      <p:bldP spid="531519" grpId="0" animBg="1"/>
      <p:bldP spid="531519" grpId="1" animBg="1"/>
      <p:bldP spid="5315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Port Stealing: example</a:t>
            </a:r>
            <a:endParaRPr lang="en-US" dirty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 a frame to R.  G is an intruder</a:t>
            </a:r>
            <a:endParaRPr lang="en-US" dirty="0"/>
          </a:p>
        </p:txBody>
      </p:sp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42F40B8-CD21-469A-9641-BF42E20FD5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sends frames using R as source MAC. This forces wrong updating of the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can then capture frames to R, can record, filter and alter them. Then, for avoiding disruption of communication, it sends frames to the real R, stimulating re-update of the switch table</a:t>
            </a:r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R</a:t>
            </a:r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/>
              <a:t>R</a:t>
            </a:r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5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6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7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8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9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00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 / </a:t>
            </a:r>
            <a:r>
              <a:rPr lang="it-IT" dirty="0" err="1"/>
              <a:t>Flooding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Flooding</a:t>
            </a:r>
            <a:r>
              <a:rPr lang="it-IT" dirty="0"/>
              <a:t>. Idea: the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can be </a:t>
            </a:r>
            <a:r>
              <a:rPr lang="it-IT" dirty="0" err="1"/>
              <a:t>saturated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frames</a:t>
            </a:r>
            <a:r>
              <a:rPr lang="it-IT" dirty="0"/>
              <a:t> with random MAC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, a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</a:t>
            </a:r>
            <a:r>
              <a:rPr lang="it-IT" dirty="0" err="1"/>
              <a:t>behaving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an </a:t>
            </a:r>
            <a:r>
              <a:rPr lang="it-IT" dirty="0" err="1"/>
              <a:t>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Countermeasures</a:t>
            </a:r>
            <a:r>
              <a:rPr lang="it-IT" dirty="0"/>
              <a:t>: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, IEEE 802.1X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77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Broadcast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Fake</a:t>
            </a:r>
            <a:r>
              <a:rPr lang="it-IT" sz="2000" dirty="0"/>
              <a:t> </a:t>
            </a:r>
            <a:r>
              <a:rPr lang="it-IT" sz="2000" dirty="0" err="1"/>
              <a:t>victim’s</a:t>
            </a:r>
            <a:r>
              <a:rPr lang="it-IT" sz="20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Generate broadcast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fake</a:t>
            </a:r>
            <a:r>
              <a:rPr lang="it-IT" sz="2000" dirty="0"/>
              <a:t> IP.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Answers</a:t>
            </a:r>
            <a:r>
              <a:rPr lang="it-IT" sz="2000" dirty="0"/>
              <a:t> </a:t>
            </a:r>
            <a:r>
              <a:rPr lang="it-IT" sz="2000" dirty="0" err="1"/>
              <a:t>flood</a:t>
            </a:r>
            <a:r>
              <a:rPr lang="it-IT" sz="2000" dirty="0"/>
              <a:t> the </a:t>
            </a:r>
            <a:r>
              <a:rPr lang="it-IT" sz="2000" dirty="0" err="1"/>
              <a:t>victim</a:t>
            </a:r>
            <a:r>
              <a:rPr lang="it-IT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Depending</a:t>
            </a:r>
            <a:r>
              <a:rPr lang="it-IT" sz="2000" dirty="0"/>
              <a:t> on the </a:t>
            </a:r>
            <a:r>
              <a:rPr lang="it-IT" sz="2000" dirty="0" err="1"/>
              <a:t>type</a:t>
            </a:r>
            <a:r>
              <a:rPr lang="it-IT" sz="2000" dirty="0"/>
              <a:t> of </a:t>
            </a:r>
            <a:r>
              <a:rPr lang="it-IT" sz="2000" dirty="0" err="1"/>
              <a:t>attack</a:t>
            </a:r>
            <a:r>
              <a:rPr lang="it-IT" sz="2000" dirty="0"/>
              <a:t>,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required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B9119C8-7545-443C-B52D-67A101F86A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0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Attacker</a:t>
            </a:r>
            <a:endParaRPr lang="it-IT" dirty="0"/>
          </a:p>
          <a:p>
            <a:r>
              <a:rPr lang="it-IT" dirty="0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Victim</a:t>
            </a:r>
            <a:endParaRPr lang="it-IT" dirty="0"/>
          </a:p>
          <a:p>
            <a:r>
              <a:rPr lang="it-IT" dirty="0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. </a:t>
            </a:r>
          </a:p>
          <a:p>
            <a:r>
              <a:rPr lang="it-IT" dirty="0"/>
              <a:t>Passive </a:t>
            </a:r>
            <a:r>
              <a:rPr lang="it-IT" dirty="0" err="1"/>
              <a:t>attackers</a:t>
            </a:r>
            <a:r>
              <a:rPr lang="it-IT" dirty="0"/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159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COUNTERMEASURES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err="1"/>
              <a:t>Limiting</a:t>
            </a:r>
            <a:r>
              <a:rPr lang="it-IT" dirty="0"/>
              <a:t> ICMP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broadcast on </a:t>
            </a:r>
            <a:r>
              <a:rPr lang="it-IT" dirty="0" err="1"/>
              <a:t>LANs</a:t>
            </a:r>
            <a:endParaRPr lang="it-IT" dirty="0"/>
          </a:p>
          <a:p>
            <a:r>
              <a:rPr lang="it-IT" dirty="0" err="1"/>
              <a:t>Configure</a:t>
            </a:r>
            <a:r>
              <a:rPr lang="it-IT" dirty="0"/>
              <a:t> firewalls</a:t>
            </a:r>
          </a:p>
          <a:p>
            <a:r>
              <a:rPr lang="it-IT" dirty="0"/>
              <a:t>IP </a:t>
            </a:r>
            <a:r>
              <a:rPr lang="it-IT" dirty="0" err="1"/>
              <a:t>spoofings</a:t>
            </a:r>
            <a:r>
              <a:rPr lang="it-IT" dirty="0"/>
              <a:t> are </a:t>
            </a:r>
            <a:r>
              <a:rPr lang="it-IT" dirty="0" err="1"/>
              <a:t>severely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from LAN to LAN,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86E8-EF6D-4F48-B0F6-A97F2EA7531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 err="1"/>
              <a:t>Other</a:t>
            </a:r>
            <a:r>
              <a:rPr lang="it-IT" sz="4800" dirty="0"/>
              <a:t> Local MITM Attacks</a:t>
            </a:r>
            <a:br>
              <a:rPr lang="it-IT" sz="4800" dirty="0"/>
            </a:br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DNS </a:t>
            </a:r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spoofing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47813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019925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9250" y="38608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HOST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164388" y="393382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DNS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0338" y="3933825"/>
            <a:ext cx="4319587" cy="366713"/>
            <a:chOff x="2018" y="2750"/>
            <a:chExt cx="2087" cy="231"/>
          </a:xfrm>
        </p:grpSpPr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>
              <a:off x="2018" y="2976"/>
              <a:ext cx="2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2517" y="2750"/>
              <a:ext cx="1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serverX.localdomain.in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5078413"/>
            <a:ext cx="4319587" cy="366712"/>
            <a:chOff x="1701" y="2659"/>
            <a:chExt cx="2721" cy="231"/>
          </a:xfrm>
        </p:grpSpPr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 flipH="1">
              <a:off x="1701" y="2886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837" y="2659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10.1.1.50</a:t>
              </a:r>
            </a:p>
          </p:txBody>
        </p:sp>
      </p:grp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356100" y="3429000"/>
            <a:ext cx="1152525" cy="2376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546600" y="34639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  <a:latin typeface="Tahoma" pitchFamily="34" charset="0"/>
              </a:rPr>
              <a:t>MITM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0338" y="4508500"/>
            <a:ext cx="1655762" cy="366713"/>
            <a:chOff x="1701" y="2341"/>
            <a:chExt cx="1043" cy="231"/>
          </a:xfrm>
        </p:grpSpPr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701" y="2568"/>
              <a:ext cx="10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882" y="2341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rgbClr val="FF0000"/>
                  </a:solidFill>
                  <a:latin typeface="Tahoma" pitchFamily="34" charset="0"/>
                </a:rPr>
                <a:t>10.1.1.1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27313" y="5300663"/>
            <a:ext cx="215900" cy="215900"/>
            <a:chOff x="2154" y="3385"/>
            <a:chExt cx="136" cy="136"/>
          </a:xfrm>
        </p:grpSpPr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 flipH="1"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52337" y="2060575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t-IT" sz="2400" dirty="0">
                <a:latin typeface="Tahoma" pitchFamily="34" charset="0"/>
              </a:rPr>
              <a:t>If the attacker is able to sniff the ID of the DNS request,</a:t>
            </a:r>
          </a:p>
          <a:p>
            <a:pPr eaLnBrk="1" hangingPunct="1"/>
            <a:r>
              <a:rPr lang="en-US" altLang="it-IT" sz="2400" dirty="0">
                <a:latin typeface="Tahoma" pitchFamily="34" charset="0"/>
              </a:rPr>
              <a:t>he/she can reply before the real DNS server</a:t>
            </a:r>
          </a:p>
        </p:txBody>
      </p:sp>
    </p:spTree>
    <p:extLst>
      <p:ext uri="{BB962C8B-B14F-4D97-AF65-F5344CB8AC3E}">
        <p14:creationId xmlns:p14="http://schemas.microsoft.com/office/powerpoint/2010/main" val="3690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3EF82-FAA2-4988-8503-A205261F5F76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/>
              <a:t>Local </a:t>
            </a:r>
            <a:r>
              <a:rPr lang="it-IT" sz="4800" dirty="0" err="1"/>
              <a:t>attacks</a:t>
            </a:r>
            <a:br>
              <a:rPr lang="it-IT" sz="4800" dirty="0"/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DNS spoofing </a:t>
            </a:r>
            <a:r>
              <a:rPr lang="en-US" sz="32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</a:t>
            </a:r>
            <a:r>
              <a:rPr lang="it-IT" dirty="0"/>
              <a:t> multiple </a:t>
            </a:r>
            <a:r>
              <a:rPr lang="it-IT" dirty="0" err="1"/>
              <a:t>replies</a:t>
            </a:r>
            <a:r>
              <a:rPr lang="it-IT" dirty="0"/>
              <a:t> (IDS)</a:t>
            </a:r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use </a:t>
            </a:r>
            <a:r>
              <a:rPr lang="it-IT" dirty="0" err="1"/>
              <a:t>lmhost</a:t>
            </a:r>
            <a:r>
              <a:rPr lang="it-IT" dirty="0"/>
              <a:t> or </a:t>
            </a:r>
            <a:r>
              <a:rPr lang="it-IT" dirty="0" err="1"/>
              <a:t>hosts</a:t>
            </a:r>
            <a:r>
              <a:rPr lang="it-IT" dirty="0"/>
              <a:t> file for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hosts</a:t>
            </a:r>
            <a:endParaRPr lang="it-IT" dirty="0"/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– DNSSEC </a:t>
            </a:r>
          </a:p>
          <a:p>
            <a:pPr marL="0" indent="0" eaLnBrk="1" hangingPunct="1">
              <a:buNone/>
              <a:defRPr/>
            </a:pPr>
            <a:r>
              <a:rPr lang="it-IT" dirty="0"/>
              <a:t>	</a:t>
            </a:r>
            <a:r>
              <a:rPr lang="it-IT" sz="2400" dirty="0"/>
              <a:t>(</a:t>
            </a:r>
            <a:r>
              <a:rPr lang="it-IT" sz="2400" dirty="0" err="1"/>
              <a:t>not</a:t>
            </a:r>
            <a:r>
              <a:rPr lang="it-IT" sz="2400" dirty="0"/>
              <a:t> to be </a:t>
            </a:r>
            <a:r>
              <a:rPr lang="it-IT" sz="2400" dirty="0" err="1"/>
              <a:t>confused</a:t>
            </a:r>
            <a:r>
              <a:rPr lang="it-IT" sz="2400" dirty="0"/>
              <a:t> with DNS over TLS)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16559-1FD0-45C9-9FB7-B764AE4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" y="5523249"/>
            <a:ext cx="7494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host.example.com. 86400 IN RRSIG A 5 3 86400 20030322173103 ( 20030220173103 2642 example.com.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oJB1W6WNGv+ldvQ3WDG0MQkg5IEhjRip8WTr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PYGv07h108dUKGMeDPKijVCHX3DDKdfb+v6o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B9wfuh3DTJXUAfI/M0zmO/zz8bW0Rznl8O3t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GNazPwQKkRN20XPXV6nwwfoXmJQbsLNrLfkG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J5D6fwFm8nN+6pBzeDQfsS3Ap3o= )</a:t>
            </a:r>
            <a:r>
              <a:rPr kumimoji="0" lang="it-IT" altLang="it-IT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100F-7B25-47F5-B2C1-41435C68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MISC: DNS rebinding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8AA196-E9D3-4859-8C44-42146405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66" y="1600200"/>
            <a:ext cx="6833667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60CA6-8CF5-487C-B6FB-E8FBC47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A7D4D-00A9-49A8-9232-B66ED2F4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Some 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 b="1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 b="1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 b="1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661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62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401CD61-5B56-4BDA-8EAF-8D8F313E49C7}" type="slidenum">
              <a:rPr lang="en-US"/>
              <a:pPr/>
              <a:t>3</a:t>
            </a:fld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adjacent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3B64-4750-48A7-81F1-2450A3DE34D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/>
              <a:t>The DHCP requests are made in broadcast mode. </a:t>
            </a:r>
          </a:p>
          <a:p>
            <a:pPr algn="just" eaLnBrk="1" hangingPunct="1">
              <a:defRPr/>
            </a:pPr>
            <a:endParaRPr lang="en-US" sz="2800"/>
          </a:p>
          <a:p>
            <a:pPr algn="just" eaLnBrk="1" hangingPunct="1">
              <a:defRPr/>
            </a:pPr>
            <a:r>
              <a:rPr lang="en-US" sz="2800"/>
              <a:t>If the attacker replies before the real DHCP server it can manipulate:</a:t>
            </a:r>
          </a:p>
          <a:p>
            <a:pPr algn="just" eaLnBrk="1" hangingPunct="1">
              <a:defRPr/>
            </a:pPr>
            <a:endParaRPr lang="en-US" sz="2800"/>
          </a:p>
          <a:p>
            <a:pPr lvl="1" algn="just" eaLnBrk="1" hangingPunct="1">
              <a:defRPr/>
            </a:pPr>
            <a:r>
              <a:rPr lang="en-US" sz="2400"/>
              <a:t>IP address of the victim</a:t>
            </a:r>
          </a:p>
          <a:p>
            <a:pPr lvl="1" algn="just" eaLnBrk="1" hangingPunct="1">
              <a:defRPr/>
            </a:pPr>
            <a:r>
              <a:rPr lang="en-US" sz="2400"/>
              <a:t>GW address assigned to the victim</a:t>
            </a:r>
          </a:p>
          <a:p>
            <a:pPr lvl="1" algn="just" eaLnBrk="1" hangingPunct="1">
              <a:defRPr/>
            </a:pPr>
            <a:r>
              <a:rPr lang="en-US" sz="2400"/>
              <a:t>DNS address</a:t>
            </a:r>
          </a:p>
        </p:txBody>
      </p:sp>
    </p:spTree>
    <p:extLst>
      <p:ext uri="{BB962C8B-B14F-4D97-AF65-F5344CB8AC3E}">
        <p14:creationId xmlns:p14="http://schemas.microsoft.com/office/powerpoint/2010/main" val="2469464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9BAE9C-6E7E-4B50-9C58-99C067A6BC9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detection</a:t>
            </a:r>
            <a:r>
              <a:rPr lang="it-IT" dirty="0"/>
              <a:t> of multiple DHCP </a:t>
            </a:r>
            <a:r>
              <a:rPr lang="it-IT" dirty="0" err="1"/>
              <a:t>replies</a:t>
            </a:r>
            <a:endParaRPr lang="it-IT" dirty="0"/>
          </a:p>
          <a:p>
            <a:pPr algn="just" eaLnBrk="1" hangingPunct="1">
              <a:defRPr/>
            </a:pPr>
            <a:r>
              <a:rPr lang="it-IT" dirty="0">
                <a:solidFill>
                  <a:srgbClr val="92D050"/>
                </a:solidFill>
              </a:rPr>
              <a:t>YES</a:t>
            </a:r>
            <a:r>
              <a:rPr lang="it-IT" dirty="0"/>
              <a:t> – </a:t>
            </a:r>
            <a:r>
              <a:rPr lang="it-IT" dirty="0" err="1"/>
              <a:t>dhcp</a:t>
            </a:r>
            <a:r>
              <a:rPr lang="it-IT" dirty="0"/>
              <a:t> probe</a:t>
            </a:r>
          </a:p>
          <a:p>
            <a:pPr algn="just" eaLnBrk="1" hangingPunct="1">
              <a:defRPr/>
            </a:pPr>
            <a:r>
              <a:rPr lang="it-IT" dirty="0"/>
              <a:t>YES – Switch </a:t>
            </a:r>
            <a:r>
              <a:rPr lang="it-IT" dirty="0" err="1"/>
              <a:t>ACLs</a:t>
            </a:r>
            <a:r>
              <a:rPr lang="it-IT" dirty="0"/>
              <a:t>, DHCP </a:t>
            </a:r>
            <a:r>
              <a:rPr lang="it-IT" dirty="0" err="1"/>
              <a:t>snooping</a:t>
            </a:r>
            <a:endParaRPr lang="it-IT" dirty="0"/>
          </a:p>
          <a:p>
            <a:pPr algn="just" eaLnBrk="1" hangingPunct="1">
              <a:defRPr/>
            </a:pPr>
            <a:r>
              <a:rPr lang="it-IT" dirty="0"/>
              <a:t>YES – DHCP </a:t>
            </a:r>
            <a:r>
              <a:rPr lang="it-IT" dirty="0" err="1"/>
              <a:t>starvator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73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34CD9B-426C-436A-9068-4B4D861464C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</a:t>
            </a:r>
            <a:r>
              <a:rPr lang="it-IT" sz="4000" dirty="0"/>
              <a:t>(2)</a:t>
            </a:r>
            <a:br>
              <a:rPr lang="it-IT" sz="4000" dirty="0"/>
            </a:br>
            <a:r>
              <a:rPr lang="it-IT" sz="2800" dirty="0"/>
              <a:t>ICMP </a:t>
            </a:r>
            <a:r>
              <a:rPr lang="it-IT" sz="2800" dirty="0" err="1"/>
              <a:t>redirect</a:t>
            </a:r>
            <a:endParaRPr lang="it-IT" sz="2800" dirty="0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35150" y="3571875"/>
            <a:ext cx="49688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82850" y="4219575"/>
            <a:ext cx="576263" cy="503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82850" y="42910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G1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724525" y="4219575"/>
            <a:ext cx="576263" cy="503238"/>
            <a:chOff x="1247" y="1888"/>
            <a:chExt cx="363" cy="317"/>
          </a:xfrm>
        </p:grpSpPr>
        <p:sp>
          <p:nvSpPr>
            <p:cNvPr id="24600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36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601" name="Text Box 8"/>
            <p:cNvSpPr txBox="1">
              <a:spLocks noChangeArrowheads="1"/>
            </p:cNvSpPr>
            <p:nvPr/>
          </p:nvSpPr>
          <p:spPr bwMode="auto">
            <a:xfrm>
              <a:off x="1292" y="1933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 sz="2000">
                  <a:latin typeface="Tahoma" pitchFamily="34" charset="0"/>
                </a:rPr>
                <a:t>AT</a:t>
              </a:r>
            </a:p>
          </p:txBody>
        </p:sp>
      </p:grp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06813" y="5588000"/>
            <a:ext cx="576262" cy="5032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779838" y="565943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H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148263" y="2852738"/>
            <a:ext cx="576262" cy="503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T</a:t>
            </a:r>
          </a:p>
        </p:txBody>
      </p:sp>
      <p:cxnSp>
        <p:nvCxnSpPr>
          <p:cNvPr id="24588" name="AutoShape 13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endCxn id="24586" idx="1"/>
          </p:cNvCxnSpPr>
          <p:nvPr/>
        </p:nvCxnSpPr>
        <p:spPr bwMode="auto">
          <a:xfrm flipV="1">
            <a:off x="2771775" y="3105150"/>
            <a:ext cx="2357438" cy="1095375"/>
          </a:xfrm>
          <a:prstGeom prst="bentConnector3">
            <a:avLst>
              <a:gd name="adj1" fmla="val -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5" name="AutoShape 15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6" name="AutoShape 16"/>
          <p:cNvCxnSpPr>
            <a:cxnSpLocks noChangeShapeType="1"/>
            <a:stCxn id="24584" idx="3"/>
            <a:endCxn id="24600" idx="2"/>
          </p:cNvCxnSpPr>
          <p:nvPr/>
        </p:nvCxnSpPr>
        <p:spPr bwMode="auto">
          <a:xfrm flipV="1">
            <a:off x="4302125" y="4741863"/>
            <a:ext cx="1711325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7" name="AutoShape 17"/>
          <p:cNvCxnSpPr>
            <a:cxnSpLocks noChangeShapeType="1"/>
            <a:stCxn id="24600" idx="1"/>
            <a:endCxn id="24581" idx="3"/>
          </p:cNvCxnSpPr>
          <p:nvPr/>
        </p:nvCxnSpPr>
        <p:spPr bwMode="auto">
          <a:xfrm rot="10800000">
            <a:off x="3078163" y="4471988"/>
            <a:ext cx="26273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6351588" y="56022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>
                <a:latin typeface="Tahoma" pitchFamily="34" charset="0"/>
              </a:rPr>
              <a:t>LAN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1042988" y="1916113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The attacker can forge ICMP redirect packet in order to </a:t>
            </a:r>
          </a:p>
          <a:p>
            <a:pPr eaLnBrk="1" hangingPunct="1"/>
            <a:r>
              <a:rPr lang="it-IT" altLang="it-IT" sz="2400">
                <a:latin typeface="Tahoma" pitchFamily="34" charset="0"/>
              </a:rPr>
              <a:t>redirect traffic to himself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9113" y="4652963"/>
            <a:ext cx="2665412" cy="935037"/>
            <a:chOff x="1927" y="2931"/>
            <a:chExt cx="1633" cy="589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927" y="2975"/>
              <a:ext cx="408" cy="54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51" y="2985"/>
              <a:ext cx="1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chemeClr val="accent1"/>
                  </a:solidFill>
                  <a:latin typeface="Tahoma" pitchFamily="34" charset="0"/>
                </a:rPr>
                <a:t>ICMP redirect to AT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27" y="2931"/>
              <a:ext cx="16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486424" name="AutoShape 24"/>
          <p:cNvCxnSpPr>
            <a:cxnSpLocks noChangeShapeType="1"/>
            <a:stCxn id="24581" idx="0"/>
            <a:endCxn id="24586" idx="1"/>
          </p:cNvCxnSpPr>
          <p:nvPr/>
        </p:nvCxnSpPr>
        <p:spPr bwMode="auto">
          <a:xfrm rot="-5400000">
            <a:off x="3402806" y="2474119"/>
            <a:ext cx="1095375" cy="23574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Wireless L2 Security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5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frame: Addressing</a:t>
            </a:r>
          </a:p>
        </p:txBody>
      </p:sp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5-</a:t>
            </a:r>
            <a:fld id="{1BE43869-0400-4BD2-9FA1-44EFBC9170E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3278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2:</a:t>
            </a:r>
            <a:r>
              <a:rPr lang="en-US" u="none" dirty="0"/>
              <a:t> </a:t>
            </a:r>
            <a:r>
              <a:rPr lang="en-US" u="none" dirty="0" err="1"/>
              <a:t>src</a:t>
            </a:r>
            <a:r>
              <a:rPr lang="en-US" u="none" dirty="0"/>
              <a:t> MAC address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3257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1:</a:t>
            </a:r>
            <a:r>
              <a:rPr lang="en-US" u="none" dirty="0"/>
              <a:t> </a:t>
            </a:r>
            <a:r>
              <a:rPr lang="en-US" u="none" dirty="0" err="1"/>
              <a:t>dst</a:t>
            </a:r>
            <a:r>
              <a:rPr lang="en-US" u="none" dirty="0"/>
              <a:t> MAC address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3:</a:t>
            </a:r>
            <a:r>
              <a:rPr lang="en-US" u="none" dirty="0"/>
              <a:t> Used in WDS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55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35</a:t>
            </a:fld>
            <a:endParaRPr lang="en-US" u="none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0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1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2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3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</a:rPr>
              <a:t>802.11 frame: bridging</a:t>
            </a:r>
          </a:p>
        </p:txBody>
      </p:sp>
    </p:spTree>
    <p:extLst>
      <p:ext uri="{BB962C8B-B14F-4D97-AF65-F5344CB8AC3E}">
        <p14:creationId xmlns:p14="http://schemas.microsoft.com/office/powerpoint/2010/main" val="35996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36</a:t>
            </a:fld>
            <a:endParaRPr lang="en-US" u="none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832869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802.11: BSS &amp;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ESSID =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denoting</a:t>
            </a:r>
            <a:r>
              <a:rPr lang="it-IT" dirty="0"/>
              <a:t> an AP </a:t>
            </a:r>
            <a:r>
              <a:rPr lang="it-IT" dirty="0" err="1"/>
              <a:t>group</a:t>
            </a:r>
            <a:r>
              <a:rPr lang="it-IT" dirty="0"/>
              <a:t>. </a:t>
            </a:r>
            <a:r>
              <a:rPr lang="it-IT" dirty="0" err="1"/>
              <a:t>Members</a:t>
            </a:r>
            <a:r>
              <a:rPr lang="it-IT" dirty="0"/>
              <a:t> of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coordinated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in a WDS.</a:t>
            </a:r>
          </a:p>
          <a:p>
            <a:r>
              <a:rPr lang="it-IT" dirty="0"/>
              <a:t>BSSID = single AP MAC </a:t>
            </a:r>
            <a:r>
              <a:rPr lang="it-IT" dirty="0" err="1"/>
              <a:t>address</a:t>
            </a:r>
            <a:r>
              <a:rPr lang="it-IT" dirty="0"/>
              <a:t>.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unique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Association</a:t>
            </a:r>
            <a:r>
              <a:rPr lang="it-IT" dirty="0"/>
              <a:t>: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entering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domain</a:t>
            </a:r>
          </a:p>
          <a:p>
            <a:pPr lvl="1"/>
            <a:r>
              <a:rPr lang="it-IT" dirty="0"/>
              <a:t>Beacon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/>
              <a:t>Probe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37</a:t>
            </a:fld>
            <a:endParaRPr lang="en-US" u="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Channel </a:t>
            </a:r>
            <a:r>
              <a:rPr lang="it-IT" dirty="0" err="1"/>
              <a:t>allocation</a:t>
            </a:r>
            <a:endParaRPr lang="it-IT" dirty="0"/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38</a:t>
            </a:fld>
            <a:endParaRPr lang="en-US" u="none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1639" y="52200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802.11n </a:t>
            </a:r>
            <a:r>
              <a:rPr lang="it-IT" dirty="0" err="1"/>
              <a:t>APs</a:t>
            </a:r>
            <a:r>
              <a:rPr lang="it-IT" dirty="0"/>
              <a:t> take </a:t>
            </a:r>
            <a:r>
              <a:rPr lang="it-IT" dirty="0" err="1"/>
              <a:t>two</a:t>
            </a:r>
            <a:r>
              <a:rPr lang="it-IT" dirty="0"/>
              <a:t> 22Mhz Channel </a:t>
            </a:r>
            <a:r>
              <a:rPr lang="it-IT" dirty="0" err="1"/>
              <a:t>together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495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0658" name="Picture 2" descr="Risultati immagini per wifi 5ghz channel map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1425058"/>
            <a:ext cx="8434992" cy="3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err="1"/>
              <a:t>rdt</a:t>
            </a:r>
            <a:r>
              <a:rPr lang="en-US" sz="2000" dirty="0"/>
              <a:t>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/>
              <a:t>trip from Princeton to Lausanne</a:t>
            </a:r>
          </a:p>
          <a:p>
            <a:pPr lvl="1"/>
            <a:r>
              <a:rPr lang="en-US" sz="2000"/>
              <a:t>limo: Princeton to JFK</a:t>
            </a:r>
          </a:p>
          <a:p>
            <a:pPr lvl="1"/>
            <a:r>
              <a:rPr lang="en-US" sz="2000"/>
              <a:t>plane: JFK to Geneva</a:t>
            </a:r>
          </a:p>
          <a:p>
            <a:pPr lvl="1"/>
            <a:r>
              <a:rPr lang="en-US" sz="2000"/>
              <a:t>train: Geneva to Lausanne</a:t>
            </a:r>
          </a:p>
          <a:p>
            <a:r>
              <a:rPr lang="en-US" sz="2400"/>
              <a:t>tourist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/>
              <a:t>transport segment = </a:t>
            </a:r>
            <a:r>
              <a:rPr lang="en-US" sz="2400">
                <a:solidFill>
                  <a:srgbClr val="FF0000"/>
                </a:solidFill>
              </a:rPr>
              <a:t>communication link</a:t>
            </a:r>
            <a:endParaRPr lang="en-US" sz="2400"/>
          </a:p>
          <a:p>
            <a:r>
              <a:rPr lang="en-US" sz="2400"/>
              <a:t>transportation mode = </a:t>
            </a:r>
            <a:r>
              <a:rPr lang="en-US" sz="2400">
                <a:solidFill>
                  <a:srgbClr val="FF0000"/>
                </a:solidFill>
              </a:rPr>
              <a:t>link layer protocol</a:t>
            </a:r>
            <a:endParaRPr lang="en-US" sz="2400"/>
          </a:p>
          <a:p>
            <a:r>
              <a:rPr lang="en-US" sz="2400"/>
              <a:t>travel agent = </a:t>
            </a:r>
            <a:r>
              <a:rPr lang="en-US" sz="240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18DF586-671F-46B5-B690-1DB606ECD0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open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Virtually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an </a:t>
            </a:r>
            <a:r>
              <a:rPr lang="it-IT" dirty="0" err="1"/>
              <a:t>hubbed</a:t>
            </a:r>
            <a:r>
              <a:rPr lang="it-IT" dirty="0"/>
              <a:t> LAN</a:t>
            </a:r>
          </a:p>
          <a:p>
            <a:r>
              <a:rPr lang="it-IT" dirty="0"/>
              <a:t>Sniffing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ESSID &amp; BSSID </a:t>
            </a:r>
            <a:r>
              <a:rPr lang="it-IT" dirty="0" err="1"/>
              <a:t>spoofing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easy</a:t>
            </a:r>
          </a:p>
          <a:p>
            <a:r>
              <a:rPr lang="it-IT" dirty="0" err="1"/>
              <a:t>Issues</a:t>
            </a:r>
            <a:r>
              <a:rPr lang="it-IT" dirty="0"/>
              <a:t> with captive </a:t>
            </a:r>
            <a:r>
              <a:rPr lang="it-IT" dirty="0" err="1"/>
              <a:t>portals</a:t>
            </a:r>
            <a:endParaRPr lang="it-IT" dirty="0"/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traffic</a:t>
            </a:r>
            <a:endParaRPr lang="it-IT" dirty="0"/>
          </a:p>
          <a:p>
            <a:endParaRPr lang="it-IT" dirty="0"/>
          </a:p>
          <a:p>
            <a:pPr marL="857250" lvl="1" indent="-457200"/>
            <a:r>
              <a:rPr lang="it-IT" dirty="0"/>
              <a:t>Primitive </a:t>
            </a:r>
            <a:r>
              <a:rPr lang="it-IT" dirty="0" err="1"/>
              <a:t>solution</a:t>
            </a:r>
            <a:r>
              <a:rPr lang="it-IT" dirty="0"/>
              <a:t>: WEP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2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2D2E-FDFF-4844-A429-79AD26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Rogue</a:t>
            </a:r>
            <a:r>
              <a:rPr lang="it-IT" dirty="0"/>
              <a:t> </a:t>
            </a:r>
            <a:r>
              <a:rPr lang="it-IT" dirty="0" err="1"/>
              <a:t>ESSIDs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0C03-8839-4D39-8A41-E2D35926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Technique:</a:t>
            </a:r>
          </a:p>
          <a:p>
            <a:pPr lvl="1"/>
            <a:r>
              <a:rPr lang="it-IT" dirty="0" err="1"/>
              <a:t>Spoof</a:t>
            </a:r>
            <a:r>
              <a:rPr lang="it-IT" dirty="0"/>
              <a:t> </a:t>
            </a:r>
            <a:r>
              <a:rPr lang="it-IT" dirty="0" err="1"/>
              <a:t>ESSIDs</a:t>
            </a:r>
            <a:r>
              <a:rPr lang="it-IT" dirty="0"/>
              <a:t>, force </a:t>
            </a:r>
            <a:r>
              <a:rPr lang="it-IT" dirty="0" err="1"/>
              <a:t>association</a:t>
            </a:r>
            <a:r>
              <a:rPr lang="it-IT" dirty="0"/>
              <a:t> to </a:t>
            </a:r>
            <a:r>
              <a:rPr lang="it-IT" dirty="0" err="1"/>
              <a:t>wrong</a:t>
            </a:r>
            <a:r>
              <a:rPr lang="it-IT" dirty="0"/>
              <a:t> BSSID</a:t>
            </a:r>
          </a:p>
          <a:p>
            <a:pPr lvl="1"/>
            <a:r>
              <a:rPr lang="it-IT" dirty="0"/>
              <a:t>Can MITM a </a:t>
            </a:r>
            <a:r>
              <a:rPr lang="it-IT" dirty="0" err="1"/>
              <a:t>whole</a:t>
            </a:r>
            <a:r>
              <a:rPr lang="it-IT" dirty="0"/>
              <a:t> set of stations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security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victim</a:t>
            </a:r>
            <a:r>
              <a:rPr lang="it-IT" dirty="0"/>
              <a:t> ESSID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E931E-BF69-4E0E-929B-A15D1DD3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49362-8844-4215-8A7D-198B649E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Wep</a:t>
            </a:r>
            <a:r>
              <a:rPr lang="it-IT" dirty="0"/>
              <a:t> Frame Format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42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WEP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with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</a:t>
            </a:r>
          </a:p>
          <a:p>
            <a:pPr lvl="1">
              <a:buNone/>
            </a:pPr>
            <a:r>
              <a:rPr lang="it-IT" dirty="0"/>
              <a:t>	RC4( </a:t>
            </a:r>
            <a:r>
              <a:rPr lang="it-IT" dirty="0" err="1"/>
              <a:t>Key</a:t>
            </a:r>
            <a:r>
              <a:rPr lang="it-IT" dirty="0"/>
              <a:t> + IV )</a:t>
            </a:r>
          </a:p>
          <a:p>
            <a:r>
              <a:rPr lang="it-IT" dirty="0"/>
              <a:t>IV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transmitted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24 bit long: </a:t>
            </a:r>
            <a:r>
              <a:rPr lang="it-IT" dirty="0" err="1"/>
              <a:t>repetitions</a:t>
            </a:r>
            <a:r>
              <a:rPr lang="it-IT" dirty="0"/>
              <a:t>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Once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sniffing in </a:t>
            </a:r>
            <a:r>
              <a:rPr lang="it-IT" dirty="0" err="1"/>
              <a:t>promiscuous</a:t>
            </a:r>
            <a:r>
              <a:rPr lang="it-IT" dirty="0"/>
              <a:t> mode</a:t>
            </a:r>
          </a:p>
          <a:p>
            <a:r>
              <a:rPr lang="it-IT" dirty="0" err="1"/>
              <a:t>Frames</a:t>
            </a:r>
            <a:r>
              <a:rPr lang="it-IT" dirty="0"/>
              <a:t> can be </a:t>
            </a:r>
            <a:r>
              <a:rPr lang="it-IT" dirty="0" err="1"/>
              <a:t>altered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/>
              <a:t>ICV = CRC-32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lot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predictable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1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Authentication</a:t>
            </a:r>
            <a:r>
              <a:rPr lang="it-IT" dirty="0"/>
              <a:t> (open)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2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8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IV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24 bit = 16M</a:t>
            </a:r>
          </a:p>
          <a:p>
            <a:r>
              <a:rPr lang="it-IT" dirty="0" err="1"/>
              <a:t>Any</a:t>
            </a:r>
            <a:r>
              <a:rPr lang="it-IT" dirty="0"/>
              <a:t> IV can be </a:t>
            </a:r>
            <a:r>
              <a:rPr lang="it-IT" dirty="0" err="1"/>
              <a:t>reused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can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lot</a:t>
            </a:r>
            <a:r>
              <a:rPr lang="it-IT" dirty="0"/>
              <a:t> of data </a:t>
            </a:r>
            <a:r>
              <a:rPr lang="it-IT" dirty="0" err="1"/>
              <a:t>encrypted</a:t>
            </a:r>
            <a:r>
              <a:rPr lang="it-IT" dirty="0"/>
              <a:t> with the IV of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decode</a:t>
            </a:r>
            <a:r>
              <a:rPr lang="it-IT" dirty="0"/>
              <a:t> RC4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the </a:t>
            </a:r>
            <a:r>
              <a:rPr lang="it-IT" dirty="0" err="1"/>
              <a:t>key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ICV</a:t>
            </a:r>
          </a:p>
        </p:txBody>
      </p:sp>
    </p:spTree>
    <p:extLst>
      <p:ext uri="{BB962C8B-B14F-4D97-AF65-F5344CB8AC3E}">
        <p14:creationId xmlns:p14="http://schemas.microsoft.com/office/powerpoint/2010/main" val="3248850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WPA: TKIP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17052" r="8163" b="10175"/>
          <a:stretch/>
        </p:blipFill>
        <p:spPr bwMode="auto">
          <a:xfrm>
            <a:off x="870012" y="1731145"/>
            <a:ext cx="7523332" cy="40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82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with </a:t>
            </a:r>
            <a:r>
              <a:rPr lang="it-IT" dirty="0" err="1"/>
              <a:t>improvements</a:t>
            </a:r>
            <a:endParaRPr lang="it-IT" dirty="0"/>
          </a:p>
          <a:p>
            <a:pPr lvl="1">
              <a:buNone/>
            </a:pPr>
            <a:r>
              <a:rPr lang="it-IT" dirty="0"/>
              <a:t>TKIP: </a:t>
            </a:r>
            <a:r>
              <a:rPr lang="it-IT" dirty="0" err="1"/>
              <a:t>keeps</a:t>
            </a:r>
            <a:r>
              <a:rPr lang="it-IT" dirty="0"/>
              <a:t> RC4 with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IVs</a:t>
            </a:r>
            <a:r>
              <a:rPr lang="it-IT" dirty="0"/>
              <a:t>: </a:t>
            </a:r>
            <a:r>
              <a:rPr lang="it-IT" dirty="0" err="1"/>
              <a:t>can’t</a:t>
            </a:r>
            <a:r>
              <a:rPr lang="it-IT" dirty="0"/>
              <a:t> be </a:t>
            </a:r>
            <a:r>
              <a:rPr lang="it-IT" dirty="0" err="1"/>
              <a:t>reused</a:t>
            </a:r>
            <a:r>
              <a:rPr lang="it-IT" dirty="0"/>
              <a:t>. The new MIC (Message </a:t>
            </a:r>
            <a:r>
              <a:rPr lang="it-IT" dirty="0" err="1"/>
              <a:t>Integrity</a:t>
            </a:r>
            <a:r>
              <a:rPr lang="it-IT" dirty="0"/>
              <a:t> Check) </a:t>
            </a:r>
            <a:r>
              <a:rPr lang="it-IT" dirty="0" err="1"/>
              <a:t>was</a:t>
            </a:r>
            <a:r>
              <a:rPr lang="it-IT" dirty="0"/>
              <a:t> more </a:t>
            </a:r>
            <a:r>
              <a:rPr lang="it-IT" dirty="0" err="1"/>
              <a:t>cryptographically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r>
              <a:rPr lang="it-IT" dirty="0"/>
              <a:t>WPA2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CCMP = AES</a:t>
            </a:r>
          </a:p>
          <a:p>
            <a:pPr lvl="1"/>
            <a:r>
              <a:rPr lang="it-IT" dirty="0"/>
              <a:t>Session PTK &amp; GTK are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authentication. </a:t>
            </a:r>
            <a:r>
              <a:rPr lang="it-IT" dirty="0" err="1"/>
              <a:t>PTKs</a:t>
            </a:r>
            <a:r>
              <a:rPr lang="it-IT" dirty="0"/>
              <a:t> are Peer to Peer (WPA and WPA2)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know the </a:t>
            </a:r>
            <a:r>
              <a:rPr lang="it-IT" dirty="0" err="1"/>
              <a:t>pre-shared</a:t>
            </a:r>
            <a:r>
              <a:rPr lang="it-IT" dirty="0"/>
              <a:t> key,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can’t</a:t>
            </a:r>
            <a:r>
              <a:rPr lang="it-IT" b="1" dirty="0"/>
              <a:t> </a:t>
            </a:r>
            <a:r>
              <a:rPr lang="it-IT" b="1" dirty="0" err="1"/>
              <a:t>directly</a:t>
            </a:r>
            <a:r>
              <a:rPr lang="it-IT" b="1" dirty="0"/>
              <a:t>  </a:t>
            </a:r>
            <a:r>
              <a:rPr lang="it-IT" b="1" dirty="0" err="1"/>
              <a:t>decode</a:t>
            </a:r>
            <a:r>
              <a:rPr lang="it-IT" dirty="0"/>
              <a:t> </a:t>
            </a:r>
            <a:r>
              <a:rPr lang="it-IT" dirty="0" err="1"/>
              <a:t>everybody’s</a:t>
            </a:r>
            <a:r>
              <a:rPr lang="it-IT" dirty="0"/>
              <a:t> else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/>
              <a:t>PTK &amp; </a:t>
            </a:r>
            <a:r>
              <a:rPr lang="it-IT" dirty="0" err="1"/>
              <a:t>GTKs</a:t>
            </a:r>
            <a:r>
              <a:rPr lang="it-IT" dirty="0"/>
              <a:t> are </a:t>
            </a:r>
            <a:r>
              <a:rPr lang="it-IT" dirty="0" err="1"/>
              <a:t>periodically</a:t>
            </a:r>
            <a:r>
              <a:rPr lang="it-IT" dirty="0"/>
              <a:t> re-</a:t>
            </a:r>
            <a:r>
              <a:rPr lang="it-IT" dirty="0" err="1"/>
              <a:t>generated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43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end2end reliability?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81CE3A8-FC1E-4EBA-BF43-45171C10D6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WPA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PRF-X: </a:t>
            </a:r>
            <a:r>
              <a:rPr lang="it-IT" dirty="0" err="1"/>
              <a:t>RfC</a:t>
            </a:r>
            <a:r>
              <a:rPr lang="it-IT" dirty="0"/>
              <a:t> 4346</a:t>
            </a:r>
          </a:p>
        </p:txBody>
      </p:sp>
    </p:spTree>
    <p:extLst>
      <p:ext uri="{BB962C8B-B14F-4D97-AF65-F5344CB8AC3E}">
        <p14:creationId xmlns:p14="http://schemas.microsoft.com/office/powerpoint/2010/main" val="3752552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WPA-Personal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Step</a:t>
            </a:r>
            <a:r>
              <a:rPr lang="it-IT" b="1" dirty="0"/>
              <a:t> 2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present</a:t>
            </a:r>
            <a:r>
              <a:rPr lang="it-IT" b="1" dirty="0"/>
              <a:t> in WPA1/2-Personal</a:t>
            </a:r>
          </a:p>
          <a:p>
            <a:pPr marL="594360" indent="-457200"/>
            <a:r>
              <a:rPr lang="it-IT" dirty="0"/>
              <a:t>MK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from PMK</a:t>
            </a:r>
          </a:p>
          <a:p>
            <a:pPr marL="594360" indent="-457200"/>
            <a:r>
              <a:rPr lang="it-IT" dirty="0"/>
              <a:t>PMK (256 bit)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passphrases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marL="594360" indent="-457200"/>
            <a:endParaRPr lang="it-IT" dirty="0"/>
          </a:p>
          <a:p>
            <a:pPr marL="850392" lvl="1" indent="-457200"/>
            <a:r>
              <a:rPr lang="it-IT" dirty="0"/>
              <a:t>PBKDF2 (P, S, c, </a:t>
            </a:r>
            <a:r>
              <a:rPr lang="it-IT" dirty="0" err="1"/>
              <a:t>dkLen</a:t>
            </a:r>
            <a:r>
              <a:rPr lang="it-IT" dirty="0"/>
              <a:t>) = PMK 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RfC</a:t>
            </a:r>
            <a:r>
              <a:rPr lang="it-IT" dirty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/>
              <a:t>where</a:t>
            </a:r>
            <a:r>
              <a:rPr lang="it-IT" b="1" dirty="0"/>
              <a:t>: </a:t>
            </a:r>
          </a:p>
          <a:p>
            <a:pPr marL="850392" lvl="1" indent="-457200"/>
            <a:r>
              <a:rPr lang="it-IT" dirty="0"/>
              <a:t>PBKDF2 </a:t>
            </a:r>
            <a:r>
              <a:rPr lang="it-IT" dirty="0" err="1"/>
              <a:t>is</a:t>
            </a:r>
            <a:r>
              <a:rPr lang="it-IT" dirty="0"/>
              <a:t> a HMAC-SHA1 «</a:t>
            </a:r>
            <a:r>
              <a:rPr lang="it-IT" dirty="0" err="1"/>
              <a:t>repeated</a:t>
            </a:r>
            <a:r>
              <a:rPr lang="it-IT" dirty="0"/>
              <a:t>» c </a:t>
            </a:r>
            <a:r>
              <a:rPr lang="it-IT" dirty="0" err="1"/>
              <a:t>times</a:t>
            </a:r>
            <a:r>
              <a:rPr lang="it-IT" dirty="0"/>
              <a:t> over P and S</a:t>
            </a:r>
          </a:p>
          <a:p>
            <a:pPr marL="850392" lvl="1" indent="-457200"/>
            <a:r>
              <a:rPr lang="it-IT" dirty="0"/>
              <a:t>P = </a:t>
            </a:r>
            <a:r>
              <a:rPr lang="it-IT" dirty="0" err="1"/>
              <a:t>passphrase</a:t>
            </a:r>
            <a:r>
              <a:rPr lang="it-IT" dirty="0"/>
              <a:t>, S = SSID, c = 4096 (!)</a:t>
            </a:r>
          </a:p>
          <a:p>
            <a:pPr marL="850392" lvl="1" indent="-457200"/>
            <a:r>
              <a:rPr lang="it-IT" dirty="0"/>
              <a:t>Output: PMK, (</a:t>
            </a:r>
            <a:r>
              <a:rPr lang="it-IT" dirty="0" err="1"/>
              <a:t>dkLen</a:t>
            </a:r>
            <a:r>
              <a:rPr lang="it-IT" dirty="0"/>
              <a:t> =256 bit long)</a:t>
            </a:r>
          </a:p>
          <a:p>
            <a:pPr marL="850392" lvl="1" indent="-457200"/>
            <a:endParaRPr lang="it-IT" dirty="0"/>
          </a:p>
          <a:p>
            <a:pPr marL="594360" indent="-457200"/>
            <a:r>
              <a:rPr lang="it-IT" b="1" dirty="0" err="1"/>
              <a:t>Possibility</a:t>
            </a:r>
            <a:r>
              <a:rPr lang="it-IT" b="1" dirty="0"/>
              <a:t> of </a:t>
            </a:r>
            <a:r>
              <a:rPr lang="it-IT" b="1" dirty="0" err="1"/>
              <a:t>rainbow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attack</a:t>
            </a:r>
            <a:r>
              <a:rPr lang="it-IT" b="1" dirty="0"/>
              <a:t> over common SSID</a:t>
            </a:r>
          </a:p>
          <a:p>
            <a:pPr marL="850392" lvl="1" indent="-457200"/>
            <a:endParaRPr lang="it-IT" dirty="0"/>
          </a:p>
          <a:p>
            <a:pPr marL="850392" lvl="1" indent="-457200"/>
            <a:r>
              <a:rPr lang="it-IT" dirty="0">
                <a:hlinkClick r:id="rId3"/>
              </a:rPr>
              <a:t>Rainbow </a:t>
            </a:r>
            <a:r>
              <a:rPr lang="it-IT" dirty="0" err="1">
                <a:hlinkClick r:id="rId3"/>
              </a:rPr>
              <a:t>tables</a:t>
            </a:r>
            <a:r>
              <a:rPr lang="it-IT" dirty="0">
                <a:hlinkClick r:id="rId3"/>
              </a:rPr>
              <a:t>: http://www.renderlab.net/projects/WPA-tables/</a:t>
            </a:r>
            <a:endParaRPr lang="it-IT" dirty="0"/>
          </a:p>
          <a:p>
            <a:pPr marL="850392" lvl="1" indent="-457200"/>
            <a:r>
              <a:rPr lang="it-IT" dirty="0" err="1"/>
              <a:t>Bruteforcer</a:t>
            </a:r>
            <a:r>
              <a:rPr lang="it-IT" dirty="0"/>
              <a:t>: </a:t>
            </a:r>
            <a:r>
              <a:rPr lang="it-IT" dirty="0" err="1"/>
              <a:t>coWPAtty</a:t>
            </a:r>
            <a:endParaRPr lang="it-IT" dirty="0"/>
          </a:p>
          <a:p>
            <a:pPr marL="850392" lvl="1" indent="-457200"/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generator : </a:t>
            </a:r>
            <a:r>
              <a:rPr lang="it-IT" dirty="0" err="1"/>
              <a:t>Pyrit</a:t>
            </a:r>
            <a:endParaRPr lang="it-IT" dirty="0"/>
          </a:p>
          <a:p>
            <a:pPr marL="850392" lvl="1" indent="-457200"/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SSIDs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http://www.wigle.net/gps/gps//Stat</a:t>
            </a:r>
            <a:endParaRPr lang="it-IT" dirty="0"/>
          </a:p>
          <a:p>
            <a:pPr marL="850392" lvl="1" indent="-457200"/>
            <a:endParaRPr lang="it-IT" dirty="0"/>
          </a:p>
          <a:p>
            <a:pPr marL="450342" indent="-457200"/>
            <a:r>
              <a:rPr lang="it-IT" dirty="0" err="1"/>
              <a:t>Commond</a:t>
            </a:r>
            <a:r>
              <a:rPr lang="it-IT" dirty="0"/>
              <a:t> SSID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avoided</a:t>
            </a:r>
            <a:r>
              <a:rPr lang="it-IT" dirty="0"/>
              <a:t>…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common </a:t>
            </a:r>
            <a:r>
              <a:rPr lang="it-IT" dirty="0" err="1"/>
              <a:t>passwords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story.</a:t>
            </a:r>
          </a:p>
        </p:txBody>
      </p:sp>
    </p:spTree>
    <p:extLst>
      <p:ext uri="{BB962C8B-B14F-4D97-AF65-F5344CB8AC3E}">
        <p14:creationId xmlns:p14="http://schemas.microsoft.com/office/powerpoint/2010/main" val="3573586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</a:t>
            </a:r>
            <a:r>
              <a:rPr lang="it-IT" dirty="0" err="1"/>
              <a:t>Enterprise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An </a:t>
            </a:r>
            <a:r>
              <a:rPr lang="it-IT" sz="2800" dirty="0" err="1"/>
              <a:t>authenticated</a:t>
            </a:r>
            <a:r>
              <a:rPr lang="it-IT" sz="2800" dirty="0"/>
              <a:t> server </a:t>
            </a:r>
            <a:r>
              <a:rPr lang="it-IT" sz="2800" dirty="0" err="1"/>
              <a:t>comes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play</a:t>
            </a:r>
          </a:p>
          <a:p>
            <a:r>
              <a:rPr lang="it-IT" sz="2800" dirty="0"/>
              <a:t>Personal account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.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MASTER PMK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737" y="2982899"/>
            <a:ext cx="4271313" cy="355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08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802.1x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14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pre-auth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374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50196" y="5731214"/>
            <a:ext cx="8634919" cy="67607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Step 3: </a:t>
            </a:r>
            <a:r>
              <a:rPr lang="it-IT" dirty="0" err="1"/>
              <a:t>Normal</a:t>
            </a:r>
            <a:r>
              <a:rPr lang="it-IT" dirty="0"/>
              <a:t> 4-way </a:t>
            </a:r>
            <a:r>
              <a:rPr lang="it-IT" dirty="0" err="1"/>
              <a:t>but</a:t>
            </a:r>
            <a:r>
              <a:rPr lang="it-IT" dirty="0"/>
              <a:t> with MK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1355387" y="1280194"/>
            <a:ext cx="6219529" cy="397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78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FB18-0E3D-47D5-8573-0B94B99D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RADIUS server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060A-A326-48DD-B45F-987E3981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AAA services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Accounting</a:t>
            </a:r>
          </a:p>
          <a:p>
            <a:r>
              <a:rPr lang="en-US" dirty="0"/>
              <a:t>Talks only with authorized authenticators providing the right “RADIUS secret”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1356-0985-4A1F-B5D0-BBCA848E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EF86D-B60B-47D3-BE4A-7FE6931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0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F75-C62F-4106-8023-6C975A12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4" y="274638"/>
            <a:ext cx="846630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PROs and CONs of a </a:t>
            </a:r>
            <a:r>
              <a:rPr lang="en-US" dirty="0" err="1"/>
              <a:t>WPAx</a:t>
            </a:r>
            <a:r>
              <a:rPr lang="en-US" dirty="0"/>
              <a:t>-Enterprise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53D2-7200-49E2-B32A-584A6897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handle individual accounts</a:t>
            </a:r>
          </a:p>
          <a:p>
            <a:r>
              <a:rPr lang="en-US" dirty="0"/>
              <a:t>More robust authentication on the  AP+RADIUS side</a:t>
            </a:r>
          </a:p>
          <a:p>
            <a:r>
              <a:rPr lang="en-US" dirty="0"/>
              <a:t>Need more resources and careful configuration</a:t>
            </a:r>
          </a:p>
          <a:p>
            <a:r>
              <a:rPr lang="en-US" dirty="0"/>
              <a:t>RADIUS certificates still poorly handled on client side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27CAB-4200-418C-A4CE-DBE2668F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196D-AC9A-4202-9838-2DFE08CB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6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0D38-051C-4799-83D7-84D753C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CVE-2012-4366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4977A-DB26-4532-BE5D-AAD54717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Generation of </a:t>
            </a:r>
            <a:r>
              <a:rPr lang="it-IT" dirty="0" err="1"/>
              <a:t>passphrase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AP MAC </a:t>
            </a:r>
            <a:r>
              <a:rPr lang="it-IT" dirty="0" err="1"/>
              <a:t>value</a:t>
            </a:r>
            <a:r>
              <a:rPr lang="it-IT" dirty="0"/>
              <a:t> for some </a:t>
            </a:r>
            <a:r>
              <a:rPr lang="it-IT" dirty="0" err="1"/>
              <a:t>Belking</a:t>
            </a:r>
            <a:r>
              <a:rPr lang="it-IT" dirty="0"/>
              <a:t> AP models.</a:t>
            </a:r>
          </a:p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u="sng" dirty="0">
                <a:hlinkClick r:id="rId2"/>
              </a:rPr>
              <a:t>CWE-656 </a:t>
            </a:r>
          </a:p>
          <a:p>
            <a:pPr marL="457200" lvl="1" indent="0">
              <a:buNone/>
            </a:pPr>
            <a:r>
              <a:rPr lang="it-IT" dirty="0"/>
              <a:t>Reliance on security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obscurity</a:t>
            </a:r>
            <a:endParaRPr lang="it-IT" dirty="0"/>
          </a:p>
          <a:p>
            <a:pPr marL="57150" indent="0">
              <a:buNone/>
            </a:pPr>
            <a:br>
              <a:rPr lang="it-IT" sz="2400" dirty="0"/>
            </a:br>
            <a:r>
              <a:rPr lang="it-IT" sz="2400" dirty="0"/>
              <a:t>On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old</a:t>
            </a:r>
            <a:r>
              <a:rPr lang="it-IT" sz="2400" dirty="0"/>
              <a:t> Telecom routers, the default WPA </a:t>
            </a:r>
            <a:r>
              <a:rPr lang="it-IT" sz="2400" dirty="0" err="1"/>
              <a:t>passphrase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generated</a:t>
            </a:r>
            <a:r>
              <a:rPr lang="it-IT" sz="2400" dirty="0"/>
              <a:t> from </a:t>
            </a:r>
            <a:r>
              <a:rPr lang="it-IT" sz="2400" dirty="0" err="1"/>
              <a:t>router’s</a:t>
            </a:r>
            <a:r>
              <a:rPr lang="it-IT" sz="2400" dirty="0"/>
              <a:t> MAC </a:t>
            </a:r>
            <a:r>
              <a:rPr lang="it-IT" sz="2400" dirty="0" err="1"/>
              <a:t>address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an </a:t>
            </a:r>
            <a:br>
              <a:rPr lang="it-IT" sz="2400" dirty="0"/>
            </a:br>
            <a:r>
              <a:rPr lang="it-IT" sz="2400" b="1" dirty="0" err="1"/>
              <a:t>hardwired</a:t>
            </a:r>
            <a:r>
              <a:rPr lang="it-IT" sz="2400" b="1" dirty="0"/>
              <a:t> «</a:t>
            </a:r>
            <a:r>
              <a:rPr lang="it-IT" sz="2400" b="1" dirty="0" err="1"/>
              <a:t>encryption</a:t>
            </a:r>
            <a:r>
              <a:rPr lang="it-IT" sz="2400" b="1" dirty="0"/>
              <a:t>» </a:t>
            </a:r>
            <a:r>
              <a:rPr lang="it-IT" sz="2400" b="1" dirty="0" err="1"/>
              <a:t>algorithm</a:t>
            </a:r>
            <a:endParaRPr lang="it-IT" sz="2400" b="1" dirty="0"/>
          </a:p>
          <a:p>
            <a:pPr marL="457200" lvl="1" indent="0">
              <a:buNone/>
            </a:pP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2426D-BDDB-4D8C-929C-12D03CE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B607A-71B0-4757-BE91-278FC57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to </a:t>
            </a:r>
            <a:r>
              <a:rPr lang="it-IT" dirty="0" err="1"/>
              <a:t>know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WPA-Personal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PFS (Perfect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)</a:t>
            </a:r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DoS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Rogue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APs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 err="1">
                <a:sym typeface="Wingdings" pitchFamily="2" charset="2"/>
              </a:rPr>
              <a:t>Localization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r>
              <a:rPr lang="it-IT" dirty="0">
                <a:sym typeface="Wingdings" pitchFamily="2" charset="2"/>
              </a:rPr>
              <a:t>WPA2-Enterprise can </a:t>
            </a:r>
            <a:r>
              <a:rPr lang="it-IT" dirty="0" err="1">
                <a:sym typeface="Wingdings" pitchFamily="2" charset="2"/>
              </a:rPr>
              <a:t>sometimes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worse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than</a:t>
            </a:r>
            <a:r>
              <a:rPr lang="it-IT" dirty="0">
                <a:sym typeface="Wingdings" pitchFamily="2" charset="2"/>
              </a:rPr>
              <a:t> WPA2-Personal </a:t>
            </a:r>
          </a:p>
          <a:p>
            <a:r>
              <a:rPr lang="it-IT" dirty="0">
                <a:sym typeface="Wingdings" pitchFamily="2" charset="2"/>
              </a:rPr>
              <a:t>WPS: </a:t>
            </a:r>
            <a:r>
              <a:rPr lang="it-IT" dirty="0" err="1">
                <a:sym typeface="Wingdings" pitchFamily="2" charset="2"/>
              </a:rPr>
              <a:t>quick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association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 to be WEAK</a:t>
            </a:r>
          </a:p>
          <a:p>
            <a:r>
              <a:rPr lang="it-IT" dirty="0" err="1">
                <a:sym typeface="Wingdings" pitchFamily="2" charset="2"/>
              </a:rPr>
              <a:t>Why</a:t>
            </a:r>
            <a:r>
              <a:rPr lang="it-IT" dirty="0">
                <a:sym typeface="Wingdings" pitchFamily="2" charset="2"/>
              </a:rPr>
              <a:t> ARP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possible</a:t>
            </a:r>
            <a:r>
              <a:rPr lang="it-IT" dirty="0">
                <a:sym typeface="Wingdings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0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r>
              <a:rPr lang="en-US" sz="2400" dirty="0"/>
              <a:t>in each and every host</a:t>
            </a:r>
          </a:p>
          <a:p>
            <a:r>
              <a:rPr lang="en-US" sz="2400" dirty="0"/>
              <a:t>link layer implemented in “adaptor” (aka </a:t>
            </a:r>
            <a:r>
              <a:rPr lang="en-US" sz="2400" i="1" dirty="0">
                <a:solidFill>
                  <a:srgbClr val="FF0000"/>
                </a:solidFill>
              </a:rPr>
              <a:t>network interface card</a:t>
            </a:r>
            <a:r>
              <a:rPr lang="en-US" sz="2400" dirty="0"/>
              <a:t> NIC)</a:t>
            </a:r>
          </a:p>
          <a:p>
            <a:pPr lvl="1"/>
            <a:r>
              <a:rPr lang="en-US" sz="2000" dirty="0"/>
              <a:t>Ethernet card, PCMCIA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/>
              <a:t>attaches into host’s system buses</a:t>
            </a:r>
          </a:p>
          <a:p>
            <a:r>
              <a:rPr lang="en-US" sz="2400" dirty="0"/>
              <a:t>combination of hardware, software, firmware</a:t>
            </a:r>
          </a:p>
          <a:p>
            <a:pPr lvl="1"/>
            <a:endParaRPr lang="en-US" sz="2000" dirty="0"/>
          </a:p>
        </p:txBody>
      </p:sp>
      <p:sp>
        <p:nvSpPr>
          <p:cNvPr id="4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0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F855E6-B170-48D8-B0A8-2C9F0E5BF05A}" type="slidenum">
              <a:rPr lang="en-US"/>
              <a:pPr/>
              <a:t>6</a:t>
            </a:fld>
            <a:endParaRPr lang="en-US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C325-6810-4429-88C3-4D19574E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098DD-0EE5-4C93-B383-DE1529F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pfs</a:t>
            </a:r>
            <a:r>
              <a:rPr lang="it-IT" dirty="0"/>
              <a:t>, no </a:t>
            </a:r>
            <a:r>
              <a:rPr lang="it-IT" dirty="0" err="1"/>
              <a:t>rainbow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WPA3-SAE (</a:t>
            </a:r>
            <a:r>
              <a:rPr lang="it-IT" dirty="0" err="1"/>
              <a:t>dragonfly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, RFC7664)</a:t>
            </a:r>
          </a:p>
          <a:p>
            <a:r>
              <a:rPr lang="it-IT" dirty="0"/>
              <a:t>P2P </a:t>
            </a:r>
            <a:r>
              <a:rPr lang="it-IT" dirty="0" err="1"/>
              <a:t>encryption</a:t>
            </a:r>
            <a:r>
              <a:rPr lang="it-IT" dirty="0"/>
              <a:t> on open </a:t>
            </a:r>
            <a:r>
              <a:rPr lang="it-IT" dirty="0" err="1"/>
              <a:t>wifi</a:t>
            </a:r>
            <a:r>
              <a:rPr lang="it-IT" dirty="0"/>
              <a:t>-s</a:t>
            </a:r>
          </a:p>
          <a:p>
            <a:pPr lvl="1"/>
            <a:r>
              <a:rPr lang="it-IT" dirty="0" err="1"/>
              <a:t>Wifi</a:t>
            </a:r>
            <a:r>
              <a:rPr lang="it-IT" dirty="0"/>
              <a:t> enhanced open (OWE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/>
              <a:t>New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modes</a:t>
            </a:r>
            <a:endParaRPr lang="it-IT" dirty="0"/>
          </a:p>
          <a:p>
            <a:r>
              <a:rPr lang="it-IT" dirty="0" err="1"/>
              <a:t>Protected</a:t>
            </a:r>
            <a:r>
              <a:rPr lang="it-IT" dirty="0"/>
              <a:t> management frames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07841-7C44-41F9-89B6-2AD69BE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614CDB-AF86-441D-BE56-7264746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5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6D4F-7C1E-46DF-A728-04B5769D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FD1A-6CA5-42C3-9505-D3CD4645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AF8C-3CEB-4875-A1C1-6C5E32B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77513-7FB4-4ACB-A747-9DFCA3C8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70658" name="Picture 2" descr="PDF] Dragonblood: Analyzing the Dragonfly Handshake of WPA3 and EAP-pwd |  Semantic Scholar">
            <a:extLst>
              <a:ext uri="{FF2B5EF4-FFF2-40B4-BE49-F238E27FC236}">
                <a16:creationId xmlns:a16="http://schemas.microsoft.com/office/drawing/2014/main" id="{652EC1C6-F2F8-4A3F-AAA9-A31B3CC2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400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41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Wired &amp; Wireless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MITM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,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stealing</a:t>
            </a:r>
            <a:r>
              <a:rPr lang="it-IT" dirty="0"/>
              <a:t> (Wired, and </a:t>
            </a:r>
            <a:r>
              <a:rPr lang="it-IT" dirty="0" err="1"/>
              <a:t>sometimes</a:t>
            </a:r>
            <a:r>
              <a:rPr lang="it-IT" dirty="0"/>
              <a:t> Wireless </a:t>
            </a:r>
            <a:r>
              <a:rPr lang="it-IT" dirty="0" err="1"/>
              <a:t>open+wep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ARP </a:t>
            </a:r>
            <a:r>
              <a:rPr lang="it-IT" dirty="0">
                <a:sym typeface="Wingdings" pitchFamily="2" charset="2"/>
              </a:rPr>
              <a:t> IP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DHCP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Broadcast </a:t>
            </a:r>
            <a:r>
              <a:rPr lang="it-IT" dirty="0" err="1">
                <a:sym typeface="Wingdings" pitchFamily="2" charset="2"/>
              </a:rPr>
              <a:t>attacks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Wireless</a:t>
            </a:r>
          </a:p>
          <a:p>
            <a:pPr lvl="1"/>
            <a:r>
              <a:rPr lang="it-IT" dirty="0">
                <a:sym typeface="Wingdings" pitchFamily="2" charset="2"/>
              </a:rPr>
              <a:t>Open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, WEP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 : </a:t>
            </a:r>
            <a:r>
              <a:rPr lang="it-IT" dirty="0" err="1">
                <a:sym typeface="Wingdings" pitchFamily="2" charset="2"/>
              </a:rPr>
              <a:t>virtually</a:t>
            </a:r>
            <a:r>
              <a:rPr lang="it-IT" dirty="0">
                <a:sym typeface="Wingdings" pitchFamily="2" charset="2"/>
              </a:rPr>
              <a:t> an Ethernet domain with an </a:t>
            </a:r>
            <a:r>
              <a:rPr lang="it-IT" dirty="0" err="1">
                <a:sym typeface="Wingdings" pitchFamily="2" charset="2"/>
              </a:rPr>
              <a:t>hub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WPA &amp; WPA2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: private </a:t>
            </a:r>
            <a:r>
              <a:rPr lang="it-IT" dirty="0" err="1">
                <a:sym typeface="Wingdings" pitchFamily="2" charset="2"/>
              </a:rPr>
              <a:t>unicast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possibility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user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isolation</a:t>
            </a:r>
            <a:endParaRPr lang="it-IT" dirty="0">
              <a:sym typeface="Wingdings" pitchFamily="2" charset="2"/>
            </a:endParaRPr>
          </a:p>
          <a:p>
            <a:pPr lvl="1">
              <a:buNone/>
            </a:pPr>
            <a:endParaRPr lang="it-IT" dirty="0">
              <a:sym typeface="Wingdings" pitchFamily="2" charset="2"/>
            </a:endParaRPr>
          </a:p>
          <a:p>
            <a:pPr lvl="1"/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7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4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B694374-7D39-4DC4-A699-EB1B34510C94}" type="slidenum">
              <a:rPr lang="en-US"/>
              <a:pPr/>
              <a:t>7</a:t>
            </a:fld>
            <a:endParaRPr lang="en-US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dirty="0"/>
              <a:t>LINK TYPES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4100"/>
            <a:ext cx="7772400" cy="329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dirty="0"/>
              <a:t>Two fundamental types: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Point-to-point (physical or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PPP, </a:t>
            </a:r>
            <a:r>
              <a:rPr lang="en-US" sz="2000" dirty="0" err="1"/>
              <a:t>PPPoA</a:t>
            </a:r>
            <a:r>
              <a:rPr lang="en-US" sz="2000" dirty="0"/>
              <a:t>, </a:t>
            </a:r>
            <a:r>
              <a:rPr lang="en-US" sz="2000" dirty="0" err="1"/>
              <a:t>PPPoE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medium: space, wires, also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802.1q (Virtual LANs)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Broadcast links are evidently a challenge for confidentiality and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841DDA2-DD89-48B7-80C8-296C86FCCBFD}" type="slidenum">
              <a:rPr lang="en-US" u="none" smtClean="0">
                <a:latin typeface="Arial" charset="0"/>
              </a:rPr>
              <a:pPr/>
              <a:t>8</a:t>
            </a:fld>
            <a:endParaRPr lang="en-US" u="none">
              <a:latin typeface="Arial" charset="0"/>
            </a:endParaRP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Addresses:</a:t>
            </a:r>
            <a:r>
              <a:rPr lang="en-US" sz="2400" dirty="0"/>
              <a:t> 6 bytes</a:t>
            </a:r>
          </a:p>
          <a:p>
            <a:pPr lvl="1"/>
            <a:r>
              <a:rPr lang="en-US" sz="2000" dirty="0"/>
              <a:t>NICs process incoming frames only if </a:t>
            </a:r>
            <a:r>
              <a:rPr lang="en-US" sz="2000" dirty="0" err="1"/>
              <a:t>Dst</a:t>
            </a:r>
            <a:r>
              <a:rPr lang="en-US" sz="2000" dirty="0"/>
              <a:t> MAC corresponds to the NICs MAC, or to a broadcast address (</a:t>
            </a:r>
            <a:r>
              <a:rPr lang="en-US" sz="2000" dirty="0" err="1"/>
              <a:t>ff:ff:ff:ff:ff:ff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 the NIC </a:t>
            </a:r>
            <a:r>
              <a:rPr lang="en-US" sz="2000" b="1" dirty="0"/>
              <a:t>should</a:t>
            </a:r>
            <a:r>
              <a:rPr lang="en-US" sz="2000" dirty="0"/>
              <a:t> discard the 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code of transported layer 3 protocol (e.g. IP, IPv6, others were and are possible)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checked by receiver. Frame should be discarded if CRC not corresponding. Not cryptographic. Can be counterfeited.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3F93FB50-5A44-46A5-A886-1073F45836E5}" type="slidenum">
              <a:rPr lang="en-US" u="none" smtClean="0">
                <a:latin typeface="Arial" charset="0"/>
              </a:rPr>
              <a:pPr/>
              <a:t>9</a:t>
            </a:fld>
            <a:endParaRPr lang="en-US" u="none">
              <a:latin typeface="Arial" charset="0"/>
            </a:endParaRPr>
          </a:p>
        </p:txBody>
      </p:sp>
      <p:pic>
        <p:nvPicPr>
          <p:cNvPr id="36870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" y="526224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2908</Words>
  <Application>Microsoft Office PowerPoint</Application>
  <PresentationFormat>On-screen Show (4:3)</PresentationFormat>
  <Paragraphs>776</Paragraphs>
  <Slides>62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Comic Sans MS</vt:lpstr>
      <vt:lpstr>Courier New</vt:lpstr>
      <vt:lpstr>Tahoma</vt:lpstr>
      <vt:lpstr>Times New Roman</vt:lpstr>
      <vt:lpstr>ZapfDingbats</vt:lpstr>
      <vt:lpstr>Tema di Office</vt:lpstr>
      <vt:lpstr>Clip</vt:lpstr>
      <vt:lpstr>Link Layer SECURITY</vt:lpstr>
      <vt:lpstr>Protocol Stacks</vt:lpstr>
      <vt:lpstr>Link Layer: Introduction</vt:lpstr>
      <vt:lpstr>Link layer: context</vt:lpstr>
      <vt:lpstr>Link Layer Services</vt:lpstr>
      <vt:lpstr>Where is the link layer implemented?</vt:lpstr>
      <vt:lpstr>Adaptors Communicating</vt:lpstr>
      <vt:lpstr>LINK TYPES</vt:lpstr>
      <vt:lpstr>ETHERNET FRAME STRUCTURE</vt:lpstr>
      <vt:lpstr>MAC Addresses</vt:lpstr>
      <vt:lpstr>ARP: Address Resolution Protocol</vt:lpstr>
      <vt:lpstr>Routing between two LANs</vt:lpstr>
      <vt:lpstr>PowerPoint Presentation</vt:lpstr>
      <vt:lpstr>ARP Poisoning in LAN</vt:lpstr>
      <vt:lpstr>ARP poisoning in LAN</vt:lpstr>
      <vt:lpstr>Half mitm</vt:lpstr>
      <vt:lpstr>Accidental IP Conflict</vt:lpstr>
      <vt:lpstr>Countermeasures </vt:lpstr>
      <vt:lpstr>Hubs</vt:lpstr>
      <vt:lpstr>Typical Switch workflow</vt:lpstr>
      <vt:lpstr>Example</vt:lpstr>
      <vt:lpstr>Switch example</vt:lpstr>
      <vt:lpstr>Port Stealing: example</vt:lpstr>
      <vt:lpstr>MAC Spoofing / Flooding</vt:lpstr>
      <vt:lpstr>Broadcast attacks</vt:lpstr>
      <vt:lpstr>COUNTERMEASURES</vt:lpstr>
      <vt:lpstr>Other Local MITM Attacks DNS spoofing</vt:lpstr>
      <vt:lpstr>Local attacks DNS spoofing - countermeasures</vt:lpstr>
      <vt:lpstr>MISC: DNS rebinding</vt:lpstr>
      <vt:lpstr>Local to remote attacks (1) DHCP spoofing</vt:lpstr>
      <vt:lpstr>Local to remote attacks (1) DHCP spoofing - countermeasures</vt:lpstr>
      <vt:lpstr>Local to remote attacks (2) ICMP redirect</vt:lpstr>
      <vt:lpstr>Wireless L2 Security</vt:lpstr>
      <vt:lpstr>802.11 frame: Addressing</vt:lpstr>
      <vt:lpstr>PowerPoint Presentation</vt:lpstr>
      <vt:lpstr>PowerPoint Presentation</vt:lpstr>
      <vt:lpstr>802.11: BSS &amp; ESS</vt:lpstr>
      <vt:lpstr>Channel allocation</vt:lpstr>
      <vt:lpstr>PowerPoint Presentation</vt:lpstr>
      <vt:lpstr>WLAN open</vt:lpstr>
      <vt:lpstr>Rogue ESSIDs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Authorization process</vt:lpstr>
      <vt:lpstr>WPA-Personal</vt:lpstr>
      <vt:lpstr>WPA Enterprise </vt:lpstr>
      <vt:lpstr>802.1x Authentication steps</vt:lpstr>
      <vt:lpstr>Step 1: pre-auth</vt:lpstr>
      <vt:lpstr>Step 2: Authentication</vt:lpstr>
      <vt:lpstr>Role of the RADIUS server</vt:lpstr>
      <vt:lpstr>PROs and CONs of a WPAx-Enterprise</vt:lpstr>
      <vt:lpstr>CVE-2012-4366 </vt:lpstr>
      <vt:lpstr>Other Things to know</vt:lpstr>
      <vt:lpstr>WPA3</vt:lpstr>
      <vt:lpstr>PowerPoint Presentation</vt:lpstr>
      <vt:lpstr>Summary: Wired &amp;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Giovambattista Ianni</cp:lastModifiedBy>
  <cp:revision>333</cp:revision>
  <cp:lastPrinted>2000-10-23T11:49:35Z</cp:lastPrinted>
  <dcterms:created xsi:type="dcterms:W3CDTF">1999-10-08T19:08:27Z</dcterms:created>
  <dcterms:modified xsi:type="dcterms:W3CDTF">2020-11-17T10:42:19Z</dcterms:modified>
</cp:coreProperties>
</file>