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7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60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394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5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70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70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15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05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34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1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3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35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5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9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1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0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0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80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65160" y="994320"/>
            <a:ext cx="10261080" cy="31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Network Security</a:t>
            </a:r>
            <a:br>
              <a:rPr dirty="0"/>
            </a:br>
            <a:r>
              <a:rPr lang="en-GB" sz="7200" b="0" strike="noStrike" spc="-1" dirty="0">
                <a:solidFill>
                  <a:srgbClr val="EBEBEB"/>
                </a:solidFill>
                <a:latin typeface="Century Gothic"/>
              </a:rPr>
              <a:t>Laboratory</a:t>
            </a:r>
            <a:r>
              <a:rPr lang="it-IT" sz="7200" b="0" strike="noStrike" spc="-1">
                <a:solidFill>
                  <a:srgbClr val="EBEBEB"/>
                </a:solidFill>
                <a:latin typeface="Century Gothic"/>
              </a:rPr>
              <a:t> Session 2 </a:t>
            </a:r>
            <a:endParaRPr lang="en-US" sz="7200" b="0" strike="noStrike" spc="-1" dirty="0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154880" y="4777560"/>
            <a:ext cx="9231120" cy="8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2800" b="0" strike="noStrike" cap="all" spc="-1">
                <a:solidFill>
                  <a:srgbClr val="8AD0D6"/>
                </a:solidFill>
                <a:latin typeface="Century Gothic"/>
              </a:rPr>
              <a:t>Symmetric</a:t>
            </a:r>
            <a:r>
              <a:rPr lang="it-IT" sz="2800" b="0" strike="noStrike" cap="all" spc="-1">
                <a:solidFill>
                  <a:srgbClr val="8AD0D6"/>
                </a:solidFill>
                <a:latin typeface="Century Gothic"/>
              </a:rPr>
              <a:t> </a:t>
            </a:r>
            <a:r>
              <a:rPr lang="en-GB" sz="2800" b="0" strike="noStrike" cap="all" spc="-1">
                <a:solidFill>
                  <a:srgbClr val="8AD0D6"/>
                </a:solidFill>
                <a:latin typeface="Century Gothic"/>
              </a:rPr>
              <a:t>Cryptography</a:t>
            </a:r>
            <a:r>
              <a:rPr lang="it-IT" sz="2800" b="0" strike="noStrike" cap="all" spc="-1">
                <a:solidFill>
                  <a:srgbClr val="8AD0D6"/>
                </a:solidFill>
                <a:latin typeface="Century Gothic"/>
              </a:rPr>
              <a:t> &amp; </a:t>
            </a:r>
            <a:r>
              <a:rPr lang="en-GB" sz="2800" b="0" strike="noStrike" cap="all" spc="-1">
                <a:solidFill>
                  <a:srgbClr val="8AD0D6"/>
                </a:solidFill>
                <a:latin typeface="Century Gothic"/>
              </a:rPr>
              <a:t>Steganography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4200" b="0" strike="noStrike" spc="-1">
                <a:solidFill>
                  <a:srgbClr val="EBEBEB"/>
                </a:solidFill>
                <a:latin typeface="Century Gothic"/>
              </a:rPr>
              <a:t>Mutt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213120" y="2053080"/>
            <a:ext cx="115848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spc="-1" dirty="0">
                <a:solidFill>
                  <a:srgbClr val="FFFFFF"/>
                </a:solidFill>
                <a:latin typeface="Century Gothic"/>
              </a:rPr>
              <a:t>It i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s a tool to send email through CLI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It uses SMTP protocol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Useful Commands:</a:t>
            </a:r>
            <a:endParaRPr lang="en-US" sz="20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1800" b="0" strike="noStrike" spc="-1" dirty="0">
                <a:solidFill>
                  <a:srgbClr val="FFFFFF"/>
                </a:solidFill>
                <a:latin typeface="Century Gothic"/>
              </a:rPr>
              <a:t>Send email: mutt [-s subject] [-a attachment]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entury Gothic"/>
              </a:rPr>
              <a:t>receiver_address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4200" b="0" strike="noStrike" spc="-1">
                <a:solidFill>
                  <a:srgbClr val="EBEBEB"/>
                </a:solidFill>
                <a:latin typeface="Century Gothic"/>
              </a:rPr>
              <a:t>Steghide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103400" y="1501540"/>
            <a:ext cx="10037520" cy="47462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Download 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exercise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1" strike="noStrike" spc="-1" dirty="0">
                <a:solidFill>
                  <a:srgbClr val="FFFFFF"/>
                </a:solidFill>
                <a:latin typeface="Century Gothic"/>
              </a:rPr>
              <a:t>Steghide.pdf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on 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course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website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Build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execute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1" strike="noStrike" spc="-1" dirty="0">
                <a:solidFill>
                  <a:srgbClr val="FFFFFF"/>
                </a:solidFill>
                <a:latin typeface="Century Gothic"/>
              </a:rPr>
              <a:t>steghide.py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Capture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traffic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wireshark</a:t>
            </a:r>
            <a:endParaRPr lang="it-IT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Useful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commands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Encryption: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steghide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embed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-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cf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&lt;source&gt; -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ef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&lt;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data_to_encrypt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&gt; -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sf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&lt;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output_file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&gt; [-k key]</a:t>
            </a:r>
            <a:endParaRPr lang="en-US" sz="16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800" b="0" strike="noStrike" spc="-1" dirty="0" err="1">
                <a:solidFill>
                  <a:srgbClr val="FFFFFF"/>
                </a:solidFill>
                <a:latin typeface="Century Gothic"/>
              </a:rPr>
              <a:t>Decryption</a:t>
            </a: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1600" b="0" strike="noStrike" spc="-1" dirty="0" err="1">
                <a:solidFill>
                  <a:srgbClr val="FFFFFF"/>
                </a:solidFill>
                <a:latin typeface="Century Gothic"/>
              </a:rPr>
              <a:t>steghide</a:t>
            </a:r>
            <a:r>
              <a:rPr lang="en-GB" sz="1600" b="0" strike="noStrike" spc="-1" dirty="0">
                <a:solidFill>
                  <a:srgbClr val="FFFFFF"/>
                </a:solidFill>
                <a:latin typeface="Century Gothic"/>
              </a:rPr>
              <a:t> extract -sf 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&lt;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image_with_encrypted_data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&gt;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Symmetric Cryptography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Most widely used encryption system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Based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 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shared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key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between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hosts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Most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 common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symmetric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algorithms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 are: DES, AES,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  <a:ea typeface="MS PGothic"/>
              </a:rPr>
              <a:t>TwoFish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  <a:ea typeface="MS PGothic"/>
              </a:rPr>
              <a:t>, etc...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92" name="Picture 2"/>
          <p:cNvPicPr/>
          <p:nvPr/>
        </p:nvPicPr>
        <p:blipFill>
          <a:blip r:embed="rId2"/>
          <a:stretch/>
        </p:blipFill>
        <p:spPr>
          <a:xfrm>
            <a:off x="3815280" y="3657600"/>
            <a:ext cx="4596840" cy="2698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Netcat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73840" y="1629360"/>
            <a:ext cx="9252720" cy="459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CLI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Tool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for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plain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text transmission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for reading and writing </a:t>
            </a:r>
            <a:r>
              <a:rPr lang="en-US" sz="2000" spc="-1" dirty="0">
                <a:solidFill>
                  <a:srgbClr val="FFFFFF"/>
                </a:solidFill>
              </a:rPr>
              <a:t>data between two computer in the networks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Useful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commands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Server: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netcat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-l &lt;port&gt;	</a:t>
            </a:r>
            <a:endParaRPr lang="en-US" sz="16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Client: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netcat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&lt;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hostname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&gt; &lt;port&gt;</a:t>
            </a:r>
          </a:p>
          <a:p>
            <a:pPr marL="228600" indent="-22788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1600" spc="-1" dirty="0">
              <a:solidFill>
                <a:srgbClr val="FFFFFF"/>
              </a:solidFill>
              <a:latin typeface="Century Gothic"/>
            </a:endParaRPr>
          </a:p>
          <a:p>
            <a:pPr marL="228600" indent="-22788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It will be used to exchange encrypted messages between 2 hosts</a:t>
            </a:r>
          </a:p>
          <a:p>
            <a:pPr marL="228600" indent="-22788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1600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OpenSSL Enc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103400" y="1385455"/>
            <a:ext cx="8946000" cy="48623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It allows to encrypt or decrypt data using various block and stream ciphers, keys based on passwords or explicitly provided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encrypt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data from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stdin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or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files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Useful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commands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800" b="0" strike="noStrike" spc="-1" dirty="0" err="1">
                <a:solidFill>
                  <a:srgbClr val="FFFFFF"/>
                </a:solidFill>
                <a:latin typeface="Century Gothic"/>
              </a:rPr>
              <a:t>Encrypt</a:t>
            </a: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FFFFFF"/>
                </a:solidFill>
                <a:latin typeface="Century Gothic"/>
              </a:rPr>
              <a:t>openssl</a:t>
            </a:r>
            <a:r>
              <a:rPr lang="en-US" sz="1600" b="0" strike="noStrike" spc="-1" dirty="0">
                <a:solidFill>
                  <a:srgbClr val="FFFFFF"/>
                </a:solidFill>
                <a:latin typeface="Century Gothic"/>
              </a:rPr>
              <a:t> enc -&lt;cipher&gt; -e -k &lt;key&gt; -in &lt;file&gt;</a:t>
            </a:r>
            <a:endParaRPr lang="en-US" sz="16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Century Gothic"/>
              </a:rPr>
              <a:t>Decrypt: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FFFFFF"/>
                </a:solidFill>
                <a:latin typeface="Century Gothic"/>
              </a:rPr>
              <a:t>openssl</a:t>
            </a:r>
            <a:r>
              <a:rPr lang="en-US" sz="1600" b="0" strike="noStrike" spc="-1" dirty="0">
                <a:solidFill>
                  <a:srgbClr val="FFFFFF"/>
                </a:solidFill>
                <a:latin typeface="Century Gothic"/>
              </a:rPr>
              <a:t> enc -&lt;cypher&gt; -d -k &lt;key&gt; -out &lt;file&gt;</a:t>
            </a:r>
          </a:p>
          <a:p>
            <a:pPr marL="228600" indent="-22788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16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228600" indent="-22788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It will be used to encrypt and decrypt data sent/received by hosts</a:t>
            </a:r>
          </a:p>
          <a:p>
            <a:pPr marL="720">
              <a:spcBef>
                <a:spcPts val="1001"/>
              </a:spcBef>
              <a:buClr>
                <a:srgbClr val="8AD0D6"/>
              </a:buClr>
              <a:buSzPct val="80000"/>
            </a:pPr>
            <a:endParaRPr lang="en-US" sz="16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Cryptocat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103400" y="1253836"/>
            <a:ext cx="10442400" cy="49939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Download 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exercise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1" strike="noStrike" spc="-1" dirty="0">
                <a:solidFill>
                  <a:srgbClr val="FFFFFF"/>
                </a:solidFill>
                <a:latin typeface="Century Gothic"/>
              </a:rPr>
              <a:t>cryptocat.pdf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on 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course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website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Create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execute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python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3 script called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1" strike="noStrike" spc="-1" dirty="0">
                <a:solidFill>
                  <a:srgbClr val="FFFFFF"/>
                </a:solidFill>
                <a:latin typeface="Century Gothic"/>
              </a:rPr>
              <a:t>cryptocat.py 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Execute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Wireshark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and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sniff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traffic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between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hosts</a:t>
            </a:r>
            <a:endParaRPr lang="it-IT" sz="2000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What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are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differences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between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plain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text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cypher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text 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wireshark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?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Hint</a:t>
            </a:r>
            <a:endParaRPr lang="en-US" sz="20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To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Century Gothic"/>
              </a:rPr>
              <a:t>execute</a:t>
            </a: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Century Gothic"/>
              </a:rPr>
              <a:t>bash</a:t>
            </a: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Century Gothic"/>
              </a:rPr>
              <a:t>command</a:t>
            </a: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Century Gothic"/>
              </a:rPr>
              <a:t>through</a:t>
            </a: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Century Gothic"/>
              </a:rPr>
              <a:t>python</a:t>
            </a: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Century Gothic"/>
              </a:rPr>
              <a:t>you</a:t>
            </a: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 can use </a:t>
            </a:r>
            <a:r>
              <a:rPr lang="it-IT" sz="1800" b="1" strike="noStrike" spc="-1" dirty="0" err="1">
                <a:solidFill>
                  <a:srgbClr val="FFFFFF"/>
                </a:solidFill>
                <a:latin typeface="Century Gothic"/>
              </a:rPr>
              <a:t>os.system</a:t>
            </a:r>
            <a:r>
              <a:rPr lang="it-IT" sz="1800" b="1" strike="noStrike" spc="-1" dirty="0">
                <a:solidFill>
                  <a:srgbClr val="FFFFFF"/>
                </a:solidFill>
                <a:latin typeface="Century Gothic"/>
              </a:rPr>
              <a:t>(‘</a:t>
            </a:r>
            <a:r>
              <a:rPr lang="it-IT" sz="1800" b="1" strike="noStrike" spc="-1" dirty="0" err="1">
                <a:solidFill>
                  <a:srgbClr val="FFFFFF"/>
                </a:solidFill>
                <a:latin typeface="Century Gothic"/>
              </a:rPr>
              <a:t>your_command</a:t>
            </a:r>
            <a:r>
              <a:rPr lang="it-IT" sz="1800" b="1" strike="noStrike" spc="-1" dirty="0">
                <a:solidFill>
                  <a:srgbClr val="FFFFFF"/>
                </a:solidFill>
                <a:latin typeface="Century Gothic"/>
              </a:rPr>
              <a:t>’) </a:t>
            </a:r>
            <a:r>
              <a:rPr lang="it-IT" sz="1800" strike="noStrike" spc="-1" dirty="0">
                <a:solidFill>
                  <a:srgbClr val="FFFFFF"/>
                </a:solidFill>
                <a:latin typeface="Century Gothic"/>
              </a:rPr>
              <a:t>or the </a:t>
            </a:r>
            <a:r>
              <a:rPr lang="it-IT" sz="1800" b="1" strike="noStrike" spc="-1" dirty="0" err="1">
                <a:solidFill>
                  <a:srgbClr val="FFFFFF"/>
                </a:solidFill>
                <a:latin typeface="Century Gothic"/>
              </a:rPr>
              <a:t>subprocess</a:t>
            </a:r>
            <a:r>
              <a:rPr lang="it-IT" sz="1800" strike="noStrike" spc="-1" dirty="0">
                <a:solidFill>
                  <a:srgbClr val="FFFFFF"/>
                </a:solidFill>
                <a:latin typeface="Century Gothic"/>
              </a:rPr>
              <a:t> library</a:t>
            </a:r>
            <a:endParaRPr lang="en-US" sz="18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45920" y="26236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4200" b="0" strike="noStrike" spc="-1" dirty="0">
                <a:solidFill>
                  <a:srgbClr val="EBEBEB"/>
                </a:solidFill>
                <a:latin typeface="Century Gothic"/>
              </a:rPr>
              <a:t>How to build an encrypted stream?</a:t>
            </a:r>
            <a:endParaRPr lang="en-US" sz="4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46200" y="452880"/>
            <a:ext cx="9403920" cy="8078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 dirty="0" err="1">
                <a:solidFill>
                  <a:srgbClr val="EBEBEB"/>
                </a:solidFill>
                <a:latin typeface="Century Gothic"/>
              </a:rPr>
              <a:t>Cryptcat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73840" y="1212273"/>
            <a:ext cx="9252720" cy="51928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CLI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Tool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for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encrypted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text transmission in a stream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dirty="0"/>
              <a:t>It is a simple Unix utility which reads and writes data across network connections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dirty="0"/>
              <a:t>It makes use of TCP or UDP protocols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dirty="0"/>
              <a:t>It encrypts the data before transmission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b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ased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Netcat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s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ymmetric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encryption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algorithm</a:t>
            </a:r>
            <a:r>
              <a:rPr lang="it-IT" sz="2000" spc="-1" dirty="0">
                <a:solidFill>
                  <a:srgbClr val="FFFFFF"/>
                </a:solidFill>
              </a:rPr>
              <a:t> (</a:t>
            </a:r>
            <a:r>
              <a:rPr lang="it-IT" sz="2000" spc="-1" dirty="0" err="1">
                <a:solidFill>
                  <a:srgbClr val="FFFFFF"/>
                </a:solidFill>
              </a:rPr>
              <a:t>TwoFish</a:t>
            </a:r>
            <a:r>
              <a:rPr lang="it-IT" sz="2000" spc="-1" dirty="0">
                <a:solidFill>
                  <a:srgbClr val="FFFFFF"/>
                </a:solidFill>
              </a:rPr>
              <a:t>)</a:t>
            </a:r>
            <a:r>
              <a:rPr lang="en-US" sz="2000" spc="-1" dirty="0">
                <a:latin typeface="Arial"/>
              </a:rPr>
              <a:t> 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send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streams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Useful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commands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Server: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cryptcat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-l &lt;port&gt; -k &lt;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key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&gt;</a:t>
            </a:r>
            <a:endParaRPr lang="en-US" sz="16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800" b="0" strike="noStrike" spc="-1" dirty="0">
                <a:solidFill>
                  <a:srgbClr val="FFFFFF"/>
                </a:solidFill>
                <a:latin typeface="Century Gothic"/>
              </a:rPr>
              <a:t>Client: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cryptcat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 &lt;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hostname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&gt; &lt;port&gt; -k &lt;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Century Gothic"/>
              </a:rPr>
              <a:t>key</a:t>
            </a:r>
            <a:r>
              <a:rPr lang="it-IT" sz="1600" b="0" strike="noStrike" spc="-1" dirty="0">
                <a:solidFill>
                  <a:srgbClr val="FFFFFF"/>
                </a:solidFill>
                <a:latin typeface="Century Gothic"/>
              </a:rPr>
              <a:t>&gt;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Cryptcat - attack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73840" y="1629360"/>
            <a:ext cx="9252720" cy="459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Can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capture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decrypt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encrypted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stream?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YES,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try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use</a:t>
            </a:r>
          </a:p>
          <a:p>
            <a:pPr marL="800280" lvl="1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Decryptcat</a:t>
            </a:r>
            <a:endParaRPr lang="en-US" sz="2000" spc="-1" dirty="0">
              <a:latin typeface="Arial"/>
            </a:endParaRPr>
          </a:p>
          <a:p>
            <a:pPr marL="800280" lvl="1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Netcat</a:t>
            </a:r>
            <a:endParaRPr lang="en-US" sz="2000" b="0" strike="noStrike" spc="-1" dirty="0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Check </a:t>
            </a:r>
            <a:r>
              <a:rPr lang="it-IT" sz="2000" b="1" strike="noStrike" spc="-1" dirty="0">
                <a:solidFill>
                  <a:srgbClr val="FFFFFF"/>
                </a:solidFill>
                <a:latin typeface="Century Gothic"/>
              </a:rPr>
              <a:t>decrypt_cryptcat.pdf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on the website and follow the guide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4200" b="0" strike="noStrike" spc="-1">
                <a:solidFill>
                  <a:srgbClr val="EBEBEB"/>
                </a:solidFill>
                <a:latin typeface="Century Gothic"/>
              </a:rPr>
              <a:t>Steganography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Technique for hide data into images or video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output images contains secret data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hidden file cannot be seen immediately without a deeper analysis of the image itself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Image must be decrypted in order to extract hidden data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500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Laboratory – Lecture 1 </dc:title>
  <dc:subject/>
  <dc:creator>Andrea Baffa</dc:creator>
  <dc:description/>
  <cp:lastModifiedBy>Francesco Pacenza</cp:lastModifiedBy>
  <cp:revision>19</cp:revision>
  <dcterms:created xsi:type="dcterms:W3CDTF">2020-10-12T18:37:43Z</dcterms:created>
  <dcterms:modified xsi:type="dcterms:W3CDTF">2022-11-14T20:40:53Z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