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09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5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9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apy.readthedocs.io/en/lates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4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cap="all" spc="-1">
                <a:solidFill>
                  <a:srgbClr val="8AD0D6"/>
                </a:solidFill>
                <a:latin typeface="Century Gothic"/>
              </a:rPr>
              <a:t>LAYER 2 ATTACKS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Layer 2 Attacks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Layer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into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LAN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Usually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target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switch, a router or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37" name="Immagine 136"/>
          <p:cNvPicPr/>
          <p:nvPr/>
        </p:nvPicPr>
        <p:blipFill>
          <a:blip r:embed="rId2"/>
          <a:stretch/>
        </p:blipFill>
        <p:spPr>
          <a:xfrm>
            <a:off x="8046720" y="2377440"/>
            <a:ext cx="4020840" cy="33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MAC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Flooding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957" y="2053079"/>
            <a:ext cx="11434969" cy="4546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exploit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limit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size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>
                <a:solidFill>
                  <a:srgbClr val="FFFFFF"/>
                </a:solidFill>
              </a:rPr>
              <a:t>The </a:t>
            </a:r>
            <a:r>
              <a:rPr lang="it-IT" sz="2000" spc="-1" dirty="0" err="1">
                <a:solidFill>
                  <a:srgbClr val="FFFFFF"/>
                </a:solidFill>
              </a:rPr>
              <a:t>attacker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sends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messages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through</a:t>
            </a:r>
            <a:r>
              <a:rPr lang="it-IT" sz="2000" spc="-1" dirty="0">
                <a:solidFill>
                  <a:srgbClr val="FFFFFF"/>
                </a:solidFill>
              </a:rPr>
              <a:t> the network </a:t>
            </a:r>
            <a:r>
              <a:rPr lang="it-IT" sz="2000" spc="-1" dirty="0" err="1">
                <a:solidFill>
                  <a:srgbClr val="FFFFFF"/>
                </a:solidFill>
              </a:rPr>
              <a:t>using</a:t>
            </a:r>
            <a:r>
              <a:rPr lang="it-IT" sz="2000" spc="-1" dirty="0">
                <a:solidFill>
                  <a:srgbClr val="FFFFFF"/>
                </a:solidFill>
              </a:rPr>
              <a:t> random </a:t>
            </a:r>
            <a:r>
              <a:rPr lang="it-IT" sz="2000" spc="-1" dirty="0" err="1">
                <a:solidFill>
                  <a:srgbClr val="FFFFFF"/>
                </a:solidFill>
              </a:rPr>
              <a:t>mac</a:t>
            </a:r>
            <a:r>
              <a:rPr lang="it-IT" sz="2000" spc="-1" dirty="0">
                <a:solidFill>
                  <a:srgbClr val="FFFFFF"/>
                </a:solidFill>
              </a:rPr>
              <a:t> address</a:t>
            </a: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>
                <a:solidFill>
                  <a:srgbClr val="FFFFFF"/>
                </a:solidFill>
              </a:rPr>
              <a:t>The switch </a:t>
            </a:r>
            <a:r>
              <a:rPr lang="it-IT" sz="2000" spc="-1" dirty="0" err="1">
                <a:solidFill>
                  <a:srgbClr val="FFFFFF"/>
                </a:solidFill>
              </a:rPr>
              <a:t>tries</a:t>
            </a:r>
            <a:r>
              <a:rPr lang="it-IT" sz="2000" spc="-1" dirty="0">
                <a:solidFill>
                  <a:srgbClr val="FFFFFF"/>
                </a:solidFill>
              </a:rPr>
              <a:t> to </a:t>
            </a:r>
            <a:r>
              <a:rPr lang="it-IT" sz="2000" spc="-1" dirty="0" err="1">
                <a:solidFill>
                  <a:srgbClr val="FFFFFF"/>
                </a:solidFill>
              </a:rPr>
              <a:t>learn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all</a:t>
            </a:r>
            <a:r>
              <a:rPr lang="it-IT" sz="2000" spc="-1" dirty="0">
                <a:solidFill>
                  <a:srgbClr val="FFFFFF"/>
                </a:solidFill>
              </a:rPr>
              <a:t> the new entries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full,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new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packages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broadcast (the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start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working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HUB </a:t>
            </a:r>
            <a:r>
              <a:rPr lang="it-IT" sz="2000" spc="-1" dirty="0">
                <a:solidFill>
                  <a:srgbClr val="FFFFFF"/>
                </a:solidFill>
              </a:rPr>
              <a:t>- </a:t>
            </a:r>
            <a:r>
              <a:rPr lang="it-IT" sz="2000" b="1" i="1" spc="-1" dirty="0" err="1">
                <a:solidFill>
                  <a:srgbClr val="FFFFFF"/>
                </a:solidFill>
              </a:rPr>
              <a:t>fail</a:t>
            </a:r>
            <a:r>
              <a:rPr lang="it-IT" sz="2000" b="1" i="1" spc="-1" dirty="0">
                <a:solidFill>
                  <a:srgbClr val="FFFFFF"/>
                </a:solidFill>
              </a:rPr>
              <a:t> open</a:t>
            </a:r>
            <a:r>
              <a:rPr lang="it-IT" sz="2000" spc="-1" dirty="0">
                <a:solidFill>
                  <a:srgbClr val="FFFFFF"/>
                </a:solidFill>
              </a:rPr>
              <a:t> condition)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happens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because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>
                <a:solidFill>
                  <a:srgbClr val="FFFFFF"/>
                </a:solidFill>
              </a:rPr>
              <a:t>switch </a:t>
            </a:r>
            <a:r>
              <a:rPr lang="it-IT" sz="2000" spc="-1" dirty="0" err="1">
                <a:solidFill>
                  <a:srgbClr val="FFFFFF"/>
                </a:solidFill>
              </a:rPr>
              <a:t>is</a:t>
            </a:r>
            <a:r>
              <a:rPr lang="it-IT" sz="2000" spc="-1" dirty="0">
                <a:solidFill>
                  <a:srgbClr val="FFFFFF"/>
                </a:solidFill>
              </a:rPr>
              <a:t> no more </a:t>
            </a:r>
            <a:r>
              <a:rPr lang="it-IT" sz="2000" spc="-1" dirty="0" err="1">
                <a:solidFill>
                  <a:srgbClr val="FFFFFF"/>
                </a:solidFill>
              </a:rPr>
              <a:t>able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memorize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new 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mac_address,port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pairs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E25669E-5F2F-41EE-8B66-D1AEE09A8D5B}"/>
              </a:ext>
            </a:extLst>
          </p:cNvPr>
          <p:cNvSpPr/>
          <p:nvPr/>
        </p:nvSpPr>
        <p:spPr>
          <a:xfrm>
            <a:off x="496957" y="1547909"/>
            <a:ext cx="10436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spc="-1" dirty="0" err="1">
                <a:solidFill>
                  <a:srgbClr val="FFFFFF"/>
                </a:solidFill>
              </a:rPr>
              <a:t>Question</a:t>
            </a:r>
            <a:r>
              <a:rPr lang="it-IT" sz="2000" spc="-1" dirty="0">
                <a:solidFill>
                  <a:srgbClr val="FFFFFF"/>
                </a:solidFill>
              </a:rPr>
              <a:t>: How </a:t>
            </a:r>
            <a:r>
              <a:rPr lang="it-IT" sz="2000" spc="-1" dirty="0" err="1">
                <a:solidFill>
                  <a:srgbClr val="FFFFFF"/>
                </a:solidFill>
              </a:rPr>
              <a:t>does</a:t>
            </a:r>
            <a:r>
              <a:rPr lang="it-IT" sz="2000" spc="-1" dirty="0">
                <a:solidFill>
                  <a:srgbClr val="FFFFFF"/>
                </a:solidFill>
              </a:rPr>
              <a:t> a switch work? </a:t>
            </a:r>
            <a:r>
              <a:rPr lang="it-IT" sz="2000" spc="-1" dirty="0" err="1">
                <a:solidFill>
                  <a:srgbClr val="FFFFFF"/>
                </a:solidFill>
              </a:rPr>
              <a:t>What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happens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when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its</a:t>
            </a:r>
            <a:r>
              <a:rPr lang="it-IT" sz="2000" spc="-1" dirty="0">
                <a:solidFill>
                  <a:srgbClr val="FFFFFF"/>
                </a:solidFill>
              </a:rPr>
              <a:t> ARP </a:t>
            </a:r>
            <a:r>
              <a:rPr lang="it-IT" sz="2000" spc="-1" dirty="0" err="1">
                <a:solidFill>
                  <a:srgbClr val="FFFFFF"/>
                </a:solidFill>
              </a:rPr>
              <a:t>table</a:t>
            </a:r>
            <a:r>
              <a:rPr lang="it-IT" sz="2000" spc="-1" dirty="0">
                <a:solidFill>
                  <a:srgbClr val="FFFFFF"/>
                </a:solidFill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</a:rPr>
              <a:t>is</a:t>
            </a:r>
            <a:r>
              <a:rPr lang="it-IT" sz="2000" spc="-1" dirty="0">
                <a:solidFill>
                  <a:srgbClr val="FFFFFF"/>
                </a:solidFill>
              </a:rPr>
              <a:t> full?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MAC Flooding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C515B-FF94-4989-A085-5646F42C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66" y="2053080"/>
            <a:ext cx="7316268" cy="34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7383" y="1277178"/>
            <a:ext cx="11102008" cy="547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dirty="0"/>
              <a:t>send (spoofed) ARP messages onto a local area network with the aim to associate its MAC address with the IP address of another host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In this way, the traffic meant for a specific host will be sent to the attacker IP address from the default gateway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performing an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inside an enterprise network,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basically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performing a 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stealing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stealing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occurs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force the link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switch port and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address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happens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switch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frame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address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port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original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3" name="Immagine 142"/>
          <p:cNvPicPr/>
          <p:nvPr/>
        </p:nvPicPr>
        <p:blipFill>
          <a:blip r:embed="rId2"/>
          <a:stretch/>
        </p:blipFill>
        <p:spPr>
          <a:xfrm>
            <a:off x="1645920" y="1412640"/>
            <a:ext cx="8960760" cy="489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Scapy Module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python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module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very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networking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purpose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traffick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, build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new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during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i="1" strike="noStrike" spc="-1" dirty="0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laboratory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session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some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tips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Documentation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it-IT" sz="2000" b="0" u="sng" strike="noStrike" spc="-1" dirty="0">
                <a:solidFill>
                  <a:srgbClr val="58C1BA"/>
                </a:solidFill>
                <a:uFillTx/>
                <a:latin typeface="Century Gothic"/>
                <a:hlinkClick r:id="rId2"/>
              </a:rPr>
              <a:t>https://scapy.readthedocs.io/en/latest/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Challanges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03400" y="2053080"/>
            <a:ext cx="100519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Check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start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today’s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challenges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MacFloodingChallenge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ArpSpoofingChallange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goal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exchanged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decrypt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data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messages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plaintext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2013" y="159917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Useful</a:t>
            </a:r>
            <a:r>
              <a:rPr lang="it-IT" sz="480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Commands</a:t>
            </a:r>
            <a:endParaRPr lang="en-US" sz="480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82880" y="1280160"/>
            <a:ext cx="10972440" cy="49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</a:rPr>
              <a:t>Sending data with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</a:rPr>
              <a:t> (Mac Flooding)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(Ether(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=&lt;&lt;MAC_ADDRESS&gt;&gt;)/ARP(op=2,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="&lt;&lt;IP_ADDRESS(Or subnet)&gt;&gt;",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="&lt;&lt;BROADCAST_MAC_ADDRESS&gt;&gt;"), loop=1)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RandMAC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() → inside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for generating random mac address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Sending data with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(ARP Spoofing)</a:t>
            </a:r>
            <a:endParaRPr lang="en-US" sz="200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(pkt = Ether(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='&lt;&lt;VICTIM_MAC_ADDRESS&gt;&gt;',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=’&lt;&lt;BROADCAST_MAC_ADDRESS&gt;&gt;')/ARP(op=2,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hwsrc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='&lt;&lt;VICTIM_MAC_ADDRESS&gt;&gt;’,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pdst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='&lt;&lt;VICTIM_IP_ADDRESS&gt;&gt;')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tshark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-Y '&lt;&lt;FILTER&gt;&gt;' -</a:t>
            </a: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Tfields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-e data &gt; raw.txt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xxd</a:t>
            </a: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-r -p &gt; output.txt</a:t>
            </a:r>
            <a:endParaRPr lang="en-US" sz="200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openssl enc -&lt;&lt;CYPHER&gt;&gt; -d -k &lt;&lt;KEY&gt;&gt;-base64</a:t>
            </a:r>
            <a:endParaRPr lang="en-US" sz="20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504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Symbol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 </dc:title>
  <dc:subject/>
  <dc:creator>Francesco Pacenza</dc:creator>
  <dc:description/>
  <cp:lastModifiedBy>Francesco Pacenza</cp:lastModifiedBy>
  <cp:revision>37</cp:revision>
  <dcterms:created xsi:type="dcterms:W3CDTF">2020-11-08T15:13:59Z</dcterms:created>
  <dcterms:modified xsi:type="dcterms:W3CDTF">2022-11-14T20:45:20Z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