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sldIdLst>
    <p:sldId id="256" r:id="rId2"/>
    <p:sldId id="257" r:id="rId3"/>
    <p:sldId id="258" r:id="rId4"/>
    <p:sldId id="259" r:id="rId5"/>
    <p:sldId id="261" r:id="rId6"/>
    <p:sldId id="263" r:id="rId7"/>
    <p:sldId id="264" r:id="rId8"/>
  </p:sldIdLst>
  <p:sldSz cx="12192000" cy="6858000"/>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14"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extLst>
      <p:ext uri="{BB962C8B-B14F-4D97-AF65-F5344CB8AC3E}">
        <p14:creationId xmlns:p14="http://schemas.microsoft.com/office/powerpoint/2010/main" val="2867541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extLst>
      <p:ext uri="{BB962C8B-B14F-4D97-AF65-F5344CB8AC3E}">
        <p14:creationId xmlns:p14="http://schemas.microsoft.com/office/powerpoint/2010/main" val="2528918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extLst>
      <p:ext uri="{BB962C8B-B14F-4D97-AF65-F5344CB8AC3E}">
        <p14:creationId xmlns:p14="http://schemas.microsoft.com/office/powerpoint/2010/main" val="1360038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a:t>Fare clic per modificare lo stile del titolo dello schema</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it-IT"/>
              <a:t>Fare clic per modificare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8223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509A250-FF31-4206-8172-F9D3106AACB1}"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extLst>
      <p:ext uri="{BB962C8B-B14F-4D97-AF65-F5344CB8AC3E}">
        <p14:creationId xmlns:p14="http://schemas.microsoft.com/office/powerpoint/2010/main" val="2004703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extLst>
      <p:ext uri="{BB962C8B-B14F-4D97-AF65-F5344CB8AC3E}">
        <p14:creationId xmlns:p14="http://schemas.microsoft.com/office/powerpoint/2010/main" val="4258246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extLst>
      <p:ext uri="{BB962C8B-B14F-4D97-AF65-F5344CB8AC3E}">
        <p14:creationId xmlns:p14="http://schemas.microsoft.com/office/powerpoint/2010/main" val="1724133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nchorCtr="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extLst>
      <p:ext uri="{BB962C8B-B14F-4D97-AF65-F5344CB8AC3E}">
        <p14:creationId xmlns:p14="http://schemas.microsoft.com/office/powerpoint/2010/main" val="2662099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extLst>
      <p:ext uri="{BB962C8B-B14F-4D97-AF65-F5344CB8AC3E}">
        <p14:creationId xmlns:p14="http://schemas.microsoft.com/office/powerpoint/2010/main" val="2555937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extLst>
      <p:ext uri="{BB962C8B-B14F-4D97-AF65-F5344CB8AC3E}">
        <p14:creationId xmlns:p14="http://schemas.microsoft.com/office/powerpoint/2010/main" val="1150945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9796027F-7875-4030-9381-8BD8C4F21935}" type="datetimeFigureOut">
              <a:rPr lang="en-US" dirty="0"/>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Tree>
    <p:extLst>
      <p:ext uri="{BB962C8B-B14F-4D97-AF65-F5344CB8AC3E}">
        <p14:creationId xmlns:p14="http://schemas.microsoft.com/office/powerpoint/2010/main" val="78409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extLst>
      <p:ext uri="{BB962C8B-B14F-4D97-AF65-F5344CB8AC3E}">
        <p14:creationId xmlns:p14="http://schemas.microsoft.com/office/powerpoint/2010/main" val="2031477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a:t>
            </a:fld>
            <a:endParaRPr lang="en-US" dirty="0"/>
          </a:p>
        </p:txBody>
      </p:sp>
    </p:spTree>
    <p:extLst>
      <p:ext uri="{BB962C8B-B14F-4D97-AF65-F5344CB8AC3E}">
        <p14:creationId xmlns:p14="http://schemas.microsoft.com/office/powerpoint/2010/main" val="401678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11/14/2022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a:t>
            </a:fld>
            <a:endParaRPr lang="en-US" dirty="0"/>
          </a:p>
        </p:txBody>
      </p:sp>
    </p:spTree>
    <p:extLst>
      <p:ext uri="{BB962C8B-B14F-4D97-AF65-F5344CB8AC3E}">
        <p14:creationId xmlns:p14="http://schemas.microsoft.com/office/powerpoint/2010/main" val="2409600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11/14/2022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a:t>
            </a:fld>
            <a:endParaRPr lang="en-US" dirty="0"/>
          </a:p>
        </p:txBody>
      </p:sp>
    </p:spTree>
    <p:extLst>
      <p:ext uri="{BB962C8B-B14F-4D97-AF65-F5344CB8AC3E}">
        <p14:creationId xmlns:p14="http://schemas.microsoft.com/office/powerpoint/2010/main" val="1406785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Date Placeholder 4"/>
          <p:cNvSpPr>
            <a:spLocks noGrp="1"/>
          </p:cNvSpPr>
          <p:nvPr>
            <p:ph type="dt" sz="half" idx="10"/>
          </p:nvPr>
        </p:nvSpPr>
        <p:spPr/>
        <p:txBody>
          <a:bodyPr/>
          <a:lstStyle/>
          <a:p>
            <a:fld id="{4509A250-FF31-4206-8172-F9D3106AACB1}" type="datetimeFigureOut">
              <a:rPr lang="en-US" dirty="0"/>
              <a:t>11/14/2022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extLst>
      <p:ext uri="{BB962C8B-B14F-4D97-AF65-F5344CB8AC3E}">
        <p14:creationId xmlns:p14="http://schemas.microsoft.com/office/powerpoint/2010/main" val="2822514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509A250-FF31-4206-8172-F9D3106AACB1}" type="datetimeFigureOut">
              <a:rPr lang="en-US" dirty="0"/>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a:t>
            </a:fld>
            <a:endParaRPr lang="en-US" dirty="0"/>
          </a:p>
        </p:txBody>
      </p:sp>
    </p:spTree>
    <p:extLst>
      <p:ext uri="{BB962C8B-B14F-4D97-AF65-F5344CB8AC3E}">
        <p14:creationId xmlns:p14="http://schemas.microsoft.com/office/powerpoint/2010/main" val="1048214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11/14/2022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a:t>
            </a:fld>
            <a:endParaRPr lang="en-US" dirty="0"/>
          </a:p>
        </p:txBody>
      </p:sp>
    </p:spTree>
    <p:extLst>
      <p:ext uri="{BB962C8B-B14F-4D97-AF65-F5344CB8AC3E}">
        <p14:creationId xmlns:p14="http://schemas.microsoft.com/office/powerpoint/2010/main" val="1862867052"/>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720000" y="204840"/>
            <a:ext cx="10260720" cy="332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it-IT" sz="7200" b="0" strike="noStrike" spc="-1" dirty="0">
                <a:solidFill>
                  <a:srgbClr val="EBEBEB"/>
                </a:solidFill>
                <a:latin typeface="Century Gothic"/>
              </a:rPr>
              <a:t>Network Security</a:t>
            </a:r>
            <a:br>
              <a:rPr dirty="0"/>
            </a:br>
            <a:r>
              <a:rPr lang="it-IT" sz="7200" b="0" strike="noStrike" spc="-1" dirty="0" err="1">
                <a:solidFill>
                  <a:srgbClr val="EBEBEB"/>
                </a:solidFill>
                <a:latin typeface="Century Gothic"/>
              </a:rPr>
              <a:t>Laboratory</a:t>
            </a:r>
            <a:r>
              <a:rPr lang="it-IT" sz="7200" b="0" strike="noStrike" spc="-1">
                <a:solidFill>
                  <a:srgbClr val="EBEBEB"/>
                </a:solidFill>
                <a:latin typeface="Century Gothic"/>
              </a:rPr>
              <a:t> Sessio</a:t>
            </a:r>
            <a:r>
              <a:rPr lang="it-IT" sz="7200" spc="-1">
                <a:solidFill>
                  <a:srgbClr val="EBEBEB"/>
                </a:solidFill>
                <a:latin typeface="Century Gothic"/>
              </a:rPr>
              <a:t>n</a:t>
            </a:r>
            <a:r>
              <a:rPr lang="it-IT" sz="7200" b="0" strike="noStrike" spc="-1">
                <a:solidFill>
                  <a:srgbClr val="EBEBEB"/>
                </a:solidFill>
                <a:latin typeface="Century Gothic"/>
              </a:rPr>
              <a:t>5 </a:t>
            </a:r>
            <a:endParaRPr lang="en-US" sz="7200" b="0" strike="noStrike" spc="-1" dirty="0">
              <a:latin typeface="Arial"/>
            </a:endParaRPr>
          </a:p>
        </p:txBody>
      </p:sp>
      <p:sp>
        <p:nvSpPr>
          <p:cNvPr id="92" name="CustomShape 2"/>
          <p:cNvSpPr/>
          <p:nvPr/>
        </p:nvSpPr>
        <p:spPr>
          <a:xfrm>
            <a:off x="1154880" y="4777560"/>
            <a:ext cx="8824680" cy="86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001"/>
              </a:spcBef>
              <a:tabLst>
                <a:tab pos="0" algn="l"/>
              </a:tabLst>
            </a:pPr>
            <a:r>
              <a:rPr lang="it-IT" sz="2000" b="0" strike="noStrike" cap="all" spc="-1">
                <a:solidFill>
                  <a:srgbClr val="8AD0D6"/>
                </a:solidFill>
                <a:latin typeface="Century Gothic"/>
              </a:rPr>
              <a:t>Wifi cracking (wep + wpa)</a:t>
            </a:r>
            <a:endParaRPr lang="en-US" sz="2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646200" y="452880"/>
            <a:ext cx="9403560" cy="139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4200" b="0" strike="noStrike" spc="-1">
                <a:solidFill>
                  <a:srgbClr val="EBEBEB"/>
                </a:solidFill>
                <a:latin typeface="Century Gothic"/>
              </a:rPr>
              <a:t>Wireless LAN (WLAN)</a:t>
            </a:r>
            <a:endParaRPr lang="en-US" sz="4200" b="0" strike="noStrike" spc="-1">
              <a:latin typeface="Arial"/>
            </a:endParaRPr>
          </a:p>
        </p:txBody>
      </p:sp>
      <p:sp>
        <p:nvSpPr>
          <p:cNvPr id="95" name="CustomShape 2"/>
          <p:cNvSpPr/>
          <p:nvPr/>
        </p:nvSpPr>
        <p:spPr>
          <a:xfrm>
            <a:off x="1103400" y="1493786"/>
            <a:ext cx="8945640" cy="52088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001"/>
              </a:spcBef>
              <a:buClr>
                <a:srgbClr val="8AD0D6"/>
              </a:buClr>
              <a:buSzPct val="80000"/>
              <a:buFont typeface="Wingdings 3" charset="2"/>
              <a:buChar char=""/>
            </a:pPr>
            <a:r>
              <a:rPr lang="en-GB" sz="2000" b="0" strike="noStrike" spc="-1" dirty="0">
                <a:solidFill>
                  <a:srgbClr val="FFFFFF"/>
                </a:solidFill>
                <a:latin typeface="Century Gothic"/>
              </a:rPr>
              <a:t>A </a:t>
            </a:r>
            <a:r>
              <a:rPr lang="en-GB" sz="2000" b="1" i="1" strike="noStrike" spc="-1" dirty="0">
                <a:solidFill>
                  <a:srgbClr val="FFFFFF"/>
                </a:solidFill>
                <a:latin typeface="Century Gothic"/>
              </a:rPr>
              <a:t>WLAN</a:t>
            </a:r>
            <a:r>
              <a:rPr lang="en-GB" sz="2000" b="1" strike="noStrike" spc="-1" dirty="0">
                <a:solidFill>
                  <a:srgbClr val="FFFFFF"/>
                </a:solidFill>
                <a:latin typeface="Century Gothic"/>
              </a:rPr>
              <a:t> </a:t>
            </a:r>
            <a:r>
              <a:rPr lang="en-GB" sz="2000" b="0" strike="noStrike" spc="-1" dirty="0">
                <a:solidFill>
                  <a:srgbClr val="FFFFFF"/>
                </a:solidFill>
                <a:latin typeface="Century Gothic"/>
              </a:rPr>
              <a:t>is a </a:t>
            </a:r>
            <a:r>
              <a:rPr lang="en-GB" sz="2000" b="1" strike="noStrike" spc="-1" dirty="0">
                <a:solidFill>
                  <a:srgbClr val="FFFFFF"/>
                </a:solidFill>
                <a:latin typeface="Century Gothic"/>
              </a:rPr>
              <a:t>W</a:t>
            </a:r>
            <a:r>
              <a:rPr lang="en-GB" sz="2000" b="0" strike="noStrike" spc="-1" dirty="0">
                <a:solidFill>
                  <a:srgbClr val="FFFFFF"/>
                </a:solidFill>
                <a:latin typeface="Century Gothic"/>
              </a:rPr>
              <a:t>ireless </a:t>
            </a:r>
            <a:r>
              <a:rPr lang="en-GB" sz="2000" b="1" strike="noStrike" spc="-1" dirty="0">
                <a:solidFill>
                  <a:srgbClr val="FFFFFF"/>
                </a:solidFill>
                <a:latin typeface="Century Gothic"/>
              </a:rPr>
              <a:t>L</a:t>
            </a:r>
            <a:r>
              <a:rPr lang="en-GB" sz="2000" b="0" strike="noStrike" spc="-1" dirty="0">
                <a:solidFill>
                  <a:srgbClr val="FFFFFF"/>
                </a:solidFill>
                <a:latin typeface="Century Gothic"/>
              </a:rPr>
              <a:t>ocal </a:t>
            </a:r>
            <a:r>
              <a:rPr lang="en-GB" sz="2000" b="1" strike="noStrike" spc="-1" dirty="0">
                <a:solidFill>
                  <a:srgbClr val="FFFFFF"/>
                </a:solidFill>
                <a:latin typeface="Century Gothic"/>
              </a:rPr>
              <a:t>A</a:t>
            </a:r>
            <a:r>
              <a:rPr lang="en-GB" sz="2000" b="0" strike="noStrike" spc="-1" dirty="0">
                <a:solidFill>
                  <a:srgbClr val="FFFFFF"/>
                </a:solidFill>
                <a:latin typeface="Century Gothic"/>
              </a:rPr>
              <a:t>rea </a:t>
            </a:r>
            <a:r>
              <a:rPr lang="en-GB" sz="2000" b="1" strike="noStrike" spc="-1" dirty="0">
                <a:solidFill>
                  <a:srgbClr val="FFFFFF"/>
                </a:solidFill>
                <a:latin typeface="Century Gothic"/>
              </a:rPr>
              <a:t>N</a:t>
            </a:r>
            <a:r>
              <a:rPr lang="en-GB" sz="2000" b="0" strike="noStrike" spc="-1" dirty="0">
                <a:solidFill>
                  <a:srgbClr val="FFFFFF"/>
                </a:solidFill>
                <a:latin typeface="Century Gothic"/>
              </a:rPr>
              <a:t>etwork that links two or more devices using wireless communication</a:t>
            </a:r>
            <a:endParaRPr lang="en-US" sz="2000" b="0" strike="noStrike" spc="-1" dirty="0">
              <a:latin typeface="Arial"/>
            </a:endParaRPr>
          </a:p>
          <a:p>
            <a:pPr>
              <a:lnSpc>
                <a:spcPct val="100000"/>
              </a:lnSpc>
              <a:spcBef>
                <a:spcPts val="1001"/>
              </a:spcBef>
            </a:pPr>
            <a:endParaRPr lang="en-US" sz="2000" b="0" strike="noStrike" spc="-1" dirty="0">
              <a:latin typeface="Arial"/>
            </a:endParaRPr>
          </a:p>
          <a:p>
            <a:pPr marL="343080" indent="-342000">
              <a:lnSpc>
                <a:spcPct val="100000"/>
              </a:lnSpc>
              <a:spcBef>
                <a:spcPts val="1001"/>
              </a:spcBef>
              <a:buClr>
                <a:srgbClr val="8AD0D6"/>
              </a:buClr>
              <a:buSzPct val="80000"/>
              <a:buFont typeface="Wingdings 3" charset="2"/>
              <a:buChar char=""/>
            </a:pPr>
            <a:r>
              <a:rPr lang="en-GB" sz="2000" b="0" strike="noStrike" spc="-1" dirty="0">
                <a:solidFill>
                  <a:srgbClr val="FFFFFF"/>
                </a:solidFill>
                <a:latin typeface="Century Gothic"/>
              </a:rPr>
              <a:t>It is </a:t>
            </a:r>
            <a:r>
              <a:rPr lang="en-GB" sz="2000" spc="-1" dirty="0">
                <a:solidFill>
                  <a:srgbClr val="FFFFFF"/>
                </a:solidFill>
                <a:latin typeface="Century Gothic"/>
              </a:rPr>
              <a:t>b</a:t>
            </a:r>
            <a:r>
              <a:rPr lang="en-GB" sz="2000" b="0" strike="noStrike" spc="-1" dirty="0">
                <a:solidFill>
                  <a:srgbClr val="FFFFFF"/>
                </a:solidFill>
                <a:latin typeface="Century Gothic"/>
              </a:rPr>
              <a:t>ased on IEEE 802.11 protocol</a:t>
            </a:r>
            <a:endParaRPr lang="en-US" sz="2000" b="0" strike="noStrike" spc="-1" dirty="0">
              <a:latin typeface="Arial"/>
            </a:endParaRPr>
          </a:p>
          <a:p>
            <a:pPr>
              <a:lnSpc>
                <a:spcPct val="100000"/>
              </a:lnSpc>
              <a:spcBef>
                <a:spcPts val="1001"/>
              </a:spcBef>
            </a:pPr>
            <a:endParaRPr lang="en-US" sz="2000" b="0" strike="noStrike" spc="-1" dirty="0">
              <a:latin typeface="Arial"/>
            </a:endParaRPr>
          </a:p>
          <a:p>
            <a:pPr marL="343080" indent="-342000">
              <a:lnSpc>
                <a:spcPct val="100000"/>
              </a:lnSpc>
              <a:spcBef>
                <a:spcPts val="1001"/>
              </a:spcBef>
              <a:buClr>
                <a:srgbClr val="8AD0D6"/>
              </a:buClr>
              <a:buSzPct val="80000"/>
              <a:buFont typeface="Wingdings 3" charset="2"/>
              <a:buChar char=""/>
            </a:pPr>
            <a:r>
              <a:rPr lang="en-GB" sz="2000" b="0" strike="noStrike" spc="-1" dirty="0">
                <a:solidFill>
                  <a:srgbClr val="FFFFFF"/>
                </a:solidFill>
                <a:latin typeface="Century Gothic"/>
              </a:rPr>
              <a:t>WLAN can be classified depending on the security protocols they use</a:t>
            </a:r>
          </a:p>
          <a:p>
            <a:pPr marL="343080" indent="-342000">
              <a:lnSpc>
                <a:spcPct val="100000"/>
              </a:lnSpc>
              <a:spcBef>
                <a:spcPts val="1001"/>
              </a:spcBef>
              <a:buClr>
                <a:srgbClr val="8AD0D6"/>
              </a:buClr>
              <a:buSzPct val="80000"/>
              <a:buFont typeface="Wingdings 3" charset="2"/>
              <a:buChar char=""/>
            </a:pPr>
            <a:endParaRPr lang="en-GB" sz="2000" spc="-1" dirty="0">
              <a:solidFill>
                <a:srgbClr val="FFFFFF"/>
              </a:solidFill>
              <a:latin typeface="Century Gothic"/>
            </a:endParaRPr>
          </a:p>
          <a:p>
            <a:pPr marL="343080" indent="-342000">
              <a:lnSpc>
                <a:spcPct val="100000"/>
              </a:lnSpc>
              <a:spcBef>
                <a:spcPts val="1001"/>
              </a:spcBef>
              <a:buClr>
                <a:srgbClr val="8AD0D6"/>
              </a:buClr>
              <a:buSzPct val="80000"/>
              <a:buFont typeface="Wingdings 3" charset="2"/>
              <a:buChar char=""/>
            </a:pPr>
            <a:r>
              <a:rPr lang="en-GB" sz="2000" b="0" strike="noStrike" spc="-1" dirty="0">
                <a:solidFill>
                  <a:srgbClr val="FFFFFF"/>
                </a:solidFill>
                <a:latin typeface="Century Gothic"/>
              </a:rPr>
              <a:t>Three macro categories:</a:t>
            </a:r>
            <a:endParaRPr lang="en-US" sz="2000" b="0" strike="noStrike" spc="-1" dirty="0">
              <a:latin typeface="Arial"/>
            </a:endParaRPr>
          </a:p>
          <a:p>
            <a:pPr marL="743040" lvl="1" indent="-284760">
              <a:lnSpc>
                <a:spcPct val="100000"/>
              </a:lnSpc>
              <a:spcBef>
                <a:spcPts val="1001"/>
              </a:spcBef>
              <a:buClr>
                <a:srgbClr val="8AD0D6"/>
              </a:buClr>
              <a:buSzPct val="80000"/>
              <a:buFont typeface="Wingdings 3" charset="2"/>
              <a:buChar char=""/>
            </a:pPr>
            <a:r>
              <a:rPr lang="en-GB" sz="1800" b="0" strike="noStrike" spc="-1" dirty="0">
                <a:solidFill>
                  <a:srgbClr val="FFFFFF"/>
                </a:solidFill>
                <a:latin typeface="Century Gothic"/>
              </a:rPr>
              <a:t>Open WLAN (no protection)</a:t>
            </a:r>
            <a:endParaRPr lang="en-US" sz="1800" b="0" strike="noStrike" spc="-1" dirty="0">
              <a:latin typeface="Arial"/>
            </a:endParaRPr>
          </a:p>
          <a:p>
            <a:pPr marL="743040" lvl="1" indent="-284760">
              <a:lnSpc>
                <a:spcPct val="100000"/>
              </a:lnSpc>
              <a:spcBef>
                <a:spcPts val="1001"/>
              </a:spcBef>
              <a:buClr>
                <a:srgbClr val="8AD0D6"/>
              </a:buClr>
              <a:buSzPct val="80000"/>
              <a:buFont typeface="Wingdings 3" charset="2"/>
              <a:buChar char=""/>
            </a:pPr>
            <a:r>
              <a:rPr lang="en-GB" sz="1800" b="0" strike="noStrike" spc="-1" dirty="0">
                <a:solidFill>
                  <a:srgbClr val="FFFFFF"/>
                </a:solidFill>
                <a:latin typeface="Century Gothic"/>
              </a:rPr>
              <a:t>WEP (today is </a:t>
            </a:r>
            <a:r>
              <a:rPr lang="en-GB" sz="1800" b="0" u="sng" strike="noStrike" spc="-1" dirty="0">
                <a:solidFill>
                  <a:srgbClr val="FFFFFF"/>
                </a:solidFill>
                <a:latin typeface="Century Gothic"/>
              </a:rPr>
              <a:t>obsolete</a:t>
            </a:r>
            <a:r>
              <a:rPr lang="en-GB" sz="1800" b="0" strike="noStrike" spc="-1" dirty="0">
                <a:solidFill>
                  <a:srgbClr val="FFFFFF"/>
                </a:solidFill>
                <a:latin typeface="Century Gothic"/>
              </a:rPr>
              <a:t>)</a:t>
            </a:r>
            <a:endParaRPr lang="en-US" sz="1800" b="0" strike="noStrike" spc="-1" dirty="0">
              <a:latin typeface="Arial"/>
            </a:endParaRPr>
          </a:p>
          <a:p>
            <a:pPr marL="743040" lvl="1" indent="-284760">
              <a:lnSpc>
                <a:spcPct val="100000"/>
              </a:lnSpc>
              <a:spcBef>
                <a:spcPts val="1001"/>
              </a:spcBef>
              <a:buClr>
                <a:srgbClr val="8AD0D6"/>
              </a:buClr>
              <a:buSzPct val="80000"/>
              <a:buFont typeface="Wingdings 3" charset="2"/>
              <a:buChar char=""/>
            </a:pPr>
            <a:r>
              <a:rPr lang="en-GB" sz="1800" b="0" strike="noStrike" spc="-1" dirty="0">
                <a:solidFill>
                  <a:srgbClr val="FFFFFF"/>
                </a:solidFill>
                <a:latin typeface="Century Gothic"/>
              </a:rPr>
              <a:t>WPA (version 2 and 3)</a:t>
            </a:r>
          </a:p>
          <a:p>
            <a:pPr marL="1200240" lvl="2" indent="-284760">
              <a:spcBef>
                <a:spcPts val="1001"/>
              </a:spcBef>
              <a:buClr>
                <a:srgbClr val="8AD0D6"/>
              </a:buClr>
              <a:buSzPct val="80000"/>
              <a:buFont typeface="Wingdings 3" charset="2"/>
              <a:buChar char=""/>
            </a:pPr>
            <a:r>
              <a:rPr lang="en-GB" spc="-1" dirty="0">
                <a:solidFill>
                  <a:srgbClr val="FFFFFF"/>
                </a:solidFill>
                <a:latin typeface="Century Gothic"/>
              </a:rPr>
              <a:t>WPA3 </a:t>
            </a:r>
            <a:r>
              <a:rPr lang="en-GB" spc="-1" dirty="0">
                <a:solidFill>
                  <a:srgbClr val="FFFFFF"/>
                </a:solidFill>
                <a:latin typeface="Century Gothic"/>
                <a:sym typeface="Wingdings" panose="05000000000000000000" pitchFamily="2" charset="2"/>
              </a:rPr>
              <a:t> More secure but …</a:t>
            </a:r>
            <a:endParaRPr lang="en-US"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646200" y="452880"/>
            <a:ext cx="9403560" cy="139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4200" b="0" strike="noStrike" spc="-1">
                <a:solidFill>
                  <a:srgbClr val="EBEBEB"/>
                </a:solidFill>
                <a:latin typeface="Century Gothic"/>
              </a:rPr>
              <a:t>Wired Equivalent Privacy (WEP)</a:t>
            </a:r>
            <a:endParaRPr lang="en-US" sz="4200" b="0" strike="noStrike" spc="-1">
              <a:latin typeface="Arial"/>
            </a:endParaRPr>
          </a:p>
        </p:txBody>
      </p:sp>
      <p:sp>
        <p:nvSpPr>
          <p:cNvPr id="97" name="CustomShape 2"/>
          <p:cNvSpPr/>
          <p:nvPr/>
        </p:nvSpPr>
        <p:spPr>
          <a:xfrm>
            <a:off x="875160" y="1246062"/>
            <a:ext cx="8945640" cy="515905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1080">
              <a:lnSpc>
                <a:spcPct val="100000"/>
              </a:lnSpc>
              <a:spcBef>
                <a:spcPts val="1001"/>
              </a:spcBef>
              <a:buClr>
                <a:srgbClr val="8AD0D6"/>
              </a:buClr>
              <a:buSzPct val="80000"/>
            </a:pPr>
            <a:r>
              <a:rPr lang="it-IT" sz="1400" b="0" strike="noStrike" spc="-1" dirty="0">
                <a:solidFill>
                  <a:srgbClr val="FFFFFF"/>
                </a:solidFill>
                <a:latin typeface="Century Gothic"/>
              </a:rPr>
              <a:t>WEP </a:t>
            </a:r>
            <a:r>
              <a:rPr lang="en-US" sz="1400" b="0" strike="noStrike" spc="-1" dirty="0">
                <a:solidFill>
                  <a:srgbClr val="FFFFFF"/>
                </a:solidFill>
                <a:latin typeface="Century Gothic"/>
              </a:rPr>
              <a:t>weaknesses</a:t>
            </a:r>
            <a:r>
              <a:rPr lang="it-IT" sz="1400" b="0" strike="noStrike" spc="-1" dirty="0">
                <a:solidFill>
                  <a:srgbClr val="FFFFFF"/>
                </a:solidFill>
                <a:latin typeface="Century Gothic"/>
              </a:rPr>
              <a:t>:</a:t>
            </a:r>
          </a:p>
          <a:p>
            <a:pPr marL="800280" lvl="1" indent="-342000">
              <a:spcBef>
                <a:spcPts val="1001"/>
              </a:spcBef>
              <a:buClr>
                <a:srgbClr val="8AD0D6"/>
              </a:buClr>
              <a:buSzPct val="80000"/>
              <a:buFont typeface="Wingdings 3" charset="2"/>
              <a:buChar char=""/>
            </a:pPr>
            <a:r>
              <a:rPr lang="en-US" sz="1400" b="1" strike="noStrike" spc="-1" dirty="0">
                <a:solidFill>
                  <a:srgbClr val="FFFFFF"/>
                </a:solidFill>
                <a:latin typeface="Century Gothic"/>
              </a:rPr>
              <a:t>Stream cipher</a:t>
            </a:r>
            <a:r>
              <a:rPr lang="en-US" sz="1400" b="0" strike="noStrike" spc="-1" dirty="0">
                <a:solidFill>
                  <a:srgbClr val="FFFFFF"/>
                </a:solidFill>
                <a:latin typeface="Century Gothic"/>
              </a:rPr>
              <a:t>. Encryption algorithms applied to data streams, called stream ciphers, can be vulnerable to attack when a key is reused. The protocol's relatively small key space makes it impossible to avoid reusing keys</a:t>
            </a:r>
          </a:p>
          <a:p>
            <a:pPr marL="800280" lvl="1" indent="-342000">
              <a:spcBef>
                <a:spcPts val="1001"/>
              </a:spcBef>
              <a:buClr>
                <a:srgbClr val="8AD0D6"/>
              </a:buClr>
              <a:buSzPct val="80000"/>
              <a:buFont typeface="Wingdings 3" charset="2"/>
              <a:buChar char=""/>
            </a:pPr>
            <a:r>
              <a:rPr lang="en-US" sz="1400" b="1" strike="noStrike" spc="-1" dirty="0">
                <a:solidFill>
                  <a:srgbClr val="FFFFFF"/>
                </a:solidFill>
                <a:latin typeface="Century Gothic"/>
              </a:rPr>
              <a:t>RC4 weaknesses. </a:t>
            </a:r>
            <a:r>
              <a:rPr lang="en-US" sz="1400" b="0" strike="noStrike" spc="-1" dirty="0">
                <a:solidFill>
                  <a:srgbClr val="FFFFFF"/>
                </a:solidFill>
                <a:latin typeface="Century Gothic"/>
              </a:rPr>
              <a:t>The </a:t>
            </a:r>
            <a:r>
              <a:rPr lang="en-US" sz="1400" b="1" strike="noStrike" spc="-1" dirty="0">
                <a:solidFill>
                  <a:srgbClr val="FFFFFF"/>
                </a:solidFill>
                <a:latin typeface="Century Gothic"/>
              </a:rPr>
              <a:t>RC4</a:t>
            </a:r>
            <a:r>
              <a:rPr lang="en-US" sz="1400" b="0" strike="noStrike" spc="-1" dirty="0">
                <a:solidFill>
                  <a:srgbClr val="FFFFFF"/>
                </a:solidFill>
                <a:latin typeface="Century Gothic"/>
              </a:rPr>
              <a:t> algorithm itself has come under scrutiny for cryptographic weakness and is no longer considered safe to use. It makes use of an </a:t>
            </a:r>
            <a:r>
              <a:rPr lang="en-US" sz="1400" b="1" strike="noStrike" spc="-1" dirty="0">
                <a:solidFill>
                  <a:srgbClr val="FFFFFF"/>
                </a:solidFill>
                <a:latin typeface="Century Gothic"/>
              </a:rPr>
              <a:t>Initialization Vector (IV)</a:t>
            </a:r>
            <a:r>
              <a:rPr lang="en-US" sz="1400" b="0" strike="noStrike" spc="-1" dirty="0">
                <a:solidFill>
                  <a:srgbClr val="FFFFFF"/>
                </a:solidFill>
                <a:latin typeface="Century Gothic"/>
              </a:rPr>
              <a:t> combined with a </a:t>
            </a:r>
            <a:r>
              <a:rPr lang="en-US" sz="1400" b="1" strike="noStrike" spc="-1" dirty="0">
                <a:solidFill>
                  <a:srgbClr val="FFFFFF"/>
                </a:solidFill>
                <a:latin typeface="Century Gothic"/>
              </a:rPr>
              <a:t>ke</a:t>
            </a:r>
            <a:r>
              <a:rPr lang="en-US" sz="1400" b="1" spc="-1" dirty="0">
                <a:solidFill>
                  <a:srgbClr val="FFFFFF"/>
                </a:solidFill>
                <a:latin typeface="Century Gothic"/>
              </a:rPr>
              <a:t>y</a:t>
            </a:r>
            <a:r>
              <a:rPr lang="en-US" sz="1400" spc="-1" dirty="0">
                <a:solidFill>
                  <a:srgbClr val="FFFFFF"/>
                </a:solidFill>
                <a:latin typeface="Century Gothic"/>
              </a:rPr>
              <a:t> in order to crypt data. </a:t>
            </a:r>
            <a:br>
              <a:rPr lang="en-US" sz="1400" spc="-1" dirty="0">
                <a:solidFill>
                  <a:srgbClr val="FFFFFF"/>
                </a:solidFill>
                <a:latin typeface="Century Gothic"/>
              </a:rPr>
            </a:br>
            <a:r>
              <a:rPr lang="en-US" sz="1400" b="1" spc="-1" dirty="0">
                <a:solidFill>
                  <a:srgbClr val="FFFFFF"/>
                </a:solidFill>
                <a:latin typeface="Century Gothic"/>
              </a:rPr>
              <a:t>N.B.:</a:t>
            </a:r>
            <a:r>
              <a:rPr lang="en-US" sz="1400" spc="-1" dirty="0">
                <a:solidFill>
                  <a:srgbClr val="FFFFFF"/>
                </a:solidFill>
                <a:latin typeface="Century Gothic"/>
              </a:rPr>
              <a:t> the </a:t>
            </a:r>
            <a:r>
              <a:rPr lang="en-US" sz="1400" b="1" spc="-1" dirty="0">
                <a:solidFill>
                  <a:srgbClr val="FFFFFF"/>
                </a:solidFill>
                <a:latin typeface="Century Gothic"/>
              </a:rPr>
              <a:t>IV </a:t>
            </a:r>
            <a:r>
              <a:rPr lang="en-US" sz="1400" spc="-1" dirty="0">
                <a:solidFill>
                  <a:srgbClr val="FFFFFF"/>
                </a:solidFill>
                <a:latin typeface="Century Gothic"/>
              </a:rPr>
              <a:t>would be agreed on in advance by both the sender and the recipient. In addition, the IV can be transmitted independently or included as part of the session setup prior to message exchange</a:t>
            </a:r>
            <a:endParaRPr lang="en-US" sz="1400" b="0" strike="noStrike" spc="-1" dirty="0">
              <a:solidFill>
                <a:srgbClr val="FFFFFF"/>
              </a:solidFill>
              <a:latin typeface="Century Gothic"/>
            </a:endParaRPr>
          </a:p>
          <a:p>
            <a:pPr marL="800280" lvl="1" indent="-342000">
              <a:spcBef>
                <a:spcPts val="1001"/>
              </a:spcBef>
              <a:buClr>
                <a:srgbClr val="8AD0D6"/>
              </a:buClr>
              <a:buSzPct val="80000"/>
              <a:buFont typeface="Wingdings 3" charset="2"/>
              <a:buChar char=""/>
            </a:pPr>
            <a:r>
              <a:rPr lang="en-US" sz="1400" b="1" strike="noStrike" spc="-1" dirty="0">
                <a:solidFill>
                  <a:srgbClr val="FFFFFF"/>
                </a:solidFill>
                <a:latin typeface="Century Gothic"/>
              </a:rPr>
              <a:t>Shared key. </a:t>
            </a:r>
            <a:r>
              <a:rPr lang="en-US" sz="1400" b="0" strike="noStrike" spc="-1" dirty="0">
                <a:solidFill>
                  <a:srgbClr val="FFFFFF"/>
                </a:solidFill>
                <a:latin typeface="Century Gothic"/>
              </a:rPr>
              <a:t>The default configuration for these systems uses a single shared key for all users. You can't authenticate individual users when all users share the same key</a:t>
            </a:r>
            <a:endParaRPr lang="it-IT" sz="1400" b="0" strike="noStrike" spc="-1" dirty="0">
              <a:solidFill>
                <a:srgbClr val="FFFFFF"/>
              </a:solidFill>
              <a:latin typeface="Century Gothic"/>
            </a:endParaRPr>
          </a:p>
          <a:p>
            <a:pPr marL="343080" indent="-342000">
              <a:lnSpc>
                <a:spcPct val="100000"/>
              </a:lnSpc>
              <a:spcBef>
                <a:spcPts val="1001"/>
              </a:spcBef>
              <a:buClr>
                <a:srgbClr val="8AD0D6"/>
              </a:buClr>
              <a:buSzPct val="80000"/>
              <a:buFont typeface="Wingdings 3" charset="2"/>
              <a:buChar char=""/>
            </a:pPr>
            <a:r>
              <a:rPr lang="it-IT" sz="1400" b="0" strike="noStrike" spc="-1" dirty="0">
                <a:solidFill>
                  <a:srgbClr val="FFFFFF"/>
                </a:solidFill>
                <a:latin typeface="Century Gothic"/>
              </a:rPr>
              <a:t>WEP </a:t>
            </a:r>
            <a:r>
              <a:rPr lang="it-IT" sz="1400" b="0" strike="noStrike" spc="-1" dirty="0" err="1">
                <a:solidFill>
                  <a:srgbClr val="FFFFFF"/>
                </a:solidFill>
                <a:latin typeface="Century Gothic"/>
              </a:rPr>
              <a:t>Negoziation</a:t>
            </a:r>
            <a:r>
              <a:rPr lang="it-IT" sz="1400" b="0" strike="noStrike" spc="-1" dirty="0">
                <a:solidFill>
                  <a:srgbClr val="FFFFFF"/>
                </a:solidFill>
                <a:latin typeface="Century Gothic"/>
              </a:rPr>
              <a:t>:</a:t>
            </a:r>
            <a:endParaRPr lang="en-US" sz="1400" b="0" strike="noStrike" spc="-1" dirty="0">
              <a:latin typeface="Arial"/>
            </a:endParaRPr>
          </a:p>
          <a:p>
            <a:pPr>
              <a:lnSpc>
                <a:spcPct val="100000"/>
              </a:lnSpc>
              <a:spcBef>
                <a:spcPts val="1001"/>
              </a:spcBef>
            </a:pPr>
            <a:endParaRPr lang="en-US" sz="1400" b="0" strike="noStrike" spc="-1" dirty="0">
              <a:latin typeface="Arial"/>
            </a:endParaRPr>
          </a:p>
          <a:p>
            <a:pPr>
              <a:lnSpc>
                <a:spcPct val="100000"/>
              </a:lnSpc>
              <a:spcBef>
                <a:spcPts val="1001"/>
              </a:spcBef>
            </a:pPr>
            <a:endParaRPr lang="en-US" sz="1400" b="0" strike="noStrike" spc="-1" dirty="0">
              <a:latin typeface="Arial"/>
            </a:endParaRPr>
          </a:p>
        </p:txBody>
      </p:sp>
      <p:pic>
        <p:nvPicPr>
          <p:cNvPr id="98" name="Picture 2"/>
          <p:cNvPicPr/>
          <p:nvPr/>
        </p:nvPicPr>
        <p:blipFill>
          <a:blip r:embed="rId2"/>
          <a:stretch/>
        </p:blipFill>
        <p:spPr>
          <a:xfrm>
            <a:off x="2961215" y="4336350"/>
            <a:ext cx="5020200" cy="237996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646200" y="452880"/>
            <a:ext cx="9403560" cy="139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4200" b="0" strike="noStrike" spc="-1">
                <a:solidFill>
                  <a:srgbClr val="EBEBEB"/>
                </a:solidFill>
                <a:latin typeface="Century Gothic"/>
              </a:rPr>
              <a:t>Why WEP is weak</a:t>
            </a:r>
            <a:endParaRPr lang="en-US" sz="4200" b="0" strike="noStrike" spc="-1">
              <a:latin typeface="Arial"/>
            </a:endParaRPr>
          </a:p>
        </p:txBody>
      </p:sp>
      <p:sp>
        <p:nvSpPr>
          <p:cNvPr id="100" name="CustomShape 2"/>
          <p:cNvSpPr/>
          <p:nvPr/>
        </p:nvSpPr>
        <p:spPr>
          <a:xfrm>
            <a:off x="1103400" y="2053080"/>
            <a:ext cx="8945640" cy="419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001"/>
              </a:spcBef>
              <a:buClr>
                <a:srgbClr val="8AD0D6"/>
              </a:buClr>
              <a:buSzPct val="80000"/>
              <a:buFont typeface="Wingdings 3" charset="2"/>
              <a:buChar char=""/>
            </a:pPr>
            <a:r>
              <a:rPr lang="it-IT" sz="2000" b="0" strike="noStrike" spc="-1" dirty="0">
                <a:solidFill>
                  <a:srgbClr val="FFFFFF"/>
                </a:solidFill>
                <a:latin typeface="Century Gothic"/>
              </a:rPr>
              <a:t>WEP </a:t>
            </a:r>
            <a:r>
              <a:rPr lang="it-IT" sz="2000" b="0" strike="noStrike" spc="-1" dirty="0" err="1">
                <a:solidFill>
                  <a:srgbClr val="FFFFFF"/>
                </a:solidFill>
                <a:latin typeface="Century Gothic"/>
              </a:rPr>
              <a:t>is</a:t>
            </a:r>
            <a:r>
              <a:rPr lang="it-IT" sz="2000" b="0" strike="noStrike" spc="-1" dirty="0">
                <a:solidFill>
                  <a:srgbClr val="FFFFFF"/>
                </a:solidFill>
                <a:latin typeface="Century Gothic"/>
              </a:rPr>
              <a:t> </a:t>
            </a:r>
            <a:r>
              <a:rPr lang="it-IT" sz="2000" b="0" strike="noStrike" spc="-1" dirty="0" err="1">
                <a:solidFill>
                  <a:srgbClr val="FFFFFF"/>
                </a:solidFill>
                <a:latin typeface="Century Gothic"/>
              </a:rPr>
              <a:t>considered</a:t>
            </a:r>
            <a:r>
              <a:rPr lang="it-IT" sz="2000" b="0" strike="noStrike" spc="-1" dirty="0">
                <a:solidFill>
                  <a:srgbClr val="FFFFFF"/>
                </a:solidFill>
                <a:latin typeface="Century Gothic"/>
              </a:rPr>
              <a:t> </a:t>
            </a:r>
            <a:r>
              <a:rPr lang="it-IT" sz="2000" b="0" strike="noStrike" spc="-1" dirty="0" err="1">
                <a:solidFill>
                  <a:srgbClr val="FFFFFF"/>
                </a:solidFill>
                <a:latin typeface="Century Gothic"/>
              </a:rPr>
              <a:t>vulnerable</a:t>
            </a:r>
            <a:r>
              <a:rPr lang="it-IT" sz="2000" b="0" strike="noStrike" spc="-1" dirty="0">
                <a:solidFill>
                  <a:srgbClr val="FFFFFF"/>
                </a:solidFill>
                <a:latin typeface="Century Gothic"/>
              </a:rPr>
              <a:t> for </a:t>
            </a:r>
            <a:r>
              <a:rPr lang="it-IT" sz="2000" b="0" strike="noStrike" spc="-1" dirty="0" err="1">
                <a:solidFill>
                  <a:srgbClr val="FFFFFF"/>
                </a:solidFill>
                <a:latin typeface="Century Gothic"/>
              </a:rPr>
              <a:t>many</a:t>
            </a:r>
            <a:r>
              <a:rPr lang="it-IT" sz="2000" b="0" strike="noStrike" spc="-1" dirty="0">
                <a:solidFill>
                  <a:srgbClr val="FFFFFF"/>
                </a:solidFill>
                <a:latin typeface="Century Gothic"/>
              </a:rPr>
              <a:t> </a:t>
            </a:r>
            <a:r>
              <a:rPr lang="it-IT" sz="2000" b="0" strike="noStrike" spc="-1" dirty="0" err="1">
                <a:solidFill>
                  <a:srgbClr val="FFFFFF"/>
                </a:solidFill>
                <a:latin typeface="Century Gothic"/>
              </a:rPr>
              <a:t>other</a:t>
            </a:r>
            <a:r>
              <a:rPr lang="it-IT" sz="2000" b="0" strike="noStrike" spc="-1" dirty="0">
                <a:solidFill>
                  <a:srgbClr val="FFFFFF"/>
                </a:solidFill>
                <a:latin typeface="Century Gothic"/>
              </a:rPr>
              <a:t> </a:t>
            </a:r>
            <a:r>
              <a:rPr lang="it-IT" sz="2000" b="0" strike="noStrike" spc="-1" dirty="0" err="1">
                <a:solidFill>
                  <a:srgbClr val="FFFFFF"/>
                </a:solidFill>
                <a:latin typeface="Century Gothic"/>
              </a:rPr>
              <a:t>reasons</a:t>
            </a:r>
            <a:r>
              <a:rPr lang="it-IT" sz="2000" b="0" strike="noStrike" spc="-1" dirty="0">
                <a:solidFill>
                  <a:srgbClr val="FFFFFF"/>
                </a:solidFill>
                <a:latin typeface="Century Gothic"/>
              </a:rPr>
              <a:t>:</a:t>
            </a:r>
            <a:endParaRPr lang="en-US" sz="2000" b="0" strike="noStrike" spc="-1" dirty="0">
              <a:latin typeface="Arial"/>
            </a:endParaRPr>
          </a:p>
          <a:p>
            <a:pPr>
              <a:lnSpc>
                <a:spcPct val="100000"/>
              </a:lnSpc>
              <a:spcBef>
                <a:spcPts val="1001"/>
              </a:spcBef>
            </a:pPr>
            <a:endParaRPr lang="en-US" sz="2000" b="0" strike="noStrike" spc="-1" dirty="0">
              <a:latin typeface="Arial"/>
            </a:endParaRPr>
          </a:p>
          <a:p>
            <a:pPr marL="343080" indent="-342000">
              <a:lnSpc>
                <a:spcPct val="100000"/>
              </a:lnSpc>
              <a:spcBef>
                <a:spcPts val="1001"/>
              </a:spcBef>
              <a:buClr>
                <a:srgbClr val="8AD0D6"/>
              </a:buClr>
              <a:buSzPct val="80000"/>
              <a:buFont typeface="Wingdings 3" charset="2"/>
              <a:buChar char=""/>
            </a:pPr>
            <a:r>
              <a:rPr lang="it-IT" sz="2000" b="1" strike="noStrike" spc="-1" dirty="0">
                <a:solidFill>
                  <a:srgbClr val="FFFFFF"/>
                </a:solidFill>
                <a:latin typeface="Century Gothic"/>
              </a:rPr>
              <a:t>IV </a:t>
            </a:r>
            <a:r>
              <a:rPr lang="it-IT" sz="2000" b="1" strike="noStrike" spc="-1" dirty="0" err="1">
                <a:solidFill>
                  <a:srgbClr val="FFFFFF"/>
                </a:solidFill>
                <a:latin typeface="Century Gothic"/>
              </a:rPr>
              <a:t>length</a:t>
            </a:r>
            <a:r>
              <a:rPr lang="it-IT" sz="2000" b="0" strike="noStrike" spc="-1" dirty="0">
                <a:solidFill>
                  <a:srgbClr val="FFFFFF"/>
                </a:solidFill>
                <a:latin typeface="Century Gothic"/>
              </a:rPr>
              <a:t>: 24 bit</a:t>
            </a:r>
            <a:endParaRPr lang="en-US" sz="2000" b="0" strike="noStrike" spc="-1" dirty="0">
              <a:latin typeface="Arial"/>
            </a:endParaRPr>
          </a:p>
          <a:p>
            <a:pPr>
              <a:lnSpc>
                <a:spcPct val="100000"/>
              </a:lnSpc>
              <a:spcBef>
                <a:spcPts val="1001"/>
              </a:spcBef>
            </a:pPr>
            <a:endParaRPr lang="en-US" sz="2000" b="0" strike="noStrike" spc="-1" dirty="0">
              <a:latin typeface="Arial"/>
            </a:endParaRPr>
          </a:p>
          <a:p>
            <a:pPr marL="343080" indent="-342000">
              <a:lnSpc>
                <a:spcPct val="100000"/>
              </a:lnSpc>
              <a:spcBef>
                <a:spcPts val="1001"/>
              </a:spcBef>
              <a:buClr>
                <a:srgbClr val="8AD0D6"/>
              </a:buClr>
              <a:buSzPct val="80000"/>
              <a:buFont typeface="Wingdings 3" charset="2"/>
              <a:buChar char=""/>
            </a:pPr>
            <a:r>
              <a:rPr lang="it-IT" sz="2000" b="0" strike="noStrike" spc="-1" dirty="0">
                <a:solidFill>
                  <a:srgbClr val="FFFFFF"/>
                </a:solidFill>
                <a:latin typeface="Century Gothic"/>
              </a:rPr>
              <a:t>The </a:t>
            </a:r>
            <a:r>
              <a:rPr lang="it-IT" sz="2000" b="0" strike="noStrike" spc="-1" dirty="0" err="1">
                <a:solidFill>
                  <a:srgbClr val="FFFFFF"/>
                </a:solidFill>
                <a:latin typeface="Century Gothic"/>
              </a:rPr>
              <a:t>same</a:t>
            </a:r>
            <a:r>
              <a:rPr lang="it-IT" sz="2000" b="0" strike="noStrike" spc="-1" dirty="0">
                <a:solidFill>
                  <a:srgbClr val="FFFFFF"/>
                </a:solidFill>
                <a:latin typeface="Century Gothic"/>
              </a:rPr>
              <a:t> IV can be </a:t>
            </a:r>
            <a:r>
              <a:rPr lang="it-IT" sz="2000" b="0" strike="noStrike" spc="-1" dirty="0" err="1">
                <a:solidFill>
                  <a:srgbClr val="FFFFFF"/>
                </a:solidFill>
                <a:latin typeface="Century Gothic"/>
              </a:rPr>
              <a:t>reused</a:t>
            </a:r>
            <a:r>
              <a:rPr lang="it-IT" sz="2000" b="0" strike="noStrike" spc="-1" dirty="0">
                <a:solidFill>
                  <a:srgbClr val="FFFFFF"/>
                </a:solidFill>
                <a:latin typeface="Century Gothic"/>
              </a:rPr>
              <a:t> more times</a:t>
            </a:r>
            <a:endParaRPr lang="en-US" sz="2000" b="0" strike="noStrike" spc="-1" dirty="0">
              <a:latin typeface="Arial"/>
            </a:endParaRPr>
          </a:p>
          <a:p>
            <a:pPr>
              <a:lnSpc>
                <a:spcPct val="100000"/>
              </a:lnSpc>
              <a:spcBef>
                <a:spcPts val="1001"/>
              </a:spcBef>
            </a:pPr>
            <a:endParaRPr lang="en-US" sz="2000" b="0" strike="noStrike" spc="-1" dirty="0">
              <a:latin typeface="Arial"/>
            </a:endParaRPr>
          </a:p>
          <a:p>
            <a:pPr marL="343080" indent="-342000">
              <a:lnSpc>
                <a:spcPct val="100000"/>
              </a:lnSpc>
              <a:spcBef>
                <a:spcPts val="1001"/>
              </a:spcBef>
              <a:buClr>
                <a:srgbClr val="8AD0D6"/>
              </a:buClr>
              <a:buSzPct val="80000"/>
              <a:buFont typeface="Wingdings 3" charset="2"/>
              <a:buChar char=""/>
            </a:pPr>
            <a:r>
              <a:rPr lang="it-IT" sz="2000" b="0" strike="noStrike" spc="-1" dirty="0" err="1">
                <a:solidFill>
                  <a:srgbClr val="FFFFFF"/>
                </a:solidFill>
                <a:latin typeface="Century Gothic"/>
              </a:rPr>
              <a:t>All</a:t>
            </a:r>
            <a:r>
              <a:rPr lang="it-IT" sz="2000" b="0" strike="noStrike" spc="-1" dirty="0">
                <a:solidFill>
                  <a:srgbClr val="FFFFFF"/>
                </a:solidFill>
                <a:latin typeface="Century Gothic"/>
              </a:rPr>
              <a:t> connections are </a:t>
            </a:r>
            <a:r>
              <a:rPr lang="it-IT" sz="2000" b="0" strike="noStrike" spc="-1" dirty="0" err="1">
                <a:solidFill>
                  <a:srgbClr val="FFFFFF"/>
                </a:solidFill>
                <a:latin typeface="Century Gothic"/>
              </a:rPr>
              <a:t>encrypted</a:t>
            </a:r>
            <a:r>
              <a:rPr lang="it-IT" sz="2000" b="0" strike="noStrike" spc="-1" dirty="0">
                <a:solidFill>
                  <a:srgbClr val="FFFFFF"/>
                </a:solidFill>
                <a:latin typeface="Century Gothic"/>
              </a:rPr>
              <a:t> with the </a:t>
            </a:r>
            <a:r>
              <a:rPr lang="it-IT" sz="2000" b="0" strike="noStrike" spc="-1" dirty="0" err="1">
                <a:solidFill>
                  <a:srgbClr val="FFFFFF"/>
                </a:solidFill>
                <a:latin typeface="Century Gothic"/>
              </a:rPr>
              <a:t>same</a:t>
            </a:r>
            <a:r>
              <a:rPr lang="it-IT" sz="2000" b="0" strike="noStrike" spc="-1" dirty="0">
                <a:solidFill>
                  <a:srgbClr val="FFFFFF"/>
                </a:solidFill>
                <a:latin typeface="Century Gothic"/>
              </a:rPr>
              <a:t> </a:t>
            </a:r>
            <a:r>
              <a:rPr lang="it-IT" sz="2000" b="1" strike="noStrike" spc="-1" dirty="0" err="1">
                <a:solidFill>
                  <a:srgbClr val="FFFFFF"/>
                </a:solidFill>
                <a:latin typeface="Century Gothic"/>
              </a:rPr>
              <a:t>P</a:t>
            </a:r>
            <a:r>
              <a:rPr lang="it-IT" sz="2000" b="0" strike="noStrike" spc="-1" dirty="0" err="1">
                <a:solidFill>
                  <a:srgbClr val="FFFFFF"/>
                </a:solidFill>
                <a:latin typeface="Century Gothic"/>
              </a:rPr>
              <a:t>re</a:t>
            </a:r>
            <a:r>
              <a:rPr lang="it-IT" sz="2000" b="0" strike="noStrike" spc="-1" dirty="0">
                <a:solidFill>
                  <a:srgbClr val="FFFFFF"/>
                </a:solidFill>
                <a:latin typeface="Century Gothic"/>
              </a:rPr>
              <a:t> </a:t>
            </a:r>
            <a:r>
              <a:rPr lang="it-IT" sz="2000" b="1" strike="noStrike" spc="-1" dirty="0" err="1">
                <a:solidFill>
                  <a:srgbClr val="FFFFFF"/>
                </a:solidFill>
                <a:latin typeface="Century Gothic"/>
              </a:rPr>
              <a:t>S</a:t>
            </a:r>
            <a:r>
              <a:rPr lang="it-IT" sz="2000" b="0" strike="noStrike" spc="-1" dirty="0" err="1">
                <a:solidFill>
                  <a:srgbClr val="FFFFFF"/>
                </a:solidFill>
                <a:latin typeface="Century Gothic"/>
              </a:rPr>
              <a:t>hared</a:t>
            </a:r>
            <a:r>
              <a:rPr lang="it-IT" sz="2000" b="0" strike="noStrike" spc="-1" dirty="0">
                <a:solidFill>
                  <a:srgbClr val="FFFFFF"/>
                </a:solidFill>
                <a:latin typeface="Century Gothic"/>
              </a:rPr>
              <a:t> </a:t>
            </a:r>
            <a:r>
              <a:rPr lang="it-IT" sz="2000" b="1" strike="noStrike" spc="-1" dirty="0">
                <a:solidFill>
                  <a:srgbClr val="FFFFFF"/>
                </a:solidFill>
                <a:latin typeface="Century Gothic"/>
              </a:rPr>
              <a:t>K</a:t>
            </a:r>
            <a:r>
              <a:rPr lang="it-IT" sz="2000" b="0" strike="noStrike" spc="-1" dirty="0">
                <a:solidFill>
                  <a:srgbClr val="FFFFFF"/>
                </a:solidFill>
                <a:latin typeface="Century Gothic"/>
              </a:rPr>
              <a:t>ey (</a:t>
            </a:r>
            <a:r>
              <a:rPr lang="it-IT" sz="2000" b="1" strike="noStrike" spc="-1" dirty="0">
                <a:solidFill>
                  <a:srgbClr val="FFFFFF"/>
                </a:solidFill>
                <a:latin typeface="Century Gothic"/>
              </a:rPr>
              <a:t>PSK</a:t>
            </a:r>
            <a:r>
              <a:rPr lang="it-IT" sz="2000" b="0" strike="noStrike" spc="-1" dirty="0">
                <a:solidFill>
                  <a:srgbClr val="FFFFFF"/>
                </a:solidFill>
                <a:latin typeface="Century Gothic"/>
              </a:rPr>
              <a:t>)</a:t>
            </a:r>
            <a:endParaRPr lang="en-US" sz="20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646200" y="452880"/>
            <a:ext cx="9403560" cy="139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4200" b="0" strike="noStrike" spc="-1">
                <a:solidFill>
                  <a:srgbClr val="EBEBEB"/>
                </a:solidFill>
                <a:latin typeface="Century Gothic"/>
              </a:rPr>
              <a:t>WiFi Protected Access (WPA)</a:t>
            </a:r>
            <a:endParaRPr lang="en-US" sz="4200" b="0" strike="noStrike" spc="-1">
              <a:latin typeface="Arial"/>
            </a:endParaRPr>
          </a:p>
        </p:txBody>
      </p:sp>
      <p:sp>
        <p:nvSpPr>
          <p:cNvPr id="104" name="CustomShape 2"/>
          <p:cNvSpPr/>
          <p:nvPr/>
        </p:nvSpPr>
        <p:spPr>
          <a:xfrm>
            <a:off x="1103400" y="2053080"/>
            <a:ext cx="9540926" cy="419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001"/>
              </a:spcBef>
              <a:buClr>
                <a:srgbClr val="8AD0D6"/>
              </a:buClr>
              <a:buSzPct val="80000"/>
              <a:buFont typeface="Wingdings 3" charset="2"/>
              <a:buChar char=""/>
            </a:pPr>
            <a:r>
              <a:rPr lang="it-IT" sz="2000" b="0" strike="noStrike" spc="-1" dirty="0" err="1">
                <a:solidFill>
                  <a:srgbClr val="FFFFFF"/>
                </a:solidFill>
                <a:latin typeface="Century Gothic"/>
              </a:rPr>
              <a:t>Several</a:t>
            </a:r>
            <a:r>
              <a:rPr lang="it-IT" sz="2000" b="0" strike="noStrike" spc="-1" dirty="0">
                <a:solidFill>
                  <a:srgbClr val="FFFFFF"/>
                </a:solidFill>
                <a:latin typeface="Century Gothic"/>
              </a:rPr>
              <a:t> sub-</a:t>
            </a:r>
            <a:r>
              <a:rPr lang="it-IT" sz="2000" b="0" strike="noStrike" spc="-1" dirty="0" err="1">
                <a:solidFill>
                  <a:srgbClr val="FFFFFF"/>
                </a:solidFill>
                <a:latin typeface="Century Gothic"/>
              </a:rPr>
              <a:t>catergories</a:t>
            </a:r>
            <a:r>
              <a:rPr lang="it-IT" sz="2000" b="0" strike="noStrike" spc="-1" dirty="0">
                <a:solidFill>
                  <a:srgbClr val="FFFFFF"/>
                </a:solidFill>
                <a:latin typeface="Century Gothic"/>
              </a:rPr>
              <a:t> of WPA </a:t>
            </a:r>
          </a:p>
          <a:p>
            <a:pPr marL="800280" lvl="1" indent="-342000">
              <a:spcBef>
                <a:spcPts val="1001"/>
              </a:spcBef>
              <a:buClr>
                <a:srgbClr val="8AD0D6"/>
              </a:buClr>
              <a:buSzPct val="80000"/>
              <a:buFont typeface="Wingdings 3" charset="2"/>
              <a:buChar char=""/>
            </a:pPr>
            <a:r>
              <a:rPr lang="it-IT" sz="2000" b="0" strike="noStrike" spc="-1" dirty="0">
                <a:solidFill>
                  <a:srgbClr val="FFFFFF"/>
                </a:solidFill>
                <a:latin typeface="Century Gothic"/>
              </a:rPr>
              <a:t>WPA Personal</a:t>
            </a:r>
          </a:p>
          <a:p>
            <a:pPr marL="800280" lvl="1" indent="-342000">
              <a:spcBef>
                <a:spcPts val="1001"/>
              </a:spcBef>
              <a:buClr>
                <a:srgbClr val="8AD0D6"/>
              </a:buClr>
              <a:buSzPct val="80000"/>
              <a:buFont typeface="Wingdings 3" charset="2"/>
              <a:buChar char=""/>
            </a:pPr>
            <a:r>
              <a:rPr lang="it-IT" sz="2000" b="0" strike="noStrike" spc="-1" dirty="0">
                <a:solidFill>
                  <a:srgbClr val="FFFFFF"/>
                </a:solidFill>
                <a:latin typeface="Century Gothic"/>
              </a:rPr>
              <a:t>WPA Enterprise</a:t>
            </a:r>
          </a:p>
          <a:p>
            <a:pPr marL="800280" lvl="1" indent="-342000">
              <a:spcBef>
                <a:spcPts val="1001"/>
              </a:spcBef>
              <a:buClr>
                <a:srgbClr val="8AD0D6"/>
              </a:buClr>
              <a:buSzPct val="80000"/>
              <a:buFont typeface="Wingdings 3" charset="2"/>
              <a:buChar char=""/>
            </a:pPr>
            <a:endParaRPr lang="en-US" sz="2000" b="0" strike="noStrike" spc="-1" dirty="0">
              <a:latin typeface="Arial"/>
            </a:endParaRPr>
          </a:p>
          <a:p>
            <a:pPr marL="343080" indent="-342000">
              <a:lnSpc>
                <a:spcPct val="100000"/>
              </a:lnSpc>
              <a:spcBef>
                <a:spcPts val="1001"/>
              </a:spcBef>
              <a:buClr>
                <a:srgbClr val="8AD0D6"/>
              </a:buClr>
              <a:buSzPct val="80000"/>
              <a:buFont typeface="Wingdings 3" charset="2"/>
              <a:buChar char=""/>
            </a:pPr>
            <a:r>
              <a:rPr lang="it-IT" sz="2000" b="0" strike="noStrike" spc="-1" dirty="0">
                <a:solidFill>
                  <a:srgbClr val="FFFFFF"/>
                </a:solidFill>
                <a:latin typeface="Century Gothic"/>
              </a:rPr>
              <a:t>WPA Personal: </a:t>
            </a:r>
            <a:r>
              <a:rPr lang="it-IT" sz="2000" b="0" strike="noStrike" spc="-1" dirty="0" err="1">
                <a:solidFill>
                  <a:srgbClr val="FFFFFF"/>
                </a:solidFill>
                <a:latin typeface="Century Gothic"/>
              </a:rPr>
              <a:t>most</a:t>
            </a:r>
            <a:r>
              <a:rPr lang="it-IT" sz="2000" b="0" strike="noStrike" spc="-1" dirty="0">
                <a:solidFill>
                  <a:srgbClr val="FFFFFF"/>
                </a:solidFill>
                <a:latin typeface="Century Gothic"/>
              </a:rPr>
              <a:t> </a:t>
            </a:r>
            <a:r>
              <a:rPr lang="it-IT" sz="2000" b="0" strike="noStrike" spc="-1" dirty="0" err="1">
                <a:solidFill>
                  <a:srgbClr val="FFFFFF"/>
                </a:solidFill>
                <a:latin typeface="Century Gothic"/>
              </a:rPr>
              <a:t>commonly</a:t>
            </a:r>
            <a:r>
              <a:rPr lang="it-IT" sz="2000" b="0" strike="noStrike" spc="-1" dirty="0">
                <a:solidFill>
                  <a:srgbClr val="FFFFFF"/>
                </a:solidFill>
                <a:latin typeface="Century Gothic"/>
              </a:rPr>
              <a:t> </a:t>
            </a:r>
            <a:r>
              <a:rPr lang="it-IT" sz="2000" b="0" strike="noStrike" spc="-1" dirty="0" err="1">
                <a:solidFill>
                  <a:srgbClr val="FFFFFF"/>
                </a:solidFill>
                <a:latin typeface="Century Gothic"/>
              </a:rPr>
              <a:t>used</a:t>
            </a:r>
            <a:r>
              <a:rPr lang="it-IT" sz="2000" b="0" strike="noStrike" spc="-1" dirty="0">
                <a:solidFill>
                  <a:srgbClr val="FFFFFF"/>
                </a:solidFill>
                <a:latin typeface="Century Gothic"/>
              </a:rPr>
              <a:t> </a:t>
            </a:r>
            <a:r>
              <a:rPr lang="it-IT" sz="2000" b="0" strike="noStrike" spc="-1" dirty="0" err="1">
                <a:solidFill>
                  <a:srgbClr val="FFFFFF"/>
                </a:solidFill>
                <a:latin typeface="Century Gothic"/>
              </a:rPr>
              <a:t>at</a:t>
            </a:r>
            <a:r>
              <a:rPr lang="it-IT" sz="2000" b="0" strike="noStrike" spc="-1" dirty="0">
                <a:solidFill>
                  <a:srgbClr val="FFFFFF"/>
                </a:solidFill>
                <a:latin typeface="Century Gothic"/>
              </a:rPr>
              <a:t> home (</a:t>
            </a:r>
            <a:r>
              <a:rPr lang="it-IT" sz="2000" b="0" strike="noStrike" spc="-1" dirty="0" err="1">
                <a:solidFill>
                  <a:srgbClr val="FFFFFF"/>
                </a:solidFill>
                <a:latin typeface="Century Gothic"/>
              </a:rPr>
              <a:t>also</a:t>
            </a:r>
            <a:r>
              <a:rPr lang="it-IT" sz="2000" b="0" strike="noStrike" spc="-1" dirty="0">
                <a:solidFill>
                  <a:srgbClr val="FFFFFF"/>
                </a:solidFill>
                <a:latin typeface="Century Gothic"/>
              </a:rPr>
              <a:t> </a:t>
            </a:r>
            <a:r>
              <a:rPr lang="it-IT" sz="2000" b="0" strike="noStrike" spc="-1" dirty="0" err="1">
                <a:solidFill>
                  <a:srgbClr val="FFFFFF"/>
                </a:solidFill>
                <a:latin typeface="Century Gothic"/>
              </a:rPr>
              <a:t>known</a:t>
            </a:r>
            <a:r>
              <a:rPr lang="it-IT" sz="2000" b="0" strike="noStrike" spc="-1" dirty="0">
                <a:solidFill>
                  <a:srgbClr val="FFFFFF"/>
                </a:solidFill>
                <a:latin typeface="Century Gothic"/>
              </a:rPr>
              <a:t> </a:t>
            </a:r>
            <a:r>
              <a:rPr lang="it-IT" sz="2000" b="0" strike="noStrike" spc="-1" dirty="0" err="1">
                <a:solidFill>
                  <a:srgbClr val="FFFFFF"/>
                </a:solidFill>
                <a:latin typeface="Century Gothic"/>
              </a:rPr>
              <a:t>as</a:t>
            </a:r>
            <a:r>
              <a:rPr lang="it-IT" sz="2000" b="0" strike="noStrike" spc="-1" dirty="0">
                <a:solidFill>
                  <a:srgbClr val="FFFFFF"/>
                </a:solidFill>
                <a:latin typeface="Century Gothic"/>
              </a:rPr>
              <a:t> WPA-PSK)</a:t>
            </a:r>
            <a:endParaRPr lang="en-US" sz="2000" spc="-1" dirty="0">
              <a:solidFill>
                <a:srgbClr val="FFFFFF"/>
              </a:solidFill>
              <a:latin typeface="Arial"/>
            </a:endParaRPr>
          </a:p>
          <a:p>
            <a:pPr marL="1080">
              <a:lnSpc>
                <a:spcPct val="100000"/>
              </a:lnSpc>
              <a:spcBef>
                <a:spcPts val="1001"/>
              </a:spcBef>
              <a:buClr>
                <a:srgbClr val="8AD0D6"/>
              </a:buClr>
              <a:buSzPct val="80000"/>
            </a:pPr>
            <a:endParaRPr lang="en-US" sz="2000" b="0" strike="noStrike" spc="-1" dirty="0">
              <a:latin typeface="Arial"/>
            </a:endParaRPr>
          </a:p>
          <a:p>
            <a:pPr marL="343080" indent="-342000">
              <a:lnSpc>
                <a:spcPct val="100000"/>
              </a:lnSpc>
              <a:spcBef>
                <a:spcPts val="1001"/>
              </a:spcBef>
              <a:buClr>
                <a:srgbClr val="8AD0D6"/>
              </a:buClr>
              <a:buSzPct val="80000"/>
              <a:buFont typeface="Wingdings 3" charset="2"/>
              <a:buChar char=""/>
              <a:tabLst>
                <a:tab pos="0" algn="l"/>
              </a:tabLst>
            </a:pPr>
            <a:r>
              <a:rPr lang="it-IT" sz="2000" b="0" strike="noStrike" spc="-1" dirty="0" err="1">
                <a:solidFill>
                  <a:srgbClr val="FFFFFF"/>
                </a:solidFill>
                <a:latin typeface="Century Gothic"/>
              </a:rPr>
              <a:t>It</a:t>
            </a:r>
            <a:r>
              <a:rPr lang="it-IT" sz="2000" spc="-1" dirty="0">
                <a:solidFill>
                  <a:srgbClr val="FFFFFF"/>
                </a:solidFill>
                <a:latin typeface="Century Gothic"/>
              </a:rPr>
              <a:t> </a:t>
            </a:r>
            <a:r>
              <a:rPr lang="it-IT" sz="2000" spc="-1" dirty="0" err="1">
                <a:solidFill>
                  <a:srgbClr val="FFFFFF"/>
                </a:solidFill>
                <a:latin typeface="Century Gothic"/>
              </a:rPr>
              <a:t>is</a:t>
            </a:r>
            <a:r>
              <a:rPr lang="it-IT" sz="2000" spc="-1" dirty="0">
                <a:solidFill>
                  <a:srgbClr val="FFFFFF"/>
                </a:solidFill>
                <a:latin typeface="Century Gothic"/>
              </a:rPr>
              <a:t> </a:t>
            </a:r>
            <a:r>
              <a:rPr lang="it-IT" sz="2000" spc="-1" dirty="0" err="1">
                <a:solidFill>
                  <a:srgbClr val="FFFFFF"/>
                </a:solidFill>
                <a:latin typeface="Century Gothic"/>
              </a:rPr>
              <a:t>based</a:t>
            </a:r>
            <a:r>
              <a:rPr lang="it-IT" sz="2000" b="0" strike="noStrike" spc="-1" dirty="0">
                <a:solidFill>
                  <a:srgbClr val="FFFFFF"/>
                </a:solidFill>
                <a:latin typeface="Century Gothic"/>
              </a:rPr>
              <a:t> on a </a:t>
            </a:r>
            <a:r>
              <a:rPr lang="it-IT" sz="2000" b="0" strike="noStrike" spc="-1" dirty="0" err="1">
                <a:solidFill>
                  <a:srgbClr val="FFFFFF"/>
                </a:solidFill>
                <a:latin typeface="Century Gothic"/>
              </a:rPr>
              <a:t>Pre</a:t>
            </a:r>
            <a:r>
              <a:rPr lang="it-IT" sz="2000" b="0" strike="noStrike" spc="-1" dirty="0">
                <a:solidFill>
                  <a:srgbClr val="FFFFFF"/>
                </a:solidFill>
                <a:latin typeface="Century Gothic"/>
              </a:rPr>
              <a:t> </a:t>
            </a:r>
            <a:r>
              <a:rPr lang="it-IT" sz="2000" b="0" strike="noStrike" spc="-1" dirty="0" err="1">
                <a:solidFill>
                  <a:srgbClr val="FFFFFF"/>
                </a:solidFill>
                <a:latin typeface="Century Gothic"/>
              </a:rPr>
              <a:t>Shared</a:t>
            </a:r>
            <a:r>
              <a:rPr lang="it-IT" sz="2000" b="0" strike="noStrike" spc="-1" dirty="0">
                <a:solidFill>
                  <a:srgbClr val="FFFFFF"/>
                </a:solidFill>
                <a:latin typeface="Century Gothic"/>
              </a:rPr>
              <a:t> Key</a:t>
            </a:r>
            <a:endParaRPr lang="en-US" sz="20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646200" y="452880"/>
            <a:ext cx="9403560" cy="139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4200" b="0" strike="noStrike" spc="-1">
                <a:solidFill>
                  <a:srgbClr val="EBEBEB"/>
                </a:solidFill>
                <a:latin typeface="Century Gothic"/>
              </a:rPr>
              <a:t>WPA Personal Handshake</a:t>
            </a:r>
            <a:endParaRPr lang="en-US" sz="4200" b="0" strike="noStrike" spc="-1">
              <a:latin typeface="Arial"/>
            </a:endParaRPr>
          </a:p>
        </p:txBody>
      </p:sp>
      <p:pic>
        <p:nvPicPr>
          <p:cNvPr id="108" name="Picture 2"/>
          <p:cNvPicPr/>
          <p:nvPr/>
        </p:nvPicPr>
        <p:blipFill>
          <a:blip r:embed="rId2"/>
          <a:stretch/>
        </p:blipFill>
        <p:spPr>
          <a:xfrm>
            <a:off x="523800" y="1539360"/>
            <a:ext cx="4760280" cy="4704120"/>
          </a:xfrm>
          <a:prstGeom prst="rect">
            <a:avLst/>
          </a:prstGeom>
          <a:ln>
            <a:noFill/>
          </a:ln>
        </p:spPr>
      </p:pic>
      <p:sp>
        <p:nvSpPr>
          <p:cNvPr id="109" name="CustomShape 2"/>
          <p:cNvSpPr/>
          <p:nvPr/>
        </p:nvSpPr>
        <p:spPr>
          <a:xfrm>
            <a:off x="5763960" y="1853280"/>
            <a:ext cx="5678280" cy="399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6500" lnSpcReduction="10000"/>
          </a:bodyPr>
          <a:lstStyle/>
          <a:p>
            <a:pPr marL="343080" indent="-342000">
              <a:lnSpc>
                <a:spcPct val="100000"/>
              </a:lnSpc>
              <a:spcBef>
                <a:spcPts val="1001"/>
              </a:spcBef>
              <a:buClr>
                <a:srgbClr val="8AD0D6"/>
              </a:buClr>
              <a:buSzPct val="80000"/>
              <a:buFont typeface="Wingdings 3" charset="2"/>
              <a:buChar char=""/>
            </a:pPr>
            <a:r>
              <a:rPr lang="it-IT" sz="2000" b="0" strike="noStrike" spc="-1" dirty="0" err="1">
                <a:solidFill>
                  <a:srgbClr val="FFFFFF"/>
                </a:solidFill>
                <a:latin typeface="Century Gothic"/>
                <a:ea typeface="DejaVu Sans"/>
              </a:rPr>
              <a:t>This</a:t>
            </a:r>
            <a:r>
              <a:rPr lang="it-IT" sz="2000" b="0" strike="noStrike" spc="-1" dirty="0">
                <a:solidFill>
                  <a:srgbClr val="FFFFFF"/>
                </a:solidFill>
                <a:latin typeface="Century Gothic"/>
                <a:ea typeface="DejaVu Sans"/>
              </a:rPr>
              <a:t> </a:t>
            </a:r>
            <a:r>
              <a:rPr lang="it-IT" sz="2000" b="0" strike="noStrike" spc="-1" dirty="0" err="1">
                <a:solidFill>
                  <a:srgbClr val="FFFFFF"/>
                </a:solidFill>
                <a:latin typeface="Century Gothic"/>
                <a:ea typeface="DejaVu Sans"/>
              </a:rPr>
              <a:t>kind</a:t>
            </a:r>
            <a:r>
              <a:rPr lang="it-IT" sz="2000" b="0" strike="noStrike" spc="-1" dirty="0">
                <a:solidFill>
                  <a:srgbClr val="FFFFFF"/>
                </a:solidFill>
                <a:latin typeface="Century Gothic"/>
                <a:ea typeface="DejaVu Sans"/>
              </a:rPr>
              <a:t> of </a:t>
            </a:r>
            <a:r>
              <a:rPr lang="it-IT" sz="2000" b="0" strike="noStrike" spc="-1" dirty="0" err="1">
                <a:solidFill>
                  <a:srgbClr val="FFFFFF"/>
                </a:solidFill>
                <a:latin typeface="Century Gothic"/>
                <a:ea typeface="DejaVu Sans"/>
              </a:rPr>
              <a:t>handshake</a:t>
            </a:r>
            <a:r>
              <a:rPr lang="it-IT" sz="2000" b="0" strike="noStrike" spc="-1" dirty="0">
                <a:solidFill>
                  <a:srgbClr val="FFFFFF"/>
                </a:solidFill>
                <a:latin typeface="Century Gothic"/>
                <a:ea typeface="DejaVu Sans"/>
              </a:rPr>
              <a:t> </a:t>
            </a:r>
            <a:r>
              <a:rPr lang="it-IT" sz="2000" b="0" strike="noStrike" spc="-1" dirty="0" err="1">
                <a:solidFill>
                  <a:srgbClr val="FFFFFF"/>
                </a:solidFill>
                <a:latin typeface="Century Gothic"/>
                <a:ea typeface="DejaVu Sans"/>
              </a:rPr>
              <a:t>is</a:t>
            </a:r>
            <a:r>
              <a:rPr lang="it-IT" sz="2000" b="0" strike="noStrike" spc="-1" dirty="0">
                <a:solidFill>
                  <a:srgbClr val="FFFFFF"/>
                </a:solidFill>
                <a:latin typeface="Century Gothic"/>
                <a:ea typeface="DejaVu Sans"/>
              </a:rPr>
              <a:t> </a:t>
            </a:r>
            <a:r>
              <a:rPr lang="it-IT" sz="2000" b="0" strike="noStrike" spc="-1" dirty="0" err="1">
                <a:solidFill>
                  <a:srgbClr val="FFFFFF"/>
                </a:solidFill>
                <a:latin typeface="Century Gothic"/>
                <a:ea typeface="DejaVu Sans"/>
              </a:rPr>
              <a:t>based</a:t>
            </a:r>
            <a:r>
              <a:rPr lang="it-IT" sz="2000" b="0" strike="noStrike" spc="-1" dirty="0">
                <a:solidFill>
                  <a:srgbClr val="FFFFFF"/>
                </a:solidFill>
                <a:latin typeface="Century Gothic"/>
                <a:ea typeface="DejaVu Sans"/>
              </a:rPr>
              <a:t> on </a:t>
            </a:r>
            <a:r>
              <a:rPr lang="it-IT" sz="2000" b="0" strike="noStrike" spc="-1" dirty="0" err="1">
                <a:solidFill>
                  <a:srgbClr val="FFFFFF"/>
                </a:solidFill>
                <a:latin typeface="Century Gothic"/>
                <a:ea typeface="DejaVu Sans"/>
              </a:rPr>
              <a:t>mutual</a:t>
            </a:r>
            <a:r>
              <a:rPr lang="it-IT" sz="2000" b="0" strike="noStrike" spc="-1" dirty="0">
                <a:solidFill>
                  <a:srgbClr val="FFFFFF"/>
                </a:solidFill>
                <a:latin typeface="Century Gothic"/>
                <a:ea typeface="DejaVu Sans"/>
              </a:rPr>
              <a:t> authentication </a:t>
            </a:r>
            <a:endParaRPr lang="en-US" sz="2000" b="0" strike="noStrike" spc="-1" dirty="0">
              <a:latin typeface="Arial"/>
            </a:endParaRPr>
          </a:p>
          <a:p>
            <a:pPr marL="743040" lvl="1" indent="-284760">
              <a:lnSpc>
                <a:spcPct val="100000"/>
              </a:lnSpc>
              <a:spcBef>
                <a:spcPts val="1001"/>
              </a:spcBef>
              <a:buClr>
                <a:srgbClr val="8AD0D6"/>
              </a:buClr>
              <a:buSzPct val="80000"/>
              <a:buFont typeface="Wingdings 3" charset="2"/>
              <a:buChar char=""/>
            </a:pPr>
            <a:r>
              <a:rPr lang="it-IT" sz="1800" b="0" strike="noStrike" spc="-1" dirty="0" err="1">
                <a:solidFill>
                  <a:srgbClr val="FFFFFF"/>
                </a:solidFill>
                <a:latin typeface="Century Gothic"/>
                <a:ea typeface="DejaVu Sans"/>
              </a:rPr>
              <a:t>Each</a:t>
            </a:r>
            <a:r>
              <a:rPr lang="it-IT" sz="1800" b="0" strike="noStrike" spc="-1" dirty="0">
                <a:solidFill>
                  <a:srgbClr val="FFFFFF"/>
                </a:solidFill>
                <a:latin typeface="Century Gothic"/>
                <a:ea typeface="DejaVu Sans"/>
              </a:rPr>
              <a:t> </a:t>
            </a:r>
            <a:r>
              <a:rPr lang="it-IT" sz="1800" b="0" strike="noStrike" spc="-1" dirty="0" err="1">
                <a:solidFill>
                  <a:srgbClr val="FFFFFF"/>
                </a:solidFill>
                <a:latin typeface="Century Gothic"/>
                <a:ea typeface="DejaVu Sans"/>
              </a:rPr>
              <a:t>host</a:t>
            </a:r>
            <a:r>
              <a:rPr lang="it-IT" sz="1800" b="0" strike="noStrike" spc="-1" dirty="0">
                <a:solidFill>
                  <a:srgbClr val="FFFFFF"/>
                </a:solidFill>
                <a:latin typeface="Century Gothic"/>
                <a:ea typeface="DejaVu Sans"/>
              </a:rPr>
              <a:t> must </a:t>
            </a:r>
            <a:r>
              <a:rPr lang="it-IT" sz="1800" b="0" strike="noStrike" spc="-1" dirty="0" err="1">
                <a:solidFill>
                  <a:srgbClr val="FFFFFF"/>
                </a:solidFill>
                <a:latin typeface="Century Gothic"/>
                <a:ea typeface="DejaVu Sans"/>
              </a:rPr>
              <a:t>provide</a:t>
            </a:r>
            <a:r>
              <a:rPr lang="it-IT" sz="1800" b="0" strike="noStrike" spc="-1" dirty="0">
                <a:solidFill>
                  <a:srgbClr val="FFFFFF"/>
                </a:solidFill>
                <a:latin typeface="Century Gothic"/>
                <a:ea typeface="DejaVu Sans"/>
              </a:rPr>
              <a:t> the </a:t>
            </a:r>
            <a:r>
              <a:rPr lang="it-IT" sz="1800" b="0" strike="noStrike" spc="-1" dirty="0" err="1">
                <a:solidFill>
                  <a:srgbClr val="FFFFFF"/>
                </a:solidFill>
                <a:latin typeface="Century Gothic"/>
                <a:ea typeface="DejaVu Sans"/>
              </a:rPr>
              <a:t>right</a:t>
            </a:r>
            <a:r>
              <a:rPr lang="it-IT" sz="1800" b="0" strike="noStrike" spc="-1" dirty="0">
                <a:solidFill>
                  <a:srgbClr val="FFFFFF"/>
                </a:solidFill>
                <a:latin typeface="Century Gothic"/>
                <a:ea typeface="DejaVu Sans"/>
              </a:rPr>
              <a:t> PTK, </a:t>
            </a:r>
            <a:r>
              <a:rPr lang="it-IT" sz="1800" b="0" strike="noStrike" spc="-1" dirty="0" err="1">
                <a:solidFill>
                  <a:srgbClr val="FFFFFF"/>
                </a:solidFill>
                <a:latin typeface="Century Gothic"/>
                <a:ea typeface="DejaVu Sans"/>
              </a:rPr>
              <a:t>derived</a:t>
            </a:r>
            <a:r>
              <a:rPr lang="it-IT" sz="1800" b="0" strike="noStrike" spc="-1" dirty="0">
                <a:solidFill>
                  <a:srgbClr val="FFFFFF"/>
                </a:solidFill>
                <a:latin typeface="Century Gothic"/>
                <a:ea typeface="DejaVu Sans"/>
              </a:rPr>
              <a:t> on the PMK (the password of the network)</a:t>
            </a:r>
            <a:endParaRPr lang="en-US" sz="1800" b="0" strike="noStrike" spc="-1" dirty="0">
              <a:latin typeface="Arial"/>
            </a:endParaRPr>
          </a:p>
          <a:p>
            <a:pPr>
              <a:lnSpc>
                <a:spcPct val="100000"/>
              </a:lnSpc>
              <a:spcBef>
                <a:spcPts val="1001"/>
              </a:spcBef>
            </a:pPr>
            <a:endParaRPr lang="en-US" sz="1800" b="0" strike="noStrike" spc="-1" dirty="0">
              <a:latin typeface="Arial"/>
            </a:endParaRPr>
          </a:p>
          <a:p>
            <a:pPr marL="343080" indent="-342000">
              <a:lnSpc>
                <a:spcPct val="100000"/>
              </a:lnSpc>
              <a:spcBef>
                <a:spcPts val="1001"/>
              </a:spcBef>
              <a:buClr>
                <a:srgbClr val="8AD0D6"/>
              </a:buClr>
              <a:buSzPct val="80000"/>
              <a:buFont typeface="Wingdings 3" charset="2"/>
              <a:buChar char=""/>
            </a:pPr>
            <a:r>
              <a:rPr lang="it-IT" sz="2000" b="0" strike="noStrike" spc="-1" dirty="0">
                <a:solidFill>
                  <a:srgbClr val="FFFFFF"/>
                </a:solidFill>
                <a:latin typeface="Century Gothic"/>
                <a:ea typeface="DejaVu Sans"/>
              </a:rPr>
              <a:t>The PTK </a:t>
            </a:r>
            <a:r>
              <a:rPr lang="it-IT" sz="2000" b="0" strike="noStrike" spc="-1" dirty="0" err="1">
                <a:solidFill>
                  <a:srgbClr val="FFFFFF"/>
                </a:solidFill>
                <a:latin typeface="Century Gothic"/>
                <a:ea typeface="DejaVu Sans"/>
              </a:rPr>
              <a:t>is</a:t>
            </a:r>
            <a:r>
              <a:rPr lang="it-IT" sz="2000" b="0" strike="noStrike" spc="-1" dirty="0">
                <a:solidFill>
                  <a:srgbClr val="FFFFFF"/>
                </a:solidFill>
                <a:latin typeface="Century Gothic"/>
                <a:ea typeface="DejaVu Sans"/>
              </a:rPr>
              <a:t> </a:t>
            </a:r>
            <a:r>
              <a:rPr lang="it-IT" sz="2000" b="0" strike="noStrike" spc="-1" dirty="0" err="1">
                <a:solidFill>
                  <a:srgbClr val="FFFFFF"/>
                </a:solidFill>
                <a:latin typeface="Century Gothic"/>
                <a:ea typeface="DejaVu Sans"/>
              </a:rPr>
              <a:t>used</a:t>
            </a:r>
            <a:r>
              <a:rPr lang="it-IT" sz="2000" b="0" strike="noStrike" spc="-1" dirty="0">
                <a:solidFill>
                  <a:srgbClr val="FFFFFF"/>
                </a:solidFill>
                <a:latin typeface="Century Gothic"/>
                <a:ea typeface="DejaVu Sans"/>
              </a:rPr>
              <a:t> to </a:t>
            </a:r>
            <a:r>
              <a:rPr lang="it-IT" sz="2000" b="0" strike="noStrike" spc="-1" dirty="0" err="1">
                <a:solidFill>
                  <a:srgbClr val="FFFFFF"/>
                </a:solidFill>
                <a:latin typeface="Century Gothic"/>
                <a:ea typeface="DejaVu Sans"/>
              </a:rPr>
              <a:t>encrypt</a:t>
            </a:r>
            <a:r>
              <a:rPr lang="it-IT" sz="2000" b="0" strike="noStrike" spc="-1" dirty="0">
                <a:solidFill>
                  <a:srgbClr val="FFFFFF"/>
                </a:solidFill>
                <a:latin typeface="Century Gothic"/>
                <a:ea typeface="DejaVu Sans"/>
              </a:rPr>
              <a:t> data </a:t>
            </a:r>
            <a:endParaRPr lang="en-US" sz="2000" b="0" strike="noStrike" spc="-1" dirty="0">
              <a:latin typeface="Arial"/>
            </a:endParaRPr>
          </a:p>
          <a:p>
            <a:pPr>
              <a:lnSpc>
                <a:spcPct val="100000"/>
              </a:lnSpc>
              <a:spcBef>
                <a:spcPts val="1001"/>
              </a:spcBef>
            </a:pPr>
            <a:endParaRPr lang="en-US" sz="2000" b="0" strike="noStrike" spc="-1" dirty="0">
              <a:latin typeface="Arial"/>
            </a:endParaRPr>
          </a:p>
          <a:p>
            <a:pPr marL="458280" indent="-457200">
              <a:lnSpc>
                <a:spcPct val="100000"/>
              </a:lnSpc>
              <a:spcBef>
                <a:spcPts val="1001"/>
              </a:spcBef>
              <a:buClr>
                <a:srgbClr val="8AD0D6"/>
              </a:buClr>
              <a:buSzPct val="80000"/>
              <a:buFont typeface="+mj-lt"/>
              <a:buAutoNum type="arabicPeriod"/>
            </a:pPr>
            <a:r>
              <a:rPr lang="it-IT" sz="2000" b="0" strike="noStrike" spc="-1" dirty="0" err="1">
                <a:solidFill>
                  <a:srgbClr val="FFFFFF"/>
                </a:solidFill>
                <a:latin typeface="Century Gothic"/>
                <a:ea typeface="DejaVu Sans"/>
              </a:rPr>
              <a:t>Each</a:t>
            </a:r>
            <a:r>
              <a:rPr lang="it-IT" sz="2000" b="0" strike="noStrike" spc="-1" dirty="0">
                <a:solidFill>
                  <a:srgbClr val="FFFFFF"/>
                </a:solidFill>
                <a:latin typeface="Century Gothic"/>
                <a:ea typeface="DejaVu Sans"/>
              </a:rPr>
              <a:t> connection </a:t>
            </a:r>
            <a:r>
              <a:rPr lang="it-IT" sz="2000" b="0" strike="noStrike" spc="-1" dirty="0" err="1">
                <a:solidFill>
                  <a:srgbClr val="FFFFFF"/>
                </a:solidFill>
                <a:latin typeface="Century Gothic"/>
                <a:ea typeface="DejaVu Sans"/>
              </a:rPr>
              <a:t>uses</a:t>
            </a:r>
            <a:r>
              <a:rPr lang="it-IT" sz="2000" b="0" strike="noStrike" spc="-1" dirty="0">
                <a:solidFill>
                  <a:srgbClr val="FFFFFF"/>
                </a:solidFill>
                <a:latin typeface="Century Gothic"/>
                <a:ea typeface="DejaVu Sans"/>
              </a:rPr>
              <a:t> </a:t>
            </a:r>
            <a:r>
              <a:rPr lang="it-IT" sz="2000" b="0" strike="noStrike" spc="-1" dirty="0" err="1">
                <a:solidFill>
                  <a:srgbClr val="FFFFFF"/>
                </a:solidFill>
                <a:latin typeface="Century Gothic"/>
                <a:ea typeface="DejaVu Sans"/>
              </a:rPr>
              <a:t>different</a:t>
            </a:r>
            <a:r>
              <a:rPr lang="it-IT" sz="2000" b="0" strike="noStrike" spc="-1" dirty="0">
                <a:solidFill>
                  <a:srgbClr val="FFFFFF"/>
                </a:solidFill>
                <a:latin typeface="Century Gothic"/>
                <a:ea typeface="DejaVu Sans"/>
              </a:rPr>
              <a:t> PTK </a:t>
            </a:r>
          </a:p>
          <a:p>
            <a:pPr marL="458280" indent="-457200">
              <a:lnSpc>
                <a:spcPct val="100000"/>
              </a:lnSpc>
              <a:spcBef>
                <a:spcPts val="1001"/>
              </a:spcBef>
              <a:buClr>
                <a:srgbClr val="8AD0D6"/>
              </a:buClr>
              <a:buSzPct val="80000"/>
              <a:buFont typeface="+mj-lt"/>
              <a:buAutoNum type="arabicPeriod"/>
            </a:pPr>
            <a:r>
              <a:rPr lang="it-IT" sz="2000" spc="-1" dirty="0">
                <a:solidFill>
                  <a:srgbClr val="FFFFFF"/>
                </a:solidFill>
                <a:latin typeface="Century Gothic"/>
                <a:ea typeface="DejaVu Sans"/>
              </a:rPr>
              <a:t>A </a:t>
            </a:r>
            <a:r>
              <a:rPr lang="it-IT" sz="2000" spc="-1" dirty="0" err="1">
                <a:solidFill>
                  <a:srgbClr val="FFFFFF"/>
                </a:solidFill>
                <a:latin typeface="Century Gothic"/>
                <a:ea typeface="DejaVu Sans"/>
              </a:rPr>
              <a:t>third</a:t>
            </a:r>
            <a:r>
              <a:rPr lang="it-IT" sz="2000" spc="-1" dirty="0">
                <a:solidFill>
                  <a:srgbClr val="FFFFFF"/>
                </a:solidFill>
                <a:latin typeface="Century Gothic"/>
                <a:ea typeface="DejaVu Sans"/>
              </a:rPr>
              <a:t> </a:t>
            </a:r>
            <a:r>
              <a:rPr lang="it-IT" sz="2000" b="0" strike="noStrike" spc="-1" dirty="0" err="1">
                <a:solidFill>
                  <a:srgbClr val="FFFFFF"/>
                </a:solidFill>
                <a:latin typeface="Century Gothic"/>
                <a:ea typeface="DejaVu Sans"/>
              </a:rPr>
              <a:t>host</a:t>
            </a:r>
            <a:r>
              <a:rPr lang="it-IT" sz="2000" b="0" strike="noStrike" spc="-1" dirty="0">
                <a:solidFill>
                  <a:srgbClr val="FFFFFF"/>
                </a:solidFill>
                <a:latin typeface="Century Gothic"/>
                <a:ea typeface="DejaVu Sans"/>
              </a:rPr>
              <a:t> </a:t>
            </a:r>
            <a:r>
              <a:rPr lang="it-IT" sz="2000" b="1" strike="noStrike" spc="-1" dirty="0">
                <a:solidFill>
                  <a:srgbClr val="FFFFFF"/>
                </a:solidFill>
                <a:latin typeface="Century Gothic"/>
                <a:ea typeface="DejaVu Sans"/>
              </a:rPr>
              <a:t>C</a:t>
            </a:r>
            <a:r>
              <a:rPr lang="it-IT" sz="2000" b="0" strike="noStrike" spc="-1" dirty="0">
                <a:solidFill>
                  <a:srgbClr val="FFFFFF"/>
                </a:solidFill>
                <a:latin typeface="Century Gothic"/>
                <a:ea typeface="DejaVu Sans"/>
              </a:rPr>
              <a:t> </a:t>
            </a:r>
            <a:r>
              <a:rPr lang="it-IT" sz="2000" spc="-1" dirty="0" err="1">
                <a:solidFill>
                  <a:srgbClr val="FFFFFF"/>
                </a:solidFill>
                <a:latin typeface="Century Gothic"/>
                <a:ea typeface="DejaVu Sans"/>
              </a:rPr>
              <a:t>can’t</a:t>
            </a:r>
            <a:r>
              <a:rPr lang="it-IT" sz="2000" spc="-1" dirty="0">
                <a:solidFill>
                  <a:srgbClr val="FFFFFF"/>
                </a:solidFill>
                <a:latin typeface="Century Gothic"/>
                <a:ea typeface="DejaVu Sans"/>
              </a:rPr>
              <a:t> </a:t>
            </a:r>
            <a:r>
              <a:rPr lang="it-IT" sz="2000" b="0" strike="noStrike" spc="-1" dirty="0" err="1">
                <a:solidFill>
                  <a:srgbClr val="FFFFFF"/>
                </a:solidFill>
                <a:latin typeface="Century Gothic"/>
                <a:ea typeface="DejaVu Sans"/>
              </a:rPr>
              <a:t>decrypt</a:t>
            </a:r>
            <a:r>
              <a:rPr lang="it-IT" sz="2000" b="0" strike="noStrike" spc="-1" dirty="0">
                <a:solidFill>
                  <a:srgbClr val="FFFFFF"/>
                </a:solidFill>
                <a:latin typeface="Century Gothic"/>
                <a:ea typeface="DejaVu Sans"/>
              </a:rPr>
              <a:t> </a:t>
            </a:r>
            <a:r>
              <a:rPr lang="it-IT" sz="2000" b="0" strike="noStrike" spc="-1" dirty="0" err="1">
                <a:solidFill>
                  <a:srgbClr val="FFFFFF"/>
                </a:solidFill>
                <a:latin typeface="Century Gothic"/>
                <a:ea typeface="DejaVu Sans"/>
              </a:rPr>
              <a:t>messages</a:t>
            </a:r>
            <a:r>
              <a:rPr lang="it-IT" sz="2000" b="0" strike="noStrike" spc="-1" dirty="0">
                <a:solidFill>
                  <a:srgbClr val="FFFFFF"/>
                </a:solidFill>
                <a:latin typeface="Century Gothic"/>
                <a:ea typeface="DejaVu Sans"/>
              </a:rPr>
              <a:t> </a:t>
            </a:r>
            <a:r>
              <a:rPr lang="it-IT" sz="2000" b="0" strike="noStrike" spc="-1" dirty="0" err="1">
                <a:solidFill>
                  <a:srgbClr val="FFFFFF"/>
                </a:solidFill>
                <a:latin typeface="Century Gothic"/>
                <a:ea typeface="DejaVu Sans"/>
              </a:rPr>
              <a:t>exchanged</a:t>
            </a:r>
            <a:r>
              <a:rPr lang="it-IT" sz="2000" b="0" strike="noStrike" spc="-1" dirty="0">
                <a:solidFill>
                  <a:srgbClr val="FFFFFF"/>
                </a:solidFill>
                <a:latin typeface="Century Gothic"/>
                <a:ea typeface="DejaVu Sans"/>
              </a:rPr>
              <a:t> </a:t>
            </a:r>
            <a:r>
              <a:rPr lang="it-IT" sz="2000" b="0" strike="noStrike" spc="-1" dirty="0" err="1">
                <a:solidFill>
                  <a:srgbClr val="FFFFFF"/>
                </a:solidFill>
                <a:latin typeface="Century Gothic"/>
                <a:ea typeface="DejaVu Sans"/>
              </a:rPr>
              <a:t>between</a:t>
            </a:r>
            <a:r>
              <a:rPr lang="it-IT" sz="2000" b="0" strike="noStrike" spc="-1" dirty="0">
                <a:solidFill>
                  <a:srgbClr val="FFFFFF"/>
                </a:solidFill>
                <a:latin typeface="Century Gothic"/>
                <a:ea typeface="DejaVu Sans"/>
              </a:rPr>
              <a:t> the </a:t>
            </a:r>
            <a:r>
              <a:rPr lang="it-IT" sz="2000" b="0" strike="noStrike" spc="-1" dirty="0" err="1">
                <a:solidFill>
                  <a:srgbClr val="FFFFFF"/>
                </a:solidFill>
                <a:latin typeface="Century Gothic"/>
                <a:ea typeface="DejaVu Sans"/>
              </a:rPr>
              <a:t>host</a:t>
            </a:r>
            <a:r>
              <a:rPr lang="it-IT" sz="2000" b="0" strike="noStrike" spc="-1" dirty="0">
                <a:solidFill>
                  <a:srgbClr val="FFFFFF"/>
                </a:solidFill>
                <a:latin typeface="Century Gothic"/>
                <a:ea typeface="DejaVu Sans"/>
              </a:rPr>
              <a:t> </a:t>
            </a:r>
            <a:r>
              <a:rPr lang="it-IT" sz="2000" b="1" strike="noStrike" spc="-1" dirty="0">
                <a:solidFill>
                  <a:srgbClr val="FFFFFF"/>
                </a:solidFill>
                <a:latin typeface="Century Gothic"/>
                <a:ea typeface="DejaVu Sans"/>
              </a:rPr>
              <a:t>CL </a:t>
            </a:r>
            <a:r>
              <a:rPr lang="it-IT" sz="2000" strike="noStrike" spc="-1" dirty="0">
                <a:solidFill>
                  <a:srgbClr val="FFFFFF"/>
                </a:solidFill>
                <a:latin typeface="Century Gothic"/>
                <a:ea typeface="DejaVu Sans"/>
              </a:rPr>
              <a:t>(</a:t>
            </a:r>
            <a:r>
              <a:rPr lang="it-IT" sz="2000" strike="noStrike" spc="-1" dirty="0" err="1">
                <a:solidFill>
                  <a:srgbClr val="FFFFFF"/>
                </a:solidFill>
                <a:latin typeface="Century Gothic"/>
                <a:ea typeface="DejaVu Sans"/>
              </a:rPr>
              <a:t>see</a:t>
            </a:r>
            <a:r>
              <a:rPr lang="it-IT" sz="2000" strike="noStrike" spc="-1" dirty="0">
                <a:solidFill>
                  <a:srgbClr val="FFFFFF"/>
                </a:solidFill>
                <a:latin typeface="Century Gothic"/>
                <a:ea typeface="DejaVu Sans"/>
              </a:rPr>
              <a:t> image)</a:t>
            </a:r>
            <a:r>
              <a:rPr lang="it-IT" sz="2000" b="0" strike="noStrike" spc="-1" dirty="0">
                <a:solidFill>
                  <a:srgbClr val="FFFFFF"/>
                </a:solidFill>
                <a:latin typeface="Century Gothic"/>
                <a:ea typeface="DejaVu Sans"/>
              </a:rPr>
              <a:t> and the </a:t>
            </a:r>
            <a:r>
              <a:rPr lang="it-IT" sz="2000" b="1" strike="noStrike" spc="-1" dirty="0">
                <a:solidFill>
                  <a:srgbClr val="FFFFFF"/>
                </a:solidFill>
                <a:latin typeface="Century Gothic"/>
                <a:ea typeface="DejaVu Sans"/>
              </a:rPr>
              <a:t>AP</a:t>
            </a:r>
            <a:endParaRPr lang="it-IT" sz="2000" spc="-1" dirty="0">
              <a:solidFill>
                <a:srgbClr val="FFFFFF"/>
              </a:solidFill>
              <a:latin typeface="Century Gothic"/>
              <a:ea typeface="DejaVu Sans"/>
            </a:endParaRPr>
          </a:p>
          <a:p>
            <a:pPr marL="458280" indent="-457200">
              <a:lnSpc>
                <a:spcPct val="100000"/>
              </a:lnSpc>
              <a:spcBef>
                <a:spcPts val="1001"/>
              </a:spcBef>
              <a:buClr>
                <a:srgbClr val="8AD0D6"/>
              </a:buClr>
              <a:buSzPct val="80000"/>
              <a:buFont typeface="+mj-lt"/>
              <a:buAutoNum type="arabicPeriod"/>
            </a:pPr>
            <a:r>
              <a:rPr lang="it-IT" sz="2000" b="1" spc="-1" dirty="0" err="1">
                <a:solidFill>
                  <a:srgbClr val="FFFFFF"/>
                </a:solidFill>
                <a:latin typeface="Century Gothic"/>
                <a:ea typeface="DejaVu Sans"/>
              </a:rPr>
              <a:t>Result</a:t>
            </a:r>
            <a:r>
              <a:rPr lang="it-IT" sz="2000" b="1" spc="-1" dirty="0">
                <a:solidFill>
                  <a:srgbClr val="FFFFFF"/>
                </a:solidFill>
                <a:latin typeface="Century Gothic"/>
                <a:ea typeface="DejaVu Sans"/>
              </a:rPr>
              <a:t>:</a:t>
            </a:r>
            <a:r>
              <a:rPr lang="it-IT" sz="2000" spc="-1" dirty="0">
                <a:solidFill>
                  <a:srgbClr val="FFFFFF"/>
                </a:solidFill>
                <a:latin typeface="Century Gothic"/>
                <a:ea typeface="DejaVu Sans"/>
              </a:rPr>
              <a:t> WPA </a:t>
            </a:r>
            <a:r>
              <a:rPr lang="it-IT" sz="2000" b="0" strike="noStrike" spc="-1" dirty="0">
                <a:solidFill>
                  <a:srgbClr val="FFFFFF"/>
                </a:solidFill>
                <a:latin typeface="Century Gothic"/>
                <a:ea typeface="DejaVu Sans"/>
              </a:rPr>
              <a:t>security </a:t>
            </a:r>
            <a:r>
              <a:rPr lang="it-IT" sz="2000" b="0" strike="noStrike" spc="-1" dirty="0" err="1">
                <a:solidFill>
                  <a:srgbClr val="FFFFFF"/>
                </a:solidFill>
                <a:latin typeface="Century Gothic"/>
                <a:ea typeface="DejaVu Sans"/>
              </a:rPr>
              <a:t>improved</a:t>
            </a:r>
            <a:endParaRPr lang="en-US" sz="2000" b="0" strike="noStrike" spc="-1" dirty="0">
              <a:latin typeface="Arial"/>
            </a:endParaRPr>
          </a:p>
          <a:p>
            <a:pPr>
              <a:lnSpc>
                <a:spcPct val="100000"/>
              </a:lnSpc>
              <a:spcBef>
                <a:spcPts val="1001"/>
              </a:spcBef>
            </a:pPr>
            <a:endParaRPr lang="en-US" sz="20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46200" y="452880"/>
            <a:ext cx="9403560" cy="139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4200" b="0" strike="noStrike" spc="-1">
                <a:solidFill>
                  <a:srgbClr val="EBEBEB"/>
                </a:solidFill>
                <a:latin typeface="Century Gothic"/>
              </a:rPr>
              <a:t>WPA Attacks</a:t>
            </a:r>
            <a:endParaRPr lang="en-US" sz="4200" b="0" strike="noStrike" spc="-1">
              <a:latin typeface="Arial"/>
            </a:endParaRPr>
          </a:p>
        </p:txBody>
      </p:sp>
      <p:sp>
        <p:nvSpPr>
          <p:cNvPr id="111" name="CustomShape 2"/>
          <p:cNvSpPr/>
          <p:nvPr/>
        </p:nvSpPr>
        <p:spPr>
          <a:xfrm>
            <a:off x="1103400" y="1384918"/>
            <a:ext cx="8945640" cy="21483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000">
              <a:lnSpc>
                <a:spcPct val="100000"/>
              </a:lnSpc>
              <a:spcBef>
                <a:spcPts val="1001"/>
              </a:spcBef>
              <a:buClr>
                <a:srgbClr val="8AD0D6"/>
              </a:buClr>
              <a:buSzPct val="80000"/>
              <a:buFont typeface="Wingdings 3" charset="2"/>
              <a:buChar char=""/>
            </a:pPr>
            <a:r>
              <a:rPr lang="it-IT" sz="2000" b="0" strike="noStrike" spc="-1" dirty="0" err="1">
                <a:solidFill>
                  <a:srgbClr val="FFFFFF"/>
                </a:solidFill>
                <a:latin typeface="Century Gothic"/>
              </a:rPr>
              <a:t>We</a:t>
            </a:r>
            <a:r>
              <a:rPr lang="it-IT" sz="2000" b="0" strike="noStrike" spc="-1" dirty="0">
                <a:solidFill>
                  <a:srgbClr val="FFFFFF"/>
                </a:solidFill>
                <a:latin typeface="Century Gothic"/>
              </a:rPr>
              <a:t> </a:t>
            </a:r>
            <a:r>
              <a:rPr lang="it-IT" sz="2000" b="0" strike="noStrike" spc="-1" dirty="0" err="1">
                <a:solidFill>
                  <a:srgbClr val="FFFFFF"/>
                </a:solidFill>
                <a:latin typeface="Century Gothic"/>
              </a:rPr>
              <a:t>have</a:t>
            </a:r>
            <a:r>
              <a:rPr lang="it-IT" sz="2000" b="0" strike="noStrike" spc="-1" dirty="0">
                <a:solidFill>
                  <a:srgbClr val="FFFFFF"/>
                </a:solidFill>
                <a:latin typeface="Century Gothic"/>
              </a:rPr>
              <a:t> </a:t>
            </a:r>
            <a:r>
              <a:rPr lang="it-IT" sz="2000" b="0" strike="noStrike" spc="-1" dirty="0" err="1">
                <a:solidFill>
                  <a:srgbClr val="FFFFFF"/>
                </a:solidFill>
                <a:latin typeface="Century Gothic"/>
              </a:rPr>
              <a:t>several</a:t>
            </a:r>
            <a:r>
              <a:rPr lang="it-IT" sz="2000" b="0" strike="noStrike" spc="-1" dirty="0">
                <a:solidFill>
                  <a:srgbClr val="FFFFFF"/>
                </a:solidFill>
                <a:latin typeface="Century Gothic"/>
              </a:rPr>
              <a:t> ways to </a:t>
            </a:r>
            <a:r>
              <a:rPr lang="it-IT" sz="2000" b="0" strike="noStrike" spc="-1" dirty="0" err="1">
                <a:solidFill>
                  <a:srgbClr val="FFFFFF"/>
                </a:solidFill>
                <a:latin typeface="Century Gothic"/>
              </a:rPr>
              <a:t>discover</a:t>
            </a:r>
            <a:r>
              <a:rPr lang="it-IT" sz="2000" b="0" strike="noStrike" spc="-1" dirty="0">
                <a:solidFill>
                  <a:srgbClr val="FFFFFF"/>
                </a:solidFill>
                <a:latin typeface="Century Gothic"/>
              </a:rPr>
              <a:t> WPA passwords</a:t>
            </a:r>
          </a:p>
          <a:p>
            <a:pPr marL="800280" lvl="1" indent="-342000">
              <a:spcBef>
                <a:spcPts val="1001"/>
              </a:spcBef>
              <a:buClr>
                <a:srgbClr val="8AD0D6"/>
              </a:buClr>
              <a:buSzPct val="80000"/>
              <a:buFont typeface="Wingdings 3" charset="2"/>
              <a:buChar char=""/>
            </a:pPr>
            <a:r>
              <a:rPr lang="it-IT" sz="2000" spc="-1" dirty="0" err="1">
                <a:solidFill>
                  <a:srgbClr val="FFFFFF"/>
                </a:solidFill>
                <a:latin typeface="Century Gothic"/>
              </a:rPr>
              <a:t>Bruteforce</a:t>
            </a:r>
            <a:r>
              <a:rPr lang="it-IT" sz="2000" spc="-1" dirty="0">
                <a:solidFill>
                  <a:srgbClr val="FFFFFF"/>
                </a:solidFill>
                <a:latin typeface="Century Gothic"/>
              </a:rPr>
              <a:t> </a:t>
            </a:r>
            <a:r>
              <a:rPr lang="it-IT" sz="2000" spc="-1" dirty="0" err="1">
                <a:solidFill>
                  <a:srgbClr val="FFFFFF"/>
                </a:solidFill>
                <a:latin typeface="Century Gothic"/>
              </a:rPr>
              <a:t>attacks</a:t>
            </a:r>
            <a:endParaRPr lang="it-IT" sz="2000" spc="-1" dirty="0">
              <a:solidFill>
                <a:srgbClr val="FFFFFF"/>
              </a:solidFill>
              <a:latin typeface="Century Gothic"/>
            </a:endParaRPr>
          </a:p>
          <a:p>
            <a:pPr marL="800280" lvl="1" indent="-342000">
              <a:spcBef>
                <a:spcPts val="1001"/>
              </a:spcBef>
              <a:buClr>
                <a:srgbClr val="8AD0D6"/>
              </a:buClr>
              <a:buSzPct val="80000"/>
              <a:buFont typeface="Wingdings 3" charset="2"/>
              <a:buChar char=""/>
            </a:pPr>
            <a:r>
              <a:rPr lang="it-IT" sz="2000" b="0" strike="noStrike" spc="-1" dirty="0">
                <a:solidFill>
                  <a:srgbClr val="FFFFFF"/>
                </a:solidFill>
                <a:latin typeface="Century Gothic"/>
              </a:rPr>
              <a:t>Dictionary </a:t>
            </a:r>
            <a:r>
              <a:rPr lang="it-IT" sz="2000" b="0" strike="noStrike" spc="-1" dirty="0" err="1">
                <a:solidFill>
                  <a:srgbClr val="FFFFFF"/>
                </a:solidFill>
                <a:latin typeface="Century Gothic"/>
              </a:rPr>
              <a:t>based</a:t>
            </a:r>
            <a:r>
              <a:rPr lang="it-IT" sz="2000" b="0" strike="noStrike" spc="-1" dirty="0">
                <a:solidFill>
                  <a:srgbClr val="FFFFFF"/>
                </a:solidFill>
                <a:latin typeface="Century Gothic"/>
              </a:rPr>
              <a:t> </a:t>
            </a:r>
            <a:r>
              <a:rPr lang="it-IT" sz="2000" b="0" strike="noStrike" spc="-1" dirty="0" err="1">
                <a:solidFill>
                  <a:srgbClr val="FFFFFF"/>
                </a:solidFill>
                <a:latin typeface="Century Gothic"/>
              </a:rPr>
              <a:t>attacks</a:t>
            </a:r>
            <a:endParaRPr lang="it-IT" sz="2000" spc="-1" dirty="0">
              <a:solidFill>
                <a:srgbClr val="FFFFFF"/>
              </a:solidFill>
              <a:latin typeface="Century Gothic"/>
            </a:endParaRPr>
          </a:p>
          <a:p>
            <a:pPr marL="800280" lvl="1" indent="-342000">
              <a:spcBef>
                <a:spcPts val="1001"/>
              </a:spcBef>
              <a:buClr>
                <a:srgbClr val="8AD0D6"/>
              </a:buClr>
              <a:buSzPct val="80000"/>
              <a:buFont typeface="Wingdings 3" charset="2"/>
              <a:buChar char=""/>
            </a:pPr>
            <a:endParaRPr lang="en-US" sz="2000" b="0" strike="noStrike" spc="-1" dirty="0">
              <a:latin typeface="Arial"/>
            </a:endParaRPr>
          </a:p>
          <a:p>
            <a:pPr algn="ctr">
              <a:lnSpc>
                <a:spcPct val="100000"/>
              </a:lnSpc>
              <a:spcBef>
                <a:spcPts val="1001"/>
              </a:spcBef>
            </a:pPr>
            <a:r>
              <a:rPr lang="en-US" sz="2000" b="0" strike="noStrike" spc="-1" dirty="0">
                <a:latin typeface="Arial"/>
              </a:rPr>
              <a:t>All these attacks are addressed to the PMK, but….</a:t>
            </a:r>
          </a:p>
          <a:p>
            <a:pPr>
              <a:lnSpc>
                <a:spcPct val="100000"/>
              </a:lnSpc>
              <a:spcBef>
                <a:spcPts val="1001"/>
              </a:spcBef>
            </a:pPr>
            <a:endParaRPr lang="en-US" sz="2000" b="0" strike="noStrike" spc="-1" dirty="0">
              <a:latin typeface="Arial"/>
            </a:endParaRPr>
          </a:p>
        </p:txBody>
      </p:sp>
      <p:sp>
        <p:nvSpPr>
          <p:cNvPr id="5" name="CasellaDiTesto 4">
            <a:extLst>
              <a:ext uri="{FF2B5EF4-FFF2-40B4-BE49-F238E27FC236}">
                <a16:creationId xmlns:a16="http://schemas.microsoft.com/office/drawing/2014/main" id="{B5244FA0-4D41-4160-92F9-03BC1D1A2B23}"/>
              </a:ext>
            </a:extLst>
          </p:cNvPr>
          <p:cNvSpPr txBox="1"/>
          <p:nvPr/>
        </p:nvSpPr>
        <p:spPr>
          <a:xfrm>
            <a:off x="978762" y="4400216"/>
            <a:ext cx="10810783" cy="1272143"/>
          </a:xfrm>
          <a:prstGeom prst="rect">
            <a:avLst/>
          </a:prstGeom>
          <a:noFill/>
        </p:spPr>
        <p:txBody>
          <a:bodyPr wrap="square">
            <a:spAutoFit/>
          </a:bodyPr>
          <a:lstStyle/>
          <a:p>
            <a:pPr marL="343080" indent="-342000">
              <a:lnSpc>
                <a:spcPct val="100000"/>
              </a:lnSpc>
              <a:spcBef>
                <a:spcPts val="1001"/>
              </a:spcBef>
              <a:buClr>
                <a:srgbClr val="8AD0D6"/>
              </a:buClr>
              <a:buSzPct val="80000"/>
              <a:buFont typeface="Wingdings 3" charset="2"/>
              <a:buChar char=""/>
            </a:pPr>
            <a:r>
              <a:rPr lang="it-IT" sz="2000" spc="-1" dirty="0" err="1">
                <a:solidFill>
                  <a:srgbClr val="FFFFFF"/>
                </a:solidFill>
                <a:latin typeface="Century Gothic"/>
              </a:rPr>
              <a:t>Other</a:t>
            </a:r>
            <a:r>
              <a:rPr lang="it-IT" sz="2000" spc="-1" dirty="0">
                <a:solidFill>
                  <a:srgbClr val="FFFFFF"/>
                </a:solidFill>
                <a:latin typeface="Century Gothic"/>
              </a:rPr>
              <a:t> </a:t>
            </a:r>
            <a:r>
              <a:rPr lang="it-IT" sz="2000" spc="-1" dirty="0" err="1">
                <a:solidFill>
                  <a:srgbClr val="FFFFFF"/>
                </a:solidFill>
                <a:latin typeface="Century Gothic"/>
              </a:rPr>
              <a:t>types</a:t>
            </a:r>
            <a:r>
              <a:rPr lang="it-IT" sz="2000" spc="-1" dirty="0">
                <a:solidFill>
                  <a:srgbClr val="FFFFFF"/>
                </a:solidFill>
                <a:latin typeface="Century Gothic"/>
              </a:rPr>
              <a:t> of </a:t>
            </a:r>
            <a:r>
              <a:rPr lang="it-IT" sz="2000" spc="-1" dirty="0" err="1">
                <a:solidFill>
                  <a:srgbClr val="FFFFFF"/>
                </a:solidFill>
                <a:latin typeface="Century Gothic"/>
              </a:rPr>
              <a:t>attacks</a:t>
            </a:r>
            <a:r>
              <a:rPr lang="it-IT" sz="2000" spc="-1" dirty="0">
                <a:solidFill>
                  <a:srgbClr val="FFFFFF"/>
                </a:solidFill>
                <a:latin typeface="Century Gothic"/>
              </a:rPr>
              <a:t> exploits the PSK</a:t>
            </a:r>
          </a:p>
          <a:p>
            <a:pPr marL="800280" lvl="1" indent="-342000">
              <a:spcBef>
                <a:spcPts val="1001"/>
              </a:spcBef>
              <a:buClr>
                <a:srgbClr val="8AD0D6"/>
              </a:buClr>
              <a:buSzPct val="80000"/>
              <a:buFont typeface="Wingdings 3" charset="2"/>
              <a:buChar char=""/>
            </a:pPr>
            <a:r>
              <a:rPr lang="en-GB" sz="2000" spc="-1" dirty="0">
                <a:solidFill>
                  <a:srgbClr val="FFFFFF"/>
                </a:solidFill>
              </a:rPr>
              <a:t>PSK is a key of 256 bit derived from PMK, ESSID and some others parameters</a:t>
            </a:r>
            <a:endParaRPr lang="it-IT" sz="2000" spc="-1" dirty="0">
              <a:solidFill>
                <a:srgbClr val="FFFFFF"/>
              </a:solidFill>
              <a:latin typeface="Century Gothic"/>
            </a:endParaRPr>
          </a:p>
          <a:p>
            <a:pPr marL="800280" lvl="1" indent="-342000">
              <a:spcBef>
                <a:spcPts val="1001"/>
              </a:spcBef>
              <a:buClr>
                <a:srgbClr val="8AD0D6"/>
              </a:buClr>
              <a:buSzPct val="80000"/>
              <a:buFont typeface="Wingdings 3" charset="2"/>
              <a:buChar char=""/>
            </a:pPr>
            <a:r>
              <a:rPr lang="it-IT" sz="2000" b="1" strike="noStrike" spc="-1" dirty="0" err="1">
                <a:solidFill>
                  <a:srgbClr val="FFFFFF"/>
                </a:solidFill>
                <a:latin typeface="Century Gothic"/>
              </a:rPr>
              <a:t>Possible</a:t>
            </a:r>
            <a:r>
              <a:rPr lang="it-IT" sz="2000" b="1" strike="noStrike" spc="-1" dirty="0">
                <a:solidFill>
                  <a:srgbClr val="FFFFFF"/>
                </a:solidFill>
                <a:latin typeface="Century Gothic"/>
              </a:rPr>
              <a:t> </a:t>
            </a:r>
            <a:r>
              <a:rPr lang="it-IT" sz="2000" b="1" strike="noStrike" spc="-1" dirty="0" err="1">
                <a:solidFill>
                  <a:srgbClr val="FFFFFF"/>
                </a:solidFill>
                <a:latin typeface="Century Gothic"/>
              </a:rPr>
              <a:t>attack</a:t>
            </a:r>
            <a:r>
              <a:rPr lang="it-IT" sz="2000" b="1" strike="noStrike" spc="-1" dirty="0">
                <a:solidFill>
                  <a:srgbClr val="FFFFFF"/>
                </a:solidFill>
                <a:latin typeface="Century Gothic"/>
              </a:rPr>
              <a:t>:</a:t>
            </a:r>
            <a:r>
              <a:rPr lang="it-IT" sz="2000" strike="noStrike" spc="-1" dirty="0">
                <a:solidFill>
                  <a:srgbClr val="FFFFFF"/>
                </a:solidFill>
                <a:latin typeface="Century Gothic"/>
              </a:rPr>
              <a:t> </a:t>
            </a:r>
            <a:r>
              <a:rPr lang="it-IT" sz="2000" spc="-1" dirty="0" err="1">
                <a:solidFill>
                  <a:srgbClr val="FFFFFF"/>
                </a:solidFill>
                <a:latin typeface="Century Gothic"/>
              </a:rPr>
              <a:t>r</a:t>
            </a:r>
            <a:r>
              <a:rPr lang="it-IT" sz="2000" strike="noStrike" spc="-1" dirty="0" err="1">
                <a:solidFill>
                  <a:srgbClr val="FFFFFF"/>
                </a:solidFill>
                <a:latin typeface="Century Gothic"/>
              </a:rPr>
              <a:t>ainbow</a:t>
            </a:r>
            <a:r>
              <a:rPr lang="it-IT" sz="2000" strike="noStrike" spc="-1" dirty="0">
                <a:solidFill>
                  <a:srgbClr val="FFFFFF"/>
                </a:solidFill>
                <a:latin typeface="Century Gothic"/>
              </a:rPr>
              <a:t> </a:t>
            </a:r>
            <a:r>
              <a:rPr lang="it-IT" sz="2000" strike="noStrike" spc="-1" dirty="0" err="1">
                <a:solidFill>
                  <a:srgbClr val="FFFFFF"/>
                </a:solidFill>
                <a:latin typeface="Century Gothic"/>
              </a:rPr>
              <a:t>table</a:t>
            </a:r>
            <a:r>
              <a:rPr lang="it-IT" sz="2000" strike="noStrike" spc="-1" dirty="0">
                <a:solidFill>
                  <a:srgbClr val="FFFFFF"/>
                </a:solidFill>
                <a:latin typeface="Century Gothic"/>
              </a:rPr>
              <a:t> </a:t>
            </a:r>
            <a:r>
              <a:rPr lang="it-IT" sz="2000" strike="noStrike" spc="-1" dirty="0" err="1">
                <a:solidFill>
                  <a:srgbClr val="FFFFFF"/>
                </a:solidFill>
                <a:latin typeface="Century Gothic"/>
              </a:rPr>
              <a:t>attack</a:t>
            </a:r>
            <a:endParaRPr lang="en-US" sz="2000" spc="-1" dirty="0">
              <a:latin typeface="Arial"/>
            </a:endParaRPr>
          </a:p>
        </p:txBody>
      </p:sp>
      <p:sp>
        <p:nvSpPr>
          <p:cNvPr id="7" name="CasellaDiTesto 6">
            <a:extLst>
              <a:ext uri="{FF2B5EF4-FFF2-40B4-BE49-F238E27FC236}">
                <a16:creationId xmlns:a16="http://schemas.microsoft.com/office/drawing/2014/main" id="{90E82FB6-5DD1-466D-A71E-F2D32CD89F51}"/>
              </a:ext>
            </a:extLst>
          </p:cNvPr>
          <p:cNvSpPr txBox="1"/>
          <p:nvPr/>
        </p:nvSpPr>
        <p:spPr>
          <a:xfrm>
            <a:off x="3048740" y="3597432"/>
            <a:ext cx="6094520" cy="369332"/>
          </a:xfrm>
          <a:prstGeom prst="rect">
            <a:avLst/>
          </a:prstGeom>
          <a:noFill/>
        </p:spPr>
        <p:txBody>
          <a:bodyPr wrap="square">
            <a:spAutoFit/>
          </a:bodyPr>
          <a:lstStyle/>
          <a:p>
            <a:pPr algn="ctr">
              <a:lnSpc>
                <a:spcPct val="100000"/>
              </a:lnSpc>
              <a:spcBef>
                <a:spcPts val="1001"/>
              </a:spcBef>
            </a:pPr>
            <a:r>
              <a:rPr lang="en-US" sz="1800" b="0" strike="noStrike" spc="-1" dirty="0">
                <a:latin typeface="Arial"/>
              </a:rPr>
              <a:t>THEY REQUIRE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e">
  <a:themeElements>
    <a:clrScheme name="Ion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e">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249</TotalTime>
  <Words>447</Words>
  <Application>Microsoft Office PowerPoint</Application>
  <PresentationFormat>Widescreen</PresentationFormat>
  <Paragraphs>55</Paragraphs>
  <Slides>7</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7</vt:i4>
      </vt:variant>
    </vt:vector>
  </HeadingPairs>
  <TitlesOfParts>
    <vt:vector size="11" baseType="lpstr">
      <vt:lpstr>Arial</vt:lpstr>
      <vt:lpstr>Century Gothic</vt:lpstr>
      <vt:lpstr>Wingdings 3</vt:lpstr>
      <vt:lpstr>Ione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 Laboratory – Lecture 3 </dc:title>
  <dc:subject/>
  <dc:creator>Andrea Baffa</dc:creator>
  <dc:description/>
  <cp:lastModifiedBy>Francesco Pacenza</cp:lastModifiedBy>
  <cp:revision>34</cp:revision>
  <dcterms:created xsi:type="dcterms:W3CDTF">2020-11-08T15:13:59Z</dcterms:created>
  <dcterms:modified xsi:type="dcterms:W3CDTF">2022-11-14T21:30:19Z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13</vt:i4>
  </property>
</Properties>
</file>