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4"/>
  </p:notesMasterIdLst>
  <p:handoutMasterIdLst>
    <p:handoutMasterId r:id="rId25"/>
  </p:handoutMasterIdLst>
  <p:sldIdLst>
    <p:sldId id="285" r:id="rId2"/>
    <p:sldId id="298" r:id="rId3"/>
    <p:sldId id="301" r:id="rId4"/>
    <p:sldId id="297" r:id="rId5"/>
    <p:sldId id="302" r:id="rId6"/>
    <p:sldId id="303" r:id="rId7"/>
    <p:sldId id="295" r:id="rId8"/>
    <p:sldId id="296" r:id="rId9"/>
    <p:sldId id="288" r:id="rId10"/>
    <p:sldId id="306" r:id="rId11"/>
    <p:sldId id="304" r:id="rId12"/>
    <p:sldId id="261" r:id="rId13"/>
    <p:sldId id="268" r:id="rId14"/>
    <p:sldId id="289" r:id="rId15"/>
    <p:sldId id="290" r:id="rId16"/>
    <p:sldId id="291" r:id="rId17"/>
    <p:sldId id="292" r:id="rId18"/>
    <p:sldId id="293" r:id="rId19"/>
    <p:sldId id="299" r:id="rId20"/>
    <p:sldId id="300" r:id="rId21"/>
    <p:sldId id="294" r:id="rId22"/>
    <p:sldId id="307" r:id="rId23"/>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85" autoAdjust="0"/>
    <p:restoredTop sz="83595" autoAdjust="0"/>
  </p:normalViewPr>
  <p:slideViewPr>
    <p:cSldViewPr>
      <p:cViewPr varScale="1">
        <p:scale>
          <a:sx n="104" d="100"/>
          <a:sy n="104" d="100"/>
        </p:scale>
        <p:origin x="2568"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18539" y="0"/>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751679" y="33140"/>
        <a:ext cx="3183440"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18539" y="1697235"/>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751679" y="1730375"/>
        <a:ext cx="3183440"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18539" y="3394471"/>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751679" y="3427611"/>
        <a:ext cx="3183440" cy="1065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Description</a:t>
          </a:r>
          <a:endParaRPr lang="it-IT" sz="27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Requirements</a:t>
          </a:r>
          <a:endParaRPr lang="it-IT" sz="27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Countermeasures</a:t>
          </a:r>
          <a:endParaRPr lang="it-IT" sz="27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xfrm>
            <a:off x="381000" y="685800"/>
            <a:ext cx="6096000" cy="3429000"/>
          </a:xfrm>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15</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3"/>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ctrTitle"/>
          </p:nvPr>
        </p:nvSpPr>
        <p:spPr>
          <a:xfrm>
            <a:off x="508000" y="4853412"/>
            <a:ext cx="11277600" cy="1222375"/>
          </a:xfrm>
        </p:spPr>
        <p:txBody>
          <a:bodyPr anchor="t"/>
          <a:lstStyle>
            <a:lvl1pPr>
              <a:defRPr>
                <a:solidFill>
                  <a:schemeClr val="accent2">
                    <a:lumMod val="50000"/>
                  </a:schemeClr>
                </a:solidFill>
              </a:defRPr>
            </a:lvl1pPr>
          </a:lstStyle>
          <a:p>
            <a:r>
              <a:rPr lang="it-IT" dirty="0"/>
              <a:t>Fare clic per modificare lo stile del titolo</a:t>
            </a:r>
            <a:endParaRPr lang="en-US" dirty="0"/>
          </a:p>
        </p:txBody>
      </p:sp>
      <p:sp>
        <p:nvSpPr>
          <p:cNvPr id="9" name="Sottotitolo 8"/>
          <p:cNvSpPr>
            <a:spLocks noGrp="1"/>
          </p:cNvSpPr>
          <p:nvPr>
            <p:ph type="subTitle" idx="1"/>
          </p:nvPr>
        </p:nvSpPr>
        <p:spPr>
          <a:xfrm>
            <a:off x="508000" y="3886200"/>
            <a:ext cx="11277600" cy="914400"/>
          </a:xfrm>
        </p:spPr>
        <p:txBody>
          <a:bodyPr anchor="b"/>
          <a:lstStyle>
            <a:lvl1pPr marL="0" indent="0" algn="l">
              <a:buNone/>
              <a:defRPr sz="2400">
                <a:solidFill>
                  <a:schemeClr val="accent2">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dirty="0"/>
              <a:t>Fare clic per modificare lo stile del sottotitolo dello schema</a:t>
            </a:r>
            <a:endParaRPr lang="en-US" dirty="0"/>
          </a:p>
        </p:txBody>
      </p:sp>
      <p:sp>
        <p:nvSpPr>
          <p:cNvPr id="5" name="Segnaposto data 15"/>
          <p:cNvSpPr>
            <a:spLocks noGrp="1"/>
          </p:cNvSpPr>
          <p:nvPr>
            <p:ph type="dt" sz="half" idx="10"/>
          </p:nvPr>
        </p:nvSpPr>
        <p:spPr/>
        <p:txBody>
          <a:bodyPr/>
          <a:lstStyle>
            <a:lvl1pPr>
              <a:defRPr/>
            </a:lvl1pPr>
          </a:lstStyle>
          <a:p>
            <a:pPr>
              <a:defRPr/>
            </a:pPr>
            <a:endParaRPr lang="en-US"/>
          </a:p>
        </p:txBody>
      </p:sp>
      <p:sp>
        <p:nvSpPr>
          <p:cNvPr id="6" name="Segnaposto piè di pagina 1"/>
          <p:cNvSpPr>
            <a:spLocks noGrp="1"/>
          </p:cNvSpPr>
          <p:nvPr>
            <p:ph type="ftr" sz="quarter" idx="11"/>
          </p:nvPr>
        </p:nvSpPr>
        <p:spPr/>
        <p:txBody>
          <a:bodyPr/>
          <a:lstStyle>
            <a:lvl1pPr>
              <a:defRPr/>
            </a:lvl1pPr>
          </a:lstStyle>
          <a:p>
            <a:pPr>
              <a:defRPr/>
            </a:pPr>
            <a:endParaRPr lang="en-US"/>
          </a:p>
        </p:txBody>
      </p:sp>
      <p:sp>
        <p:nvSpPr>
          <p:cNvPr id="7" name="Segnaposto numero diapositiva 14"/>
          <p:cNvSpPr>
            <a:spLocks noGrp="1"/>
          </p:cNvSpPr>
          <p:nvPr>
            <p:ph type="sldNum" sz="quarter" idx="12"/>
          </p:nvPr>
        </p:nvSpPr>
        <p:spPr>
          <a:xfrm>
            <a:off x="10972801" y="6473825"/>
            <a:ext cx="1011767" cy="247650"/>
          </a:xfrm>
        </p:spPr>
        <p:txBody>
          <a:bodyPr/>
          <a:lstStyle>
            <a:lvl1pPr>
              <a:defRPr smtClean="0"/>
            </a:lvl1pPr>
          </a:lstStyle>
          <a:p>
            <a:pPr>
              <a:defRPr/>
            </a:pPr>
            <a:fld id="{E30DD24F-67AF-49E4-8BA2-032B9243D12D}" type="slidenum">
              <a:rPr lang="en-US"/>
              <a:pPr>
                <a:defRPr/>
              </a:pPr>
              <a:t>‹#›</a:t>
            </a:fld>
            <a:endParaRPr lang="en-US"/>
          </a:p>
        </p:txBody>
      </p:sp>
    </p:spTree>
    <p:extLst>
      <p:ext uri="{BB962C8B-B14F-4D97-AF65-F5344CB8AC3E}">
        <p14:creationId xmlns:p14="http://schemas.microsoft.com/office/powerpoint/2010/main" val="169667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p:cNvSpPr>
            <a:spLocks noGrp="1"/>
          </p:cNvSpPr>
          <p:nvPr>
            <p:ph type="dt" sz="half" idx="10"/>
          </p:nvPr>
        </p:nvSpPr>
        <p:spPr/>
        <p:txBody>
          <a:bodyPr/>
          <a:lstStyle>
            <a:lvl1pPr>
              <a:defRPr/>
            </a:lvl1pPr>
          </a:lstStyle>
          <a:p>
            <a:pPr>
              <a:defRPr/>
            </a:pPr>
            <a:endParaRPr lang="en-US"/>
          </a:p>
        </p:txBody>
      </p:sp>
      <p:sp>
        <p:nvSpPr>
          <p:cNvPr id="5" name="Segnaposto piè di pagina 27"/>
          <p:cNvSpPr>
            <a:spLocks noGrp="1"/>
          </p:cNvSpPr>
          <p:nvPr>
            <p:ph type="ftr" sz="quarter" idx="11"/>
          </p:nvPr>
        </p:nvSpPr>
        <p:spPr/>
        <p:txBody>
          <a:bodyPr/>
          <a:lstStyle>
            <a:lvl1pPr>
              <a:defRPr/>
            </a:lvl1pPr>
          </a:lstStyle>
          <a:p>
            <a:pPr>
              <a:defRPr/>
            </a:pPr>
            <a:endParaRPr lang="en-US"/>
          </a:p>
        </p:txBody>
      </p:sp>
      <p:sp>
        <p:nvSpPr>
          <p:cNvPr id="6" name="Segnaposto numero diapositiva 4"/>
          <p:cNvSpPr>
            <a:spLocks noGrp="1"/>
          </p:cNvSpPr>
          <p:nvPr>
            <p:ph type="sldNum" sz="quarter" idx="12"/>
          </p:nvPr>
        </p:nvSpPr>
        <p:spPr/>
        <p:txBody>
          <a:bodyPr/>
          <a:lstStyle>
            <a:lvl1pPr>
              <a:defRPr/>
            </a:lvl1pPr>
          </a:lstStyle>
          <a:p>
            <a:pPr>
              <a:defRPr/>
            </a:pPr>
            <a:fld id="{969688F0-DA35-4367-9E64-C2C01DC0466F}" type="slidenum">
              <a:rPr lang="en-US"/>
              <a:pPr>
                <a:defRPr/>
              </a:pPr>
              <a:t>‹#›</a:t>
            </a:fld>
            <a:endParaRPr lang="en-US"/>
          </a:p>
        </p:txBody>
      </p:sp>
    </p:spTree>
    <p:extLst>
      <p:ext uri="{BB962C8B-B14F-4D97-AF65-F5344CB8AC3E}">
        <p14:creationId xmlns:p14="http://schemas.microsoft.com/office/powerpoint/2010/main" val="88766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144000" y="549277"/>
            <a:ext cx="24384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09600" y="549277"/>
            <a:ext cx="83312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pPr>
              <a:defRPr/>
            </a:pPr>
            <a:endParaRPr lang="en-US"/>
          </a:p>
        </p:txBody>
      </p:sp>
      <p:sp>
        <p:nvSpPr>
          <p:cNvPr id="5" name="Segnaposto piè di pagina 4"/>
          <p:cNvSpPr>
            <a:spLocks noGrp="1"/>
          </p:cNvSpPr>
          <p:nvPr>
            <p:ph type="ftr" sz="quarter" idx="11"/>
          </p:nvPr>
        </p:nvSpPr>
        <p:spPr/>
        <p:txBody>
          <a:bodyPr/>
          <a:lstStyle>
            <a:lvl1pPr>
              <a:defRPr/>
            </a:lvl1pPr>
          </a:lstStyle>
          <a:p>
            <a:pPr>
              <a:defRPr/>
            </a:pPr>
            <a:endParaRPr lang="en-US"/>
          </a:p>
        </p:txBody>
      </p:sp>
      <p:sp>
        <p:nvSpPr>
          <p:cNvPr id="6" name="Segnaposto numero diapositiva 5"/>
          <p:cNvSpPr>
            <a:spLocks noGrp="1"/>
          </p:cNvSpPr>
          <p:nvPr>
            <p:ph type="sldNum" sz="quarter" idx="12"/>
          </p:nvPr>
        </p:nvSpPr>
        <p:spPr/>
        <p:txBody>
          <a:bodyPr/>
          <a:lstStyle>
            <a:lvl1pPr>
              <a:defRPr smtClean="0"/>
            </a:lvl1pPr>
          </a:lstStyle>
          <a:p>
            <a:pPr>
              <a:defRPr/>
            </a:pPr>
            <a:fld id="{FA4CA473-E73F-4862-A06D-D0DFFEC13383}" type="slidenum">
              <a:rPr lang="en-US"/>
              <a:pPr>
                <a:defRPr/>
              </a:pPr>
              <a:t>‹#›</a:t>
            </a:fld>
            <a:endParaRPr lang="en-US"/>
          </a:p>
        </p:txBody>
      </p:sp>
    </p:spTree>
    <p:extLst>
      <p:ext uri="{BB962C8B-B14F-4D97-AF65-F5344CB8AC3E}">
        <p14:creationId xmlns:p14="http://schemas.microsoft.com/office/powerpoint/2010/main" val="52856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24"/>
          <p:cNvSpPr>
            <a:spLocks noGrp="1"/>
          </p:cNvSpPr>
          <p:nvPr>
            <p:ph type="dt" sz="half" idx="10"/>
          </p:nvPr>
        </p:nvSpPr>
        <p:spPr/>
        <p:txBody>
          <a:bodyPr/>
          <a:lstStyle>
            <a:lvl1pPr>
              <a:defRPr/>
            </a:lvl1pPr>
          </a:lstStyle>
          <a:p>
            <a:pPr>
              <a:defRPr/>
            </a:pPr>
            <a:endParaRPr lang="en-US"/>
          </a:p>
        </p:txBody>
      </p:sp>
      <p:sp>
        <p:nvSpPr>
          <p:cNvPr id="5" name="Segnaposto piè di pagina 18"/>
          <p:cNvSpPr>
            <a:spLocks noGrp="1"/>
          </p:cNvSpPr>
          <p:nvPr>
            <p:ph type="ftr" sz="quarter" idx="11"/>
          </p:nvPr>
        </p:nvSpPr>
        <p:spPr>
          <a:xfrm>
            <a:off x="4775200" y="76201"/>
            <a:ext cx="3860800" cy="288925"/>
          </a:xfrm>
        </p:spPr>
        <p:txBody>
          <a:bodyPr/>
          <a:lstStyle>
            <a:lvl1pPr>
              <a:defRPr/>
            </a:lvl1pPr>
          </a:lstStyle>
          <a:p>
            <a:pPr>
              <a:defRPr/>
            </a:pPr>
            <a:endParaRPr lang="en-US"/>
          </a:p>
        </p:txBody>
      </p:sp>
      <p:sp>
        <p:nvSpPr>
          <p:cNvPr id="6" name="Segnaposto numero diapositiva 15"/>
          <p:cNvSpPr>
            <a:spLocks noGrp="1"/>
          </p:cNvSpPr>
          <p:nvPr>
            <p:ph type="sldNum" sz="quarter" idx="12"/>
          </p:nvPr>
        </p:nvSpPr>
        <p:spPr>
          <a:xfrm>
            <a:off x="10972801" y="6473825"/>
            <a:ext cx="1011767" cy="247650"/>
          </a:xfrm>
        </p:spPr>
        <p:txBody>
          <a:bodyPr/>
          <a:lstStyle>
            <a:lvl1pPr>
              <a:defRPr smtClean="0"/>
            </a:lvl1pPr>
          </a:lstStyle>
          <a:p>
            <a:pPr>
              <a:defRPr/>
            </a:pPr>
            <a:fld id="{120DBC88-5827-470E-B866-8C28F05E9D02}" type="slidenum">
              <a:rPr lang="en-US"/>
              <a:pPr>
                <a:defRPr/>
              </a:pPr>
              <a:t>‹#›</a:t>
            </a:fld>
            <a:endParaRPr lang="en-US"/>
          </a:p>
        </p:txBody>
      </p:sp>
    </p:spTree>
    <p:extLst>
      <p:ext uri="{BB962C8B-B14F-4D97-AF65-F5344CB8AC3E}">
        <p14:creationId xmlns:p14="http://schemas.microsoft.com/office/powerpoint/2010/main" val="135415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3"/>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Segnaposto testo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240633" y="2947086"/>
            <a:ext cx="11582400" cy="1184825"/>
          </a:xfrm>
        </p:spPr>
        <p:txBody>
          <a:bodyPr rtlCol="0" anchor="t"/>
          <a:lstStyle>
            <a:lvl1pPr algn="r">
              <a:defRPr/>
            </a:lvl1pPr>
          </a:lstStyle>
          <a:p>
            <a:r>
              <a:rPr lang="it-IT"/>
              <a:t>Fare clic per modificare lo stile del titolo</a:t>
            </a:r>
            <a:endParaRPr lang="en-US"/>
          </a:p>
        </p:txBody>
      </p:sp>
      <p:sp>
        <p:nvSpPr>
          <p:cNvPr id="5" name="Segnaposto data 18"/>
          <p:cNvSpPr>
            <a:spLocks noGrp="1"/>
          </p:cNvSpPr>
          <p:nvPr>
            <p:ph type="dt" sz="half" idx="10"/>
          </p:nvPr>
        </p:nvSpPr>
        <p:spPr/>
        <p:txBody>
          <a:bodyPr/>
          <a:lstStyle>
            <a:lvl1pPr>
              <a:defRPr/>
            </a:lvl1pPr>
          </a:lstStyle>
          <a:p>
            <a:pPr>
              <a:defRPr/>
            </a:pPr>
            <a:endParaRPr lang="en-US"/>
          </a:p>
        </p:txBody>
      </p:sp>
      <p:sp>
        <p:nvSpPr>
          <p:cNvPr id="7" name="Segnaposto piè di pagina 10"/>
          <p:cNvSpPr>
            <a:spLocks noGrp="1"/>
          </p:cNvSpPr>
          <p:nvPr>
            <p:ph type="ftr" sz="quarter" idx="11"/>
          </p:nvPr>
        </p:nvSpPr>
        <p:spPr/>
        <p:txBody>
          <a:bodyPr/>
          <a:lstStyle>
            <a:lvl1pPr>
              <a:defRPr/>
            </a:lvl1pPr>
          </a:lstStyle>
          <a:p>
            <a:pPr>
              <a:defRPr/>
            </a:pPr>
            <a:endParaRPr lang="en-US"/>
          </a:p>
        </p:txBody>
      </p:sp>
      <p:sp>
        <p:nvSpPr>
          <p:cNvPr id="9" name="Segnaposto numero diapositiva 15"/>
          <p:cNvSpPr>
            <a:spLocks noGrp="1"/>
          </p:cNvSpPr>
          <p:nvPr>
            <p:ph type="sldNum" sz="quarter" idx="12"/>
          </p:nvPr>
        </p:nvSpPr>
        <p:spPr/>
        <p:txBody>
          <a:bodyPr/>
          <a:lstStyle>
            <a:lvl1pPr>
              <a:defRPr smtClean="0"/>
            </a:lvl1pPr>
          </a:lstStyle>
          <a:p>
            <a:pPr>
              <a:defRPr/>
            </a:pPr>
            <a:fld id="{5ED6358A-A210-4419-84F1-40229C5B5526}" type="slidenum">
              <a:rPr lang="en-US"/>
              <a:pPr>
                <a:defRPr/>
              </a:pPr>
              <a:t>‹#›</a:t>
            </a:fld>
            <a:endParaRPr lang="en-US"/>
          </a:p>
        </p:txBody>
      </p:sp>
    </p:spTree>
    <p:extLst>
      <p:ext uri="{BB962C8B-B14F-4D97-AF65-F5344CB8AC3E}">
        <p14:creationId xmlns:p14="http://schemas.microsoft.com/office/powerpoint/2010/main" val="1854009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p:cNvSpPr>
            <a:spLocks noGrp="1"/>
          </p:cNvSpPr>
          <p:nvPr>
            <p:ph type="dt" sz="half" idx="10"/>
          </p:nvPr>
        </p:nvSpPr>
        <p:spPr/>
        <p:txBody>
          <a:bodyPr/>
          <a:lstStyle>
            <a:lvl1pPr>
              <a:defRPr/>
            </a:lvl1pPr>
          </a:lstStyle>
          <a:p>
            <a:pPr>
              <a:defRPr/>
            </a:pPr>
            <a:endParaRPr lang="en-US"/>
          </a:p>
        </p:txBody>
      </p:sp>
      <p:sp>
        <p:nvSpPr>
          <p:cNvPr id="6" name="Segnaposto piè di pagina 27"/>
          <p:cNvSpPr>
            <a:spLocks noGrp="1"/>
          </p:cNvSpPr>
          <p:nvPr>
            <p:ph type="ftr" sz="quarter" idx="11"/>
          </p:nvPr>
        </p:nvSpPr>
        <p:spPr/>
        <p:txBody>
          <a:bodyPr/>
          <a:lstStyle>
            <a:lvl1pPr>
              <a:defRPr/>
            </a:lvl1pPr>
          </a:lstStyle>
          <a:p>
            <a:pPr>
              <a:defRPr/>
            </a:pPr>
            <a:endParaRPr lang="en-US"/>
          </a:p>
        </p:txBody>
      </p:sp>
      <p:sp>
        <p:nvSpPr>
          <p:cNvPr id="7" name="Segnaposto numero diapositiva 4"/>
          <p:cNvSpPr>
            <a:spLocks noGrp="1"/>
          </p:cNvSpPr>
          <p:nvPr>
            <p:ph type="sldNum" sz="quarter" idx="12"/>
          </p:nvPr>
        </p:nvSpPr>
        <p:spPr/>
        <p:txBody>
          <a:bodyPr/>
          <a:lstStyle>
            <a:lvl1pPr>
              <a:defRPr/>
            </a:lvl1pPr>
          </a:lstStyle>
          <a:p>
            <a:pPr>
              <a:defRPr/>
            </a:pPr>
            <a:fld id="{EC297EE8-3AB6-409E-934C-F786427231C2}" type="slidenum">
              <a:rPr lang="en-US"/>
              <a:pPr>
                <a:defRPr/>
              </a:pPr>
              <a:t>‹#›</a:t>
            </a:fld>
            <a:endParaRPr lang="en-US"/>
          </a:p>
        </p:txBody>
      </p:sp>
    </p:spTree>
    <p:extLst>
      <p:ext uri="{BB962C8B-B14F-4D97-AF65-F5344CB8AC3E}">
        <p14:creationId xmlns:p14="http://schemas.microsoft.com/office/powerpoint/2010/main" val="51409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6"/>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title"/>
          </p:nvPr>
        </p:nvSpPr>
        <p:spPr>
          <a:xfrm>
            <a:off x="406400" y="5410200"/>
            <a:ext cx="114808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p:cNvSpPr>
            <a:spLocks noGrp="1"/>
          </p:cNvSpPr>
          <p:nvPr>
            <p:ph type="dt" sz="half" idx="10"/>
          </p:nvPr>
        </p:nvSpPr>
        <p:spPr/>
        <p:txBody>
          <a:bodyPr/>
          <a:lstStyle>
            <a:lvl1pPr>
              <a:defRPr/>
            </a:lvl1pPr>
          </a:lstStyle>
          <a:p>
            <a:pPr>
              <a:defRPr/>
            </a:pPr>
            <a:endParaRPr lang="en-US"/>
          </a:p>
        </p:txBody>
      </p:sp>
      <p:sp>
        <p:nvSpPr>
          <p:cNvPr id="9" name="Segnaposto piè di pagina 5"/>
          <p:cNvSpPr>
            <a:spLocks noGrp="1"/>
          </p:cNvSpPr>
          <p:nvPr>
            <p:ph type="ftr" sz="quarter" idx="11"/>
          </p:nvPr>
        </p:nvSpPr>
        <p:spPr/>
        <p:txBody>
          <a:bodyPr/>
          <a:lstStyle>
            <a:lvl1pPr>
              <a:defRPr/>
            </a:lvl1pPr>
          </a:lstStyle>
          <a:p>
            <a:pPr>
              <a:defRPr/>
            </a:pPr>
            <a:endParaRPr lang="en-US"/>
          </a:p>
        </p:txBody>
      </p:sp>
      <p:sp>
        <p:nvSpPr>
          <p:cNvPr id="10" name="Segnaposto numero diapositiva 6"/>
          <p:cNvSpPr>
            <a:spLocks noGrp="1"/>
          </p:cNvSpPr>
          <p:nvPr>
            <p:ph type="sldNum" sz="quarter" idx="12"/>
          </p:nvPr>
        </p:nvSpPr>
        <p:spPr>
          <a:xfrm>
            <a:off x="10972800" y="6477000"/>
            <a:ext cx="1016000" cy="247650"/>
          </a:xfrm>
        </p:spPr>
        <p:txBody>
          <a:bodyPr/>
          <a:lstStyle>
            <a:lvl1pPr>
              <a:defRPr smtClean="0"/>
            </a:lvl1pPr>
          </a:lstStyle>
          <a:p>
            <a:pPr>
              <a:defRPr/>
            </a:pPr>
            <a:fld id="{280E16A0-964C-435B-883F-4731412F9093}" type="slidenum">
              <a:rPr lang="en-US"/>
              <a:pPr>
                <a:defRPr/>
              </a:pPr>
              <a:t>‹#›</a:t>
            </a:fld>
            <a:endParaRPr lang="en-US"/>
          </a:p>
        </p:txBody>
      </p:sp>
    </p:spTree>
    <p:extLst>
      <p:ext uri="{BB962C8B-B14F-4D97-AF65-F5344CB8AC3E}">
        <p14:creationId xmlns:p14="http://schemas.microsoft.com/office/powerpoint/2010/main" val="39291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3" name="Segnaposto data 10"/>
          <p:cNvSpPr>
            <a:spLocks noGrp="1"/>
          </p:cNvSpPr>
          <p:nvPr>
            <p:ph type="dt" sz="half" idx="10"/>
          </p:nvPr>
        </p:nvSpPr>
        <p:spPr/>
        <p:txBody>
          <a:bodyPr/>
          <a:lstStyle>
            <a:lvl1pPr>
              <a:defRPr/>
            </a:lvl1pPr>
          </a:lstStyle>
          <a:p>
            <a:pPr>
              <a:defRPr/>
            </a:pPr>
            <a:endParaRPr lang="en-US"/>
          </a:p>
        </p:txBody>
      </p:sp>
      <p:sp>
        <p:nvSpPr>
          <p:cNvPr id="4" name="Segnaposto piè di pagina 27"/>
          <p:cNvSpPr>
            <a:spLocks noGrp="1"/>
          </p:cNvSpPr>
          <p:nvPr>
            <p:ph type="ftr" sz="quarter" idx="11"/>
          </p:nvPr>
        </p:nvSpPr>
        <p:spPr/>
        <p:txBody>
          <a:bodyPr/>
          <a:lstStyle>
            <a:lvl1pPr>
              <a:defRPr/>
            </a:lvl1pPr>
          </a:lstStyle>
          <a:p>
            <a:pPr>
              <a:defRPr/>
            </a:pPr>
            <a:endParaRPr lang="en-US"/>
          </a:p>
        </p:txBody>
      </p:sp>
      <p:sp>
        <p:nvSpPr>
          <p:cNvPr id="5" name="Segnaposto numero diapositiva 4"/>
          <p:cNvSpPr>
            <a:spLocks noGrp="1"/>
          </p:cNvSpPr>
          <p:nvPr>
            <p:ph type="sldNum" sz="quarter" idx="12"/>
          </p:nvPr>
        </p:nvSpPr>
        <p:spPr/>
        <p:txBody>
          <a:bodyPr/>
          <a:lstStyle>
            <a:lvl1pPr>
              <a:defRPr/>
            </a:lvl1pPr>
          </a:lstStyle>
          <a:p>
            <a:pPr>
              <a:defRPr/>
            </a:pPr>
            <a:fld id="{EF5F3B4D-34E9-45DB-9BDA-793CFBCCDFCE}" type="slidenum">
              <a:rPr lang="en-US"/>
              <a:pPr>
                <a:defRPr/>
              </a:pPr>
              <a:t>‹#›</a:t>
            </a:fld>
            <a:endParaRPr lang="en-US"/>
          </a:p>
        </p:txBody>
      </p:sp>
    </p:spTree>
    <p:extLst>
      <p:ext uri="{BB962C8B-B14F-4D97-AF65-F5344CB8AC3E}">
        <p14:creationId xmlns:p14="http://schemas.microsoft.com/office/powerpoint/2010/main" val="280731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p:cNvSpPr>
            <a:spLocks noGrp="1"/>
          </p:cNvSpPr>
          <p:nvPr>
            <p:ph type="dt" sz="half" idx="10"/>
          </p:nvPr>
        </p:nvSpPr>
        <p:spPr/>
        <p:txBody>
          <a:bodyPr/>
          <a:lstStyle>
            <a:lvl1pPr>
              <a:defRPr/>
            </a:lvl1pPr>
          </a:lstStyle>
          <a:p>
            <a:pPr>
              <a:defRPr/>
            </a:pPr>
            <a:endParaRPr lang="en-US"/>
          </a:p>
        </p:txBody>
      </p:sp>
      <p:sp>
        <p:nvSpPr>
          <p:cNvPr id="3" name="Segnaposto piè di pagina 23"/>
          <p:cNvSpPr>
            <a:spLocks noGrp="1"/>
          </p:cNvSpPr>
          <p:nvPr>
            <p:ph type="ftr" sz="quarter" idx="11"/>
          </p:nvPr>
        </p:nvSpPr>
        <p:spPr/>
        <p:txBody>
          <a:bodyPr/>
          <a:lstStyle>
            <a:lvl1pPr>
              <a:defRPr/>
            </a:lvl1pPr>
          </a:lstStyle>
          <a:p>
            <a:pPr>
              <a:defRPr/>
            </a:pPr>
            <a:endParaRPr lang="en-US"/>
          </a:p>
        </p:txBody>
      </p:sp>
      <p:sp>
        <p:nvSpPr>
          <p:cNvPr id="4" name="Segnaposto numero diapositiva 6"/>
          <p:cNvSpPr>
            <a:spLocks noGrp="1"/>
          </p:cNvSpPr>
          <p:nvPr>
            <p:ph type="sldNum" sz="quarter" idx="12"/>
          </p:nvPr>
        </p:nvSpPr>
        <p:spPr/>
        <p:txBody>
          <a:bodyPr/>
          <a:lstStyle>
            <a:lvl1pPr>
              <a:defRPr smtClean="0"/>
            </a:lvl1pPr>
          </a:lstStyle>
          <a:p>
            <a:pPr>
              <a:defRPr/>
            </a:pPr>
            <a:fld id="{32F33D96-D466-4F28-AE47-01D046754C45}" type="slidenum">
              <a:rPr lang="en-US"/>
              <a:pPr>
                <a:defRPr/>
              </a:pPr>
              <a:t>‹#›</a:t>
            </a:fld>
            <a:endParaRPr lang="en-US"/>
          </a:p>
        </p:txBody>
      </p:sp>
    </p:spTree>
    <p:extLst>
      <p:ext uri="{BB962C8B-B14F-4D97-AF65-F5344CB8AC3E}">
        <p14:creationId xmlns:p14="http://schemas.microsoft.com/office/powerpoint/2010/main" val="33696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4"/>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Titolo 11"/>
          <p:cNvSpPr>
            <a:spLocks noGrp="1"/>
          </p:cNvSpPr>
          <p:nvPr>
            <p:ph type="title"/>
          </p:nvPr>
        </p:nvSpPr>
        <p:spPr>
          <a:xfrm>
            <a:off x="609600" y="5486400"/>
            <a:ext cx="112776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p:cNvSpPr>
            <a:spLocks noGrp="1"/>
          </p:cNvSpPr>
          <p:nvPr>
            <p:ph type="dt" sz="half" idx="10"/>
          </p:nvPr>
        </p:nvSpPr>
        <p:spPr/>
        <p:txBody>
          <a:bodyPr/>
          <a:lstStyle>
            <a:lvl1pPr>
              <a:defRPr/>
            </a:lvl1pPr>
          </a:lstStyle>
          <a:p>
            <a:pPr>
              <a:defRPr/>
            </a:pPr>
            <a:endParaRPr lang="en-US"/>
          </a:p>
        </p:txBody>
      </p:sp>
      <p:sp>
        <p:nvSpPr>
          <p:cNvPr id="7" name="Segnaposto piè di pagina 28"/>
          <p:cNvSpPr>
            <a:spLocks noGrp="1"/>
          </p:cNvSpPr>
          <p:nvPr>
            <p:ph type="ftr" sz="quarter" idx="11"/>
          </p:nvPr>
        </p:nvSpPr>
        <p:spPr/>
        <p:txBody>
          <a:bodyPr/>
          <a:lstStyle>
            <a:lvl1pPr>
              <a:defRPr/>
            </a:lvl1pPr>
          </a:lstStyle>
          <a:p>
            <a:pPr>
              <a:defRPr/>
            </a:pPr>
            <a:endParaRPr lang="en-US"/>
          </a:p>
        </p:txBody>
      </p:sp>
      <p:sp>
        <p:nvSpPr>
          <p:cNvPr id="8" name="Segnaposto numero diapositiva 6"/>
          <p:cNvSpPr>
            <a:spLocks noGrp="1"/>
          </p:cNvSpPr>
          <p:nvPr>
            <p:ph type="sldNum" sz="quarter" idx="12"/>
          </p:nvPr>
        </p:nvSpPr>
        <p:spPr/>
        <p:txBody>
          <a:bodyPr/>
          <a:lstStyle>
            <a:lvl1pPr>
              <a:defRPr smtClean="0"/>
            </a:lvl1pPr>
          </a:lstStyle>
          <a:p>
            <a:pPr>
              <a:defRPr/>
            </a:pPr>
            <a:fld id="{42438DFE-D3D9-48AF-8EDE-EB6E137EEB25}" type="slidenum">
              <a:rPr lang="en-US"/>
              <a:pPr>
                <a:defRPr/>
              </a:pPr>
              <a:t>‹#›</a:t>
            </a:fld>
            <a:endParaRPr lang="en-US"/>
          </a:p>
        </p:txBody>
      </p:sp>
    </p:spTree>
    <p:extLst>
      <p:ext uri="{BB962C8B-B14F-4D97-AF65-F5344CB8AC3E}">
        <p14:creationId xmlns:p14="http://schemas.microsoft.com/office/powerpoint/2010/main" val="409748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508000" y="4993760"/>
            <a:ext cx="78232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p:cNvSpPr>
            <a:spLocks noGrp="1"/>
          </p:cNvSpPr>
          <p:nvPr>
            <p:ph type="dt" sz="half" idx="10"/>
          </p:nvPr>
        </p:nvSpPr>
        <p:spPr/>
        <p:txBody>
          <a:bodyPr/>
          <a:lstStyle>
            <a:lvl1pPr>
              <a:defRPr/>
            </a:lvl1pPr>
          </a:lstStyle>
          <a:p>
            <a:pPr>
              <a:defRPr/>
            </a:pPr>
            <a:endParaRPr lang="en-US"/>
          </a:p>
        </p:txBody>
      </p:sp>
      <p:sp>
        <p:nvSpPr>
          <p:cNvPr id="6" name="Segnaposto piè di pagina 4"/>
          <p:cNvSpPr>
            <a:spLocks noGrp="1"/>
          </p:cNvSpPr>
          <p:nvPr>
            <p:ph type="ftr" sz="quarter" idx="11"/>
          </p:nvPr>
        </p:nvSpPr>
        <p:spPr/>
        <p:txBody>
          <a:bodyPr/>
          <a:lstStyle>
            <a:lvl1pPr>
              <a:defRPr/>
            </a:lvl1pPr>
          </a:lstStyle>
          <a:p>
            <a:pPr>
              <a:defRPr/>
            </a:pPr>
            <a:endParaRPr lang="en-US"/>
          </a:p>
        </p:txBody>
      </p:sp>
      <p:sp>
        <p:nvSpPr>
          <p:cNvPr id="7" name="Segnaposto numero diapositiva 30"/>
          <p:cNvSpPr>
            <a:spLocks noGrp="1"/>
          </p:cNvSpPr>
          <p:nvPr>
            <p:ph type="sldNum" sz="quarter" idx="12"/>
          </p:nvPr>
        </p:nvSpPr>
        <p:spPr/>
        <p:txBody>
          <a:bodyPr/>
          <a:lstStyle>
            <a:lvl1pPr>
              <a:defRPr smtClean="0"/>
            </a:lvl1pPr>
          </a:lstStyle>
          <a:p>
            <a:pPr>
              <a:defRPr/>
            </a:pPr>
            <a:fld id="{58F68F90-B0AB-49D4-9A27-0622DA858A03}" type="slidenum">
              <a:rPr lang="en-US"/>
              <a:pPr>
                <a:defRPr/>
              </a:pPr>
              <a:t>‹#›</a:t>
            </a:fld>
            <a:endParaRPr lang="en-US"/>
          </a:p>
        </p:txBody>
      </p:sp>
    </p:spTree>
    <p:extLst>
      <p:ext uri="{BB962C8B-B14F-4D97-AF65-F5344CB8AC3E}">
        <p14:creationId xmlns:p14="http://schemas.microsoft.com/office/powerpoint/2010/main" val="19914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9" name="Segnaposto testo 7"/>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en-US"/>
          </a:p>
        </p:txBody>
      </p:sp>
      <p:sp>
        <p:nvSpPr>
          <p:cNvPr id="28" name="Segnaposto piè di pagina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en-US"/>
          </a:p>
        </p:txBody>
      </p:sp>
      <p:sp>
        <p:nvSpPr>
          <p:cNvPr id="5" name="Segnaposto numero diapositiva 4"/>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solidFill>
                  <a:srgbClr val="D38E27"/>
                </a:solidFill>
              </a:defRPr>
            </a:lvl1pPr>
          </a:lstStyle>
          <a:p>
            <a:pPr>
              <a:defRPr/>
            </a:pPr>
            <a:fld id="{E565AF83-8D73-41B8-AB11-57AAAF6658B2}" type="slidenum">
              <a:rPr lang="en-US"/>
              <a:pPr>
                <a:defRPr/>
              </a:pPr>
              <a:t>‹#›</a:t>
            </a:fld>
            <a:endParaRPr lang="en-US"/>
          </a:p>
        </p:txBody>
      </p:sp>
      <p:sp>
        <p:nvSpPr>
          <p:cNvPr id="10" name="Segnaposto titolo 9"/>
          <p:cNvSpPr>
            <a:spLocks noGrp="1"/>
          </p:cNvSpPr>
          <p:nvPr>
            <p:ph type="title"/>
          </p:nvPr>
        </p:nvSpPr>
        <p:spPr>
          <a:xfrm>
            <a:off x="406400" y="457200"/>
            <a:ext cx="11582400" cy="838200"/>
          </a:xfrm>
          <a:prstGeom prst="rect">
            <a:avLst/>
          </a:prstGeom>
        </p:spPr>
        <p:txBody>
          <a:bodyPr vert="horz" anchor="ctr">
            <a:normAutofit/>
          </a:bodyPr>
          <a:lstStyle/>
          <a:p>
            <a:r>
              <a:rPr lang="it-IT"/>
              <a:t>Fare clic per modificare lo stile del titolo</a:t>
            </a:r>
            <a:endParaRPr lang="en-US"/>
          </a:p>
        </p:txBody>
      </p:sp>
      <p:sp>
        <p:nvSpPr>
          <p:cNvPr id="9" name="Connettore 1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Connettore 1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45" r:id="rId4"/>
    <p:sldLayoutId id="2147484051" r:id="rId5"/>
    <p:sldLayoutId id="2147484046" r:id="rId6"/>
    <p:sldLayoutId id="2147484052" r:id="rId7"/>
    <p:sldLayoutId id="2147484053" r:id="rId8"/>
    <p:sldLayoutId id="2147484054" r:id="rId9"/>
    <p:sldLayoutId id="2147484047" r:id="rId10"/>
    <p:sldLayoutId id="2147484055"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eistyduck.com/ssl-tls-and-pki-hist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github.com/iSECPartners/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909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1909232" y="548680"/>
            <a:ext cx="8458200" cy="914400"/>
          </a:xfrm>
        </p:spPr>
        <p:txBody>
          <a:bodyPr>
            <a:normAutofit/>
          </a:bodyPr>
          <a:lstStyle/>
          <a:p>
            <a:pPr eaLnBrk="1" fontAlgn="auto" hangingPunct="1">
              <a:spcAft>
                <a:spcPts val="0"/>
              </a:spcAft>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2139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91CD-BF80-4EA8-9431-E78F2BE483AA}"/>
              </a:ext>
            </a:extLst>
          </p:cNvPr>
          <p:cNvSpPr>
            <a:spLocks noGrp="1"/>
          </p:cNvSpPr>
          <p:nvPr>
            <p:ph type="title"/>
          </p:nvPr>
        </p:nvSpPr>
        <p:spPr/>
        <p:txBody>
          <a:bodyPr/>
          <a:lstStyle/>
          <a:p>
            <a:r>
              <a:rPr lang="en-US" dirty="0"/>
              <a:t>POPULAR TLS LIBRARIES</a:t>
            </a:r>
            <a:endParaRPr lang="it-IT" dirty="0"/>
          </a:p>
        </p:txBody>
      </p:sp>
      <p:sp>
        <p:nvSpPr>
          <p:cNvPr id="3" name="Content Placeholder 2">
            <a:extLst>
              <a:ext uri="{FF2B5EF4-FFF2-40B4-BE49-F238E27FC236}">
                <a16:creationId xmlns:a16="http://schemas.microsoft.com/office/drawing/2014/main" id="{D541EF4A-FC2F-489F-905F-0F384777E518}"/>
              </a:ext>
            </a:extLst>
          </p:cNvPr>
          <p:cNvSpPr>
            <a:spLocks noGrp="1"/>
          </p:cNvSpPr>
          <p:nvPr>
            <p:ph idx="1"/>
          </p:nvPr>
        </p:nvSpPr>
        <p:spPr/>
        <p:txBody>
          <a:bodyPr/>
          <a:lstStyle/>
          <a:p>
            <a:r>
              <a:rPr lang="en-US" dirty="0"/>
              <a:t>OPENSSL (Open source)</a:t>
            </a:r>
          </a:p>
          <a:p>
            <a:r>
              <a:rPr lang="en-US" dirty="0"/>
              <a:t>LibreSSL (Open source)</a:t>
            </a:r>
          </a:p>
          <a:p>
            <a:r>
              <a:rPr lang="en-US" dirty="0" err="1"/>
              <a:t>BoringSSL</a:t>
            </a:r>
            <a:r>
              <a:rPr lang="en-US" dirty="0"/>
              <a:t> (Google)</a:t>
            </a:r>
          </a:p>
          <a:p>
            <a:r>
              <a:rPr lang="en-US" dirty="0" err="1"/>
              <a:t>Schannel</a:t>
            </a:r>
            <a:r>
              <a:rPr lang="en-US" dirty="0"/>
              <a:t> (Microsoft)</a:t>
            </a:r>
          </a:p>
          <a:p>
            <a:r>
              <a:rPr lang="en-US" dirty="0"/>
              <a:t>Secure Transport (Apple)</a:t>
            </a:r>
            <a:endParaRPr lang="it-IT" dirty="0"/>
          </a:p>
        </p:txBody>
      </p:sp>
    </p:spTree>
    <p:extLst>
      <p:ext uri="{BB962C8B-B14F-4D97-AF65-F5344CB8AC3E}">
        <p14:creationId xmlns:p14="http://schemas.microsoft.com/office/powerpoint/2010/main" val="152051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F2E-5078-4FB3-9180-3E97E5B5A364}"/>
              </a:ext>
            </a:extLst>
          </p:cNvPr>
          <p:cNvSpPr>
            <a:spLocks noGrp="1"/>
          </p:cNvSpPr>
          <p:nvPr>
            <p:ph type="title"/>
          </p:nvPr>
        </p:nvSpPr>
        <p:spPr/>
        <p:txBody>
          <a:bodyPr/>
          <a:lstStyle/>
          <a:p>
            <a:r>
              <a:rPr lang="en-US" dirty="0"/>
              <a:t>SSLSTRIP</a:t>
            </a:r>
            <a:endParaRPr lang="it-IT" dirty="0"/>
          </a:p>
        </p:txBody>
      </p:sp>
      <p:sp>
        <p:nvSpPr>
          <p:cNvPr id="3" name="Content Placeholder 2">
            <a:extLst>
              <a:ext uri="{FF2B5EF4-FFF2-40B4-BE49-F238E27FC236}">
                <a16:creationId xmlns:a16="http://schemas.microsoft.com/office/drawing/2014/main" id="{298CBE50-6CE8-4263-BE4E-D38E51E9A142}"/>
              </a:ext>
            </a:extLst>
          </p:cNvPr>
          <p:cNvSpPr>
            <a:spLocks noGrp="1"/>
          </p:cNvSpPr>
          <p:nvPr>
            <p:ph idx="1"/>
          </p:nvPr>
        </p:nvSpPr>
        <p:spPr/>
        <p:txBody>
          <a:bodyPr/>
          <a:lstStyle/>
          <a:p>
            <a:r>
              <a:rPr lang="en-US" dirty="0"/>
              <a:t>Fallback attack from https to http</a:t>
            </a:r>
          </a:p>
          <a:p>
            <a:r>
              <a:rPr lang="en-US" dirty="0"/>
              <a:t>Still tremendous impact</a:t>
            </a:r>
          </a:p>
          <a:p>
            <a:r>
              <a:rPr lang="en-US" dirty="0"/>
              <a:t>Mitigated by HSTS headers</a:t>
            </a:r>
            <a:endParaRPr lang="it-IT" dirty="0"/>
          </a:p>
        </p:txBody>
      </p:sp>
      <p:pic>
        <p:nvPicPr>
          <p:cNvPr id="1028" name="Picture 4" descr="SSLStrip">
            <a:extLst>
              <a:ext uri="{FF2B5EF4-FFF2-40B4-BE49-F238E27FC236}">
                <a16:creationId xmlns:a16="http://schemas.microsoft.com/office/drawing/2014/main" id="{10B4387A-F0DC-4F0C-936B-4DF33CF2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4005064"/>
            <a:ext cx="73342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7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E3563-03AE-429A-A9CD-0698ADB5FCD4}"/>
              </a:ext>
            </a:extLst>
          </p:cNvPr>
          <p:cNvSpPr>
            <a:spLocks noGrp="1"/>
          </p:cNvSpPr>
          <p:nvPr>
            <p:ph type="title"/>
          </p:nvPr>
        </p:nvSpPr>
        <p:spPr>
          <a:xfrm>
            <a:off x="6339350" y="1314450"/>
            <a:ext cx="3841955" cy="1428750"/>
          </a:xfrm>
        </p:spPr>
        <p:txBody>
          <a:bodyPr>
            <a:normAutofit/>
          </a:bodyPr>
          <a:lstStyle/>
          <a:p>
            <a:pPr algn="ctr"/>
            <a:r>
              <a:rPr lang="it-IT" sz="2400" dirty="0" err="1"/>
              <a:t>heartbeat</a:t>
            </a:r>
            <a:endParaRPr lang="it-IT" dirty="0"/>
          </a:p>
        </p:txBody>
      </p:sp>
      <p:sp>
        <p:nvSpPr>
          <p:cNvPr id="3" name="Segnaposto contenuto 2">
            <a:extLst>
              <a:ext uri="{FF2B5EF4-FFF2-40B4-BE49-F238E27FC236}">
                <a16:creationId xmlns:a16="http://schemas.microsoft.com/office/drawing/2014/main" id="{1C1867C2-6A9A-48DB-A4F9-F5921D8914DC}"/>
              </a:ext>
            </a:extLst>
          </p:cNvPr>
          <p:cNvSpPr>
            <a:spLocks noGrp="1"/>
          </p:cNvSpPr>
          <p:nvPr>
            <p:ph idx="1"/>
          </p:nvPr>
        </p:nvSpPr>
        <p:spPr>
          <a:xfrm>
            <a:off x="6339350" y="2743200"/>
            <a:ext cx="3841955" cy="3206080"/>
          </a:xfrm>
        </p:spPr>
        <p:txBody>
          <a:bodyPr anchor="t">
            <a:normAutofit/>
          </a:bodyPr>
          <a:lstStyle/>
          <a:p>
            <a:pPr>
              <a:lnSpc>
                <a:spcPct val="90000"/>
              </a:lnSpc>
              <a:buFont typeface="Arial" panose="020B0604020202020204" pitchFamily="34" charset="0"/>
              <a:buChar char="•"/>
            </a:pPr>
            <a:r>
              <a:rPr lang="en-US" sz="1600" dirty="0"/>
              <a:t>The heartbeat TLS subprotocol (code 24) allows to check if the secure connection between client and server is still active.</a:t>
            </a:r>
          </a:p>
          <a:p>
            <a:pPr>
              <a:lnSpc>
                <a:spcPct val="90000"/>
              </a:lnSpc>
              <a:buFont typeface="Arial" panose="020B0604020202020204" pitchFamily="34" charset="0"/>
              <a:buChar char="•"/>
            </a:pPr>
            <a:r>
              <a:rPr lang="en-US" sz="1600" dirty="0"/>
              <a:t>It is a kind of TLS-level ping</a:t>
            </a:r>
          </a:p>
          <a:p>
            <a:pPr>
              <a:lnSpc>
                <a:spcPct val="90000"/>
              </a:lnSpc>
              <a:buFont typeface="Arial" panose="020B0604020202020204" pitchFamily="34" charset="0"/>
              <a:buChar char="•"/>
            </a:pPr>
            <a:r>
              <a:rPr lang="en-US" sz="1600" dirty="0"/>
              <a:t>The client sends a heartbeat request containing a text and its length.</a:t>
            </a:r>
          </a:p>
          <a:p>
            <a:pPr>
              <a:lnSpc>
                <a:spcPct val="90000"/>
              </a:lnSpc>
              <a:buFont typeface="Arial" panose="020B0604020202020204" pitchFamily="34" charset="0"/>
              <a:buChar char="•"/>
            </a:pPr>
            <a:r>
              <a:rPr lang="en-US" sz="1600" dirty="0"/>
              <a:t>The server should reply with an echo, containing the same message received from the client.</a:t>
            </a:r>
            <a:endParaRPr lang="it-IT" sz="1600" dirty="0"/>
          </a:p>
        </p:txBody>
      </p:sp>
      <p:pic>
        <p:nvPicPr>
          <p:cNvPr id="5" name="Immagine 4">
            <a:extLst>
              <a:ext uri="{FF2B5EF4-FFF2-40B4-BE49-F238E27FC236}">
                <a16:creationId xmlns:a16="http://schemas.microsoft.com/office/drawing/2014/main" id="{31CC3C7B-F6F8-4AE0-B30D-FBBC6F285C22}"/>
              </a:ext>
            </a:extLst>
          </p:cNvPr>
          <p:cNvPicPr>
            <a:picLocks noChangeAspect="1"/>
          </p:cNvPicPr>
          <p:nvPr/>
        </p:nvPicPr>
        <p:blipFill rotWithShape="1">
          <a:blip r:embed="rId2"/>
          <a:srcRect b="49674"/>
          <a:stretch/>
        </p:blipFill>
        <p:spPr>
          <a:xfrm>
            <a:off x="2007280" y="2996953"/>
            <a:ext cx="4088720" cy="2057689"/>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7" name="Immagine 6" descr="Immagine che contiene disegnando&#10;&#10;Descrizione generata automaticamente">
            <a:extLst>
              <a:ext uri="{FF2B5EF4-FFF2-40B4-BE49-F238E27FC236}">
                <a16:creationId xmlns:a16="http://schemas.microsoft.com/office/drawing/2014/main" id="{2B1542CE-DD77-4D5A-A3EA-294DAAD30ED8}"/>
              </a:ext>
            </a:extLst>
          </p:cNvPr>
          <p:cNvPicPr>
            <a:picLocks noChangeAspect="1"/>
          </p:cNvPicPr>
          <p:nvPr/>
        </p:nvPicPr>
        <p:blipFill>
          <a:blip r:embed="rId3"/>
          <a:stretch>
            <a:fillRect/>
          </a:stretch>
        </p:blipFill>
        <p:spPr>
          <a:xfrm>
            <a:off x="3585744" y="1443660"/>
            <a:ext cx="931793" cy="931793"/>
          </a:xfrm>
          <a:prstGeom prst="rect">
            <a:avLst/>
          </a:prstGeom>
          <a:effectLst>
            <a:softEdge rad="0"/>
          </a:effectLst>
        </p:spPr>
      </p:pic>
      <p:sp>
        <p:nvSpPr>
          <p:cNvPr id="6" name="Titolo 1">
            <a:extLst>
              <a:ext uri="{FF2B5EF4-FFF2-40B4-BE49-F238E27FC236}">
                <a16:creationId xmlns:a16="http://schemas.microsoft.com/office/drawing/2014/main" id="{34C4FB6C-243A-4C5F-AB95-0E5F87803F3D}"/>
              </a:ext>
            </a:extLst>
          </p:cNvPr>
          <p:cNvSpPr txBox="1">
            <a:spLocks/>
          </p:cNvSpPr>
          <p:nvPr/>
        </p:nvSpPr>
        <p:spPr>
          <a:xfrm>
            <a:off x="1055441" y="107784"/>
            <a:ext cx="3841955" cy="1428750"/>
          </a:xfrm>
          <a:prstGeom prst="rect">
            <a:avLst/>
          </a:prstGeom>
        </p:spPr>
        <p:txBody>
          <a:bodyPr vert="horz" anchor="ctr">
            <a:normAutofit/>
          </a:bodyPr>
          <a:lst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algn="ctr"/>
            <a:r>
              <a:rPr lang="it-IT" sz="2400" dirty="0" err="1"/>
              <a:t>heartBLEED</a:t>
            </a:r>
            <a:endParaRPr lang="it-IT" dirty="0"/>
          </a:p>
        </p:txBody>
      </p:sp>
    </p:spTree>
    <p:extLst>
      <p:ext uri="{BB962C8B-B14F-4D97-AF65-F5344CB8AC3E}">
        <p14:creationId xmlns:p14="http://schemas.microsoft.com/office/powerpoint/2010/main" val="312670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4F0C-D605-4628-8263-4E9847D318A6}"/>
              </a:ext>
            </a:extLst>
          </p:cNvPr>
          <p:cNvSpPr>
            <a:spLocks noGrp="1"/>
          </p:cNvSpPr>
          <p:nvPr>
            <p:ph type="title"/>
          </p:nvPr>
        </p:nvSpPr>
        <p:spPr>
          <a:xfrm>
            <a:off x="1524000" y="134325"/>
            <a:ext cx="9144000" cy="1428750"/>
          </a:xfrm>
        </p:spPr>
        <p:txBody>
          <a:bodyPr vert="horz" lIns="68580" tIns="34290" rIns="68580" bIns="34290" rtlCol="0" anchor="ctr">
            <a:normAutofit/>
          </a:bodyPr>
          <a:lstStyle/>
          <a:p>
            <a:pPr algn="ctr"/>
            <a:r>
              <a:rPr lang="en-US" dirty="0"/>
              <a:t>HEARTBLEED bug ON </a:t>
            </a:r>
            <a:r>
              <a:rPr lang="en-US" dirty="0" err="1"/>
              <a:t>openSSL</a:t>
            </a:r>
            <a:r>
              <a:rPr lang="en-US" dirty="0"/>
              <a:t> 1.0.1e</a:t>
            </a:r>
          </a:p>
        </p:txBody>
      </p:sp>
      <p:sp>
        <p:nvSpPr>
          <p:cNvPr id="7" name="Segnaposto contenuto 2">
            <a:extLst>
              <a:ext uri="{FF2B5EF4-FFF2-40B4-BE49-F238E27FC236}">
                <a16:creationId xmlns:a16="http://schemas.microsoft.com/office/drawing/2014/main" id="{101385F9-B931-4439-8458-F2A3CBEE1F31}"/>
              </a:ext>
            </a:extLst>
          </p:cNvPr>
          <p:cNvSpPr txBox="1">
            <a:spLocks/>
          </p:cNvSpPr>
          <p:nvPr/>
        </p:nvSpPr>
        <p:spPr>
          <a:xfrm>
            <a:off x="1817363" y="2204865"/>
            <a:ext cx="3905729" cy="2757305"/>
          </a:xfrm>
          <a:prstGeom prst="rect">
            <a:avLst/>
          </a:prstGeom>
        </p:spPr>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endParaRPr lang="en-US" sz="1200" dirty="0"/>
          </a:p>
          <a:p>
            <a:pPr>
              <a:lnSpc>
                <a:spcPct val="90000"/>
              </a:lnSpc>
            </a:pPr>
            <a:r>
              <a:rPr lang="en-US" sz="1200" dirty="0"/>
              <a:t>The bug was caused by not checking the size of the sent message.</a:t>
            </a:r>
          </a:p>
          <a:p>
            <a:pPr>
              <a:lnSpc>
                <a:spcPct val="90000"/>
              </a:lnSpc>
            </a:pPr>
            <a:r>
              <a:rPr lang="en-US" sz="1200" dirty="0"/>
              <a:t>If a message with a size greater than the real one is requested, the client's message and all the data of the adjacent memory cells will be returned until the requested size is reached.</a:t>
            </a:r>
          </a:p>
          <a:p>
            <a:pPr>
              <a:lnSpc>
                <a:spcPct val="90000"/>
              </a:lnSpc>
            </a:pPr>
            <a:r>
              <a:rPr lang="en-US" sz="1200" dirty="0"/>
              <a:t>In this way sensitive data could be COLLECTED in clear text.</a:t>
            </a:r>
          </a:p>
          <a:p>
            <a:pPr>
              <a:lnSpc>
                <a:spcPct val="90000"/>
              </a:lnSpc>
            </a:pPr>
            <a:r>
              <a:rPr lang="en-US" sz="1200" dirty="0"/>
              <a:t>HOWEVER, Although an attacker has good control over the size of the exposed memory block, he has no control over its location, and therefore cannot choose what content will be revealed.</a:t>
            </a:r>
          </a:p>
        </p:txBody>
      </p:sp>
      <p:pic>
        <p:nvPicPr>
          <p:cNvPr id="6" name="Segnaposto contenuto 5">
            <a:extLst>
              <a:ext uri="{FF2B5EF4-FFF2-40B4-BE49-F238E27FC236}">
                <a16:creationId xmlns:a16="http://schemas.microsoft.com/office/drawing/2014/main" id="{69881924-3ED0-4365-9946-EAD857EC1ED0}"/>
              </a:ext>
            </a:extLst>
          </p:cNvPr>
          <p:cNvPicPr>
            <a:picLocks noGrp="1" noChangeAspect="1"/>
          </p:cNvPicPr>
          <p:nvPr>
            <p:ph idx="1"/>
          </p:nvPr>
        </p:nvPicPr>
        <p:blipFill rotWithShape="1">
          <a:blip r:embed="rId2"/>
          <a:srcRect t="48887"/>
          <a:stretch/>
        </p:blipFill>
        <p:spPr>
          <a:xfrm>
            <a:off x="5912123" y="2494575"/>
            <a:ext cx="4087800" cy="2089398"/>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11" name="Immagine 10" descr="Immagine che contiene disegnando&#10;&#10;Descrizione generata automaticamente">
            <a:extLst>
              <a:ext uri="{FF2B5EF4-FFF2-40B4-BE49-F238E27FC236}">
                <a16:creationId xmlns:a16="http://schemas.microsoft.com/office/drawing/2014/main" id="{6757AA71-1A8E-437A-BA29-74E55BD667C9}"/>
              </a:ext>
            </a:extLst>
          </p:cNvPr>
          <p:cNvPicPr>
            <a:picLocks noChangeAspect="1"/>
          </p:cNvPicPr>
          <p:nvPr/>
        </p:nvPicPr>
        <p:blipFill>
          <a:blip r:embed="rId3"/>
          <a:stretch>
            <a:fillRect/>
          </a:stretch>
        </p:blipFill>
        <p:spPr>
          <a:xfrm>
            <a:off x="7490273" y="1563075"/>
            <a:ext cx="931500" cy="931500"/>
          </a:xfrm>
          <a:prstGeom prst="rect">
            <a:avLst/>
          </a:prstGeom>
          <a:effectLst>
            <a:softEdge rad="25400"/>
          </a:effectLst>
        </p:spPr>
      </p:pic>
    </p:spTree>
    <p:extLst>
      <p:ext uri="{BB962C8B-B14F-4D97-AF65-F5344CB8AC3E}">
        <p14:creationId xmlns:p14="http://schemas.microsoft.com/office/powerpoint/2010/main" val="85946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2207568" y="1916832"/>
            <a:ext cx="7823092" cy="3168352"/>
          </a:xfrm>
          <a:prstGeom prst="rect">
            <a:avLst/>
          </a:prstGeom>
        </p:spPr>
      </p:pic>
      <p:sp>
        <p:nvSpPr>
          <p:cNvPr id="5" name="Rettangolo 4"/>
          <p:cNvSpPr/>
          <p:nvPr/>
        </p:nvSpPr>
        <p:spPr>
          <a:xfrm>
            <a:off x="2180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rPr>
              <a:t>This makes the IV predictable.</a:t>
            </a:r>
            <a:endParaRPr lang="it-IT" sz="2000" b="1" dirty="0">
              <a:solidFill>
                <a:srgbClr val="FF0000"/>
              </a:solidFill>
            </a:endParaRPr>
          </a:p>
        </p:txBody>
      </p:sp>
      <p:sp>
        <p:nvSpPr>
          <p:cNvPr id="8" name="Rettangolo arrotondato 7"/>
          <p:cNvSpPr/>
          <p:nvPr/>
        </p:nvSpPr>
        <p:spPr>
          <a:xfrm>
            <a:off x="2207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8256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1828800" y="1554163"/>
            <a:ext cx="8686800" cy="5043189"/>
          </a:xfrm>
        </p:spPr>
        <p:txBody>
          <a:bodyPr/>
          <a:lstStyle/>
          <a:p>
            <a:pPr algn="just"/>
            <a:r>
              <a:rPr lang="it-IT" sz="2600" dirty="0" err="1"/>
              <a:t>If</a:t>
            </a:r>
            <a:r>
              <a:rPr lang="it-IT" sz="2600" dirty="0"/>
              <a:t> the </a:t>
            </a:r>
            <a:r>
              <a:rPr lang="en-US" sz="2600" dirty="0"/>
              <a:t>the attacker knows the last block of the last encrypted message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2264913" y="1628800"/>
            <a:ext cx="7814574" cy="4112094"/>
          </a:xfrm>
          <a:prstGeom prst="rect">
            <a:avLst/>
          </a:prstGeom>
        </p:spPr>
      </p:pic>
      <p:sp>
        <p:nvSpPr>
          <p:cNvPr id="5" name="Fumetto 1 4"/>
          <p:cNvSpPr/>
          <p:nvPr/>
        </p:nvSpPr>
        <p:spPr>
          <a:xfrm rot="371666">
            <a:off x="2870903" y="4831337"/>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744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5451805" y="1284515"/>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of symbols</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1828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916833"/>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p:txBody>
          <a:bodyPr/>
          <a:lstStyle/>
          <a:p>
            <a:r>
              <a:rPr lang="en-US" dirty="0"/>
              <a:t>History &amp; GOALS</a:t>
            </a:r>
            <a:endParaRPr lang="it-IT" dirty="0"/>
          </a:p>
        </p:txBody>
      </p:sp>
      <p:sp>
        <p:nvSpPr>
          <p:cNvPr id="3" name="Content Placeholder 2">
            <a:extLst>
              <a:ext uri="{FF2B5EF4-FFF2-40B4-BE49-F238E27FC236}">
                <a16:creationId xmlns:a16="http://schemas.microsoft.com/office/drawing/2014/main" id="{FDAABD4D-DD49-437B-A393-05F43BCEEC68}"/>
              </a:ext>
            </a:extLst>
          </p:cNvPr>
          <p:cNvSpPr>
            <a:spLocks noGrp="1"/>
          </p:cNvSpPr>
          <p:nvPr>
            <p:ph idx="1"/>
          </p:nvPr>
        </p:nvSpPr>
        <p:spPr>
          <a:xfrm>
            <a:off x="1703512" y="1554163"/>
            <a:ext cx="8812088" cy="4525962"/>
          </a:xfrm>
        </p:spPr>
        <p:txBody>
          <a:bodyPr/>
          <a:lstStyle/>
          <a:p>
            <a:r>
              <a:rPr lang="it-IT" sz="2400" dirty="0" err="1"/>
              <a:t>Since</a:t>
            </a:r>
            <a:r>
              <a:rPr lang="it-IT" sz="2400" dirty="0"/>
              <a:t> </a:t>
            </a:r>
            <a:r>
              <a:rPr lang="it-IT" sz="2400" dirty="0" err="1"/>
              <a:t>its</a:t>
            </a:r>
            <a:r>
              <a:rPr lang="it-IT" sz="2400" dirty="0"/>
              <a:t> </a:t>
            </a:r>
            <a:r>
              <a:rPr lang="it-IT" sz="2400" dirty="0" err="1"/>
              <a:t>earliest</a:t>
            </a:r>
            <a:r>
              <a:rPr lang="it-IT" sz="2400" dirty="0"/>
              <a:t> </a:t>
            </a:r>
            <a:r>
              <a:rPr lang="it-IT" sz="2400" dirty="0" err="1"/>
              <a:t>inception</a:t>
            </a:r>
            <a:r>
              <a:rPr lang="it-IT" sz="2400" dirty="0"/>
              <a:t> HTTP </a:t>
            </a:r>
            <a:r>
              <a:rPr lang="it-IT" sz="2400" dirty="0" err="1"/>
              <a:t>inventors</a:t>
            </a:r>
            <a:r>
              <a:rPr lang="it-IT" sz="2400" dirty="0"/>
              <a:t> </a:t>
            </a:r>
            <a:r>
              <a:rPr lang="it-IT" sz="2400" dirty="0" err="1"/>
              <a:t>felt</a:t>
            </a:r>
            <a:r>
              <a:rPr lang="it-IT" sz="2400" dirty="0"/>
              <a:t> the </a:t>
            </a:r>
            <a:r>
              <a:rPr lang="it-IT" sz="2400" dirty="0" err="1"/>
              <a:t>need</a:t>
            </a:r>
            <a:r>
              <a:rPr lang="it-IT" sz="2400" dirty="0"/>
              <a:t> of </a:t>
            </a:r>
            <a:r>
              <a:rPr lang="it-IT" sz="2400" dirty="0" err="1"/>
              <a:t>reassuring</a:t>
            </a:r>
            <a:r>
              <a:rPr lang="it-IT" sz="2400" dirty="0"/>
              <a:t> users so to </a:t>
            </a:r>
            <a:r>
              <a:rPr lang="it-IT" sz="2400" dirty="0" err="1"/>
              <a:t>allow</a:t>
            </a:r>
            <a:endParaRPr lang="it-IT" sz="2400" dirty="0"/>
          </a:p>
          <a:p>
            <a:pPr lvl="1"/>
            <a:r>
              <a:rPr lang="it-IT" sz="2000" dirty="0"/>
              <a:t>Secure e-commerce, secure banking, etc.</a:t>
            </a:r>
          </a:p>
          <a:p>
            <a:r>
              <a:rPr lang="it-IT" sz="2400" dirty="0"/>
              <a:t>Internet </a:t>
            </a:r>
            <a:r>
              <a:rPr lang="it-IT" sz="2400" dirty="0" err="1"/>
              <a:t>before</a:t>
            </a:r>
            <a:r>
              <a:rPr lang="it-IT" sz="2400" dirty="0"/>
              <a:t> SSL </a:t>
            </a:r>
            <a:r>
              <a:rPr lang="it-IT" sz="2400" dirty="0" err="1"/>
              <a:t>was</a:t>
            </a:r>
            <a:r>
              <a:rPr lang="it-IT" sz="2400" dirty="0"/>
              <a:t> a wild world</a:t>
            </a:r>
          </a:p>
          <a:p>
            <a:pPr lvl="1"/>
            <a:r>
              <a:rPr lang="it-IT" sz="2000" dirty="0">
                <a:hlinkClick r:id="rId2"/>
              </a:rPr>
              <a:t>https://www.feistyduck.com/ssl-tls-and-pki-history/</a:t>
            </a:r>
            <a:endParaRPr lang="it-IT" sz="2000" dirty="0"/>
          </a:p>
          <a:p>
            <a:endParaRPr lang="it-IT" sz="2400" dirty="0"/>
          </a:p>
          <a:p>
            <a:endParaRPr lang="it-IT" sz="2400" dirty="0"/>
          </a:p>
          <a:p>
            <a:endParaRPr lang="it-IT" sz="2400" dirty="0"/>
          </a:p>
          <a:p>
            <a:r>
              <a:rPr lang="it-IT" sz="2400" dirty="0" err="1"/>
              <a:t>Add</a:t>
            </a:r>
            <a:r>
              <a:rPr lang="it-IT" sz="2400" dirty="0"/>
              <a:t> a </a:t>
            </a:r>
            <a:r>
              <a:rPr lang="it-IT" sz="2400" dirty="0" err="1"/>
              <a:t>safety</a:t>
            </a:r>
            <a:r>
              <a:rPr lang="it-IT" sz="2400" dirty="0"/>
              <a:t> </a:t>
            </a:r>
            <a:r>
              <a:rPr lang="it-IT" sz="2400" dirty="0" err="1"/>
              <a:t>layer</a:t>
            </a:r>
            <a:r>
              <a:rPr lang="it-IT" sz="2400" dirty="0"/>
              <a:t> in-</a:t>
            </a:r>
            <a:r>
              <a:rPr lang="it-IT" sz="2400" dirty="0" err="1"/>
              <a:t>between</a:t>
            </a:r>
            <a:r>
              <a:rPr lang="it-IT" sz="2400" dirty="0"/>
              <a:t> Layer 7 and Layer 4 </a:t>
            </a:r>
            <a:r>
              <a:rPr lang="it-IT" sz="2400" dirty="0" err="1"/>
              <a:t>conversations</a:t>
            </a:r>
            <a:endParaRPr lang="it-IT" sz="2400" dirty="0"/>
          </a:p>
          <a:p>
            <a:pPr lvl="1"/>
            <a:r>
              <a:rPr lang="it-IT" sz="2000" dirty="0"/>
              <a:t>Parties can prove </a:t>
            </a:r>
            <a:r>
              <a:rPr lang="it-IT" sz="2000" dirty="0" err="1"/>
              <a:t>their</a:t>
            </a:r>
            <a:r>
              <a:rPr lang="it-IT" sz="2000" dirty="0"/>
              <a:t> </a:t>
            </a:r>
            <a:r>
              <a:rPr lang="it-IT" sz="2000" dirty="0" err="1"/>
              <a:t>identity</a:t>
            </a:r>
            <a:endParaRPr lang="it-IT" sz="2000" dirty="0"/>
          </a:p>
          <a:p>
            <a:pPr lvl="1"/>
            <a:r>
              <a:rPr lang="it-IT" sz="2000" dirty="0"/>
              <a:t>Parties can talk </a:t>
            </a:r>
            <a:r>
              <a:rPr lang="it-IT" sz="2000" dirty="0" err="1"/>
              <a:t>confidentially</a:t>
            </a:r>
            <a:endParaRPr lang="it-IT" sz="2000" dirty="0"/>
          </a:p>
          <a:p>
            <a:pPr lvl="1"/>
            <a:r>
              <a:rPr lang="it-IT" sz="2000" dirty="0"/>
              <a:t>Parties can talk with no tampering</a:t>
            </a:r>
          </a:p>
          <a:p>
            <a:endParaRPr lang="it-IT" sz="2400" dirty="0"/>
          </a:p>
        </p:txBody>
      </p:sp>
    </p:spTree>
    <p:extLst>
      <p:ext uri="{BB962C8B-B14F-4D97-AF65-F5344CB8AC3E}">
        <p14:creationId xmlns:p14="http://schemas.microsoft.com/office/powerpoint/2010/main" val="287085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1730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0B9-15BC-407A-B887-3A5B7693E505}"/>
              </a:ext>
            </a:extLst>
          </p:cNvPr>
          <p:cNvSpPr>
            <a:spLocks noGrp="1"/>
          </p:cNvSpPr>
          <p:nvPr>
            <p:ph type="title"/>
          </p:nvPr>
        </p:nvSpPr>
        <p:spPr/>
        <p:txBody>
          <a:bodyPr/>
          <a:lstStyle/>
          <a:p>
            <a:r>
              <a:rPr lang="en-US" dirty="0"/>
              <a:t>The LESSONS TO LEARN</a:t>
            </a:r>
            <a:endParaRPr lang="it-IT" dirty="0"/>
          </a:p>
        </p:txBody>
      </p:sp>
      <p:sp>
        <p:nvSpPr>
          <p:cNvPr id="3" name="Content Placeholder 2">
            <a:extLst>
              <a:ext uri="{FF2B5EF4-FFF2-40B4-BE49-F238E27FC236}">
                <a16:creationId xmlns:a16="http://schemas.microsoft.com/office/drawing/2014/main" id="{CD0472E2-9276-413B-8E48-757F555FDF73}"/>
              </a:ext>
            </a:extLst>
          </p:cNvPr>
          <p:cNvSpPr>
            <a:spLocks noGrp="1"/>
          </p:cNvSpPr>
          <p:nvPr>
            <p:ph idx="1"/>
          </p:nvPr>
        </p:nvSpPr>
        <p:spPr/>
        <p:txBody>
          <a:bodyPr/>
          <a:lstStyle/>
          <a:p>
            <a:r>
              <a:rPr lang="en-US" dirty="0"/>
              <a:t>Follow updates on TLS security very carefully</a:t>
            </a:r>
          </a:p>
          <a:p>
            <a:r>
              <a:rPr lang="en-US" dirty="0"/>
              <a:t>Balance compatibility with security</a:t>
            </a:r>
          </a:p>
          <a:p>
            <a:r>
              <a:rPr lang="en-US" dirty="0"/>
              <a:t>HTTP must be deprecated ALWAYS, not just for what you believe is a “delicate” web site</a:t>
            </a:r>
            <a:endParaRPr lang="it-IT" dirty="0"/>
          </a:p>
        </p:txBody>
      </p:sp>
    </p:spTree>
    <p:extLst>
      <p:ext uri="{BB962C8B-B14F-4D97-AF65-F5344CB8AC3E}">
        <p14:creationId xmlns:p14="http://schemas.microsoft.com/office/powerpoint/2010/main" val="2131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1991544" y="5197732"/>
            <a:ext cx="6048466" cy="369332"/>
          </a:xfrm>
          <a:prstGeom prst="rect">
            <a:avLst/>
          </a:prstGeom>
          <a:noFill/>
        </p:spPr>
        <p:txBody>
          <a:bodyPr wrap="square" rtlCol="0">
            <a:spAutoFit/>
          </a:bodyPr>
          <a:lstStyle/>
          <a:p>
            <a:r>
              <a:rPr lang="en-US" dirty="0"/>
              <a:t>DTLS: TLS version specialized for UDP peculiarities</a:t>
            </a:r>
            <a:endParaRPr lang="it-IT"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9"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4439816" y="1554164"/>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2015276"/>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64" y="1844825"/>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6096000" y="1556793"/>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8400257" y="1718422"/>
            <a:ext cx="1928733" cy="369332"/>
          </a:xfrm>
          <a:prstGeom prst="rect">
            <a:avLst/>
          </a:prstGeom>
          <a:noFill/>
        </p:spPr>
        <p:txBody>
          <a:bodyPr wrap="none" rtlCol="0">
            <a:spAutoFit/>
          </a:bodyPr>
          <a:lstStyle/>
          <a:p>
            <a:r>
              <a:rPr lang="en-US" dirty="0"/>
              <a:t>From DH or RSA</a:t>
            </a:r>
            <a:endParaRPr lang="it-IT" dirty="0"/>
          </a:p>
        </p:txBody>
      </p:sp>
      <p:sp>
        <p:nvSpPr>
          <p:cNvPr id="9" name="TextBox 8">
            <a:extLst>
              <a:ext uri="{FF2B5EF4-FFF2-40B4-BE49-F238E27FC236}">
                <a16:creationId xmlns:a16="http://schemas.microsoft.com/office/drawing/2014/main" id="{96639E43-7956-41BC-9AD9-540D2F55F38D}"/>
              </a:ext>
            </a:extLst>
          </p:cNvPr>
          <p:cNvSpPr txBox="1"/>
          <p:nvPr/>
        </p:nvSpPr>
        <p:spPr>
          <a:xfrm>
            <a:off x="1919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/TLS record processing</a:t>
            </a:r>
          </a:p>
        </p:txBody>
      </p:sp>
      <p:sp>
        <p:nvSpPr>
          <p:cNvPr id="5" name="Segnaposto contenuto 4"/>
          <p:cNvSpPr>
            <a:spLocks noGrp="1"/>
          </p:cNvSpPr>
          <p:nvPr>
            <p:ph idx="1"/>
          </p:nvPr>
        </p:nvSpPr>
        <p:spPr>
          <a:xfrm>
            <a:off x="6741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1828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LENGTH:16-bit.</a:t>
            </a:r>
          </a:p>
          <a:p>
            <a:endParaRPr lang="it-IT" dirty="0"/>
          </a:p>
        </p:txBody>
      </p:sp>
      <p:pic>
        <p:nvPicPr>
          <p:cNvPr id="4" name="Immagine 3"/>
          <p:cNvPicPr>
            <a:picLocks noChangeAspect="1"/>
          </p:cNvPicPr>
          <p:nvPr/>
        </p:nvPicPr>
        <p:blipFill>
          <a:blip r:embed="rId2"/>
          <a:stretch>
            <a:fillRect/>
          </a:stretch>
        </p:blipFill>
        <p:spPr>
          <a:xfrm>
            <a:off x="1863080" y="5214019"/>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TLS/</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r>
              <a:rPr lang="it-IT" dirty="0"/>
              <a:t>CRIME</a:t>
            </a:r>
          </a:p>
          <a:p>
            <a:r>
              <a:rPr lang="it-IT" dirty="0"/>
              <a:t>BREACH</a:t>
            </a:r>
          </a:p>
          <a:p>
            <a:r>
              <a:rPr lang="it-IT" dirty="0"/>
              <a:t>POODLE</a:t>
            </a:r>
          </a:p>
          <a:p>
            <a:r>
              <a:rPr lang="it-IT" dirty="0"/>
              <a:t>HEARTBLEED</a:t>
            </a:r>
          </a:p>
          <a:p>
            <a:r>
              <a:rPr lang="it-IT" dirty="0"/>
              <a:t>DROWN…</a:t>
            </a:r>
          </a:p>
          <a:p>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27" y="1916832"/>
            <a:ext cx="5348230" cy="3168352"/>
          </a:xfrm>
          <a:prstGeom prst="rect">
            <a:avLst/>
          </a:prstGeom>
        </p:spPr>
      </p:pic>
    </p:spTree>
    <p:extLst>
      <p:ext uri="{BB962C8B-B14F-4D97-AF65-F5344CB8AC3E}">
        <p14:creationId xmlns:p14="http://schemas.microsoft.com/office/powerpoint/2010/main" val="1691465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895</Words>
  <Application>Microsoft Office PowerPoint</Application>
  <PresentationFormat>Widescreen</PresentationFormat>
  <Paragraphs>113</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Aharoni</vt:lpstr>
      <vt:lpstr>Arial</vt:lpstr>
      <vt:lpstr>Franklin Gothic Book</vt:lpstr>
      <vt:lpstr>Franklin Gothic Medium</vt:lpstr>
      <vt:lpstr>Wingdings 2</vt:lpstr>
      <vt:lpstr>Terra</vt:lpstr>
      <vt:lpstr>Network &amp; Security  SSL/TLS</vt:lpstr>
      <vt:lpstr>History &amp; GOALS</vt:lpstr>
      <vt:lpstr>TLS Protocol SET</vt:lpstr>
      <vt:lpstr>SSL Handshake</vt:lpstr>
      <vt:lpstr>CIPHER SUITES</vt:lpstr>
      <vt:lpstr>Encryption KEYS</vt:lpstr>
      <vt:lpstr>Ssl/TLS record processing</vt:lpstr>
      <vt:lpstr>Ssl record processing (Cont.)</vt:lpstr>
      <vt:lpstr>Attacks against TLS/ssl</vt:lpstr>
      <vt:lpstr>POPULAR TLS LIBRARIES</vt:lpstr>
      <vt:lpstr>SSLSTRIP</vt:lpstr>
      <vt:lpstr>heartbeat</vt:lpstr>
      <vt:lpstr>HEARTBLEED bug ON openSSL 1.0.1e</vt:lpstr>
      <vt:lpstr>BEAST</vt:lpstr>
      <vt:lpstr>Beast (cont.)</vt:lpstr>
      <vt:lpstr>crime</vt:lpstr>
      <vt:lpstr>CRIME (cont.)</vt:lpstr>
      <vt:lpstr>BREACH</vt:lpstr>
      <vt:lpstr>TLS Known (PAST) vulnerabilities</vt:lpstr>
      <vt:lpstr>PowerPoint Presentation</vt:lpstr>
      <vt:lpstr>Test web-server</vt:lpstr>
      <vt:lpstr>The LESSONS TO LEARN</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118</cp:revision>
  <cp:lastPrinted>2005-09-02T04:15:44Z</cp:lastPrinted>
  <dcterms:created xsi:type="dcterms:W3CDTF">2009-08-04T00:04:18Z</dcterms:created>
  <dcterms:modified xsi:type="dcterms:W3CDTF">2021-10-25T15:53:10Z</dcterms:modified>
</cp:coreProperties>
</file>