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310" r:id="rId4"/>
    <p:sldId id="311" r:id="rId5"/>
    <p:sldId id="335" r:id="rId6"/>
    <p:sldId id="336" r:id="rId7"/>
    <p:sldId id="312" r:id="rId8"/>
    <p:sldId id="337" r:id="rId9"/>
    <p:sldId id="314" r:id="rId10"/>
    <p:sldId id="315" r:id="rId11"/>
    <p:sldId id="316" r:id="rId12"/>
    <p:sldId id="340" r:id="rId13"/>
    <p:sldId id="338" r:id="rId14"/>
    <p:sldId id="326" r:id="rId15"/>
    <p:sldId id="343" r:id="rId16"/>
    <p:sldId id="327" r:id="rId17"/>
    <p:sldId id="341" r:id="rId18"/>
    <p:sldId id="342" r:id="rId19"/>
    <p:sldId id="328" r:id="rId20"/>
    <p:sldId id="333" r:id="rId21"/>
    <p:sldId id="329" r:id="rId22"/>
    <p:sldId id="330" r:id="rId23"/>
    <p:sldId id="344" r:id="rId24"/>
    <p:sldId id="331" r:id="rId25"/>
    <p:sldId id="320" r:id="rId26"/>
    <p:sldId id="321" r:id="rId27"/>
    <p:sldId id="339"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125" d="100"/>
          <a:sy n="125" d="100"/>
        </p:scale>
        <p:origin x="21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05.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527 2162,'0'-1966,"0"1965,1-5,-1-1,-1 0,1 0,-1 1,0-1,-3-8,4 15,-1-1,1 0,0 0,-1 1,1-1,-1 0,1 1,0-1,-1 1,0-1,1 0,-1 1,1-1,-1 1,0 0,1-1,-1 1,0-1,0 1,1 0,-1 0,0-1,-1 1,0 0,0 0,0 1,0-1,0 1,0-1,1 1,-1 0,0-1,0 1,0 0,1 0,-1 0,0 1,-1 0,-34 31,0 1,-46 57,0 0,37-46,10-10,2 1,-34 47,47-58,16-20,1 0,0 0,0 1,0-1,-3 8,6-13,1 1,0-1,0 0,-1 1,1-1,0 0,0 1,0-1,-1 0,1 1,0-1,0 0,0 1,0-1,0 0,0 1,0-1,0 1,0-1,0 0,0 1,0-1,0 0,0 1,0-1,0 1,0-1,1 0,-1 1,0-1,0 0,0 1,1-1,-1 0,0 0,0 1,1-1,-1 1,17-5,19-16,-10-3,0-1,-2-2,35-46,-12 14,243-297,-283 346,0 0,1 0,0 1,0 0,1 1,0 0,13-8,-20 13,1 1,-1-1,1 1,-1 0,1 0,0 0,0 1,0-1,-1 0,1 1,0 0,0 0,0 0,0 0,0 0,0 0,-1 1,1-1,0 1,0 0,0 0,-1 0,1 0,-1 1,1-1,-1 1,1-1,-1 1,0 0,0 0,0 0,3 4,79 96,-45-51,3-2,85 79,-90-98,87 69,-97-81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29.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0.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2.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10-27T07:56:37.453"/>
    </inkml:context>
    <inkml:brush xml:id="br0">
      <inkml:brushProperty name="width" value="0.05292" units="cm"/>
      <inkml:brushProperty name="height" value="0.05292" units="cm"/>
    </inkml:brush>
    <inkml:context xml:id="ctx1">
      <inkml:inkSource xml:id="inkSrc27">
        <inkml:traceFormat>
          <inkml:channel name="X" type="integer" max="3840" units="cm"/>
          <inkml:channel name="Y" type="integer" max="2160" units="cm"/>
          <inkml:channel name="T" type="integer" max="2.14748E9" units="dev"/>
        </inkml:traceFormat>
        <inkml:channelProperties>
          <inkml:channelProperty channel="X" name="resolution" value="111.62791" units="1/cm"/>
          <inkml:channelProperty channel="Y" name="resolution" value="111.34021" units="1/cm"/>
          <inkml:channelProperty channel="T" name="resolution" value="1" units="1/dev"/>
        </inkml:channelProperties>
      </inkml:inkSource>
      <inkml:timestamp xml:id="ts1" timeString="2020-10-27T07:58:57.931"/>
    </inkml:context>
  </inkml:definitions>
  <inkml:trace contextRef="#ctx0" brushRef="#br0">7999 11257 0,'0'0'0,"0"0"0,0 0 16,-29-10-16,4 5 15,-14 3-15,-15 4 16,-20 10-1,-20 13 1,6 12-16,9 10 16,5 7-16,15 5 15,0 10-15,0 17 16,5 12 0,5 18-16,15 9 15,14 1-15,15-1 16,10 6-1,15-1-15,14 3 16,10-3 0,5-7-16,1-7 15,9-11-15,0-9 16,15-5 0,9-4-16,6-9 31,4-9-31,1-10 0,4-15 15,10-7-15,0-12 16,1-8-16,4-5 16,5-4-1,0-6-15,0-4 16,5-8-16,15-10 16,9-14-1,-4-10-15,-5-10 47,-10-3-47,-20 5 0,-15 3 0,-4 5 0,0-5 16,-11-6-1,-14-1-15,-10-3 16,-9 0-16,-11 2 16,-4-4-1,-6-6-15,-4-6 16,-10-1-16,-5 2 15,-10 1 1,0-5-16,-10-8 16,0-2-16,-9 0 15,-11 0 1,-9 5-16,-10 2 16,-15-5-1,-5 3-15,-9 2 16,-16 1-16,-9-1 15,-10 0 1,-10-2-16,-5 2 16,0 10-16,5 8 15,-4 4 1,9 6-16,0 9 16,-15 10-16,-10 12 15,-19 20 1,-54 20-16</inkml:trace>
  <inkml:trace contextRef="#ctx0" brushRef="#br0" timeOffset="1796.65">8176 12369 0,'0'0'16,"0"0"-16,0 0 16,5 34-16,-5-2 15,5 17 1,5 13-16,5 2 16,0-5-1,-1-5-15,1-10 16,0-4-16,-5-8 15,0-5 1,-1-5-16,1-7 16,-5-6-16,0-1 15</inkml:trace>
  <inkml:trace contextRef="#ctx0" brushRef="#br0" timeOffset="2437.77">7857 12101 0,'0'0'16,"0"0"-16,0 0 15,0 0-15,0 0 16,0 0 0,0 0-16,0 0 15,44-23-15,-15 11 16,16-5-1,9-3-15,5-2 16,-5 2 0,-5 3-16,-5 2 15,-9 6-15,-1 4 16,1 5 0,-1 5-16,1 4 15,4 6-15,0 7 16,1 10-1,-11 8-15,-9 4 16,-5 0-16,-15-4 16,-5-8-1,-5-3-15,-10-2 16,-9-5-16,-1-2 16,1-3-1,-1-2-15,1-3 16,-1-2-1,1 0-15,-6-5 16,-4-3-16,-1 1 16,-9-6-1,0-2-15</inkml:trace>
  <inkml:trace contextRef="#ctx0" brushRef="#br0" timeOffset="3196.03">9180 12091 0,'0'0'0,"0"0"16,0 0-16,0 0 15,0 0 1,0 0-16,0 0 15,-30 0-15,16 2 16,-16 3 0,-4 7-16,-15 11 15,-6 6-15,1 8 16,0 5 0,5-3-16,5-2 15,4-5-15,6-5 16,4-2-1,6-3-15,4-5 16,5 0 0,6-2-16,4-3 15,5-2-15,5 2 16,4 3 0,6 2-16,10 1 15,4 1-15,11-1 16,9-1-1,10 0-15,5 0 16,5 0 0,0-4-16,-15-3 15,-5-5-15,-5-3 16,10-4 0</inkml:trace>
  <inkml:trace contextRef="#ctx0" brushRef="#br0" timeOffset="6090.53">8732 13498 0,'0'0'0,"0"0"0,0 0 16,0 0-1,0 0-15,0 0 16,0 0-16,10 44 16,0-9-1,0 16-15,0 18 16,0 17 0,-1 5-16,1-2 15,0-8-15,0-5 16,0-2-1,-5-5-15,0-8 16,-1-6-16,1-14 16,-5-9-1,5-7-15,-5-5 16,5-8-16,-5-2 16,0-5-1</inkml:trace>
  <inkml:trace contextRef="#ctx0" brushRef="#br0" timeOffset="6448.06">9273 13370 0,'0'0'16,"0"0"-16,0 0 16,0 0-16,0 0 15,0 0 1,0 44-16,5-2 16,0 27-16,0 22 15,5 15 1,-5 7-16,0 0 15,0-7 1,0-5-16,-5-8 16,5-9-16,0-10 15,-5-6 1,-5 4-16,0 14 16</inkml:trace>
  <inkml:trace contextRef="#ctx0" brushRef="#br0" timeOffset="8547.27">8895 14912 0,'0'0'0,"0"0"16,0 0-16,-30-22 15,10 3-15,1-4 16,-1-1 0,5 2-16,1 4 15,4 6 1,5 5-16,0 2 16,0 2-16,5 1 15,-5 2 1,5 0-16,0 0 15,0 2-15,0 1 16,0-1 0,0-2-16,0 0 15,0 0 1,25 47-16,-11-20 16,11 3-16,5-3 15,9 0 1,0-5-16,10-5 15,1-2-15,-1-3 16,-5-4 0,0-4-16,1-1 15,-6-1-15,5-4 16,1-3 0,9-2-16,0-3 15,0 0-15,-10-2 16,-4-1-1,-11 3-15,-4 1 16,-1-4 0,-9 3-16,0 1 15,0-1-15,-1 0 16,1 3 0,-5-1-16,5 1 15,-5-1-15,-1 1 16,1 0-1,-5-1-15,5 1 16,-5 0-16,0-1 16,-5-2-1,0 0-15,0 10 16,-5-24-16,-5 7 16,-10-3-1,-4 0-15,-16 1 16,-14-1-1,-20 0-15,-14 3 16,-25 0-16,-10 0 16,5 2-1,19 3-15,26 4 16,23 3-16,11 5 16,9 3-1,6 2-15,9 2 16,0 0-16,6 6 15,4 1 1,-5 4-16,5 4 16,0 0-1,5 0-15,-5-2 16,5-3-16,-5-5 16,5-2-16,0-2 15,0-4 1,0-1-16,0-1 15,0 1 1,0-1-16,0-2 16,0 0-16,0 0 15,0 0 1,0 0-16,0 0 16,0-2-16,0-1 15,0 1 1,0-1-16,0 1 15,0 0 1,0 2-16,0 0 16,0 0-16,0 0 15,0 0 1,10 19-16,-10-2 16,5 8-16,0 9 15,5 18 1,-1 15-16,1 21 15,0 15-15,0 8 16,0-3 0,5-4-16,-6-13 15,6-13 1,-5-14-16,0-14 16,0-9-16,0-4 15,-1-2 1,1-8-16,-5-5 15,0-5-15,0-5 16,0-2 0,0-5-16,-5-2 15,5-3-15</inkml:trace>
  <inkml:trace contextRef="#ctx0" brushRef="#br0" timeOffset="9573.36">9879 14728 0,'0'0'0,"0"0"15,0 0-15,0 0 16,0 0-16,0 0 16,0 0-1,0 0-15,0 0 16,0 0-1,0 0-15,9 29 16,1 13-16,5 17 16,0 15-1,-5 7-15,-1 3 16,1-1-16,-10-4 16,5-5-1,-5-3-15,0-2 16,5-2-16,-5-8 15,0-8 1,0-6-16,0-11 16,0-4-1,0-8-15,0-5 16,0-5-16,0-2 16,0-3-16,0-2 15,0 0 1,0 0-16,0-2 15,0-1 1,0 1-16,0 1 16,0 1-16,5 0 15,-5 3 1,5 2-16,-5-1 16,5 1-16,0 0 15,-5 2 1,0-2-16,0 0 15,0 0-15,0 2 16,-5 0 0,-5 1-16,0 2 15,0 2 1,-4 2-16,-6 4 16,-5 4-16,1 2 15,-6 3 1,-4 0-16,4-2 15,-4-3-15,-6-3 16,1-2 0,0-4-16,-1-4 15,1-4-15,-5-2 16,4-3 0,-4-3-16,-5-2 15,-5-2-15,-10-6 16,-5-4-1,0-3-15,5-5 16,15 1 0,10-1-16,9 0 15,6 1-15,4 2 16,0-3 0,0-2-16</inkml:trace>
  <inkml:trace contextRef="#ctx0" brushRef="#br0" timeOffset="11209.22">7212 15092 0,'0'0'0,"0"0"0,0 0 16,-44 12 0,0 3-16,-15 2 15,-20 5 1,-5-2-16,-14-5 15,4-8-15,11-4 16,4-6 0,10 1-16,5-3 15,5 2 1,15 1-16,14 2 16</inkml:trace>
  <inkml:trace contextRef="#ctx0" brushRef="#br0" timeOffset="11441.96">6528 15296 0,'0'0'15,"0"0"-15,0 0 16,15 49-1,5-2-15,4 15 16,6 9-16,-1 0 16,-4-7-1,5-7-15,-6-3 16,1-2 0</inkml:trace>
  <inkml:trace contextRef="#ctx0" brushRef="#br0" timeOffset="12190.59">6907 15572 0,'0'0'16,"0"0"-16,0 34 15,10 5 1,0 18-16,0 12 16,4 2-1,1-7-15,-5-7 16,-5-13-16,0-14 16,0-11-1,-5-6-15,0-6 16,0-5-16,0-2 15,0-2 1,0-5-16,0 7 16,-5-47-16,5 7 15,-5-6 1,5-4-16,5-1 16,0 2-16,5 2 15,4 8 1,1 7-16,10 4 15,-1 6 1,6 5-16,4 2 16,-9 6-16,-1 4 15,-9 5 1,-5 2-16,-5 3 16,0 5-16,-5 5 15,-5 9 1,-20 16-16,-14 6 15,-5-1-15,-1-9 16,11-8 0,9-9-16,6-4 15,9-3 1,5-4-16,0-1 16,5 0-16,5 1 15,10 2 1,4 2-16,11 5 15,9 0-15,1 1 16,-6-4 0,-4-1-16,-6-4 15,-9-1-15,0-3 16,0-5 0</inkml:trace>
  <inkml:trace contextRef="#ctx0" brushRef="#br0" timeOffset="12577.16">7448 15692 0,'0'0'0,"0"0"16,0 0-1,5 30-15,10-1 16,5 8-16,4 2 16,1 1-1,4-8-15,1-8 16,-6-6 0,-4-9-16,-5-4 15,0-5-15,-5-5 16,-1-2-1,1-5-15,0-8 16,0-2-16,-10-5 16,0-5-1,-10-5-15,-5-12 16,-19-15-16</inkml:trace>
  <inkml:trace contextRef="#ctx0" brushRef="#br0" timeOffset="13201.24">7926 15417 0,'0'0'16,"0"0"-16,0 0 15,-25 0 1,-5 0-16,-4 0 31,-10-3-31,9 3 0,6 0 16,9 0-16,10 3 15,5 2-15,5-5 16,0 0 0,49 51-16,-4-14 15,4 7-15,0 1 16,-5-4 0,-4-4-16,-6-5 15,-14-2 1,0-6-16,-11 1 15,-4-3-15,-5 0 16,0 3 0,-10 2-16,1 3 15,-6-3-15,0-3 16,-5-4 0,1-3-16</inkml:trace>
  <inkml:trace contextRef="#ctx0" brushRef="#br0" timeOffset="13685.85">8565 15466 0,'0'0'15,"0"0"-15,0 0 16,0 0-16,0 0 16,-29 0-1,-1-3-15,-19 1 16,-10-1-16,-5 1 16,0 0-1,15-1-15,9 1 16,11-1-16,9 1 15,10-1 1,0 1-16,10-1 16,0 1-16,0 2 15,0 0 1,0 0-16,0 0 16,0 0-1,64 0-15,-39 10 16,0 4-16,4 11 15,-4 9 1,-1 13-16,-4 10 16,-5 7-16,0 7 15,-6 13 1,-4 22-16</inkml:trace>
  <inkml:trace contextRef="#ctx0" brushRef="#br0" timeOffset="34119.11">9820 15660 0,'0'0'0,"0"0"15,0 0-15,0 0 16,0 0-16,0 0 16,0 0-1,-25-15-15,15 13 16,0-1-16,-4 3 16,-6 0-1,0 3-15,0 2 16,-4 0-1,4 2-15,5 1 16,1-1-16,-1 0 16,5 3-1,0 2-15,0 1 16,5 2-16,1-1 16,4 1-1,4 2-15,1 3 16,10 2-16,0 0 15,0-2 1,4-5-16,-4-6 16,-5-1-1,0-6-15,0 1 16,-1-3-16,1-3 16,0 1-1,0-1-15,0-2 16,-5 1-16,0-4 15,0 1 1,0-3-16,-5 0 16,0 0-1,0-2-15,0 12 16,-5-30-16,5 16 16,-5 1-1,0 4-15,0 4 16,-10 2-16,-24 6 15</inkml:trace>
  <inkml:trace contextRef="#ctx0" brushRef="#br0" timeOffset="35309.24">9884 15862 0,'0'0'0,"0"0"15,0 0 1,0 0-16,0 0 16,0 0-16,0 0 15,0 0 1,0 0-16,29-15 16,-9 8-16,9-3 15,11 0 1,9-2-16,0-1 15,5 1 1,5 2-16,10 0 16,10 3-16,-1 0 15,1 2 1,0 0-16,0 2 16,4 6-16,1-1 15,-1 1 1,-9 2-16,-5 0 15,-10 2-15,0 0 16,-5-2 0,-7 0-16,-10-2 15,-10-1-15,-10 1 16</inkml:trace>
  <inkml:trace contextRef="#ctx0" brushRef="#br0" timeOffset="45223.3">11699 15412 0,'0'0'0,"0"0"0,0 0 16,0 0 0,0 0-16,0 0 15,0 0-15,0 0 16,0 0-1,0 0-15,12-30 16,-4 1-16,4-13 16,0-7-1,3-1-15,-3 11 16,0 5 0,1 7-16,2 2 15,-3 3-15,3 0 16,2-5-1,0-8-15,0-7 16,0-2-16,1 2 16,-6 8-1,-2 12-15,0 4 16,-3 9-16,0 1 16,1 6-1,-3 2-15,0 0 16,2 2-16,5 6 15,3 6 1,2 11-16,5 7 16,1 7-16,-1 6 15,0-1 1,-2 0-16,-3 0 16,0 1-1,-2-3-15,-3-1 16,0-1-16,-2-6 15,0-4 1,-3-6-16,1-2 16,-1-2-16,1-3 15,-4-2 1,1-3-16,0-2 16,-2-5-16,-3 0 15,0-2 1</inkml:trace>
  <inkml:trace contextRef="#ctx0" brushRef="#br0" timeOffset="45585.18">12206 15333 0,'0'0'0,"0"0"16,0 0 0,0 0-16,0 0 15,0 0-15,0 0 16,0 0 0,-35-12-16,18 9 15,-5 1-15,-10-1 16,-10-2-1,-5 0-15,-2-2 16,7 0 0,5 2-16,8 2 15,7 3-15,2 3 16,-5 4 0</inkml:trace>
  <inkml:trace contextRef="#ctx0" brushRef="#br0" timeOffset="46329.21">12088 14671 0,'0'0'16,"0"0"-16,0 0 16,0 0-1,0 0-15,0 0 16,0 0-16,0 0 16,27 47-1,-3-5-15,11 14 16,9 6-16,3-3 15,-1 0 1,-1 2-16,1 3 16,1 5-16,-3 0 15,-2-2 1,-2-8-16,-6-8 16,-4-6-16,-3-11 15,-3-4 1,-4-8-16,-5-8 15,-3-4 1,-5-5-16,-2-5 16,-2-2-16,2-3 15,-1-5 1,1-5-16,3-7 16,-1-7-16,3-6 15,0-7 1,2-4-16,5-9 15,6-1-15,4 2 16,5 2 0,2 8-16,-2 4 15,-3 1 1,-1 2-16,1-5 16,10-9-16</inkml:trace>
  <inkml:trace contextRef="#ctx0" brushRef="#br0" timeOffset="70058.7">20065 9095 0,'0'0'0,"0"0"16,-52 9-16,-5 6 15,-16 10 1,-21 17-16,-12 14 15,1 15-15,9 16 16,7 13 0,13 9-16,7 11 15,12 6-15,16-8 16,14-13 0,14-11-16,13-8 15,13 0-15,11 5 16,13 3-1,10-3-15,14 0 16,18 2 0,19-2-16,13-5 15,10-7-15,-1-17 16,-2-18 0,-2-10-16,-5-12 15,-1-9-15,-2-8 16,1-8-1,4-4-15,2-8 16,1-7-16,-5-8 16,-8-4-1,-7-8-15,-3-7 16,1-8-16,-8-2 16,-10-2-1,-12-3-15,-10-5 16,-9-7-1,-8-3-15,-8-5 16,-7 1-16,-7-6 16,-8 3-1,-9-3-15,-8-9 16,-15-20-16,-21-17 16,-28-15-1,-25 0-15,-11 17 16,-11 12-1,-2 18-15,-7 19 16,-18 13-16,-9 22 16,-23 27-1,-58 36-15,-80 50 16</inkml:trace>
  <inkml:trace contextRef="#ctx0" brushRef="#br0" timeOffset="71742.14">19639 9532 0,'0'0'0,"0"0"16,0 0-16,0 0 15,0 0 1,0 0-16,0 0 16,0 27-1,0 8-15,3 19 16,-1 15-16,1 7 15,1 5 1,-1-2-16,2-8 16,0-7-16,0-10 15,-3-14 1,1-8-16,-3-8 16,0-6-16,-3-6 15,1-5 1,-3-4-16,5-3 15,-25-15-15,-2-17 16,-7-22 0,2-13-16,7 1 15,13 2-15,7 3 16,7-1 0,11-2-16,9 3 15,7 7-15,8 7 16,3 10-1,-4 12-15,1 6 16,0 4 0,0 7-16,0 6 15,-3 2-15,3 5 16,-5 2 0,-5 3-16,-7 2 15,-10 3-15,-8-3 16,-7 3-1,-9 7-15,-16 8 16,-14 2 0,-8-3-16,-2-4 15,2-5-15,6-3 16,9-2 0,7-3-16,11 0 15,9-2-15,5 0 16,7 2-1,8 3-15,15 10 16,12 9-16,7 8 16,5 5-1,-2-1-15,0 1 16,-3-3-16,-5-4 16,-9-11-1,-6-4-15,-6-5 16,-4-6-16</inkml:trace>
  <inkml:trace contextRef="#ctx0" brushRef="#br0" timeOffset="72180.31">20340 9987 0,'0'0'0,"0"0"16,0 0-16,0 0 16,-7 42-1,2-12-15,2 2 16,1 0-16,4 0 15,1-3 1,4 1-16,6-6 16,1-1-16,8-4 15,3-2 1,5-4-16,4-3 16,0-6-16,1 1 15,-3-2 1,-3-3-16,-6 0 15,-4 0-15,-4 0 16,-3 0 0,-4 0-16</inkml:trace>
  <inkml:trace contextRef="#ctx0" brushRef="#br0" timeOffset="72510.03">20257 9968 0,'0'0'0,"0"0"0,0 0 16,0 0-1,0 0-15,0 0 16,0 0 0,29-3-16,-9 1 15,9-1-15,8 1 16,3-1 0,-1 1-16,-5 0 15,-7-1-15,-7 1 16,-5-1-1</inkml:trace>
  <inkml:trace contextRef="#ctx0" brushRef="#br0" timeOffset="72711.75">20254 9783 0,'0'0'16,"0"0"-16,0 0 16,0 0-1,0 0-15,0 0 16,44 0-16,6-10 16,43-24-1</inkml:trace>
  <inkml:trace contextRef="#ctx0" brushRef="#br0" timeOffset="73802.25">20958 9569 0,'0'0'0,"0"0"16,0 0-16,0 0 16,0 0-16,0 0 15,0 27 1,0-12-16,2 5 16,1 7-16,1 7 15,1 6 1,0 1-16,0 1 15,0-2 1,0-3-16,0-5 16,0-3-16,0-4 15,0-3 1,0-3-16,-3-4 16,1-2-16,-1-1 15,0-2 1,-2-3-16,0-2 15,0-3-15,0 1 16,0-1 0,0 1-16,0-1 15,0 1-15,0-1 16,0 1 0,3-1-16,-1-2 15,1 0 1,-1 0-16,1 0 15,-1 0-15,1 0 16,-1 0 0,1 0-16,-3 0 15,0 0-15,0 0 16,0 0 0,0 0-16,0 0 15,0 0-15,0 0 16,0 0-1,0 0-15,0 0 16,0 0-16,-15-49 16,10 37-1,0-3-15,0-2 16,0-3 0,0-7-16,-2-5 15,-1-5-15,1-7 16,2-1-1,3 1-15,2 7 16,2 3-16,6 2 16,1 5-1,4 2-15,1 5 16,4 3-16,1 0 16,1 2-1,0 5-15,-1 1 16,4 1-1,-1 3-15,0 5 16,2 3-16,6 4 16,2 5-1,0 6-15,-5 4 16,-5 2-16,-7 1 16,-8-3-1,-7-5-15,-5 1 16,-7-1-16,-13-2 15,-19-6 1,-25-9-16,-37-14 16,-44-16-16,-14-7 15,-6 3 1</inkml:trace>
  <inkml:trace contextRef="#ctx0" brushRef="#br0" timeOffset="85895.74">9667 11668 0,'0'0'0,"0"0"0,0 0 16,0 0 0,0 0-16,0 0 15,0 0-15,0 0 16,0 0-1,0 0-15,0 0 16,0 0-16,0 0 16,0 0-1,0 0-15,0 0 32,0 0-32,0 0 0,25-23 15,-16 19-15,1-4 16,5-2-1,5-4-15,4-1 16,1-5-16,9-2 16,11-3-1,-1-2-15,5 0 16,0-2-16,5-3 16,-9 2-1,-1 1-15,0-1 16,1 3-16,-1 3 15,10-1 1,0 3-16,5 0 16,0 0-16,0-3 15,-5 0 1,5 1-16,0-1 16,10 1-1,5-1-15,-5 0 16,0 3-16,0 0 15,-5 2 1,4 1-16,6-1 16,0 3-16,-3 2 15,-4 0 1,-1 3-16,-2 0 16,5-1-16,0 4 15,2 1 1,-2 1-16,-2-1 15,-8 4 1,0-1-16,2 0 16,1 0-16,2 2 15,-5 1 1,-5-1-16,-5 3 16,-5 0-16,-2 0 15,-3 0 1,3 0-16,0 0 15,0 0-15,2 0 16,0 0 0,-4 0-16,-3 3 15,-5-3 1,-3 0-16,-2 0 16,-5 0-16,-2 0 15,-5 0 1,0 0-16,-3 0 15,-2 0-15,0 0 16,-3 0 0,0 0-16,-2 0 15,0-3-15,-2 1 16,-1-1 0,0 1-16,-2 0 15,0-3-15,0 5 16,0 0-1,-27-35-15,5 15 16,-10-2 0,-7 0-16,-5-2 15,-1-1-15,4 0 16,4 3 0,5 3-16,5 1 15,5 4-15,2 1 16,3 1-1,2 2-15,3 0 16,-1 0-16,3 3 16,3 2-1,2 0-15,3 3 16,-1-1 0,3 1-16,0-1 15,0 3-15,3 0 16,2 0-16,-5 0 15,27 8 1,7 2-16,15 7 16,13 5-1,-1 5-15,-7 0 16,-9 0-16,-11 0 16,-4-2-1,-6-1-15,-4-1 16,-5-4-16,-3 1 15,-2-3 1,0-2-16,-3 0 16,-2-1-16,-3-1 15,-4 2 1,-3 2-16,-5 5 16,-10 7-1,-14 6-15,-13 2 16,-4 0-16,-6 2 15,1 5 1,-13 23-16,-15 46 16</inkml:trace>
  <inkml:trace contextRef="#ctx0" brushRef="#br0" timeOffset="104538.9">13239 10735 0,'0'0'0,"0"0"16,0 0-16,0 0 16,0 0-1,0 0-15,0 0 16,0 0-16,22 25 15,-17-8 1,0 10-16,2 13 16,-2 6-16,-3 8 15,-2 3 1,0 0-16,-2 4 16,-3 3-16,-2 7 15,-3 3 1,-2 0-16,-3 0 15,-2 2 1,-3 10-16,-2 5 16,2 0-16,0-5 15,1 0 1,-3 0-16,-3 1 16,0-4-16,-4 6 15,-6 2 1,-6 7-16,-4 3 15,-1 0 1,4-5-16,0 0 16,10-8-16,5-7 15,5-7 1,2-5-16,3 5 16,0 2-16,-1 0 15,1 1 1,2-3-16,1 2 15,-1 0-15,0-2 16,3-5 0,2-10-16,0-12 15,3-11-15,2-6 16,0-5 0,3-6-16,-1-2 15,1-2-15,-1-3 16,3 1-1,0-3-15,0-1 16,0-1 0,0-1-16,-2-2 15,-3-2-15,-3-1 16,-6-4 0,-13-6-16,-15-9 15,-7-10-15,2-5 16,5-2-1,3-1-15,4 1 16,6 4-16,7 8 16,4 5-1,4 4-15,4 6 16,0 2 0,3 0-16,-1 3 15,3-1-15,0 1 16,0 2-16,3 0 15,-1 0 1,1 0-16,2 0 16,0 2-1,0-2-15,0 0 16,0 0-16,0 0 16,39 54-1,-19-26-15,2-1 16,0 0-1,0 0-15,-2-3 16,0-2-16,-1-2 16,1-3-16,0-2 15,-3-3 1,0 1-16,1-3 16,-1-1-1,0-1-15,0-1 16,3 1-16,0-4 15,2-1 1,0-3-16,0-3 16,5-1-16,3-6 15,1-3 1,4-4-16,4-7 16,3-4-1,2-6-15,3-5 16,0-6-16,2-4 15,0 0-15,0 0 16,-4 5 0,1-1-16,11-6 15</inkml:trace>
  <inkml:trace contextRef="#ctx1" brushRef="#br0">13203 13652 0</inkml:trace>
  <inkml:trace contextRef="#ctx1" brushRef="#br0" timeOffset="3314.14">13397 13026 0,'17'-70'63,"19"-54"-63,61-299 47,-62 326-47,-17 0 15,79-388 16,-97 423-15,70-105 0,-52 114-16,-1-36 15,19-105 1,-19 106 0,10-35-16,43-177 15,-52 238 1,0 9-16,8-106 31,-26 124-15,0 9-16,18-45 31,-1 36-31,-17-80 16,0-61 15,0 158-16,-8 9 17,-1 9-17,-9 0 17,9 0-17,-17 18 1,-27 9-1,-44 34 1,-132 72 15,202-107-15,-35 9 0,-96-8 15,114-27-31,-1 0 0,-43 0 15,-9 0 1,0 0 0,44 0-1,9 0-15,0 0 16,-9 0 15,44 0-31,-17 0 16,8 0-16,1 0 15,-1 0 17,9 0 327,-8 0-359,8 0 16,-18-18-16,-17-35 31,44 44-31,0-17 16,0-9-1,0-9-15,0-1 16,9 10-16,-9 9 15,0-1-15,0-26 32,-18 71 186,-17 35-202,0 0 0,0 17-16,-54 89 31,54-124-15,26-17-16,0-9 15,-52 53 1,52-54-1,9 1 17,26-9-1,-8 0-31,-9 0 16,17 0-1,-17 0-15,9 0 16,-10 0-1,10 0-15,9 0 16,-10 0 0,1 0-16,-9 0 15,17 0-15,54 0 16,-54 18-16,0-18 16,54 35-1,-63-26-15,10 9 16,-9 8-16,17 0 15,9 1 1,-18-1 0,10-17 15</inkml:trace>
  <inkml:trace contextRef="#ctx0" brushRef="#br0" timeOffset="145803.18">13253 13203 0,'0'0'0,"0"0"0,0 0 16,0 0-16,0 0 16,0 0-1,10-30-15,-5 6 16,3-11-16,6-19 15,11-25 1,7-22-16,7-17 16,3-12-16,-3-10 15,1-8 1,-6-12-16,-4-2 16,-3-3-16,-5-5 15,-2 8 1,-3-3-16,-2 15 15,-3 15 1,-2 9-16,-3 11 16,-4 9-16,-1 5 15,-4 3 1,-1 4-16,-4-4 16,-3-3-16,-2 7 15,-1 11 1,1 9-16,2 15 15,0 12-15,3 10 16,0 10 0,2 10-16,0 5 15,0 4 1,0 3-16,0 3 16,0 0-16,0 2 15,-2 0 1,7 0-16,-22 7 15,4 0-15,-4 6 16,-2 1 0,-3 4-16,-10 1 15,-10 8-15,-17 3 16,-27 9 0,-25 8-16,-14 2 15,0-2-15,4-3 16,1-2-1,4-8-15,3-4 16,5-3-16,5-5 16,9-2-1,8-5-15,8-3 16,11-5 0,11-2-16,7-2 15,7-3-15,10-3 16,8-2-1,7 0-15,7 3 16,5-1-16,5 1 16,3-1-1,2 3-15,0 0 16,0 0-16,0 0 16,0 0-1,0 0-15,0 0 16,0 0-16,0 0 15,0 0 1,0 0-16,0 0 16,0 0-1,44-17-15,-44 15 16</inkml:trace>
  <inkml:trace contextRef="#ctx0" brushRef="#br0" timeOffset="146318.51">11433 9953 0,'0'0'16,"0"0"-16,0 0 16,0 0-16,0 0 15,0 0 1,0 0-16,-27 39 16,3-2-16,-16 20 15,-7 17 1,3 4-16,10-4 15,9-7-15,10-11 16,6-12 0,4-9-16,5-10 15,5-6-15,-5-2 16,4-4 0,1-1-16,5-2 15,-5-3 1,5-2-16,5 0 15,-5-2-15,4-3 16,1 0 0,0 0-16,0-3 15,2 3-15,3 0 16,2 0 0</inkml:trace>
  <inkml:trace contextRef="#ctx0" brushRef="#br0" timeOffset="151425.57">13605 14775 0,'0'0'0,"0"0"0,0 0 16,0 0-1,0 0-15,0 0 16,0 0-16,0 0 15,35-27 1,-8-3-16,17-17 16,15-19-1,10-13-15,-3-2 16,-4 2-16,2 5 16,0 1-1,7-9-15,13-6 16,2-1-16,5 1 15,5-1 1,7-2-16,5-2 16,5 2-1,3 5-15,-3 4 16,5-1-16,0-3 16,3 2-1,-1 0-15,3 3 16,5-2-16,3-6 15,-6 5 1,-2 3-16,7-2 16,3-4-16,0-1 15,2-1 1,1 3-16,-6 3 16,0-1-16,1-2 15,-1 0 1,-9 10-16,-1 2 15,-4 0 1,-3-2-16,-2-1 16,-3 4-16,-5 6 15,-2 6 1,-5 4-16,-3 5 16,-1 1-16,-11 6 15,-10 11 1,-9 7-16,-6 5 15,-4 5-15,-3 2 16,-2 3 0,-8 2-16,-5 0 15,-4 3-15,-10-1 16,-6 1 0,-6 2-16,-3 2 15,-5 1 1,0-1-16,-3 1 15,-9 0-15,-13-3 16,-19-3 0,-20 1-16,-17-1 15,-10 1-15,-5 0 16,5-1 0,10 1-16,12 0 15,7-1-15,6 1 16,4-1-1,5 4-15,8-1 16,10 0-16,4 2 16,8 1-1,4-1-15,6 3 16,5 0 0,2 0-16,2 0 15,3 0-15,5 0 16,12 3-1,8-1-15,11 1 16,9 2-16,6-3 16,3-2-1,3-2-15,-1-3 16,-7-3 0,-7 3-16,-8 0 15,-7 3-15,-5 2 16,-2 0-1,-3 2-15,0 3 16,-2 0-16,-5 3 16,-3-1-1,-2 0-15,-3 3 16,-2 3-16,-2-1 16,-3 5-1,-3 13-15,-7 11 16,-7 18-16,-12 15 15,-8 5 1,-5 2-16,-2 0 16,-1 3-16,-6 9 15,-8 18 1</inkml:trace>
  <inkml:trace contextRef="#ctx0" brushRef="#br0" timeOffset="154776.96">19794 11267 0,'0'0'0,"0"0"16,0 0-16,0 0 15,0 0 1,0 0-16,0 0 16,-34 41-1,4-6-15,-14 17 16,-15 12-16,-8 9 16,-1 11-1,1 7-15,3 5 16,-5 10-16,-5 7 15,-7 7 1,-2 1-16,4-3 16,0-7-16,-4-3 15,-13 3 1,0-6-16,-5-4 16,3-5-1,2-5-15,0-7 16,0-5-16,2-6 15,-2 1 1,-2 0-16,-5-5 16,-1-3-16,3-7 15,1-5 1,-1 6-16,-7 3 16,7 4-16,5-1 15,0 1 1,-3-3-16,-1 5 15,1 2-15,6-2 16,2-5 0,0-3-16,2-7 15,3-4-15,5-4 16,0-1 0,-5 1-16,-5 1 15,2-3 1,5-4-16,6-6 15,1 1-15,1-6 16,-3 1 0,1-3-16,9-3 15,0 3 1,3 0-16,-6 3 16,-6 2-16,-4 2 15,4 3-15,4 0 16,5-2-1,7-3-15,3-5 16,3-3 0,2-2-16,5-2 15,2-3-15,3 0 16,2 1 0,0-4-16,-2 1 15,-3-2-15,-2-1 16,-3-2-1,5-1-15,3-1 16,5-3-16,2 0 16,5-3-1,5 1-15,2-1 16,1 1-16,4-1 16,0-2-1,3 2-15,0-2 16,2 0-16,3 0 15,-1 0 1,4 0-16,1 0 16,1 0-1,2 3-15,0-3 16,2 0-16,1 0 16,0 0-1,-1 0-15,3 0 16,0 0-16,0-3 15,0 1 1,0 2-16,0 0 16,0 0-1,0 0-15,0 0 16,20-25-16,-13 18 16,1-3-1,1-2-15,4 0 16,4-3-16,3 0 15,-1-2 1,3 0-16,3-3 16,-3 3-16,0 0 15,0-1 1,-2 4-16,0-1 16,-1 0-16,-1 0 15,-4 0 1,1 1-16,-3 1 15,-2 1-15,0 2 16,-2 3 0,-4 0-16,-1 2 15,-1 2 1,-2 1-16,0 2 16,0 0-16,0 0 15,0 0 1,0 0-16,0 0 15,0 0-15,-56 54 16,24-22 0,-8 10-16,-4 7 15,2 2-15,3 4 16,5-1 0,4-5-16,8-10 15,5-7-15,4-7 16,6-5-1,2-8 17,3-2-32,2-3 0,0 0 0,2-2 15,3 0-15,2 3 16,8 1 0,10 1-16,12 0 15,14 0-15,11 0 16,-3-3-1,0 1-15,-3 1 16,11 4-16,24 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CD6BD-7546-4E5B-AEEF-17BA2030D417}" type="datetimeFigureOut">
              <a:rPr lang="it-IT" smtClean="0"/>
              <a:t>19/10/2021</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F513F-1854-4FA8-95B1-55E774480315}" type="slidenum">
              <a:rPr lang="it-IT" smtClean="0"/>
              <a:t>‹#›</a:t>
            </a:fld>
            <a:endParaRPr lang="it-IT"/>
          </a:p>
        </p:txBody>
      </p:sp>
    </p:spTree>
    <p:extLst>
      <p:ext uri="{BB962C8B-B14F-4D97-AF65-F5344CB8AC3E}">
        <p14:creationId xmlns:p14="http://schemas.microsoft.com/office/powerpoint/2010/main" val="145164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BF3498A-E6C6-401F-9CBC-19633EB1D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9D5A65-2FCA-432C-BFEA-9A3637B52925}" type="slidenum">
              <a:rPr lang="en-AU" altLang="it-IT"/>
              <a:pPr>
                <a:spcBef>
                  <a:spcPct val="0"/>
                </a:spcBef>
              </a:pPr>
              <a:t>3</a:t>
            </a:fld>
            <a:endParaRPr lang="en-AU" altLang="it-IT"/>
          </a:p>
        </p:txBody>
      </p:sp>
      <p:sp>
        <p:nvSpPr>
          <p:cNvPr id="36867" name="Rectangle 2">
            <a:extLst>
              <a:ext uri="{FF2B5EF4-FFF2-40B4-BE49-F238E27FC236}">
                <a16:creationId xmlns:a16="http://schemas.microsoft.com/office/drawing/2014/main" id="{CEB0294A-70A7-4A5C-A5BB-8939281A10F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A186BF2-A749-4229-8675-A79C92C71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Several techniques have been proposed for the distribution of public keys, which can mostly be grouped into the categories shown.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40FBA21-BDEE-4AE6-98A6-07F44BE01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5508576-1AB2-42DF-BEFA-0F3F23912764}" type="slidenum">
              <a:rPr lang="en-AU" altLang="it-IT"/>
              <a:pPr>
                <a:spcBef>
                  <a:spcPct val="0"/>
                </a:spcBef>
              </a:pPr>
              <a:t>4</a:t>
            </a:fld>
            <a:endParaRPr lang="en-AU" altLang="it-IT"/>
          </a:p>
        </p:txBody>
      </p:sp>
      <p:sp>
        <p:nvSpPr>
          <p:cNvPr id="38915" name="Rectangle 1026">
            <a:extLst>
              <a:ext uri="{FF2B5EF4-FFF2-40B4-BE49-F238E27FC236}">
                <a16:creationId xmlns:a16="http://schemas.microsoft.com/office/drawing/2014/main" id="{8DF60FB7-97E9-4840-88B4-83D6B449FBC2}"/>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3DC0D285-F4B5-4257-8527-6568D07FB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altLang="it-IT">
              <a:latin typeface="Arial" panose="020B0604020202020204" pitchFamily="34" charset="0"/>
              <a:cs typeface="Arial" panose="020B0604020202020204" pitchFamily="34" charset="0"/>
            </a:endParaRPr>
          </a:p>
          <a:p>
            <a:pPr lvl="1"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6799606-17F0-478B-A9C0-830630790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598115-F4C7-48EB-8369-ABC209DC1B64}" type="slidenum">
              <a:rPr lang="en-AU" altLang="it-IT"/>
              <a:pPr>
                <a:spcBef>
                  <a:spcPct val="0"/>
                </a:spcBef>
              </a:pPr>
              <a:t>7</a:t>
            </a:fld>
            <a:endParaRPr lang="en-AU" altLang="it-IT"/>
          </a:p>
        </p:txBody>
      </p:sp>
      <p:sp>
        <p:nvSpPr>
          <p:cNvPr id="40963" name="Rectangle 2">
            <a:extLst>
              <a:ext uri="{FF2B5EF4-FFF2-40B4-BE49-F238E27FC236}">
                <a16:creationId xmlns:a16="http://schemas.microsoft.com/office/drawing/2014/main" id="{4A53A914-DBAC-4D22-A433-87763176AA1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2341D58-505A-44A7-9690-D551B1678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F6E239C-1FBD-4EB2-804A-212A47EF6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C11C2B-D2F9-42D9-9DC4-B3A3DFFBF296}" type="slidenum">
              <a:rPr lang="en-AU" altLang="it-IT"/>
              <a:pPr>
                <a:spcBef>
                  <a:spcPct val="0"/>
                </a:spcBef>
              </a:pPr>
              <a:t>9</a:t>
            </a:fld>
            <a:endParaRPr lang="en-AU" altLang="it-IT"/>
          </a:p>
        </p:txBody>
      </p:sp>
      <p:sp>
        <p:nvSpPr>
          <p:cNvPr id="45059" name="Rectangle 2">
            <a:extLst>
              <a:ext uri="{FF2B5EF4-FFF2-40B4-BE49-F238E27FC236}">
                <a16:creationId xmlns:a16="http://schemas.microsoft.com/office/drawing/2014/main" id="{9A798A18-F440-4FE7-818F-DC9811BCFC0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9055348-4B13-4135-886F-3A1155D99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14.11 “</a:t>
            </a:r>
            <a:r>
              <a:rPr lang="en-AU" altLang="it-IT">
                <a:latin typeface="Arial" panose="020B0604020202020204" pitchFamily="34" charset="0"/>
                <a:cs typeface="Arial" panose="020B0604020202020204" pitchFamily="34" charset="0"/>
              </a:rPr>
              <a:t>Public-Key Authority” </a:t>
            </a:r>
            <a:r>
              <a:rPr lang="en-US" altLang="it-IT">
                <a:latin typeface="Arial" panose="020B0604020202020204" pitchFamily="34" charset="0"/>
                <a:cs typeface="Arial" panose="020B0604020202020204"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2D3ACD7-24A9-4859-B8BA-9F61F370D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421BB3-279F-426D-B93A-F7A87828078C}" type="slidenum">
              <a:rPr lang="en-AU" altLang="it-IT"/>
              <a:pPr>
                <a:spcBef>
                  <a:spcPct val="0"/>
                </a:spcBef>
              </a:pPr>
              <a:t>10</a:t>
            </a:fld>
            <a:endParaRPr lang="en-AU" altLang="it-IT"/>
          </a:p>
        </p:txBody>
      </p:sp>
      <p:sp>
        <p:nvSpPr>
          <p:cNvPr id="47107" name="Rectangle 2">
            <a:extLst>
              <a:ext uri="{FF2B5EF4-FFF2-40B4-BE49-F238E27FC236}">
                <a16:creationId xmlns:a16="http://schemas.microsoft.com/office/drawing/2014/main" id="{DD1C0A99-D889-406F-9C3D-C446395F152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2A1A6E8-8CD3-49C8-9679-99D9C5717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altLang="it-IT">
                <a:latin typeface="Arial" panose="020B0604020202020204" pitchFamily="34" charset="0"/>
                <a:cs typeface="Arial" panose="020B0604020202020204" pitchFamily="34" charset="0"/>
              </a:rPr>
              <a:t>binds an </a:t>
            </a:r>
            <a:r>
              <a:rPr lang="en-AU" altLang="it-IT" b="1">
                <a:latin typeface="Arial" panose="020B0604020202020204" pitchFamily="34" charset="0"/>
                <a:cs typeface="Arial" panose="020B0604020202020204" pitchFamily="34" charset="0"/>
              </a:rPr>
              <a:t>identity</a:t>
            </a:r>
            <a:r>
              <a:rPr lang="en-AU" altLang="it-IT">
                <a:latin typeface="Arial" panose="020B0604020202020204" pitchFamily="34" charset="0"/>
                <a:cs typeface="Arial" panose="020B0604020202020204" pitchFamily="34" charset="0"/>
              </a:rPr>
              <a:t> to </a:t>
            </a:r>
            <a:r>
              <a:rPr lang="en-AU" altLang="it-IT" b="1">
                <a:latin typeface="Arial" panose="020B0604020202020204" pitchFamily="34" charset="0"/>
                <a:cs typeface="Arial" panose="020B0604020202020204" pitchFamily="34" charset="0"/>
              </a:rPr>
              <a:t>public key</a:t>
            </a:r>
            <a:r>
              <a:rPr lang="en-AU" altLang="it-IT">
                <a:latin typeface="Arial" panose="020B0604020202020204" pitchFamily="34" charset="0"/>
                <a:cs typeface="Arial" panose="020B0604020202020204" pitchFamily="34" charset="0"/>
              </a:rPr>
              <a:t>, with all contents </a:t>
            </a:r>
            <a:r>
              <a:rPr lang="en-AU" altLang="it-IT" b="1">
                <a:latin typeface="Arial" panose="020B0604020202020204" pitchFamily="34" charset="0"/>
                <a:cs typeface="Arial" panose="020B0604020202020204" pitchFamily="34" charset="0"/>
              </a:rPr>
              <a:t>signed</a:t>
            </a:r>
            <a:r>
              <a:rPr lang="en-AU" altLang="it-IT">
                <a:latin typeface="Arial" panose="020B0604020202020204" pitchFamily="34" charset="0"/>
                <a:cs typeface="Arial" panose="020B0604020202020204" pitchFamily="34" charset="0"/>
              </a:rPr>
              <a:t> by a trusted Public-Key or Certificate Authority (CA). </a:t>
            </a:r>
            <a:r>
              <a:rPr lang="en-US" altLang="it-IT">
                <a:latin typeface="Arial" panose="020B0604020202020204" pitchFamily="34" charset="0"/>
                <a:cs typeface="Arial" panose="020B0604020202020204"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altLang="it-IT">
                <a:latin typeface="Arial" panose="020B0604020202020204" pitchFamily="34" charset="0"/>
                <a:cs typeface="Arial" panose="020B0604020202020204"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8130B3B-070E-4534-A783-BD1A8732A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A10971B-DF64-40B9-891C-4F8771CBE297}" type="slidenum">
              <a:rPr lang="en-AU" altLang="it-IT"/>
              <a:pPr>
                <a:spcBef>
                  <a:spcPct val="0"/>
                </a:spcBef>
              </a:pPr>
              <a:t>11</a:t>
            </a:fld>
            <a:endParaRPr lang="en-AU" altLang="it-IT"/>
          </a:p>
        </p:txBody>
      </p:sp>
      <p:sp>
        <p:nvSpPr>
          <p:cNvPr id="49155" name="Rectangle 2">
            <a:extLst>
              <a:ext uri="{FF2B5EF4-FFF2-40B4-BE49-F238E27FC236}">
                <a16:creationId xmlns:a16="http://schemas.microsoft.com/office/drawing/2014/main" id="{F8459545-6566-43FF-A461-A9A6016F458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7CF634FB-49DB-4B36-A22C-426F37F21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altLang="it-IT">
                <a:latin typeface="Arial" panose="020B0604020202020204" pitchFamily="34" charset="0"/>
              </a:rPr>
              <a:t>One scheme has become universally accepted for formatting public-key certificates: the X.509 standard. </a:t>
            </a:r>
            <a:endParaRPr lang="en-AU" altLang="it-IT">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a:extLst>
              <a:ext uri="{FF2B5EF4-FFF2-40B4-BE49-F238E27FC236}">
                <a16:creationId xmlns:a16="http://schemas.microsoft.com/office/drawing/2014/main" id="{6C4E7B95-B75B-4006-897D-53318B6DDF61}"/>
              </a:ext>
            </a:extLst>
          </p:cNvPr>
          <p:cNvSpPr>
            <a:spLocks noGrp="1" noRot="1" noChangeAspect="1" noChangeArrowheads="1" noTextEdit="1"/>
          </p:cNvSpPr>
          <p:nvPr>
            <p:ph type="sldImg"/>
          </p:nvPr>
        </p:nvSpPr>
        <p:spPr>
          <a:ln/>
        </p:spPr>
      </p:sp>
      <p:sp>
        <p:nvSpPr>
          <p:cNvPr id="83971" name="Segnaposto note 2">
            <a:extLst>
              <a:ext uri="{FF2B5EF4-FFF2-40B4-BE49-F238E27FC236}">
                <a16:creationId xmlns:a16="http://schemas.microsoft.com/office/drawing/2014/main" id="{DF95B99E-4B93-4324-BF98-19526F6BE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3972" name="Segnaposto numero diapositiva 3">
            <a:extLst>
              <a:ext uri="{FF2B5EF4-FFF2-40B4-BE49-F238E27FC236}">
                <a16:creationId xmlns:a16="http://schemas.microsoft.com/office/drawing/2014/main" id="{1A60AAF2-F72A-4093-A0C3-BA4B497AFC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2188C7-AD89-4B6C-9785-0CBFD227BE0C}" type="slidenum">
              <a:rPr lang="en-AU" altLang="it-IT"/>
              <a:pPr>
                <a:spcBef>
                  <a:spcPct val="0"/>
                </a:spcBef>
              </a:pPr>
              <a:t>25</a:t>
            </a:fld>
            <a:endParaRPr lang="en-AU"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a:extLst>
              <a:ext uri="{FF2B5EF4-FFF2-40B4-BE49-F238E27FC236}">
                <a16:creationId xmlns:a16="http://schemas.microsoft.com/office/drawing/2014/main" id="{8B99686D-BA92-46E3-B29B-06F1CF58FA6B}"/>
              </a:ext>
            </a:extLst>
          </p:cNvPr>
          <p:cNvSpPr>
            <a:spLocks noGrp="1" noRot="1" noChangeAspect="1" noChangeArrowheads="1" noTextEdit="1"/>
          </p:cNvSpPr>
          <p:nvPr>
            <p:ph type="sldImg"/>
          </p:nvPr>
        </p:nvSpPr>
        <p:spPr>
          <a:ln/>
        </p:spPr>
      </p:sp>
      <p:sp>
        <p:nvSpPr>
          <p:cNvPr id="86019" name="Segnaposto note 2">
            <a:extLst>
              <a:ext uri="{FF2B5EF4-FFF2-40B4-BE49-F238E27FC236}">
                <a16:creationId xmlns:a16="http://schemas.microsoft.com/office/drawing/2014/main" id="{8B952B32-316C-496C-9E1C-AB5466C64E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6020" name="Segnaposto numero diapositiva 3">
            <a:extLst>
              <a:ext uri="{FF2B5EF4-FFF2-40B4-BE49-F238E27FC236}">
                <a16:creationId xmlns:a16="http://schemas.microsoft.com/office/drawing/2014/main" id="{6A6425AD-792D-4548-83CC-ADC8E18EB1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87BA4A-985B-4470-B9DB-C94539BEA9C7}" type="slidenum">
              <a:rPr lang="en-AU" altLang="it-IT"/>
              <a:pPr>
                <a:spcBef>
                  <a:spcPct val="0"/>
                </a:spcBef>
              </a:pPr>
              <a:t>26</a:t>
            </a:fld>
            <a:endParaRPr lang="en-AU"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9464-45DF-4178-8845-C17421682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7170AEB-E5FC-4B7D-AD59-C61B17AC9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003C84D-CF36-4459-BF57-56D3A9FDE749}"/>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5" name="Footer Placeholder 4">
            <a:extLst>
              <a:ext uri="{FF2B5EF4-FFF2-40B4-BE49-F238E27FC236}">
                <a16:creationId xmlns:a16="http://schemas.microsoft.com/office/drawing/2014/main" id="{98B31A59-94B2-4E9C-88DD-A9F29056408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CB23D4E-FF6D-4442-B3FC-3F684D3459B9}"/>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0406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FA9-04A2-4E4C-A561-BA8F770A1A5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2149F69-0226-42E2-9DF7-A7CE7465A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A56D0BE-FE80-4F7B-9152-1027A2C1832E}"/>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5" name="Footer Placeholder 4">
            <a:extLst>
              <a:ext uri="{FF2B5EF4-FFF2-40B4-BE49-F238E27FC236}">
                <a16:creationId xmlns:a16="http://schemas.microsoft.com/office/drawing/2014/main" id="{49F3D0D4-5CD2-4879-93F1-C7AE744C6FC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5FA30F8-B5EF-4AC9-AB9B-D7A419AEC88D}"/>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1650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9F616-0A2F-485D-BA56-CA22C0339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CA0BDD8-D43D-4534-9E30-2BBD7F378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ED48F-38CD-40E0-9F3E-77DC1DA05F34}"/>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5" name="Footer Placeholder 4">
            <a:extLst>
              <a:ext uri="{FF2B5EF4-FFF2-40B4-BE49-F238E27FC236}">
                <a16:creationId xmlns:a16="http://schemas.microsoft.com/office/drawing/2014/main" id="{BE5E1A4F-4BA7-4867-9AB9-5285793174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F119F36-89C2-41DD-BF2D-232AB807DD94}"/>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6617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089-DEA4-42C7-B465-E3340D41305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1A95001-61DF-4301-9D63-820C4A072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576429C-D4E5-45E2-9CBA-03DBF55CDC63}"/>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5" name="Footer Placeholder 4">
            <a:extLst>
              <a:ext uri="{FF2B5EF4-FFF2-40B4-BE49-F238E27FC236}">
                <a16:creationId xmlns:a16="http://schemas.microsoft.com/office/drawing/2014/main" id="{C6E40E7F-262F-47CC-8F45-B193BB35A62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E15BCB-4520-45B7-934D-A61D2140235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23440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A69-0962-4DFD-AA67-4F1AEEEF6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753626C-22E6-4615-A950-83F152C2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71C0A-9896-464D-A772-FA30097E0679}"/>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5" name="Footer Placeholder 4">
            <a:extLst>
              <a:ext uri="{FF2B5EF4-FFF2-40B4-BE49-F238E27FC236}">
                <a16:creationId xmlns:a16="http://schemas.microsoft.com/office/drawing/2014/main" id="{8180FACD-66EB-4FEE-B97A-4A2846E2D6F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FB9300-426F-454E-829B-5B43C9ADE731}"/>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647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9083-5570-4BBA-8DDC-B9BF7F239A7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66DE5C2-EA54-42D3-822C-6D5449C23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956748BB-27D9-40F3-A551-428C465B9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0A0C427-7854-4405-8BCF-49DEBBDA8B45}"/>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6" name="Footer Placeholder 5">
            <a:extLst>
              <a:ext uri="{FF2B5EF4-FFF2-40B4-BE49-F238E27FC236}">
                <a16:creationId xmlns:a16="http://schemas.microsoft.com/office/drawing/2014/main" id="{51280B80-5B54-4394-8FC7-8EF865A59FB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825A8CE-642E-46EB-A5AE-C2EC7DAE13A8}"/>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104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623D-67E9-4606-9A63-9672C1FBE716}"/>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218C9F9-A72D-47BE-98AC-1F3F2CA2F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98C3F-E8C2-4874-A545-A6E81D7AA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04C069A-41F7-4456-9EF2-C4FAE0B90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BAF6D-896E-4642-B3FD-06FACCFA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93BAE7-FA40-468D-969F-4B53D810FF79}"/>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8" name="Footer Placeholder 7">
            <a:extLst>
              <a:ext uri="{FF2B5EF4-FFF2-40B4-BE49-F238E27FC236}">
                <a16:creationId xmlns:a16="http://schemas.microsoft.com/office/drawing/2014/main" id="{9DDCA240-507D-4FD4-8DDC-1FDB4B06EE6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A4C341A-AA4F-4C56-86B1-2EAECB99B492}"/>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3939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ECC5-4F36-40F2-9D05-C904E60F9A4A}"/>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A0E75A05-1384-46FD-B3A2-ED07F07DDB8F}"/>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4" name="Footer Placeholder 3">
            <a:extLst>
              <a:ext uri="{FF2B5EF4-FFF2-40B4-BE49-F238E27FC236}">
                <a16:creationId xmlns:a16="http://schemas.microsoft.com/office/drawing/2014/main" id="{6547B75B-43BE-4A75-82F8-80FB535B45E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9D0C681-684C-4622-ABED-9A729BC4A516}"/>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63313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5660F-9E23-475B-9E02-DD86166C8EA1}"/>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3" name="Footer Placeholder 2">
            <a:extLst>
              <a:ext uri="{FF2B5EF4-FFF2-40B4-BE49-F238E27FC236}">
                <a16:creationId xmlns:a16="http://schemas.microsoft.com/office/drawing/2014/main" id="{34E69CA1-727B-43C6-87B8-75C68831624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DEF9E0E-088A-4A0B-B550-3D930A1C1AF5}"/>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69760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F881-4846-40D1-AFBE-9AD6E32E5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CBDB47A4-B191-45D0-A2FE-BB389F2E3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4D1EC2-9225-4AFB-A320-45A88A541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7F463-4349-46A5-904A-E804B9268BEB}"/>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6" name="Footer Placeholder 5">
            <a:extLst>
              <a:ext uri="{FF2B5EF4-FFF2-40B4-BE49-F238E27FC236}">
                <a16:creationId xmlns:a16="http://schemas.microsoft.com/office/drawing/2014/main" id="{D16D9753-EB78-48AC-8E79-F0454ADE10E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5503CBB-9068-4EF4-A14B-4F855FB807BE}"/>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73930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BF1-7E8A-4CAE-A412-F1F7225C8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6C1B257-D535-411F-BD16-0A77673A1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6885D713-4D18-4008-9DDC-ED586B55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15E16-8245-46B8-A76E-449F618E8F8B}"/>
              </a:ext>
            </a:extLst>
          </p:cNvPr>
          <p:cNvSpPr>
            <a:spLocks noGrp="1"/>
          </p:cNvSpPr>
          <p:nvPr>
            <p:ph type="dt" sz="half" idx="10"/>
          </p:nvPr>
        </p:nvSpPr>
        <p:spPr/>
        <p:txBody>
          <a:bodyPr/>
          <a:lstStyle/>
          <a:p>
            <a:fld id="{DD268F46-A143-4D49-98F9-74B8259B3C7B}" type="datetimeFigureOut">
              <a:rPr lang="it-IT" smtClean="0"/>
              <a:t>19/10/2021</a:t>
            </a:fld>
            <a:endParaRPr lang="it-IT"/>
          </a:p>
        </p:txBody>
      </p:sp>
      <p:sp>
        <p:nvSpPr>
          <p:cNvPr id="6" name="Footer Placeholder 5">
            <a:extLst>
              <a:ext uri="{FF2B5EF4-FFF2-40B4-BE49-F238E27FC236}">
                <a16:creationId xmlns:a16="http://schemas.microsoft.com/office/drawing/2014/main" id="{CEA9F510-4856-42B1-A95F-18D849A0A92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4C60E66-6EB8-47F1-A3DF-24CCDA75C92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63214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27911-0771-4DF7-A134-92C322BFC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972CE1D-2003-46E2-8D9F-EA082F744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4BB63A2-3265-490C-9F54-996BE7DD5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68F46-A143-4D49-98F9-74B8259B3C7B}" type="datetimeFigureOut">
              <a:rPr lang="it-IT" smtClean="0"/>
              <a:t>19/10/2021</a:t>
            </a:fld>
            <a:endParaRPr lang="it-IT"/>
          </a:p>
        </p:txBody>
      </p:sp>
      <p:sp>
        <p:nvSpPr>
          <p:cNvPr id="5" name="Footer Placeholder 4">
            <a:extLst>
              <a:ext uri="{FF2B5EF4-FFF2-40B4-BE49-F238E27FC236}">
                <a16:creationId xmlns:a16="http://schemas.microsoft.com/office/drawing/2014/main" id="{BC255DC2-BA2D-42F3-8B59-A7EFD14FB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1DAD144-3D1A-4D4D-8986-E0050ED6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03B74-079A-4BD3-BD34-B9EFF3A6923B}" type="slidenum">
              <a:rPr lang="it-IT" smtClean="0"/>
              <a:t>‹#›</a:t>
            </a:fld>
            <a:endParaRPr lang="it-IT"/>
          </a:p>
        </p:txBody>
      </p:sp>
    </p:spTree>
    <p:extLst>
      <p:ext uri="{BB962C8B-B14F-4D97-AF65-F5344CB8AC3E}">
        <p14:creationId xmlns:p14="http://schemas.microsoft.com/office/powerpoint/2010/main" val="408359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hneier.com/academic/paperfiles/paper-pki.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sert road drive | HD photo by felipe lopez (@flopez_nice) on Unsplash |  Travel, Trip, Travel alone">
            <a:extLst>
              <a:ext uri="{FF2B5EF4-FFF2-40B4-BE49-F238E27FC236}">
                <a16:creationId xmlns:a16="http://schemas.microsoft.com/office/drawing/2014/main" id="{45481A88-E9AA-4E97-B88C-63DBE6074AA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1451" b="42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2CB09E-E873-4250-A719-276A0E7E7CB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road to PKI </a:t>
            </a:r>
            <a:br>
              <a:rPr lang="en-US">
                <a:solidFill>
                  <a:srgbClr val="FFFFFF"/>
                </a:solidFill>
              </a:rPr>
            </a:br>
            <a:r>
              <a:rPr lang="en-US">
                <a:solidFill>
                  <a:srgbClr val="FFFFFF"/>
                </a:solidFill>
              </a:rPr>
              <a:t>Key distribution and exchange</a:t>
            </a:r>
            <a:endParaRPr lang="it-IT">
              <a:solidFill>
                <a:srgbClr val="FFFFFF"/>
              </a:solidFill>
            </a:endParaRPr>
          </a:p>
        </p:txBody>
      </p:sp>
      <p:sp>
        <p:nvSpPr>
          <p:cNvPr id="3" name="Subtitle 2">
            <a:extLst>
              <a:ext uri="{FF2B5EF4-FFF2-40B4-BE49-F238E27FC236}">
                <a16:creationId xmlns:a16="http://schemas.microsoft.com/office/drawing/2014/main" id="{6CDA862A-0202-4C6D-886D-756B24E7AA53}"/>
              </a:ext>
            </a:extLst>
          </p:cNvPr>
          <p:cNvSpPr>
            <a:spLocks noGrp="1"/>
          </p:cNvSpPr>
          <p:nvPr>
            <p:ph type="subTitle" idx="1"/>
          </p:nvPr>
        </p:nvSpPr>
        <p:spPr>
          <a:xfrm>
            <a:off x="1524000" y="4159404"/>
            <a:ext cx="9144000" cy="1098395"/>
          </a:xfrm>
        </p:spPr>
        <p:txBody>
          <a:bodyPr>
            <a:normAutofit/>
          </a:bodyPr>
          <a:lstStyle/>
          <a:p>
            <a:endParaRPr lang="it-IT">
              <a:solidFill>
                <a:srgbClr val="FFFFFF"/>
              </a:solidFill>
            </a:endParaRPr>
          </a:p>
        </p:txBody>
      </p:sp>
    </p:spTree>
    <p:extLst>
      <p:ext uri="{BB962C8B-B14F-4D97-AF65-F5344CB8AC3E}">
        <p14:creationId xmlns:p14="http://schemas.microsoft.com/office/powerpoint/2010/main" val="24456007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3282DD4-A7C7-4740-85FD-9DD5D8B8A38E}"/>
              </a:ext>
            </a:extLst>
          </p:cNvPr>
          <p:cNvSpPr>
            <a:spLocks noGrp="1"/>
          </p:cNvSpPr>
          <p:nvPr>
            <p:ph type="title"/>
          </p:nvPr>
        </p:nvSpPr>
        <p:spPr/>
        <p:txBody>
          <a:bodyPr/>
          <a:lstStyle/>
          <a:p>
            <a:pPr eaLnBrk="1" hangingPunct="1"/>
            <a:r>
              <a:rPr lang="en-AU" altLang="it-IT"/>
              <a:t>Public-Key Certificates</a:t>
            </a:r>
          </a:p>
        </p:txBody>
      </p:sp>
      <p:sp>
        <p:nvSpPr>
          <p:cNvPr id="46083" name="Rectangle 3">
            <a:extLst>
              <a:ext uri="{FF2B5EF4-FFF2-40B4-BE49-F238E27FC236}">
                <a16:creationId xmlns:a16="http://schemas.microsoft.com/office/drawing/2014/main" id="{043D4CB6-86E8-4166-99C0-370393382DBD}"/>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a:t>certificates allow key exchange without real-time access to </a:t>
            </a:r>
            <a:r>
              <a:rPr lang="en-AU" altLang="it-IT"/>
              <a:t>public-key authority</a:t>
            </a:r>
          </a:p>
          <a:p>
            <a:pPr eaLnBrk="1" hangingPunct="1">
              <a:lnSpc>
                <a:spcPct val="90000"/>
              </a:lnSpc>
              <a:buFont typeface="Wingdings" panose="05000000000000000000" pitchFamily="2" charset="2"/>
              <a:buChar char="Ø"/>
            </a:pPr>
            <a:r>
              <a:rPr lang="en-US" altLang="it-IT"/>
              <a:t>a certificate </a:t>
            </a:r>
            <a:r>
              <a:rPr lang="en-AU" altLang="it-IT"/>
              <a:t>binds </a:t>
            </a:r>
            <a:r>
              <a:rPr lang="en-AU" altLang="it-IT" b="1"/>
              <a:t>identity</a:t>
            </a:r>
            <a:r>
              <a:rPr lang="en-AU" altLang="it-IT"/>
              <a:t> to </a:t>
            </a:r>
            <a:r>
              <a:rPr lang="en-AU" altLang="it-IT" b="1"/>
              <a:t>public key</a:t>
            </a:r>
            <a:r>
              <a:rPr lang="en-AU" altLang="it-IT"/>
              <a:t>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usually with other info such as period of validity, rights of use etc</a:t>
            </a:r>
          </a:p>
          <a:p>
            <a:pPr eaLnBrk="1" hangingPunct="1">
              <a:lnSpc>
                <a:spcPct val="90000"/>
              </a:lnSpc>
              <a:buFont typeface="Wingdings" panose="05000000000000000000" pitchFamily="2" charset="2"/>
              <a:buChar char="Ø"/>
            </a:pPr>
            <a:r>
              <a:rPr lang="en-AU" altLang="it-IT"/>
              <a:t>with all contents </a:t>
            </a:r>
            <a:r>
              <a:rPr lang="en-AU" altLang="it-IT" b="1"/>
              <a:t>signed</a:t>
            </a:r>
            <a:r>
              <a:rPr lang="en-AU" altLang="it-IT"/>
              <a:t> by a trusted Public-Key or Certificate Authority (CA)</a:t>
            </a:r>
          </a:p>
          <a:p>
            <a:pPr eaLnBrk="1" hangingPunct="1">
              <a:lnSpc>
                <a:spcPct val="90000"/>
              </a:lnSpc>
              <a:buFont typeface="Wingdings" panose="05000000000000000000" pitchFamily="2" charset="2"/>
              <a:buChar char="Ø"/>
            </a:pPr>
            <a:r>
              <a:rPr lang="en-AU" altLang="it-IT"/>
              <a:t>can be verified by anyone who knows the public-key authorities public-key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8EC1F34-ADC3-4216-9F53-05E47D287D7E}"/>
              </a:ext>
            </a:extLst>
          </p:cNvPr>
          <p:cNvSpPr>
            <a:spLocks noGrp="1"/>
          </p:cNvSpPr>
          <p:nvPr>
            <p:ph type="title"/>
          </p:nvPr>
        </p:nvSpPr>
        <p:spPr/>
        <p:txBody>
          <a:bodyPr/>
          <a:lstStyle/>
          <a:p>
            <a:pPr eaLnBrk="1" hangingPunct="1"/>
            <a:r>
              <a:rPr lang="en-AU" altLang="it-IT"/>
              <a:t>Public-Key Certificates</a:t>
            </a:r>
          </a:p>
        </p:txBody>
      </p:sp>
      <p:pic>
        <p:nvPicPr>
          <p:cNvPr id="48131" name="Picture 3">
            <a:extLst>
              <a:ext uri="{FF2B5EF4-FFF2-40B4-BE49-F238E27FC236}">
                <a16:creationId xmlns:a16="http://schemas.microsoft.com/office/drawing/2014/main" id="{4C7EA79C-0260-495D-B464-715BF4EB3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26" y="1499270"/>
            <a:ext cx="8712200" cy="454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67C28B0-F98D-4540-83CA-AF82D5D18225}"/>
              </a:ext>
            </a:extLst>
          </p:cNvPr>
          <p:cNvSpPr txBox="1"/>
          <p:nvPr/>
        </p:nvSpPr>
        <p:spPr>
          <a:xfrm>
            <a:off x="2333897" y="2824833"/>
            <a:ext cx="1128835" cy="307777"/>
          </a:xfrm>
          <a:prstGeom prst="rect">
            <a:avLst/>
          </a:prstGeom>
          <a:noFill/>
        </p:spPr>
        <p:txBody>
          <a:bodyPr wrap="none" rtlCol="0">
            <a:spAutoFit/>
          </a:bodyPr>
          <a:lstStyle/>
          <a:p>
            <a:r>
              <a:rPr lang="en-US" sz="1400" dirty="0"/>
              <a:t>Issuing a CSR</a:t>
            </a:r>
            <a:endParaRPr lang="it-IT" sz="1400" dirty="0"/>
          </a:p>
        </p:txBody>
      </p:sp>
      <p:sp>
        <p:nvSpPr>
          <p:cNvPr id="5" name="TextBox 4">
            <a:extLst>
              <a:ext uri="{FF2B5EF4-FFF2-40B4-BE49-F238E27FC236}">
                <a16:creationId xmlns:a16="http://schemas.microsoft.com/office/drawing/2014/main" id="{3B3DAC7D-877C-4D66-9890-D0654855E4AD}"/>
              </a:ext>
            </a:extLst>
          </p:cNvPr>
          <p:cNvSpPr txBox="1"/>
          <p:nvPr/>
        </p:nvSpPr>
        <p:spPr>
          <a:xfrm>
            <a:off x="4219307" y="3615814"/>
            <a:ext cx="1741054" cy="523220"/>
          </a:xfrm>
          <a:prstGeom prst="rect">
            <a:avLst/>
          </a:prstGeom>
          <a:noFill/>
        </p:spPr>
        <p:txBody>
          <a:bodyPr wrap="none" rtlCol="0">
            <a:spAutoFit/>
          </a:bodyPr>
          <a:lstStyle/>
          <a:p>
            <a:r>
              <a:rPr lang="en-US" sz="1400" dirty="0"/>
              <a:t>Signed CSR </a:t>
            </a:r>
          </a:p>
          <a:p>
            <a:r>
              <a:rPr lang="en-US" sz="1400" dirty="0"/>
              <a:t>becomes a certificate</a:t>
            </a:r>
            <a:endParaRPr lang="it-IT"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5FF45E-8B7B-4A91-BCAA-56C3DD124407}"/>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The main, biggest assumption</a:t>
            </a:r>
            <a:endParaRPr lang="it-IT" dirty="0">
              <a:solidFill>
                <a:srgbClr val="FFFFFF"/>
              </a:solidFill>
            </a:endParaRPr>
          </a:p>
        </p:txBody>
      </p:sp>
      <p:sp>
        <p:nvSpPr>
          <p:cNvPr id="3" name="Content Placeholder 2">
            <a:extLst>
              <a:ext uri="{FF2B5EF4-FFF2-40B4-BE49-F238E27FC236}">
                <a16:creationId xmlns:a16="http://schemas.microsoft.com/office/drawing/2014/main" id="{01C5D80F-0817-4FD7-853D-D065278C71B6}"/>
              </a:ext>
            </a:extLst>
          </p:cNvPr>
          <p:cNvSpPr>
            <a:spLocks noGrp="1"/>
          </p:cNvSpPr>
          <p:nvPr>
            <p:ph idx="1"/>
          </p:nvPr>
        </p:nvSpPr>
        <p:spPr>
          <a:xfrm>
            <a:off x="6090574" y="801866"/>
            <a:ext cx="5306084" cy="5230634"/>
          </a:xfrm>
        </p:spPr>
        <p:txBody>
          <a:bodyPr anchor="ctr">
            <a:normAutofit/>
          </a:bodyPr>
          <a:lstStyle/>
          <a:p>
            <a:endParaRPr lang="en-US" sz="2400" dirty="0">
              <a:solidFill>
                <a:srgbClr val="000000"/>
              </a:solidFill>
            </a:endParaRPr>
          </a:p>
          <a:p>
            <a:endParaRPr lang="en-US" sz="2400" dirty="0">
              <a:solidFill>
                <a:srgbClr val="000000"/>
              </a:solidFill>
            </a:endParaRPr>
          </a:p>
          <a:p>
            <a:r>
              <a:rPr lang="en-US" sz="2400" dirty="0">
                <a:solidFill>
                  <a:srgbClr val="000000"/>
                </a:solidFill>
              </a:rPr>
              <a:t>The CA is </a:t>
            </a:r>
            <a:r>
              <a:rPr lang="en-US" sz="2400" b="1" dirty="0">
                <a:solidFill>
                  <a:srgbClr val="000000"/>
                </a:solidFill>
              </a:rPr>
              <a:t>trusted</a:t>
            </a:r>
            <a:r>
              <a:rPr lang="en-US" sz="2400" dirty="0">
                <a:solidFill>
                  <a:srgbClr val="000000"/>
                </a:solidFill>
              </a:rPr>
              <a:t> and its public key is </a:t>
            </a:r>
            <a:r>
              <a:rPr lang="en-US" sz="2400" b="1" dirty="0">
                <a:solidFill>
                  <a:srgbClr val="FF0000"/>
                </a:solidFill>
              </a:rPr>
              <a:t>pinned</a:t>
            </a:r>
            <a:r>
              <a:rPr lang="en-US" sz="2400" dirty="0">
                <a:solidFill>
                  <a:srgbClr val="000000"/>
                </a:solidFill>
              </a:rPr>
              <a:t> somewhere </a:t>
            </a:r>
            <a:r>
              <a:rPr lang="en-US" sz="2400" b="1" dirty="0">
                <a:solidFill>
                  <a:srgbClr val="000000"/>
                </a:solidFill>
              </a:rPr>
              <a:t>in a secure place</a:t>
            </a:r>
          </a:p>
          <a:p>
            <a:pPr lvl="1"/>
            <a:r>
              <a:rPr lang="en-US" dirty="0">
                <a:solidFill>
                  <a:srgbClr val="000000"/>
                </a:solidFill>
              </a:rPr>
              <a:t>E.g. in the operating system / browser / java keystore</a:t>
            </a:r>
            <a:endParaRPr lang="it-IT" dirty="0">
              <a:solidFill>
                <a:srgbClr val="000000"/>
              </a:solidFill>
            </a:endParaRPr>
          </a:p>
        </p:txBody>
      </p:sp>
    </p:spTree>
    <p:extLst>
      <p:ext uri="{BB962C8B-B14F-4D97-AF65-F5344CB8AC3E}">
        <p14:creationId xmlns:p14="http://schemas.microsoft.com/office/powerpoint/2010/main" val="40077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6854888C-FE50-456E-9FD3-DE5B081ED1D7}"/>
              </a:ext>
            </a:extLst>
          </p:cNvPr>
          <p:cNvSpPr>
            <a:spLocks noGrp="1"/>
          </p:cNvSpPr>
          <p:nvPr>
            <p:ph type="title"/>
          </p:nvPr>
        </p:nvSpPr>
        <p:spPr/>
        <p:txBody>
          <a:bodyPr/>
          <a:lstStyle/>
          <a:p>
            <a:r>
              <a:rPr lang="it-IT" altLang="it-IT" dirty="0"/>
              <a:t>Certificate </a:t>
            </a:r>
            <a:r>
              <a:rPr lang="it-IT" altLang="it-IT" dirty="0" err="1"/>
              <a:t>contents</a:t>
            </a:r>
            <a:r>
              <a:rPr lang="it-IT" altLang="it-IT" dirty="0"/>
              <a:t> (x509 format)</a:t>
            </a:r>
          </a:p>
        </p:txBody>
      </p:sp>
      <p:sp>
        <p:nvSpPr>
          <p:cNvPr id="50179" name="Segnaposto contenuto 2">
            <a:extLst>
              <a:ext uri="{FF2B5EF4-FFF2-40B4-BE49-F238E27FC236}">
                <a16:creationId xmlns:a16="http://schemas.microsoft.com/office/drawing/2014/main" id="{49A71CDA-7F64-466A-BFC6-993F8AF5C2EE}"/>
              </a:ext>
            </a:extLst>
          </p:cNvPr>
          <p:cNvSpPr>
            <a:spLocks noGrp="1"/>
          </p:cNvSpPr>
          <p:nvPr>
            <p:ph idx="1"/>
          </p:nvPr>
        </p:nvSpPr>
        <p:spPr/>
        <p:txBody>
          <a:bodyPr/>
          <a:lstStyle/>
          <a:p>
            <a:pPr lvl="1"/>
            <a:r>
              <a:rPr lang="it-IT" altLang="it-IT" dirty="0"/>
              <a:t>Common Name </a:t>
            </a:r>
          </a:p>
          <a:p>
            <a:pPr lvl="1"/>
            <a:r>
              <a:rPr lang="it-IT" altLang="it-IT" dirty="0"/>
              <a:t>Public key </a:t>
            </a:r>
            <a:r>
              <a:rPr lang="it-IT" altLang="it-IT" dirty="0" err="1"/>
              <a:t>associated</a:t>
            </a:r>
            <a:r>
              <a:rPr lang="it-IT" altLang="it-IT" dirty="0"/>
              <a:t> to the common name</a:t>
            </a:r>
          </a:p>
          <a:p>
            <a:pPr lvl="1"/>
            <a:r>
              <a:rPr lang="it-IT" altLang="it-IT" dirty="0" err="1"/>
              <a:t>Validity</a:t>
            </a:r>
            <a:r>
              <a:rPr lang="it-IT" altLang="it-IT" dirty="0"/>
              <a:t> window</a:t>
            </a:r>
          </a:p>
          <a:p>
            <a:pPr lvl="1"/>
            <a:r>
              <a:rPr lang="it-IT" altLang="it-IT" dirty="0"/>
              <a:t>OCSP </a:t>
            </a:r>
            <a:r>
              <a:rPr lang="it-IT" altLang="it-IT" dirty="0" err="1"/>
              <a:t>coordinates</a:t>
            </a:r>
            <a:r>
              <a:rPr lang="it-IT" altLang="it-IT" dirty="0"/>
              <a:t>, CRL </a:t>
            </a:r>
            <a:r>
              <a:rPr lang="it-IT" altLang="it-IT" dirty="0" err="1"/>
              <a:t>coordinates</a:t>
            </a:r>
            <a:endParaRPr lang="it-IT" altLang="it-IT" dirty="0"/>
          </a:p>
          <a:p>
            <a:pPr lvl="1"/>
            <a:r>
              <a:rPr lang="it-IT" altLang="it-IT" dirty="0" err="1"/>
              <a:t>Other</a:t>
            </a:r>
            <a:r>
              <a:rPr lang="it-IT" altLang="it-IT" dirty="0"/>
              <a:t> fields (</a:t>
            </a:r>
            <a:r>
              <a:rPr lang="it-IT" altLang="it-IT" dirty="0" err="1"/>
              <a:t>purpose</a:t>
            </a:r>
            <a:r>
              <a:rPr lang="it-IT" altLang="it-IT" dirty="0"/>
              <a:t>, ecc.)</a:t>
            </a:r>
          </a:p>
          <a:p>
            <a:pPr lvl="1"/>
            <a:r>
              <a:rPr lang="it-IT" altLang="it-IT" b="1" dirty="0"/>
              <a:t>Digital signature of a CA authority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a:extLst>
              <a:ext uri="{FF2B5EF4-FFF2-40B4-BE49-F238E27FC236}">
                <a16:creationId xmlns:a16="http://schemas.microsoft.com/office/drawing/2014/main" id="{D3B657AB-8675-4A40-9559-D6A14D9C6DDD}"/>
              </a:ext>
            </a:extLst>
          </p:cNvPr>
          <p:cNvSpPr>
            <a:spLocks noGrp="1"/>
          </p:cNvSpPr>
          <p:nvPr>
            <p:ph type="title"/>
          </p:nvPr>
        </p:nvSpPr>
        <p:spPr/>
        <p:txBody>
          <a:bodyPr/>
          <a:lstStyle/>
          <a:p>
            <a:r>
              <a:rPr lang="it-IT" altLang="it-IT"/>
              <a:t>Certificate creation</a:t>
            </a:r>
          </a:p>
        </p:txBody>
      </p:sp>
      <p:sp>
        <p:nvSpPr>
          <p:cNvPr id="51203" name="Segnaposto contenuto 2">
            <a:extLst>
              <a:ext uri="{FF2B5EF4-FFF2-40B4-BE49-F238E27FC236}">
                <a16:creationId xmlns:a16="http://schemas.microsoft.com/office/drawing/2014/main" id="{00F27F7E-7CE5-4CA2-92A6-D65689D30230}"/>
              </a:ext>
            </a:extLst>
          </p:cNvPr>
          <p:cNvSpPr>
            <a:spLocks noGrp="1"/>
          </p:cNvSpPr>
          <p:nvPr>
            <p:ph idx="1"/>
          </p:nvPr>
        </p:nvSpPr>
        <p:spPr/>
        <p:txBody>
          <a:bodyPr/>
          <a:lstStyle/>
          <a:p>
            <a:r>
              <a:rPr lang="it-IT" altLang="it-IT" dirty="0"/>
              <a:t>A certificate </a:t>
            </a:r>
            <a:r>
              <a:rPr lang="it-IT" altLang="it-IT" dirty="0" err="1"/>
              <a:t>request</a:t>
            </a:r>
            <a:r>
              <a:rPr lang="it-IT" altLang="it-IT" dirty="0"/>
              <a:t> (CSR) </a:t>
            </a:r>
            <a:r>
              <a:rPr lang="it-IT" altLang="it-IT" dirty="0" err="1"/>
              <a:t>is</a:t>
            </a:r>
            <a:r>
              <a:rPr lang="it-IT" altLang="it-IT" dirty="0"/>
              <a:t> </a:t>
            </a:r>
            <a:r>
              <a:rPr lang="it-IT" altLang="it-IT" dirty="0" err="1"/>
              <a:t>produced</a:t>
            </a:r>
            <a:r>
              <a:rPr lang="it-IT" altLang="it-IT" dirty="0"/>
              <a:t> and </a:t>
            </a:r>
            <a:r>
              <a:rPr lang="it-IT" altLang="it-IT" dirty="0" err="1"/>
              <a:t>submitted</a:t>
            </a:r>
            <a:r>
              <a:rPr lang="it-IT" altLang="it-IT" dirty="0"/>
              <a:t> to a CA</a:t>
            </a:r>
          </a:p>
          <a:p>
            <a:r>
              <a:rPr lang="it-IT" altLang="it-IT" dirty="0"/>
              <a:t>A RA (</a:t>
            </a:r>
            <a:r>
              <a:rPr lang="it-IT" altLang="it-IT" dirty="0" err="1"/>
              <a:t>registration</a:t>
            </a:r>
            <a:r>
              <a:rPr lang="it-IT" altLang="it-IT" dirty="0"/>
              <a:t> authority) </a:t>
            </a:r>
            <a:r>
              <a:rPr lang="it-IT" altLang="it-IT" dirty="0" err="1"/>
              <a:t>validates</a:t>
            </a:r>
            <a:r>
              <a:rPr lang="it-IT" altLang="it-IT" dirty="0"/>
              <a:t> the </a:t>
            </a:r>
            <a:r>
              <a:rPr lang="it-IT" altLang="it-IT" dirty="0" err="1"/>
              <a:t>requests</a:t>
            </a:r>
            <a:r>
              <a:rPr lang="it-IT" altLang="it-IT" dirty="0"/>
              <a:t> and </a:t>
            </a:r>
            <a:r>
              <a:rPr lang="it-IT" altLang="it-IT" dirty="0" err="1"/>
              <a:t>submits</a:t>
            </a:r>
            <a:r>
              <a:rPr lang="it-IT" altLang="it-IT" dirty="0"/>
              <a:t> </a:t>
            </a:r>
            <a:r>
              <a:rPr lang="it-IT" altLang="it-IT" dirty="0" err="1"/>
              <a:t>it</a:t>
            </a:r>
            <a:r>
              <a:rPr lang="it-IT" altLang="it-IT" dirty="0"/>
              <a:t> to the CA. </a:t>
            </a:r>
          </a:p>
          <a:p>
            <a:pPr lvl="1"/>
            <a:r>
              <a:rPr lang="it-IT" altLang="it-IT" dirty="0"/>
              <a:t>CA trusts RA and good security </a:t>
            </a:r>
            <a:r>
              <a:rPr lang="it-IT" altLang="it-IT" dirty="0" err="1"/>
              <a:t>practices</a:t>
            </a:r>
            <a:r>
              <a:rPr lang="it-IT" altLang="it-IT" dirty="0"/>
              <a:t> are </a:t>
            </a:r>
            <a:r>
              <a:rPr lang="it-IT" altLang="it-IT" dirty="0" err="1"/>
              <a:t>assumed</a:t>
            </a:r>
            <a:endParaRPr lang="it-IT" altLang="it-IT" dirty="0"/>
          </a:p>
          <a:p>
            <a:r>
              <a:rPr lang="it-IT" altLang="it-IT" dirty="0"/>
              <a:t>Success: a new certificate C </a:t>
            </a:r>
            <a:r>
              <a:rPr lang="it-IT" altLang="it-IT" dirty="0" err="1"/>
              <a:t>is</a:t>
            </a:r>
            <a:r>
              <a:rPr lang="it-IT" altLang="it-IT" dirty="0"/>
              <a:t> </a:t>
            </a:r>
            <a:r>
              <a:rPr lang="it-IT" altLang="it-IT" dirty="0" err="1"/>
              <a:t>issued</a:t>
            </a:r>
            <a:endParaRPr lang="it-IT" altLang="it-IT" dirty="0"/>
          </a:p>
          <a:p>
            <a:r>
              <a:rPr lang="it-IT" altLang="it-IT" dirty="0" err="1"/>
              <a:t>Failure</a:t>
            </a:r>
            <a:r>
              <a:rPr lang="it-IT" altLang="it-IT" dirty="0"/>
              <a:t>: no new certificate </a:t>
            </a:r>
            <a:r>
              <a:rPr lang="it-IT" altLang="it-IT" dirty="0" err="1"/>
              <a:t>is</a:t>
            </a:r>
            <a:r>
              <a:rPr lang="it-IT" altLang="it-IT" dirty="0"/>
              <a:t> </a:t>
            </a:r>
            <a:r>
              <a:rPr lang="it-IT" altLang="it-IT" dirty="0" err="1"/>
              <a:t>issued</a:t>
            </a:r>
            <a:endParaRPr lang="it-IT" alt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8688-5357-488D-9C1B-6B6ABBFD6D2D}"/>
              </a:ext>
            </a:extLst>
          </p:cNvPr>
          <p:cNvSpPr>
            <a:spLocks noGrp="1"/>
          </p:cNvSpPr>
          <p:nvPr>
            <p:ph type="title"/>
          </p:nvPr>
        </p:nvSpPr>
        <p:spPr/>
        <p:txBody>
          <a:bodyPr/>
          <a:lstStyle/>
          <a:p>
            <a:r>
              <a:rPr lang="en-US" dirty="0"/>
              <a:t>Examples of RA validation practices</a:t>
            </a:r>
            <a:endParaRPr lang="it-IT" dirty="0"/>
          </a:p>
        </p:txBody>
      </p:sp>
      <p:sp>
        <p:nvSpPr>
          <p:cNvPr id="3" name="Content Placeholder 2">
            <a:extLst>
              <a:ext uri="{FF2B5EF4-FFF2-40B4-BE49-F238E27FC236}">
                <a16:creationId xmlns:a16="http://schemas.microsoft.com/office/drawing/2014/main" id="{7F394176-FBB2-45D0-B256-4EECFCDACF6B}"/>
              </a:ext>
            </a:extLst>
          </p:cNvPr>
          <p:cNvSpPr>
            <a:spLocks noGrp="1"/>
          </p:cNvSpPr>
          <p:nvPr>
            <p:ph idx="1"/>
          </p:nvPr>
        </p:nvSpPr>
        <p:spPr/>
        <p:txBody>
          <a:bodyPr/>
          <a:lstStyle/>
          <a:p>
            <a:r>
              <a:rPr lang="en-US" dirty="0"/>
              <a:t>For validating Web Sites + FQDNs</a:t>
            </a:r>
          </a:p>
          <a:p>
            <a:pPr lvl="1"/>
            <a:r>
              <a:rPr lang="en-US" dirty="0"/>
              <a:t>Proof of controlling corresponding DNS, or proof of owning the web server</a:t>
            </a:r>
          </a:p>
          <a:p>
            <a:pPr lvl="1"/>
            <a:r>
              <a:rPr lang="en-US" dirty="0"/>
              <a:t>For EV certificates, needs also personal identification and other legal stuff</a:t>
            </a:r>
          </a:p>
          <a:p>
            <a:pPr lvl="1"/>
            <a:endParaRPr lang="en-US" dirty="0"/>
          </a:p>
          <a:p>
            <a:r>
              <a:rPr lang="en-US" dirty="0"/>
              <a:t>For validating people</a:t>
            </a:r>
          </a:p>
          <a:p>
            <a:pPr lvl="1"/>
            <a:r>
              <a:rPr lang="en-US" dirty="0"/>
              <a:t>Legal identification (Photo ID, webcam, etc.)</a:t>
            </a:r>
            <a:endParaRPr lang="it-IT" dirty="0"/>
          </a:p>
        </p:txBody>
      </p:sp>
    </p:spTree>
    <p:extLst>
      <p:ext uri="{BB962C8B-B14F-4D97-AF65-F5344CB8AC3E}">
        <p14:creationId xmlns:p14="http://schemas.microsoft.com/office/powerpoint/2010/main" val="24855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a:extLst>
              <a:ext uri="{FF2B5EF4-FFF2-40B4-BE49-F238E27FC236}">
                <a16:creationId xmlns:a16="http://schemas.microsoft.com/office/drawing/2014/main" id="{042A1010-4F56-4400-AA73-81ADBB0BB7DE}"/>
              </a:ext>
            </a:extLst>
          </p:cNvPr>
          <p:cNvSpPr>
            <a:spLocks noGrp="1"/>
          </p:cNvSpPr>
          <p:nvPr>
            <p:ph type="title"/>
          </p:nvPr>
        </p:nvSpPr>
        <p:spPr/>
        <p:txBody>
          <a:bodyPr/>
          <a:lstStyle/>
          <a:p>
            <a:r>
              <a:rPr lang="it-IT" altLang="it-IT"/>
              <a:t>CA public keys installation</a:t>
            </a:r>
          </a:p>
        </p:txBody>
      </p:sp>
      <p:sp>
        <p:nvSpPr>
          <p:cNvPr id="52227" name="Segnaposto contenuto 2">
            <a:extLst>
              <a:ext uri="{FF2B5EF4-FFF2-40B4-BE49-F238E27FC236}">
                <a16:creationId xmlns:a16="http://schemas.microsoft.com/office/drawing/2014/main" id="{1AD54A3B-60AB-48ED-BDE1-6918EAA5424E}"/>
              </a:ext>
            </a:extLst>
          </p:cNvPr>
          <p:cNvSpPr>
            <a:spLocks noGrp="1"/>
          </p:cNvSpPr>
          <p:nvPr>
            <p:ph idx="1"/>
          </p:nvPr>
        </p:nvSpPr>
        <p:spPr/>
        <p:txBody>
          <a:bodyPr/>
          <a:lstStyle/>
          <a:p>
            <a:r>
              <a:rPr lang="it-IT" altLang="it-IT" dirty="0" err="1"/>
              <a:t>These</a:t>
            </a:r>
            <a:r>
              <a:rPr lang="it-IT" altLang="it-IT" dirty="0"/>
              <a:t> are </a:t>
            </a:r>
            <a:r>
              <a:rPr lang="it-IT" altLang="it-IT" dirty="0" err="1"/>
              <a:t>installed</a:t>
            </a:r>
            <a:r>
              <a:rPr lang="it-IT" altLang="it-IT" dirty="0"/>
              <a:t> one-time in a, </a:t>
            </a:r>
            <a:r>
              <a:rPr lang="it-IT" altLang="it-IT" dirty="0" err="1"/>
              <a:t>tipically</a:t>
            </a:r>
            <a:r>
              <a:rPr lang="it-IT" altLang="it-IT" dirty="0"/>
              <a:t> OS-wide data </a:t>
            </a:r>
            <a:r>
              <a:rPr lang="it-IT" altLang="it-IT" dirty="0" err="1"/>
              <a:t>structure</a:t>
            </a:r>
            <a:r>
              <a:rPr lang="it-IT" altLang="it-IT" dirty="0"/>
              <a:t>, and </a:t>
            </a:r>
            <a:r>
              <a:rPr lang="it-IT" altLang="it-IT" dirty="0" err="1"/>
              <a:t>replaced</a:t>
            </a:r>
            <a:r>
              <a:rPr lang="it-IT" altLang="it-IT" dirty="0"/>
              <a:t> from time to time:</a:t>
            </a:r>
          </a:p>
          <a:p>
            <a:pPr lvl="1"/>
            <a:r>
              <a:rPr lang="it-IT" altLang="it-IT" dirty="0"/>
              <a:t>In case of certificate </a:t>
            </a:r>
            <a:r>
              <a:rPr lang="it-IT" altLang="it-IT" dirty="0" err="1"/>
              <a:t>expiration</a:t>
            </a:r>
            <a:endParaRPr lang="it-IT" altLang="it-IT" dirty="0"/>
          </a:p>
          <a:p>
            <a:pPr lvl="1"/>
            <a:r>
              <a:rPr lang="it-IT" altLang="it-IT" dirty="0"/>
              <a:t>In case of </a:t>
            </a:r>
            <a:r>
              <a:rPr lang="it-IT" altLang="it-IT" dirty="0" err="1"/>
              <a:t>revocation</a:t>
            </a:r>
            <a:endParaRPr lang="it-IT" altLang="it-IT" dirty="0"/>
          </a:p>
          <a:p>
            <a:pPr lvl="1"/>
            <a:r>
              <a:rPr lang="it-IT" altLang="it-IT" dirty="0" err="1"/>
              <a:t>When</a:t>
            </a:r>
            <a:r>
              <a:rPr lang="it-IT" altLang="it-IT" dirty="0"/>
              <a:t> a new CA </a:t>
            </a:r>
            <a:r>
              <a:rPr lang="it-IT" altLang="it-IT" dirty="0" err="1"/>
              <a:t>is</a:t>
            </a:r>
            <a:r>
              <a:rPr lang="it-IT" altLang="it-IT" dirty="0"/>
              <a:t> </a:t>
            </a:r>
            <a:r>
              <a:rPr lang="it-IT" altLang="it-IT" dirty="0" err="1"/>
              <a:t>accepted</a:t>
            </a:r>
            <a:endParaRPr lang="it-IT" altLang="it-IT" dirty="0"/>
          </a:p>
          <a:p>
            <a:pPr lvl="1"/>
            <a:endParaRPr lang="it-IT" altLang="it-IT" dirty="0"/>
          </a:p>
          <a:p>
            <a:r>
              <a:rPr lang="it-IT" altLang="it-IT" dirty="0"/>
              <a:t>Root CA public keys are </a:t>
            </a:r>
            <a:r>
              <a:rPr lang="it-IT" altLang="it-IT" dirty="0" err="1"/>
              <a:t>within</a:t>
            </a:r>
            <a:r>
              <a:rPr lang="it-IT" altLang="it-IT" dirty="0"/>
              <a:t> self-</a:t>
            </a:r>
            <a:r>
              <a:rPr lang="it-IT" altLang="it-IT" dirty="0" err="1"/>
              <a:t>signed</a:t>
            </a:r>
            <a:r>
              <a:rPr lang="it-IT" altLang="it-IT" dirty="0"/>
              <a:t> certificates, and are </a:t>
            </a:r>
            <a:r>
              <a:rPr lang="it-IT" altLang="it-IT" dirty="0" err="1"/>
              <a:t>necessary</a:t>
            </a:r>
            <a:r>
              <a:rPr lang="it-IT" altLang="it-IT" dirty="0"/>
              <a:t> for </a:t>
            </a:r>
            <a:r>
              <a:rPr lang="it-IT" altLang="it-IT" dirty="0" err="1"/>
              <a:t>validation</a:t>
            </a:r>
            <a:endParaRPr lang="it-IT" altLang="it-IT" dirty="0"/>
          </a:p>
          <a:p>
            <a:endParaRPr lang="it-IT" altLang="it-IT" dirty="0"/>
          </a:p>
          <a:p>
            <a:r>
              <a:rPr lang="it-IT" altLang="it-IT" dirty="0" err="1"/>
              <a:t>Keystores</a:t>
            </a:r>
            <a:r>
              <a:rPr lang="it-IT" altLang="it-IT" dirty="0"/>
              <a:t> </a:t>
            </a:r>
            <a:r>
              <a:rPr lang="it-IT" altLang="it-IT" dirty="0" err="1"/>
              <a:t>become</a:t>
            </a:r>
            <a:r>
              <a:rPr lang="it-IT" altLang="it-IT" dirty="0"/>
              <a:t> a </a:t>
            </a:r>
            <a:r>
              <a:rPr lang="it-IT" altLang="it-IT" dirty="0">
                <a:solidFill>
                  <a:srgbClr val="FF0000"/>
                </a:solidFill>
              </a:rPr>
              <a:t>hot</a:t>
            </a:r>
            <a:r>
              <a:rPr lang="it-IT" altLang="it-IT" dirty="0"/>
              <a:t> security point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701-7A77-4459-BF04-BF05B48CBFE9}"/>
              </a:ext>
            </a:extLst>
          </p:cNvPr>
          <p:cNvSpPr>
            <a:spLocks noGrp="1"/>
          </p:cNvSpPr>
          <p:nvPr>
            <p:ph type="title"/>
          </p:nvPr>
        </p:nvSpPr>
        <p:spPr/>
        <p:txBody>
          <a:bodyPr/>
          <a:lstStyle/>
          <a:p>
            <a:r>
              <a:rPr lang="en-US" dirty="0"/>
              <a:t>Example of </a:t>
            </a:r>
            <a:r>
              <a:rPr lang="en-US" dirty="0" err="1"/>
              <a:t>keystore</a:t>
            </a:r>
            <a:r>
              <a:rPr lang="en-US" dirty="0"/>
              <a:t> tampering</a:t>
            </a:r>
            <a:endParaRPr lang="it-IT" dirty="0"/>
          </a:p>
        </p:txBody>
      </p:sp>
      <p:sp>
        <p:nvSpPr>
          <p:cNvPr id="3" name="Content Placeholder 2">
            <a:extLst>
              <a:ext uri="{FF2B5EF4-FFF2-40B4-BE49-F238E27FC236}">
                <a16:creationId xmlns:a16="http://schemas.microsoft.com/office/drawing/2014/main" id="{F481500C-E93D-4349-BC42-5FFA7A4941DE}"/>
              </a:ext>
            </a:extLst>
          </p:cNvPr>
          <p:cNvSpPr>
            <a:spLocks noGrp="1"/>
          </p:cNvSpPr>
          <p:nvPr>
            <p:ph idx="1"/>
          </p:nvPr>
        </p:nvSpPr>
        <p:spPr/>
        <p:txBody>
          <a:bodyPr/>
          <a:lstStyle/>
          <a:p>
            <a:r>
              <a:rPr lang="en-US" dirty="0"/>
              <a:t>Avast Web Mail shield</a:t>
            </a:r>
          </a:p>
          <a:p>
            <a:pPr lvl="1"/>
            <a:r>
              <a:rPr lang="en-US" dirty="0"/>
              <a:t>Almost any commercial AV does this currently</a:t>
            </a:r>
          </a:p>
          <a:p>
            <a:pPr lvl="1"/>
            <a:endParaRPr lang="en-US" dirty="0"/>
          </a:p>
          <a:p>
            <a:endParaRPr lang="it-IT"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73198D6-725B-4233-9C8E-35BB61EB8B4A}"/>
                  </a:ext>
                </a:extLst>
              </p14:cNvPr>
              <p14:cNvContentPartPr/>
              <p14:nvPr/>
            </p14:nvContentPartPr>
            <p14:xfrm>
              <a:off x="2261520" y="3206880"/>
              <a:ext cx="5575680" cy="2677320"/>
            </p14:xfrm>
          </p:contentPart>
        </mc:Choice>
        <mc:Fallback xmlns="">
          <p:pic>
            <p:nvPicPr>
              <p:cNvPr id="4" name="Ink 3">
                <a:extLst>
                  <a:ext uri="{FF2B5EF4-FFF2-40B4-BE49-F238E27FC236}">
                    <a16:creationId xmlns:a16="http://schemas.microsoft.com/office/drawing/2014/main" id="{373198D6-725B-4233-9C8E-35BB61EB8B4A}"/>
                  </a:ext>
                </a:extLst>
              </p:cNvPr>
              <p:cNvPicPr/>
              <p:nvPr/>
            </p:nvPicPr>
            <p:blipFill>
              <a:blip r:embed="rId3"/>
              <a:stretch>
                <a:fillRect/>
              </a:stretch>
            </p:blipFill>
            <p:spPr>
              <a:xfrm>
                <a:off x="2252160" y="3197520"/>
                <a:ext cx="5594400" cy="2696040"/>
              </a:xfrm>
              <a:prstGeom prst="rect">
                <a:avLst/>
              </a:prstGeom>
            </p:spPr>
          </p:pic>
        </mc:Fallback>
      </mc:AlternateContent>
    </p:spTree>
    <p:extLst>
      <p:ext uri="{BB962C8B-B14F-4D97-AF65-F5344CB8AC3E}">
        <p14:creationId xmlns:p14="http://schemas.microsoft.com/office/powerpoint/2010/main" val="14384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83BF-07BC-421A-AC97-C3FD9B5B4268}"/>
              </a:ext>
            </a:extLst>
          </p:cNvPr>
          <p:cNvSpPr>
            <a:spLocks noGrp="1"/>
          </p:cNvSpPr>
          <p:nvPr>
            <p:ph type="title"/>
          </p:nvPr>
        </p:nvSpPr>
        <p:spPr/>
        <p:txBody>
          <a:bodyPr/>
          <a:lstStyle/>
          <a:p>
            <a:r>
              <a:rPr lang="en-US" dirty="0"/>
              <a:t>Example of CA private key theft</a:t>
            </a:r>
            <a:endParaRPr lang="it-IT" dirty="0"/>
          </a:p>
        </p:txBody>
      </p:sp>
      <p:sp>
        <p:nvSpPr>
          <p:cNvPr id="3" name="Content Placeholder 2">
            <a:extLst>
              <a:ext uri="{FF2B5EF4-FFF2-40B4-BE49-F238E27FC236}">
                <a16:creationId xmlns:a16="http://schemas.microsoft.com/office/drawing/2014/main" id="{A0E590FE-E684-467B-8A5E-5DA4F926C81A}"/>
              </a:ext>
            </a:extLst>
          </p:cNvPr>
          <p:cNvSpPr>
            <a:spLocks noGrp="1"/>
          </p:cNvSpPr>
          <p:nvPr>
            <p:ph idx="1"/>
          </p:nvPr>
        </p:nvSpPr>
        <p:spPr/>
        <p:txBody>
          <a:bodyPr/>
          <a:lstStyle/>
          <a:p>
            <a:r>
              <a:rPr lang="en-US" dirty="0"/>
              <a:t>The </a:t>
            </a:r>
            <a:r>
              <a:rPr lang="en-US" dirty="0" err="1"/>
              <a:t>Diginotar</a:t>
            </a:r>
            <a:r>
              <a:rPr lang="en-US" dirty="0"/>
              <a:t> case and many more</a:t>
            </a:r>
            <a:endParaRPr lang="it-IT" dirty="0"/>
          </a:p>
        </p:txBody>
      </p:sp>
    </p:spTree>
    <p:extLst>
      <p:ext uri="{BB962C8B-B14F-4D97-AF65-F5344CB8AC3E}">
        <p14:creationId xmlns:p14="http://schemas.microsoft.com/office/powerpoint/2010/main" val="53413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a:extLst>
              <a:ext uri="{FF2B5EF4-FFF2-40B4-BE49-F238E27FC236}">
                <a16:creationId xmlns:a16="http://schemas.microsoft.com/office/drawing/2014/main" id="{1D51C8E7-4C4F-47B2-A92C-3A4DAF236C02}"/>
              </a:ext>
            </a:extLst>
          </p:cNvPr>
          <p:cNvSpPr>
            <a:spLocks noGrp="1"/>
          </p:cNvSpPr>
          <p:nvPr>
            <p:ph type="title"/>
          </p:nvPr>
        </p:nvSpPr>
        <p:spPr/>
        <p:txBody>
          <a:bodyPr/>
          <a:lstStyle/>
          <a:p>
            <a:r>
              <a:rPr lang="it-IT" altLang="it-IT"/>
              <a:t>Certificate validation</a:t>
            </a:r>
          </a:p>
        </p:txBody>
      </p:sp>
      <p:sp>
        <p:nvSpPr>
          <p:cNvPr id="53251" name="Segnaposto contenuto 2">
            <a:extLst>
              <a:ext uri="{FF2B5EF4-FFF2-40B4-BE49-F238E27FC236}">
                <a16:creationId xmlns:a16="http://schemas.microsoft.com/office/drawing/2014/main" id="{1DAF082C-5A14-4C8C-991A-2E0E083D6626}"/>
              </a:ext>
            </a:extLst>
          </p:cNvPr>
          <p:cNvSpPr>
            <a:spLocks noGrp="1"/>
          </p:cNvSpPr>
          <p:nvPr>
            <p:ph idx="1"/>
          </p:nvPr>
        </p:nvSpPr>
        <p:spPr/>
        <p:txBody>
          <a:bodyPr/>
          <a:lstStyle/>
          <a:p>
            <a:r>
              <a:rPr lang="it-IT" altLang="it-IT"/>
              <a:t>All these checks must be successful:</a:t>
            </a:r>
          </a:p>
          <a:p>
            <a:pPr lvl="1"/>
            <a:r>
              <a:rPr lang="it-IT" altLang="it-IT"/>
              <a:t>Digest must correspond to a known and </a:t>
            </a:r>
            <a:r>
              <a:rPr lang="it-IT" altLang="it-IT" b="1"/>
              <a:t>accepted</a:t>
            </a:r>
            <a:r>
              <a:rPr lang="it-IT" altLang="it-IT"/>
              <a:t> public key of a CA in the keystore</a:t>
            </a:r>
          </a:p>
          <a:p>
            <a:pPr lvl="1"/>
            <a:r>
              <a:rPr lang="it-IT" altLang="it-IT"/>
              <a:t>Validity time window must fit with </a:t>
            </a:r>
            <a:r>
              <a:rPr lang="it-IT" altLang="it-IT" b="1"/>
              <a:t>current time</a:t>
            </a:r>
          </a:p>
          <a:p>
            <a:pPr lvl="1"/>
            <a:r>
              <a:rPr lang="it-IT" altLang="it-IT"/>
              <a:t>Certificate scope must match (can’t use a certificate for authorizing things not in the certificate scope)</a:t>
            </a:r>
          </a:p>
          <a:p>
            <a:pPr lvl="1"/>
            <a:r>
              <a:rPr lang="it-IT" altLang="it-IT"/>
              <a:t>Certificate must not be </a:t>
            </a:r>
            <a:r>
              <a:rPr lang="it-IT" altLang="it-IT" b="1"/>
              <a:t>revoked</a:t>
            </a:r>
          </a:p>
          <a:p>
            <a:pPr lvl="1"/>
            <a:r>
              <a:rPr lang="it-IT" altLang="it-IT" b="1"/>
              <a:t>Quality check must be 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B7D-719A-43A0-B857-5CC12B80CA49}"/>
              </a:ext>
            </a:extLst>
          </p:cNvPr>
          <p:cNvSpPr>
            <a:spLocks noGrp="1"/>
          </p:cNvSpPr>
          <p:nvPr>
            <p:ph type="title"/>
          </p:nvPr>
        </p:nvSpPr>
        <p:spPr/>
        <p:txBody>
          <a:bodyPr/>
          <a:lstStyle/>
          <a:p>
            <a:r>
              <a:rPr lang="en-US" dirty="0"/>
              <a:t>Yes, Diffie-Hellman exchange works, but</a:t>
            </a:r>
            <a:endParaRPr lang="it-IT" dirty="0"/>
          </a:p>
        </p:txBody>
      </p:sp>
      <p:sp>
        <p:nvSpPr>
          <p:cNvPr id="3" name="Content Placeholder 2">
            <a:extLst>
              <a:ext uri="{FF2B5EF4-FFF2-40B4-BE49-F238E27FC236}">
                <a16:creationId xmlns:a16="http://schemas.microsoft.com/office/drawing/2014/main" id="{EC840545-F575-4CE9-8948-8CBFD2EC8BBE}"/>
              </a:ext>
            </a:extLst>
          </p:cNvPr>
          <p:cNvSpPr>
            <a:spLocks noGrp="1"/>
          </p:cNvSpPr>
          <p:nvPr>
            <p:ph idx="1"/>
          </p:nvPr>
        </p:nvSpPr>
        <p:spPr/>
        <p:txBody>
          <a:bodyPr/>
          <a:lstStyle/>
          <a:p>
            <a:r>
              <a:rPr lang="en-US" dirty="0"/>
              <a:t>Distributing public keys is subject to MITM</a:t>
            </a:r>
          </a:p>
          <a:p>
            <a:endParaRPr lang="it-IT" dirty="0"/>
          </a:p>
        </p:txBody>
      </p:sp>
    </p:spTree>
    <p:extLst>
      <p:ext uri="{BB962C8B-B14F-4D97-AF65-F5344CB8AC3E}">
        <p14:creationId xmlns:p14="http://schemas.microsoft.com/office/powerpoint/2010/main" val="168409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274" name="Titolo 1">
            <a:extLst>
              <a:ext uri="{FF2B5EF4-FFF2-40B4-BE49-F238E27FC236}">
                <a16:creationId xmlns:a16="http://schemas.microsoft.com/office/drawing/2014/main" id="{29A44A70-2613-405D-8E6B-5538AD6FDC97}"/>
              </a:ext>
            </a:extLst>
          </p:cNvPr>
          <p:cNvSpPr>
            <a:spLocks noGrp="1"/>
          </p:cNvSpPr>
          <p:nvPr>
            <p:ph type="title"/>
          </p:nvPr>
        </p:nvSpPr>
        <p:spPr>
          <a:xfrm>
            <a:off x="6094105" y="802955"/>
            <a:ext cx="4977976" cy="1454051"/>
          </a:xfrm>
        </p:spPr>
        <p:txBody>
          <a:bodyPr>
            <a:normAutofit/>
          </a:bodyPr>
          <a:lstStyle/>
          <a:p>
            <a:r>
              <a:rPr lang="it-IT" altLang="it-IT">
                <a:solidFill>
                  <a:srgbClr val="000000"/>
                </a:solidFill>
              </a:rPr>
              <a:t>Digest check</a:t>
            </a:r>
          </a:p>
        </p:txBody>
      </p:sp>
      <p:sp>
        <p:nvSpPr>
          <p:cNvPr id="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 name="Graphic 70" descr="Fingerprint">
            <a:extLst>
              <a:ext uri="{FF2B5EF4-FFF2-40B4-BE49-F238E27FC236}">
                <a16:creationId xmlns:a16="http://schemas.microsoft.com/office/drawing/2014/main" id="{F8F7DAF5-8C3E-4D33-A963-F7D736F9E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54275" name="Segnaposto contenuto 2">
            <a:extLst>
              <a:ext uri="{FF2B5EF4-FFF2-40B4-BE49-F238E27FC236}">
                <a16:creationId xmlns:a16="http://schemas.microsoft.com/office/drawing/2014/main" id="{B4954967-5220-414D-8A5C-EAEA7AD8E3A0}"/>
              </a:ext>
            </a:extLst>
          </p:cNvPr>
          <p:cNvSpPr>
            <a:spLocks noGrp="1"/>
          </p:cNvSpPr>
          <p:nvPr>
            <p:ph idx="1"/>
          </p:nvPr>
        </p:nvSpPr>
        <p:spPr>
          <a:xfrm>
            <a:off x="6090574" y="2421682"/>
            <a:ext cx="4977578" cy="3639289"/>
          </a:xfrm>
        </p:spPr>
        <p:txBody>
          <a:bodyPr anchor="ctr">
            <a:normAutofit/>
          </a:bodyPr>
          <a:lstStyle/>
          <a:p>
            <a:r>
              <a:rPr lang="it-IT" altLang="it-IT" dirty="0">
                <a:solidFill>
                  <a:srgbClr val="000000"/>
                </a:solidFill>
              </a:rPr>
              <a:t>C = Certificate to be </a:t>
            </a:r>
            <a:r>
              <a:rPr lang="it-IT" altLang="it-IT" dirty="0" err="1">
                <a:solidFill>
                  <a:srgbClr val="000000"/>
                </a:solidFill>
              </a:rPr>
              <a:t>checked</a:t>
            </a:r>
            <a:endParaRPr lang="it-IT" altLang="it-IT" dirty="0">
              <a:solidFill>
                <a:srgbClr val="000000"/>
              </a:solidFill>
            </a:endParaRPr>
          </a:p>
          <a:p>
            <a:r>
              <a:rPr lang="it-IT" altLang="it-IT" dirty="0">
                <a:solidFill>
                  <a:srgbClr val="000000"/>
                </a:solidFill>
              </a:rPr>
              <a:t>D = </a:t>
            </a:r>
            <a:r>
              <a:rPr lang="it-IT" altLang="it-IT" dirty="0" err="1">
                <a:solidFill>
                  <a:srgbClr val="000000"/>
                </a:solidFill>
              </a:rPr>
              <a:t>Fingerprint</a:t>
            </a:r>
            <a:r>
              <a:rPr lang="it-IT" altLang="it-IT" dirty="0">
                <a:solidFill>
                  <a:srgbClr val="000000"/>
                </a:solidFill>
              </a:rPr>
              <a:t> of C</a:t>
            </a:r>
          </a:p>
          <a:p>
            <a:pPr lvl="1"/>
            <a:r>
              <a:rPr lang="it-IT" altLang="it-IT" sz="2800" dirty="0">
                <a:solidFill>
                  <a:srgbClr val="000000"/>
                </a:solidFill>
              </a:rPr>
              <a:t>D = E(</a:t>
            </a:r>
            <a:r>
              <a:rPr lang="it-IT" altLang="it-IT" sz="2800" dirty="0" err="1">
                <a:solidFill>
                  <a:srgbClr val="000000"/>
                </a:solidFill>
              </a:rPr>
              <a:t>Pr_CA</a:t>
            </a:r>
            <a:r>
              <a:rPr lang="it-IT" altLang="it-IT" sz="2800" dirty="0">
                <a:solidFill>
                  <a:srgbClr val="000000"/>
                </a:solidFill>
              </a:rPr>
              <a:t>,  H( C ) )</a:t>
            </a:r>
          </a:p>
          <a:p>
            <a:pPr lvl="1"/>
            <a:endParaRPr lang="it-IT" altLang="it-IT" sz="2800" dirty="0">
              <a:solidFill>
                <a:srgbClr val="000000"/>
              </a:solidFill>
            </a:endParaRPr>
          </a:p>
          <a:p>
            <a:pPr lvl="1"/>
            <a:r>
              <a:rPr lang="it-IT" altLang="it-IT" sz="2800" dirty="0">
                <a:solidFill>
                  <a:srgbClr val="000000"/>
                </a:solidFill>
              </a:rPr>
              <a:t>C’</a:t>
            </a:r>
          </a:p>
          <a:p>
            <a:pPr lvl="1"/>
            <a:r>
              <a:rPr lang="it-IT" altLang="it-IT" sz="2800" dirty="0">
                <a:solidFill>
                  <a:srgbClr val="000000"/>
                </a:solidFill>
              </a:rPr>
              <a:t>H( C’ ) = D( </a:t>
            </a:r>
            <a:r>
              <a:rPr lang="it-IT" altLang="it-IT" sz="2800" dirty="0" err="1">
                <a:solidFill>
                  <a:srgbClr val="000000"/>
                </a:solidFill>
              </a:rPr>
              <a:t>Pu_CA</a:t>
            </a:r>
            <a:r>
              <a:rPr lang="it-IT" altLang="it-IT" sz="2800" dirty="0">
                <a:solidFill>
                  <a:srgbClr val="000000"/>
                </a:solidFill>
              </a:rPr>
              <a:t>, 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olo 1">
            <a:extLst>
              <a:ext uri="{FF2B5EF4-FFF2-40B4-BE49-F238E27FC236}">
                <a16:creationId xmlns:a16="http://schemas.microsoft.com/office/drawing/2014/main" id="{00B425F9-28E9-49F1-A242-F513CAE22D64}"/>
              </a:ext>
            </a:extLst>
          </p:cNvPr>
          <p:cNvSpPr>
            <a:spLocks noGrp="1"/>
          </p:cNvSpPr>
          <p:nvPr>
            <p:ph type="title"/>
          </p:nvPr>
        </p:nvSpPr>
        <p:spPr/>
        <p:txBody>
          <a:bodyPr/>
          <a:lstStyle/>
          <a:p>
            <a:r>
              <a:rPr lang="it-IT" altLang="it-IT"/>
              <a:t>Certificate revocation check</a:t>
            </a:r>
          </a:p>
        </p:txBody>
      </p:sp>
      <p:sp>
        <p:nvSpPr>
          <p:cNvPr id="3" name="Segnaposto contenuto 2">
            <a:extLst>
              <a:ext uri="{FF2B5EF4-FFF2-40B4-BE49-F238E27FC236}">
                <a16:creationId xmlns:a16="http://schemas.microsoft.com/office/drawing/2014/main" id="{52070687-03D4-416A-859A-53F1F7C6CE21}"/>
              </a:ext>
            </a:extLst>
          </p:cNvPr>
          <p:cNvSpPr>
            <a:spLocks noGrp="1"/>
          </p:cNvSpPr>
          <p:nvPr>
            <p:ph idx="1"/>
          </p:nvPr>
        </p:nvSpPr>
        <p:spPr/>
        <p:txBody>
          <a:bodyPr/>
          <a:lstStyle/>
          <a:p>
            <a:pPr marL="0" indent="0">
              <a:buNone/>
              <a:defRPr/>
            </a:pPr>
            <a:r>
              <a:rPr lang="it-IT" dirty="0" err="1"/>
              <a:t>Alternatives</a:t>
            </a:r>
            <a:r>
              <a:rPr lang="it-IT" dirty="0"/>
              <a:t>:</a:t>
            </a:r>
          </a:p>
          <a:p>
            <a:pPr>
              <a:defRPr/>
            </a:pPr>
            <a:r>
              <a:rPr lang="it-IT" dirty="0"/>
              <a:t>Via an OCSP server. </a:t>
            </a:r>
            <a:r>
              <a:rPr lang="it-IT" dirty="0" err="1"/>
              <a:t>It</a:t>
            </a:r>
            <a:r>
              <a:rPr lang="it-IT" dirty="0"/>
              <a:t> must be </a:t>
            </a:r>
            <a:r>
              <a:rPr lang="it-IT" dirty="0" err="1"/>
              <a:t>trusted</a:t>
            </a:r>
            <a:r>
              <a:rPr lang="it-IT" dirty="0"/>
              <a:t> on </a:t>
            </a:r>
            <a:r>
              <a:rPr lang="it-IT" dirty="0" err="1"/>
              <a:t>its</a:t>
            </a:r>
            <a:r>
              <a:rPr lang="it-IT" dirty="0"/>
              <a:t> </a:t>
            </a:r>
            <a:r>
              <a:rPr lang="it-IT" dirty="0" err="1"/>
              <a:t>own</a:t>
            </a:r>
            <a:r>
              <a:rPr lang="it-IT" dirty="0"/>
              <a:t>. The OCSP URL </a:t>
            </a:r>
            <a:r>
              <a:rPr lang="it-IT" dirty="0" err="1"/>
              <a:t>is</a:t>
            </a:r>
            <a:r>
              <a:rPr lang="it-IT" dirty="0"/>
              <a:t> </a:t>
            </a:r>
            <a:r>
              <a:rPr lang="it-IT" dirty="0" err="1"/>
              <a:t>usually</a:t>
            </a:r>
            <a:r>
              <a:rPr lang="it-IT" dirty="0"/>
              <a:t> in a certificate </a:t>
            </a:r>
            <a:r>
              <a:rPr lang="it-IT" dirty="0" err="1"/>
              <a:t>field</a:t>
            </a:r>
            <a:endParaRPr lang="it-IT" dirty="0"/>
          </a:p>
          <a:p>
            <a:pPr lvl="1">
              <a:defRPr/>
            </a:pPr>
            <a:r>
              <a:rPr lang="it-IT" dirty="0"/>
              <a:t>Performance </a:t>
            </a:r>
            <a:r>
              <a:rPr lang="it-IT" dirty="0" err="1"/>
              <a:t>problem</a:t>
            </a:r>
            <a:r>
              <a:rPr lang="it-IT" dirty="0"/>
              <a:t> and an </a:t>
            </a:r>
            <a:r>
              <a:rPr lang="it-IT" dirty="0" err="1"/>
              <a:t>example</a:t>
            </a:r>
            <a:r>
              <a:rPr lang="it-IT" dirty="0"/>
              <a:t> of </a:t>
            </a:r>
            <a:r>
              <a:rPr lang="it-IT" dirty="0" err="1"/>
              <a:t>possible</a:t>
            </a:r>
            <a:r>
              <a:rPr lang="it-IT" dirty="0"/>
              <a:t> domino </a:t>
            </a:r>
            <a:r>
              <a:rPr lang="it-IT" dirty="0" err="1"/>
              <a:t>attack</a:t>
            </a:r>
            <a:r>
              <a:rPr lang="it-IT" dirty="0"/>
              <a:t> </a:t>
            </a:r>
          </a:p>
          <a:p>
            <a:pPr marL="914400" lvl="2" indent="0">
              <a:buNone/>
              <a:defRPr/>
            </a:pPr>
            <a:r>
              <a:rPr lang="it-IT" dirty="0" err="1"/>
              <a:t>Availability</a:t>
            </a:r>
            <a:r>
              <a:rPr lang="it-IT" dirty="0"/>
              <a:t> -&gt; </a:t>
            </a:r>
            <a:r>
              <a:rPr lang="it-IT" dirty="0" err="1"/>
              <a:t>Confidentiality+Integrity</a:t>
            </a:r>
            <a:endParaRPr lang="it-IT" dirty="0"/>
          </a:p>
          <a:p>
            <a:pPr>
              <a:defRPr/>
            </a:pPr>
            <a:r>
              <a:rPr lang="it-IT" dirty="0"/>
              <a:t>Via download of </a:t>
            </a:r>
            <a:r>
              <a:rPr lang="it-IT" dirty="0" err="1"/>
              <a:t>huge</a:t>
            </a:r>
            <a:r>
              <a:rPr lang="it-IT" dirty="0"/>
              <a:t> CRL </a:t>
            </a:r>
            <a:r>
              <a:rPr lang="it-IT" dirty="0" err="1"/>
              <a:t>txt</a:t>
            </a:r>
            <a:r>
              <a:rPr lang="it-IT" dirty="0"/>
              <a:t> </a:t>
            </a:r>
            <a:r>
              <a:rPr lang="it-IT" dirty="0" err="1"/>
              <a:t>files</a:t>
            </a:r>
            <a:endParaRPr lang="it-IT" dirty="0"/>
          </a:p>
          <a:p>
            <a:pPr lvl="1">
              <a:defRPr/>
            </a:pPr>
            <a:r>
              <a:rPr lang="it-IT" dirty="0"/>
              <a:t>Big performance </a:t>
            </a:r>
            <a:r>
              <a:rPr lang="it-IT" dirty="0" err="1"/>
              <a:t>problem</a:t>
            </a:r>
            <a:endParaRPr lang="it-IT" dirty="0"/>
          </a:p>
          <a:p>
            <a:pPr>
              <a:defRPr/>
            </a:pPr>
            <a:r>
              <a:rPr lang="it-IT" dirty="0"/>
              <a:t>OCSP </a:t>
            </a:r>
            <a:r>
              <a:rPr lang="it-IT" dirty="0" err="1"/>
              <a:t>Stapling</a:t>
            </a:r>
            <a:endParaRPr lang="it-IT" dirty="0"/>
          </a:p>
          <a:p>
            <a:pPr lvl="1">
              <a:defRPr/>
            </a:pPr>
            <a:endParaRPr lang="it-IT" dirty="0"/>
          </a:p>
          <a:p>
            <a:pPr>
              <a:defRPr/>
            </a:pPr>
            <a:endParaRPr lang="it-I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a:extLst>
              <a:ext uri="{FF2B5EF4-FFF2-40B4-BE49-F238E27FC236}">
                <a16:creationId xmlns:a16="http://schemas.microsoft.com/office/drawing/2014/main" id="{D9696B3E-3921-478B-80E0-BB2F6F636A51}"/>
              </a:ext>
            </a:extLst>
          </p:cNvPr>
          <p:cNvSpPr>
            <a:spLocks noGrp="1"/>
          </p:cNvSpPr>
          <p:nvPr>
            <p:ph type="title"/>
          </p:nvPr>
        </p:nvSpPr>
        <p:spPr/>
        <p:txBody>
          <a:bodyPr/>
          <a:lstStyle/>
          <a:p>
            <a:r>
              <a:rPr lang="it-IT" altLang="it-IT"/>
              <a:t>Usage of public keys in certificate</a:t>
            </a:r>
          </a:p>
        </p:txBody>
      </p:sp>
      <p:sp>
        <p:nvSpPr>
          <p:cNvPr id="56323" name="Segnaposto contenuto 2">
            <a:extLst>
              <a:ext uri="{FF2B5EF4-FFF2-40B4-BE49-F238E27FC236}">
                <a16:creationId xmlns:a16="http://schemas.microsoft.com/office/drawing/2014/main" id="{CB3E4D5B-1822-453E-9818-BACED1D4366B}"/>
              </a:ext>
            </a:extLst>
          </p:cNvPr>
          <p:cNvSpPr>
            <a:spLocks noGrp="1"/>
          </p:cNvSpPr>
          <p:nvPr>
            <p:ph idx="1"/>
          </p:nvPr>
        </p:nvSpPr>
        <p:spPr/>
        <p:txBody>
          <a:bodyPr/>
          <a:lstStyle/>
          <a:p>
            <a:r>
              <a:rPr lang="it-IT" altLang="it-IT"/>
              <a:t>BasicConstraints:</a:t>
            </a:r>
          </a:p>
          <a:p>
            <a:pPr lvl="1"/>
            <a:r>
              <a:rPr lang="it-IT" altLang="it-IT"/>
              <a:t>CA true or false, pathlen</a:t>
            </a:r>
          </a:p>
          <a:p>
            <a:r>
              <a:rPr lang="it-IT" altLang="it-IT"/>
              <a:t>KeyUsage values:</a:t>
            </a:r>
          </a:p>
          <a:p>
            <a:pPr lvl="1"/>
            <a:r>
              <a:rPr lang="it-IT" altLang="it-IT" sz="2000"/>
              <a:t>digitalSignature, nonRepudiation, keyEncipherment, dataEncipherment, keyAgreement, keyCertSign, cRLSign, encipherOnly and decipherOnly</a:t>
            </a:r>
          </a:p>
          <a:p>
            <a:endParaRPr lang="it-IT" altLang="it-IT" sz="2400"/>
          </a:p>
          <a:p>
            <a:pPr lvl="1"/>
            <a:endParaRPr lang="it-IT" alt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D60-A375-49EA-9B9B-66966548488F}"/>
              </a:ext>
            </a:extLst>
          </p:cNvPr>
          <p:cNvSpPr>
            <a:spLocks noGrp="1"/>
          </p:cNvSpPr>
          <p:nvPr>
            <p:ph type="title"/>
          </p:nvPr>
        </p:nvSpPr>
        <p:spPr/>
        <p:txBody>
          <a:bodyPr/>
          <a:lstStyle/>
          <a:p>
            <a:r>
              <a:rPr lang="en-US" dirty="0"/>
              <a:t>Other known PKIs – Usages	</a:t>
            </a:r>
            <a:endParaRPr lang="it-IT" dirty="0"/>
          </a:p>
        </p:txBody>
      </p:sp>
      <p:sp>
        <p:nvSpPr>
          <p:cNvPr id="3" name="Content Placeholder 2">
            <a:extLst>
              <a:ext uri="{FF2B5EF4-FFF2-40B4-BE49-F238E27FC236}">
                <a16:creationId xmlns:a16="http://schemas.microsoft.com/office/drawing/2014/main" id="{033B3825-AEB2-43F6-A04F-DA779948FFD4}"/>
              </a:ext>
            </a:extLst>
          </p:cNvPr>
          <p:cNvSpPr>
            <a:spLocks noGrp="1"/>
          </p:cNvSpPr>
          <p:nvPr>
            <p:ph idx="1"/>
          </p:nvPr>
        </p:nvSpPr>
        <p:spPr/>
        <p:txBody>
          <a:bodyPr/>
          <a:lstStyle/>
          <a:p>
            <a:r>
              <a:rPr lang="en-US" dirty="0"/>
              <a:t>Code signing</a:t>
            </a:r>
          </a:p>
          <a:p>
            <a:r>
              <a:rPr lang="en-US" dirty="0"/>
              <a:t>Public administration</a:t>
            </a:r>
          </a:p>
          <a:p>
            <a:r>
              <a:rPr lang="en-US" dirty="0"/>
              <a:t>Digital Rights Management</a:t>
            </a:r>
            <a:endParaRPr lang="it-IT" dirty="0"/>
          </a:p>
        </p:txBody>
      </p:sp>
    </p:spTree>
    <p:extLst>
      <p:ext uri="{BB962C8B-B14F-4D97-AF65-F5344CB8AC3E}">
        <p14:creationId xmlns:p14="http://schemas.microsoft.com/office/powerpoint/2010/main" val="1678698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a:extLst>
              <a:ext uri="{FF2B5EF4-FFF2-40B4-BE49-F238E27FC236}">
                <a16:creationId xmlns:a16="http://schemas.microsoft.com/office/drawing/2014/main" id="{397BC71E-38D7-4B04-86CF-D378199F21D6}"/>
              </a:ext>
            </a:extLst>
          </p:cNvPr>
          <p:cNvSpPr>
            <a:spLocks noGrp="1"/>
          </p:cNvSpPr>
          <p:nvPr>
            <p:ph type="title"/>
          </p:nvPr>
        </p:nvSpPr>
        <p:spPr/>
        <p:txBody>
          <a:bodyPr/>
          <a:lstStyle/>
          <a:p>
            <a:r>
              <a:rPr lang="it-IT" altLang="it-IT"/>
              <a:t>Extended key usages</a:t>
            </a:r>
          </a:p>
        </p:txBody>
      </p:sp>
      <p:sp>
        <p:nvSpPr>
          <p:cNvPr id="57347" name="Segnaposto contenuto 2">
            <a:extLst>
              <a:ext uri="{FF2B5EF4-FFF2-40B4-BE49-F238E27FC236}">
                <a16:creationId xmlns:a16="http://schemas.microsoft.com/office/drawing/2014/main" id="{F2B8323A-AF25-43B3-9807-A30CC415C73F}"/>
              </a:ext>
            </a:extLst>
          </p:cNvPr>
          <p:cNvSpPr>
            <a:spLocks noGrp="1"/>
          </p:cNvSpPr>
          <p:nvPr>
            <p:ph idx="1"/>
          </p:nvPr>
        </p:nvSpPr>
        <p:spPr/>
        <p:txBody>
          <a:bodyPr>
            <a:normAutofit lnSpcReduction="10000"/>
          </a:bodyPr>
          <a:lstStyle/>
          <a:p>
            <a:r>
              <a:rPr lang="it-IT" altLang="it-IT" sz="1600">
                <a:latin typeface="Courier New" panose="02070309020205020404" pitchFamily="49" charset="0"/>
                <a:cs typeface="Courier New" panose="02070309020205020404" pitchFamily="49" charset="0"/>
              </a:rPr>
              <a:t>Value                  Meaning</a:t>
            </a:r>
          </a:p>
          <a:p>
            <a:r>
              <a:rPr lang="it-IT" altLang="it-IT" sz="1600">
                <a:latin typeface="Courier New" panose="02070309020205020404" pitchFamily="49" charset="0"/>
                <a:cs typeface="Courier New" panose="02070309020205020404" pitchFamily="49" charset="0"/>
              </a:rPr>
              <a:t> -----                  -------</a:t>
            </a:r>
          </a:p>
          <a:p>
            <a:r>
              <a:rPr lang="it-IT" altLang="it-IT" sz="1600">
                <a:latin typeface="Courier New" panose="02070309020205020404" pitchFamily="49" charset="0"/>
                <a:cs typeface="Courier New" panose="02070309020205020404" pitchFamily="49" charset="0"/>
              </a:rPr>
              <a:t> serverAuth             SSL/TLS Web Server Authentication.</a:t>
            </a:r>
          </a:p>
          <a:p>
            <a:r>
              <a:rPr lang="it-IT" altLang="it-IT" sz="1600">
                <a:latin typeface="Courier New" panose="02070309020205020404" pitchFamily="49" charset="0"/>
                <a:cs typeface="Courier New" panose="02070309020205020404" pitchFamily="49" charset="0"/>
              </a:rPr>
              <a:t> clientAuth             SSL/TLS Web Client Authentication.</a:t>
            </a:r>
          </a:p>
          <a:p>
            <a:r>
              <a:rPr lang="it-IT" altLang="it-IT" sz="1600">
                <a:latin typeface="Courier New" panose="02070309020205020404" pitchFamily="49" charset="0"/>
                <a:cs typeface="Courier New" panose="02070309020205020404" pitchFamily="49" charset="0"/>
              </a:rPr>
              <a:t> codeSigning            Code signing.</a:t>
            </a:r>
          </a:p>
          <a:p>
            <a:r>
              <a:rPr lang="it-IT" altLang="it-IT" sz="1600">
                <a:latin typeface="Courier New" panose="02070309020205020404" pitchFamily="49" charset="0"/>
                <a:cs typeface="Courier New" panose="02070309020205020404" pitchFamily="49" charset="0"/>
              </a:rPr>
              <a:t> emailProtection        E-mail Protection (S/MIME).</a:t>
            </a:r>
          </a:p>
          <a:p>
            <a:r>
              <a:rPr lang="it-IT" altLang="it-IT" sz="1600">
                <a:latin typeface="Courier New" panose="02070309020205020404" pitchFamily="49" charset="0"/>
                <a:cs typeface="Courier New" panose="02070309020205020404" pitchFamily="49" charset="0"/>
              </a:rPr>
              <a:t> timeStamping           Trusted Timestamping</a:t>
            </a:r>
          </a:p>
          <a:p>
            <a:r>
              <a:rPr lang="it-IT" altLang="it-IT" sz="1600">
                <a:latin typeface="Courier New" panose="02070309020205020404" pitchFamily="49" charset="0"/>
                <a:cs typeface="Courier New" panose="02070309020205020404" pitchFamily="49" charset="0"/>
              </a:rPr>
              <a:t> OCSPSigning            OCSP Signing</a:t>
            </a:r>
          </a:p>
          <a:p>
            <a:r>
              <a:rPr lang="it-IT" altLang="it-IT" sz="1600">
                <a:latin typeface="Courier New" panose="02070309020205020404" pitchFamily="49" charset="0"/>
                <a:cs typeface="Courier New" panose="02070309020205020404" pitchFamily="49" charset="0"/>
              </a:rPr>
              <a:t> ipsecIKE               ipsec Internet Key Exchange</a:t>
            </a:r>
          </a:p>
          <a:p>
            <a:r>
              <a:rPr lang="it-IT" altLang="it-IT" sz="1600">
                <a:latin typeface="Courier New" panose="02070309020205020404" pitchFamily="49" charset="0"/>
                <a:cs typeface="Courier New" panose="02070309020205020404" pitchFamily="49" charset="0"/>
              </a:rPr>
              <a:t> msCodeInd              Microsoft Individual Code Signing (authenticode)</a:t>
            </a:r>
          </a:p>
          <a:p>
            <a:r>
              <a:rPr lang="it-IT" altLang="it-IT" sz="1600">
                <a:latin typeface="Courier New" panose="02070309020205020404" pitchFamily="49" charset="0"/>
                <a:cs typeface="Courier New" panose="02070309020205020404" pitchFamily="49" charset="0"/>
              </a:rPr>
              <a:t> msCodeCom              Microsoft Commercial Code Signing (authenticode)</a:t>
            </a:r>
          </a:p>
          <a:p>
            <a:r>
              <a:rPr lang="it-IT" altLang="it-IT" sz="1600">
                <a:latin typeface="Courier New" panose="02070309020205020404" pitchFamily="49" charset="0"/>
                <a:cs typeface="Courier New" panose="02070309020205020404" pitchFamily="49" charset="0"/>
              </a:rPr>
              <a:t> msCTLSign              Microsoft Trust List Signing</a:t>
            </a:r>
          </a:p>
          <a:p>
            <a:r>
              <a:rPr lang="it-IT" altLang="it-IT" sz="1600">
                <a:latin typeface="Courier New" panose="02070309020205020404" pitchFamily="49" charset="0"/>
                <a:cs typeface="Courier New" panose="02070309020205020404" pitchFamily="49" charset="0"/>
              </a:rPr>
              <a:t> msEFS                  Microsoft Encrypted File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olo 1">
            <a:extLst>
              <a:ext uri="{FF2B5EF4-FFF2-40B4-BE49-F238E27FC236}">
                <a16:creationId xmlns:a16="http://schemas.microsoft.com/office/drawing/2014/main" id="{854CAB9A-452E-4344-8F6C-CB6FDF99A009}"/>
              </a:ext>
            </a:extLst>
          </p:cNvPr>
          <p:cNvSpPr>
            <a:spLocks noGrp="1"/>
          </p:cNvSpPr>
          <p:nvPr>
            <p:ph type="title"/>
          </p:nvPr>
        </p:nvSpPr>
        <p:spPr/>
        <p:txBody>
          <a:bodyPr/>
          <a:lstStyle/>
          <a:p>
            <a:pPr eaLnBrk="1" hangingPunct="1"/>
            <a:r>
              <a:rPr lang="it-IT" altLang="it-IT" dirty="0">
                <a:ea typeface="MS PGothic" panose="020B0600070205080204" pitchFamily="34" charset="-128"/>
              </a:rPr>
              <a:t>PKI </a:t>
            </a:r>
            <a:r>
              <a:rPr lang="it-IT" altLang="it-IT" dirty="0" err="1">
                <a:ea typeface="MS PGothic" panose="020B0600070205080204" pitchFamily="34" charset="-128"/>
              </a:rPr>
              <a:t>Assumptions</a:t>
            </a:r>
            <a:r>
              <a:rPr lang="it-IT" altLang="it-IT" dirty="0">
                <a:ea typeface="MS PGothic" panose="020B0600070205080204" pitchFamily="34" charset="-128"/>
              </a:rPr>
              <a:t> and </a:t>
            </a:r>
            <a:r>
              <a:rPr lang="it-IT" altLang="it-IT" dirty="0" err="1">
                <a:ea typeface="MS PGothic" panose="020B0600070205080204" pitchFamily="34" charset="-128"/>
              </a:rPr>
              <a:t>its</a:t>
            </a:r>
            <a:r>
              <a:rPr lang="it-IT" altLang="it-IT" dirty="0">
                <a:ea typeface="MS PGothic" panose="020B0600070205080204" pitchFamily="34" charset="-128"/>
              </a:rPr>
              <a:t> </a:t>
            </a:r>
            <a:r>
              <a:rPr lang="it-IT" altLang="it-IT" dirty="0" err="1">
                <a:ea typeface="MS PGothic" panose="020B0600070205080204" pitchFamily="34" charset="-128"/>
              </a:rPr>
              <a:t>attack</a:t>
            </a:r>
            <a:r>
              <a:rPr lang="it-IT" altLang="it-IT" dirty="0">
                <a:ea typeface="MS PGothic" panose="020B0600070205080204" pitchFamily="34" charset="-128"/>
              </a:rPr>
              <a:t> </a:t>
            </a:r>
            <a:r>
              <a:rPr lang="it-IT" altLang="it-IT" dirty="0" err="1">
                <a:ea typeface="MS PGothic" panose="020B0600070205080204" pitchFamily="34" charset="-128"/>
              </a:rPr>
              <a:t>surface</a:t>
            </a:r>
            <a:br>
              <a:rPr lang="it-IT" altLang="it-IT" dirty="0">
                <a:ea typeface="MS PGothic" panose="020B0600070205080204" pitchFamily="34" charset="-128"/>
              </a:rPr>
            </a:br>
            <a:r>
              <a:rPr lang="it-IT" altLang="it-IT" sz="2400" dirty="0">
                <a:ea typeface="MS PGothic" panose="020B0600070205080204" pitchFamily="34" charset="-128"/>
              </a:rPr>
              <a:t>from </a:t>
            </a:r>
            <a:r>
              <a:rPr lang="it-IT" altLang="it-IT" sz="2400" dirty="0">
                <a:ea typeface="MS PGothic" panose="020B0600070205080204" pitchFamily="34" charset="-128"/>
                <a:hlinkClick r:id="rId3"/>
              </a:rPr>
              <a:t>«</a:t>
            </a:r>
            <a:r>
              <a:rPr lang="it-IT" altLang="it-IT" sz="2400" dirty="0" err="1">
                <a:ea typeface="MS PGothic" panose="020B0600070205080204" pitchFamily="34" charset="-128"/>
                <a:hlinkClick r:id="rId3"/>
              </a:rPr>
              <a:t>ten</a:t>
            </a:r>
            <a:r>
              <a:rPr lang="it-IT" altLang="it-IT" sz="2400" dirty="0">
                <a:ea typeface="MS PGothic" panose="020B0600070205080204" pitchFamily="34" charset="-128"/>
                <a:hlinkClick r:id="rId3"/>
              </a:rPr>
              <a:t> risks of PKI»</a:t>
            </a:r>
            <a:endParaRPr lang="it-IT" altLang="it-IT" sz="2400" dirty="0">
              <a:ea typeface="MS PGothic" panose="020B0600070205080204" pitchFamily="34" charset="-128"/>
            </a:endParaRPr>
          </a:p>
        </p:txBody>
      </p:sp>
      <p:sp>
        <p:nvSpPr>
          <p:cNvPr id="45059" name="Segnaposto contenuto 2">
            <a:extLst>
              <a:ext uri="{FF2B5EF4-FFF2-40B4-BE49-F238E27FC236}">
                <a16:creationId xmlns:a16="http://schemas.microsoft.com/office/drawing/2014/main" id="{6B9E76DD-15A2-4268-A2E3-C6F6C1057875}"/>
              </a:ext>
            </a:extLst>
          </p:cNvPr>
          <p:cNvSpPr>
            <a:spLocks noGrp="1"/>
          </p:cNvSpPr>
          <p:nvPr>
            <p:ph idx="1"/>
          </p:nvPr>
        </p:nvSpPr>
        <p:spPr/>
        <p:txBody>
          <a:bodyPr rtlCol="0">
            <a:normAutofit/>
          </a:bodyPr>
          <a:lstStyle/>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your</a:t>
            </a:r>
            <a:r>
              <a:rPr lang="it-IT" altLang="it-IT" dirty="0">
                <a:ea typeface="ＭＳ Ｐゴシック" pitchFamily="34" charset="-128"/>
              </a:rPr>
              <a:t> CA and </a:t>
            </a:r>
            <a:r>
              <a:rPr lang="it-IT" altLang="it-IT" dirty="0" err="1">
                <a:ea typeface="ＭＳ Ｐゴシック" pitchFamily="34" charset="-128"/>
              </a:rPr>
              <a:t>its</a:t>
            </a:r>
            <a:r>
              <a:rPr lang="it-IT" altLang="it-IT" dirty="0">
                <a:ea typeface="ＭＳ Ｐゴシック" pitchFamily="34" charset="-128"/>
              </a:rPr>
              <a:t> CPS (Certificate </a:t>
            </a:r>
            <a:r>
              <a:rPr lang="it-IT" altLang="it-IT" dirty="0" err="1">
                <a:ea typeface="ＭＳ Ｐゴシック" pitchFamily="34" charset="-128"/>
              </a:rPr>
              <a:t>Practice</a:t>
            </a:r>
            <a:r>
              <a:rPr lang="it-IT" altLang="it-IT" dirty="0">
                <a:ea typeface="ＭＳ Ｐゴシック" pitchFamily="34" charset="-128"/>
              </a:rPr>
              <a:t> Statement)</a:t>
            </a:r>
          </a:p>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that</a:t>
            </a:r>
            <a:r>
              <a:rPr lang="it-IT" altLang="it-IT" dirty="0">
                <a:ea typeface="ＭＳ Ｐゴシック" pitchFamily="34" charset="-128"/>
              </a:rPr>
              <a:t> a private </a:t>
            </a:r>
            <a:r>
              <a:rPr lang="it-IT" altLang="it-IT" dirty="0" err="1">
                <a:ea typeface="ＭＳ Ｐゴシック" pitchFamily="34" charset="-128"/>
              </a:rPr>
              <a:t>key</a:t>
            </a:r>
            <a:r>
              <a:rPr lang="it-IT" altLang="it-IT" dirty="0">
                <a:ea typeface="ＭＳ Ｐゴシック" pitchFamily="34" charset="-128"/>
              </a:rPr>
              <a:t> </a:t>
            </a:r>
            <a:r>
              <a:rPr lang="it-IT" altLang="it-IT" dirty="0" err="1">
                <a:ea typeface="ＭＳ Ｐゴシック" pitchFamily="34" charset="-128"/>
              </a:rPr>
              <a:t>will</a:t>
            </a:r>
            <a:r>
              <a:rPr lang="it-IT" altLang="it-IT" dirty="0">
                <a:ea typeface="ＭＳ Ｐゴシック" pitchFamily="34" charset="-128"/>
              </a:rPr>
              <a:t> be </a:t>
            </a:r>
            <a:r>
              <a:rPr lang="it-IT" altLang="it-IT" dirty="0" err="1">
                <a:ea typeface="ＭＳ Ｐゴシック" pitchFamily="34" charset="-128"/>
              </a:rPr>
              <a:t>handled</a:t>
            </a:r>
            <a:r>
              <a:rPr lang="it-IT" altLang="it-IT" dirty="0">
                <a:ea typeface="ＭＳ Ｐゴシック" pitchFamily="34" charset="-128"/>
              </a:rPr>
              <a:t> </a:t>
            </a:r>
            <a:r>
              <a:rPr lang="it-IT" altLang="it-IT" dirty="0" err="1">
                <a:ea typeface="ＭＳ Ｐゴシック" pitchFamily="34" charset="-128"/>
              </a:rPr>
              <a:t>only</a:t>
            </a:r>
            <a:r>
              <a:rPr lang="it-IT" altLang="it-IT" dirty="0">
                <a:ea typeface="ＭＳ Ｐゴシック" pitchFamily="34" charset="-128"/>
              </a:rPr>
              <a:t> by the </a:t>
            </a:r>
            <a:r>
              <a:rPr lang="it-IT" altLang="it-IT" dirty="0" err="1">
                <a:ea typeface="ＭＳ Ｐゴシック" pitchFamily="34" charset="-128"/>
              </a:rPr>
              <a:t>legitimate</a:t>
            </a:r>
            <a:r>
              <a:rPr lang="it-IT" altLang="it-IT" dirty="0">
                <a:ea typeface="ＭＳ Ｐゴシック" pitchFamily="34" charset="-128"/>
              </a:rPr>
              <a:t> </a:t>
            </a:r>
            <a:r>
              <a:rPr lang="it-IT" altLang="it-IT" dirty="0" err="1">
                <a:ea typeface="ＭＳ Ｐゴシック" pitchFamily="34" charset="-128"/>
              </a:rPr>
              <a:t>handler</a:t>
            </a:r>
            <a:r>
              <a:rPr lang="it-IT" altLang="it-IT" dirty="0">
                <a:ea typeface="ＭＳ Ｐゴシック" pitchFamily="34" charset="-128"/>
              </a:rPr>
              <a:t> (</a:t>
            </a:r>
            <a:r>
              <a:rPr lang="it-IT" altLang="it-IT" dirty="0" err="1">
                <a:ea typeface="ＭＳ Ｐゴシック" pitchFamily="34" charset="-128"/>
              </a:rPr>
              <a:t>legal</a:t>
            </a:r>
            <a:r>
              <a:rPr lang="it-IT" altLang="it-IT" dirty="0">
                <a:ea typeface="ＭＳ Ｐゴシック" pitchFamily="34" charset="-128"/>
              </a:rPr>
              <a:t> </a:t>
            </a:r>
            <a:r>
              <a:rPr lang="it-IT" altLang="it-IT" dirty="0" err="1">
                <a:ea typeface="ＭＳ Ｐゴシック" pitchFamily="34" charset="-128"/>
              </a:rPr>
              <a:t>assumptions</a:t>
            </a:r>
            <a:r>
              <a:rPr lang="it-IT" altLang="it-IT" dirty="0">
                <a:ea typeface="ＭＳ Ｐゴシック" pitchFamily="34" charset="-128"/>
              </a:rPr>
              <a:t>)</a:t>
            </a: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verifying</a:t>
            </a:r>
            <a:r>
              <a:rPr lang="it-IT" altLang="it-IT" dirty="0">
                <a:ea typeface="ＭＳ Ｐゴシック" pitchFamily="34" charset="-128"/>
              </a:rPr>
              <a:t> computer/browser and </a:t>
            </a:r>
            <a:r>
              <a:rPr lang="it-IT" altLang="it-IT" dirty="0" err="1">
                <a:ea typeface="ＭＳ Ｐゴシック" pitchFamily="34" charset="-128"/>
              </a:rPr>
              <a:t>its</a:t>
            </a:r>
            <a:r>
              <a:rPr lang="it-IT" altLang="it-IT" dirty="0">
                <a:ea typeface="ＭＳ Ｐゴシック" pitchFamily="34" charset="-128"/>
              </a:rPr>
              <a:t> </a:t>
            </a:r>
            <a:r>
              <a:rPr lang="it-IT" altLang="it-IT" dirty="0" err="1">
                <a:ea typeface="ＭＳ Ｐゴシック" pitchFamily="34" charset="-128"/>
              </a:rPr>
              <a:t>own</a:t>
            </a:r>
            <a:r>
              <a:rPr lang="it-IT" altLang="it-IT" dirty="0">
                <a:ea typeface="ＭＳ Ｐゴシック" pitchFamily="34" charset="-128"/>
              </a:rPr>
              <a:t> root certificate list</a:t>
            </a:r>
          </a:p>
          <a:p>
            <a:pPr marL="514350" indent="-514350">
              <a:buFont typeface="Franklin Gothic Medium" pitchFamily="34" charset="0"/>
              <a:buAutoNum type="arabicPeriod"/>
              <a:defRPr/>
            </a:pPr>
            <a:r>
              <a:rPr lang="it-IT" altLang="it-IT" sz="2800" dirty="0">
                <a:ea typeface="ＭＳ Ｐゴシック" pitchFamily="34" charset="-128"/>
              </a:rPr>
              <a:t>The CA </a:t>
            </a:r>
            <a:r>
              <a:rPr lang="it-IT" altLang="it-IT" sz="2800" dirty="0" err="1">
                <a:ea typeface="ＭＳ Ｐゴシック" pitchFamily="34" charset="-128"/>
              </a:rPr>
              <a:t>trusted</a:t>
            </a:r>
            <a:r>
              <a:rPr lang="it-IT" altLang="it-IT" sz="2800" dirty="0">
                <a:ea typeface="ＭＳ Ｐゴシック" pitchFamily="34" charset="-128"/>
              </a:rPr>
              <a:t> list </a:t>
            </a:r>
            <a:r>
              <a:rPr lang="it-IT" altLang="it-IT" sz="2800" dirty="0" err="1">
                <a:ea typeface="ＭＳ Ｐゴシック" pitchFamily="34" charset="-128"/>
              </a:rPr>
              <a:t>is</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a:t>
            </a:r>
            <a:r>
              <a:rPr lang="it-IT" altLang="it-IT" sz="2800" dirty="0" err="1">
                <a:ea typeface="ＭＳ Ｐゴシック" pitchFamily="34" charset="-128"/>
              </a:rPr>
              <a:t>weak</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the </a:t>
            </a:r>
            <a:r>
              <a:rPr lang="it-IT" altLang="it-IT" sz="2800" dirty="0" err="1">
                <a:ea typeface="ＭＳ Ｐゴシック" pitchFamily="34" charset="-128"/>
              </a:rPr>
              <a:t>weakest</a:t>
            </a:r>
            <a:r>
              <a:rPr lang="it-IT" altLang="it-IT" sz="2800" dirty="0">
                <a:ea typeface="ＭＳ Ｐゴシック" pitchFamily="34" charset="-128"/>
              </a:rPr>
              <a:t> CA in the </a:t>
            </a:r>
            <a:r>
              <a:rPr lang="it-IT" altLang="it-IT" sz="2800" dirty="0" err="1">
                <a:ea typeface="ＭＳ Ｐゴシック" pitchFamily="34" charset="-128"/>
              </a:rPr>
              <a:t>bunch</a:t>
            </a:r>
            <a:endParaRPr lang="it-IT" altLang="it-IT" dirty="0">
              <a:ea typeface="ＭＳ Ｐゴシック" pitchFamily="34" charset="-128"/>
            </a:endParaRP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association</a:t>
            </a:r>
            <a:r>
              <a:rPr lang="it-IT" altLang="it-IT" dirty="0">
                <a:ea typeface="ＭＳ Ｐゴシック" pitchFamily="34" charset="-128"/>
              </a:rPr>
              <a:t> </a:t>
            </a:r>
            <a:r>
              <a:rPr lang="it-IT" altLang="it-IT" dirty="0" err="1">
                <a:ea typeface="ＭＳ Ｐゴシック" pitchFamily="34" charset="-128"/>
              </a:rPr>
              <a:t>between</a:t>
            </a:r>
            <a:r>
              <a:rPr lang="it-IT" altLang="it-IT" dirty="0">
                <a:ea typeface="ＭＳ Ｐゴシック" pitchFamily="34" charset="-128"/>
              </a:rPr>
              <a:t> </a:t>
            </a:r>
          </a:p>
          <a:p>
            <a:pPr marL="0" indent="0">
              <a:buNone/>
              <a:defRPr/>
            </a:pPr>
            <a:r>
              <a:rPr lang="it-IT" altLang="it-IT" dirty="0">
                <a:ea typeface="ＭＳ Ｐゴシック" pitchFamily="34" charset="-128"/>
              </a:rPr>
              <a:t>	Identity</a:t>
            </a:r>
            <a:r>
              <a:rPr lang="it-IT" altLang="it-IT" dirty="0">
                <a:ea typeface="ＭＳ Ｐゴシック" pitchFamily="34" charset="-128"/>
                <a:sym typeface="Wingdings" pitchFamily="2" charset="2"/>
              </a:rPr>
              <a:t>  </a:t>
            </a:r>
            <a:r>
              <a:rPr lang="it-IT" altLang="it-IT" dirty="0">
                <a:ea typeface="ＭＳ Ｐゴシック" pitchFamily="34" charset="-128"/>
              </a:rPr>
              <a:t>Certificate </a:t>
            </a:r>
          </a:p>
          <a:p>
            <a:pPr marL="0" indent="0">
              <a:buNone/>
              <a:defRPr/>
            </a:pPr>
            <a:r>
              <a:rPr lang="it-IT" altLang="it-IT" dirty="0">
                <a:ea typeface="ＭＳ Ｐゴシック" pitchFamily="34" charset="-128"/>
              </a:rPr>
              <a:t>	(</a:t>
            </a:r>
            <a:r>
              <a:rPr lang="it-IT" altLang="it-IT" dirty="0" err="1">
                <a:ea typeface="ＭＳ Ｐゴシック" pitchFamily="34" charset="-128"/>
              </a:rPr>
              <a:t>homonymies</a:t>
            </a:r>
            <a:r>
              <a:rPr lang="it-IT" altLang="it-IT" dirty="0">
                <a:ea typeface="ＭＳ Ｐゴシック" pitchFamily="34" charset="-128"/>
              </a:rPr>
              <a:t> are </a:t>
            </a:r>
            <a:r>
              <a:rPr lang="it-IT" altLang="it-IT" dirty="0" err="1">
                <a:ea typeface="ＭＳ Ｐゴシック" pitchFamily="34" charset="-128"/>
              </a:rPr>
              <a:t>possible</a:t>
            </a:r>
            <a:r>
              <a:rPr lang="it-IT" altLang="it-IT" dirty="0">
                <a:ea typeface="ＭＳ Ｐゴシック" pitchFamily="34" charset="-128"/>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olo 1">
            <a:extLst>
              <a:ext uri="{FF2B5EF4-FFF2-40B4-BE49-F238E27FC236}">
                <a16:creationId xmlns:a16="http://schemas.microsoft.com/office/drawing/2014/main" id="{AD88CBA9-D587-4A5A-91E0-D6DA5200B6B4}"/>
              </a:ext>
            </a:extLst>
          </p:cNvPr>
          <p:cNvSpPr>
            <a:spLocks noGrp="1"/>
          </p:cNvSpPr>
          <p:nvPr>
            <p:ph type="title"/>
          </p:nvPr>
        </p:nvSpPr>
        <p:spPr/>
        <p:txBody>
          <a:bodyPr/>
          <a:lstStyle/>
          <a:p>
            <a:pPr eaLnBrk="1" hangingPunct="1"/>
            <a:r>
              <a:rPr lang="it-IT" altLang="it-IT">
                <a:ea typeface="MS PGothic" panose="020B0600070205080204" pitchFamily="34" charset="-128"/>
              </a:rPr>
              <a:t>PKI Assumptions #2</a:t>
            </a:r>
          </a:p>
        </p:txBody>
      </p:sp>
      <p:sp>
        <p:nvSpPr>
          <p:cNvPr id="3" name="Segnaposto contenuto 2">
            <a:extLst>
              <a:ext uri="{FF2B5EF4-FFF2-40B4-BE49-F238E27FC236}">
                <a16:creationId xmlns:a16="http://schemas.microsoft.com/office/drawing/2014/main" id="{14D4D58E-F411-4F7C-8768-20F3523A814E}"/>
              </a:ext>
            </a:extLst>
          </p:cNvPr>
          <p:cNvSpPr>
            <a:spLocks noGrp="1"/>
          </p:cNvSpPr>
          <p:nvPr>
            <p:ph idx="1"/>
          </p:nvPr>
        </p:nvSpPr>
        <p:spPr/>
        <p:txBody>
          <a:bodyPr rtlCol="0">
            <a:normAutofit/>
          </a:bodyPr>
          <a:lstStyle/>
          <a:p>
            <a:pPr marL="0" indent="0">
              <a:buNone/>
              <a:defRPr/>
            </a:pPr>
            <a:r>
              <a:rPr lang="it-IT" dirty="0">
                <a:ea typeface="ＭＳ Ｐゴシック" pitchFamily="-107" charset="-128"/>
              </a:rPr>
              <a:t>5. Trust </a:t>
            </a:r>
            <a:r>
              <a:rPr lang="it-IT" dirty="0" err="1">
                <a:ea typeface="ＭＳ Ｐゴシック" pitchFamily="-107" charset="-128"/>
              </a:rPr>
              <a:t>that</a:t>
            </a:r>
            <a:r>
              <a:rPr lang="it-IT" dirty="0">
                <a:ea typeface="ＭＳ Ｐゴシック" pitchFamily="-107" charset="-128"/>
              </a:rPr>
              <a:t> CA </a:t>
            </a:r>
            <a:r>
              <a:rPr lang="it-IT" dirty="0" err="1">
                <a:ea typeface="ＭＳ Ｐゴシック" pitchFamily="-107" charset="-128"/>
              </a:rPr>
              <a:t>is</a:t>
            </a:r>
            <a:r>
              <a:rPr lang="it-IT" dirty="0">
                <a:ea typeface="ＭＳ Ｐゴシック" pitchFamily="-107" charset="-128"/>
              </a:rPr>
              <a:t> an authority on the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which</a:t>
            </a:r>
            <a:r>
              <a:rPr lang="it-IT" dirty="0">
                <a:ea typeface="ＭＳ Ｐゴシック" pitchFamily="-107" charset="-128"/>
              </a:rPr>
              <a:t> CA </a:t>
            </a:r>
            <a:r>
              <a:rPr lang="it-IT" dirty="0" err="1">
                <a:ea typeface="ＭＳ Ｐゴシック" pitchFamily="-107" charset="-128"/>
              </a:rPr>
              <a:t>signs</a:t>
            </a:r>
            <a:r>
              <a:rPr lang="it-IT" dirty="0">
                <a:ea typeface="ＭＳ Ｐゴシック" pitchFamily="-107" charset="-128"/>
              </a:rPr>
              <a:t> for (e.g. DNS, e-mail)</a:t>
            </a:r>
          </a:p>
          <a:p>
            <a:pPr marL="0" indent="0">
              <a:buNone/>
              <a:defRPr/>
            </a:pPr>
            <a:r>
              <a:rPr lang="it-IT" dirty="0">
                <a:ea typeface="ＭＳ Ｐゴシック" pitchFamily="-107" charset="-128"/>
              </a:rPr>
              <a:t>6. </a:t>
            </a:r>
            <a:r>
              <a:rPr lang="it-IT" dirty="0" err="1">
                <a:ea typeface="ＭＳ Ｐゴシック" pitchFamily="-107" charset="-128"/>
              </a:rPr>
              <a:t>Assumes</a:t>
            </a:r>
            <a:r>
              <a:rPr lang="it-IT" dirty="0">
                <a:ea typeface="ＭＳ Ｐゴシック" pitchFamily="-107" charset="-128"/>
              </a:rPr>
              <a:t> </a:t>
            </a:r>
            <a:r>
              <a:rPr lang="it-IT" dirty="0" err="1">
                <a:ea typeface="ＭＳ Ｐゴシック" pitchFamily="-107" charset="-128"/>
              </a:rPr>
              <a:t>that</a:t>
            </a:r>
            <a:r>
              <a:rPr lang="it-IT" dirty="0">
                <a:ea typeface="ＭＳ Ｐゴシック" pitchFamily="-107" charset="-128"/>
              </a:rPr>
              <a:t> </a:t>
            </a:r>
            <a:r>
              <a:rPr lang="it-IT" dirty="0" err="1">
                <a:ea typeface="ＭＳ Ｐゴシック" pitchFamily="-107" charset="-128"/>
              </a:rPr>
              <a:t>user</a:t>
            </a:r>
            <a:r>
              <a:rPr lang="it-IT" dirty="0">
                <a:ea typeface="ＭＳ Ｐゴシック" pitchFamily="-107" charset="-128"/>
              </a:rPr>
              <a:t> </a:t>
            </a:r>
            <a:r>
              <a:rPr lang="it-IT" dirty="0" err="1">
                <a:ea typeface="ＭＳ Ｐゴシック" pitchFamily="-107" charset="-128"/>
              </a:rPr>
              <a:t>understands</a:t>
            </a:r>
            <a:r>
              <a:rPr lang="it-IT" dirty="0">
                <a:ea typeface="ＭＳ Ｐゴシック" pitchFamily="-107" charset="-128"/>
              </a:rPr>
              <a:t> (part of) PKI</a:t>
            </a:r>
          </a:p>
          <a:p>
            <a:pPr marL="0" indent="0">
              <a:buNone/>
              <a:defRPr/>
            </a:pPr>
            <a:r>
              <a:rPr lang="it-IT" dirty="0">
                <a:ea typeface="ＭＳ Ｐゴシック" pitchFamily="-107" charset="-128"/>
              </a:rPr>
              <a:t>7. RA+CA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is</a:t>
            </a:r>
            <a:r>
              <a:rPr lang="it-IT" dirty="0">
                <a:ea typeface="ＭＳ Ｐゴシック" pitchFamily="-107" charset="-128"/>
              </a:rPr>
              <a:t> </a:t>
            </a:r>
            <a:r>
              <a:rPr lang="it-IT" dirty="0" err="1">
                <a:ea typeface="ＭＳ Ｐゴシック" pitchFamily="-107" charset="-128"/>
              </a:rPr>
              <a:t>trusted</a:t>
            </a:r>
            <a:endParaRPr lang="it-IT" dirty="0">
              <a:ea typeface="ＭＳ Ｐゴシック" pitchFamily="-107" charset="-128"/>
            </a:endParaRPr>
          </a:p>
          <a:p>
            <a:pPr marL="0" indent="0">
              <a:buNone/>
              <a:defRPr/>
            </a:pPr>
            <a:r>
              <a:rPr lang="it-IT" dirty="0">
                <a:ea typeface="ＭＳ Ｐゴシック" pitchFamily="-107" charset="-128"/>
              </a:rPr>
              <a:t>8. RA </a:t>
            </a:r>
            <a:r>
              <a:rPr lang="it-IT" dirty="0" err="1">
                <a:ea typeface="ＭＳ Ｐゴシック" pitchFamily="-107" charset="-128"/>
              </a:rPr>
              <a:t>well</a:t>
            </a:r>
            <a:r>
              <a:rPr lang="it-IT" dirty="0">
                <a:ea typeface="ＭＳ Ｐゴシック" pitchFamily="-107" charset="-128"/>
              </a:rPr>
              <a:t> </a:t>
            </a:r>
            <a:r>
              <a:rPr lang="it-IT" dirty="0" err="1">
                <a:ea typeface="ＭＳ Ｐゴシック" pitchFamily="-107" charset="-128"/>
              </a:rPr>
              <a:t>identifies</a:t>
            </a:r>
            <a:r>
              <a:rPr lang="it-IT" dirty="0">
                <a:ea typeface="ＭＳ Ｐゴシック" pitchFamily="-107" charset="-128"/>
              </a:rPr>
              <a:t> the certificate </a:t>
            </a:r>
            <a:r>
              <a:rPr lang="it-IT" dirty="0" err="1">
                <a:ea typeface="ＭＳ Ｐゴシック" pitchFamily="-107" charset="-128"/>
              </a:rPr>
              <a:t>requester</a:t>
            </a:r>
            <a:endParaRPr lang="it-IT" dirty="0">
              <a:ea typeface="ＭＳ Ｐゴシック" pitchFamily="-107" charset="-128"/>
            </a:endParaRPr>
          </a:p>
          <a:p>
            <a:pPr marL="0" indent="0">
              <a:buNone/>
              <a:defRPr/>
            </a:pPr>
            <a:r>
              <a:rPr lang="it-IT" dirty="0">
                <a:ea typeface="ＭＳ Ｐゴシック" pitchFamily="-107" charset="-128"/>
              </a:rPr>
              <a:t>9. Certificate </a:t>
            </a:r>
            <a:r>
              <a:rPr lang="it-IT" dirty="0" err="1">
                <a:ea typeface="ＭＳ Ｐゴシック" pitchFamily="-107" charset="-128"/>
              </a:rPr>
              <a:t>practices</a:t>
            </a:r>
            <a:r>
              <a:rPr lang="it-IT" dirty="0">
                <a:ea typeface="ＭＳ Ｐゴシック" pitchFamily="-107" charset="-128"/>
              </a:rPr>
              <a:t> (CSP) are </a:t>
            </a:r>
            <a:r>
              <a:rPr lang="it-IT" dirty="0" err="1">
                <a:ea typeface="ＭＳ Ｐゴシック" pitchFamily="-107" charset="-128"/>
              </a:rPr>
              <a:t>respected</a:t>
            </a:r>
            <a:endParaRPr lang="it-IT" dirty="0">
              <a:ea typeface="ＭＳ Ｐゴシック" pitchFamily="-107" charset="-128"/>
            </a:endParaRPr>
          </a:p>
          <a:p>
            <a:pPr marL="0" indent="0">
              <a:buNone/>
              <a:defRPr/>
            </a:pPr>
            <a:r>
              <a:rPr lang="it-IT" dirty="0">
                <a:ea typeface="ＭＳ Ｐゴシック" pitchFamily="-107" charset="-128"/>
              </a:rPr>
              <a:t>10. Single </a:t>
            </a:r>
            <a:r>
              <a:rPr lang="it-IT" dirty="0" err="1">
                <a:ea typeface="ＭＳ Ｐゴシック" pitchFamily="-107" charset="-128"/>
              </a:rPr>
              <a:t>sign</a:t>
            </a:r>
            <a:r>
              <a:rPr lang="it-IT" dirty="0">
                <a:ea typeface="ＭＳ Ｐゴシック" pitchFamily="-107" charset="-128"/>
              </a:rPr>
              <a:t>-on </a:t>
            </a:r>
            <a:r>
              <a:rPr lang="it-IT" dirty="0" err="1">
                <a:ea typeface="ＭＳ Ｐゴシック" pitchFamily="-107" charset="-128"/>
              </a:rPr>
              <a:t>practices</a:t>
            </a:r>
            <a:r>
              <a:rPr lang="it-IT" dirty="0">
                <a:ea typeface="ＭＳ Ｐゴシック" pitchFamily="-107" charset="-128"/>
              </a:rPr>
              <a:t> are a </a:t>
            </a:r>
            <a:r>
              <a:rPr lang="it-IT" dirty="0" err="1">
                <a:ea typeface="ＭＳ Ｐゴシック" pitchFamily="-107" charset="-128"/>
              </a:rPr>
              <a:t>problem</a:t>
            </a: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514350" indent="-514350">
              <a:buFont typeface="+mj-lt"/>
              <a:buAutoNum type="arabicPeriod"/>
              <a:defRPr/>
            </a:pPr>
            <a:endParaRPr lang="it-IT" sz="3600" dirty="0">
              <a:ea typeface="ＭＳ Ｐゴシック" pitchFamily="-107" charset="-128"/>
            </a:endParaRPr>
          </a:p>
          <a:p>
            <a:pPr marL="0" indent="0">
              <a:buNone/>
              <a:defRPr/>
            </a:pPr>
            <a:endParaRPr lang="it-IT" dirty="0">
              <a:ea typeface="ＭＳ Ｐゴシック" pitchFamily="-107"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0CDF-41B5-4951-820A-0CE18A9483C2}"/>
              </a:ext>
            </a:extLst>
          </p:cNvPr>
          <p:cNvSpPr>
            <a:spLocks noGrp="1"/>
          </p:cNvSpPr>
          <p:nvPr>
            <p:ph type="title"/>
          </p:nvPr>
        </p:nvSpPr>
        <p:spPr/>
        <p:txBody>
          <a:bodyPr/>
          <a:lstStyle/>
          <a:p>
            <a:r>
              <a:rPr lang="en-US" dirty="0"/>
              <a:t>Signing devices</a:t>
            </a:r>
            <a:endParaRPr lang="it-IT" dirty="0"/>
          </a:p>
        </p:txBody>
      </p:sp>
      <p:sp>
        <p:nvSpPr>
          <p:cNvPr id="3" name="Content Placeholder 2">
            <a:extLst>
              <a:ext uri="{FF2B5EF4-FFF2-40B4-BE49-F238E27FC236}">
                <a16:creationId xmlns:a16="http://schemas.microsoft.com/office/drawing/2014/main" id="{D0B0F0CC-E10B-48ED-AC7D-8CB1C46D6ABD}"/>
              </a:ext>
            </a:extLst>
          </p:cNvPr>
          <p:cNvSpPr>
            <a:spLocks noGrp="1"/>
          </p:cNvSpPr>
          <p:nvPr>
            <p:ph idx="1"/>
          </p:nvPr>
        </p:nvSpPr>
        <p:spPr/>
        <p:txBody>
          <a:bodyPr/>
          <a:lstStyle/>
          <a:p>
            <a:r>
              <a:rPr lang="en-US" dirty="0"/>
              <a:t>PKCS #11 tokens</a:t>
            </a:r>
          </a:p>
          <a:p>
            <a:r>
              <a:rPr lang="en-US" dirty="0"/>
              <a:t>HSMs</a:t>
            </a:r>
            <a:endParaRPr lang="it-IT" dirty="0"/>
          </a:p>
        </p:txBody>
      </p:sp>
      <p:pic>
        <p:nvPicPr>
          <p:cNvPr id="2050" name="Picture 2" descr="Bit4id | miniLector S EVO">
            <a:extLst>
              <a:ext uri="{FF2B5EF4-FFF2-40B4-BE49-F238E27FC236}">
                <a16:creationId xmlns:a16="http://schemas.microsoft.com/office/drawing/2014/main" id="{25B09942-9057-40C2-918E-5164F3070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95" y="2411412"/>
            <a:ext cx="4289516" cy="428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SMs in a Payment Industry - EFTLab - Breakthrough Payment Technologies">
            <a:extLst>
              <a:ext uri="{FF2B5EF4-FFF2-40B4-BE49-F238E27FC236}">
                <a16:creationId xmlns:a16="http://schemas.microsoft.com/office/drawing/2014/main" id="{7F3769F3-15B6-44C1-915B-A3E8E384D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276475"/>
            <a:ext cx="5429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099C30-A435-4774-8AF9-9F1FCB203677}"/>
              </a:ext>
            </a:extLst>
          </p:cNvPr>
          <p:cNvSpPr>
            <a:spLocks noGrp="1"/>
          </p:cNvSpPr>
          <p:nvPr>
            <p:ph type="title"/>
          </p:nvPr>
        </p:nvSpPr>
        <p:spPr/>
        <p:txBody>
          <a:bodyPr/>
          <a:lstStyle/>
          <a:p>
            <a:pPr eaLnBrk="1" hangingPunct="1"/>
            <a:r>
              <a:rPr lang="en-US" altLang="it-IT"/>
              <a:t>Distribution of Public Keys</a:t>
            </a:r>
            <a:endParaRPr lang="en-AU" altLang="it-IT"/>
          </a:p>
        </p:txBody>
      </p:sp>
      <p:sp>
        <p:nvSpPr>
          <p:cNvPr id="35843" name="Rectangle 3">
            <a:extLst>
              <a:ext uri="{FF2B5EF4-FFF2-40B4-BE49-F238E27FC236}">
                <a16:creationId xmlns:a16="http://schemas.microsoft.com/office/drawing/2014/main" id="{C3A775CE-514E-465A-AB6E-98A36788B92C}"/>
              </a:ext>
            </a:extLst>
          </p:cNvPr>
          <p:cNvSpPr>
            <a:spLocks noGrp="1"/>
          </p:cNvSpPr>
          <p:nvPr>
            <p:ph idx="1"/>
          </p:nvPr>
        </p:nvSpPr>
        <p:spPr/>
        <p:txBody>
          <a:bodyPr/>
          <a:lstStyle/>
          <a:p>
            <a:pPr eaLnBrk="1" hangingPunct="1"/>
            <a:r>
              <a:rPr lang="en-US" altLang="it-IT" dirty="0"/>
              <a:t>Distribution methods:</a:t>
            </a:r>
          </a:p>
          <a:p>
            <a:pPr marL="914400" lvl="1" indent="-457200" eaLnBrk="1" hangingPunct="1">
              <a:buFont typeface="+mj-lt"/>
              <a:buAutoNum type="arabicPeriod"/>
            </a:pPr>
            <a:r>
              <a:rPr lang="en-AU" altLang="it-IT" dirty="0"/>
              <a:t>public announcement with optional one time install (pinning)</a:t>
            </a:r>
          </a:p>
          <a:p>
            <a:pPr lvl="2"/>
            <a:r>
              <a:rPr lang="en-AU" altLang="it-IT" dirty="0"/>
              <a:t>Example: SSH infrastructure</a:t>
            </a:r>
          </a:p>
          <a:p>
            <a:pPr marL="914400" lvl="1" indent="-457200" eaLnBrk="1" hangingPunct="1">
              <a:buFont typeface="+mj-lt"/>
              <a:buAutoNum type="arabicPeriod"/>
            </a:pPr>
            <a:r>
              <a:rPr lang="en-AU" altLang="it-IT" dirty="0"/>
              <a:t>publicly available directory</a:t>
            </a:r>
          </a:p>
          <a:p>
            <a:pPr lvl="2"/>
            <a:r>
              <a:rPr lang="en-AU" altLang="it-IT" dirty="0"/>
              <a:t>Example: PGP infrastructure</a:t>
            </a:r>
          </a:p>
          <a:p>
            <a:pPr marL="914400" lvl="1" indent="-457200" eaLnBrk="1" hangingPunct="1">
              <a:buFont typeface="+mj-lt"/>
              <a:buAutoNum type="arabicPeriod"/>
            </a:pPr>
            <a:r>
              <a:rPr lang="en-AU" altLang="it-IT" dirty="0"/>
              <a:t>public-key authority</a:t>
            </a:r>
          </a:p>
          <a:p>
            <a:pPr lvl="2"/>
            <a:r>
              <a:rPr lang="en-AU" altLang="it-IT" dirty="0"/>
              <a:t>Dynamic publication and verification of public keys: similar to OCSP protocol</a:t>
            </a:r>
          </a:p>
          <a:p>
            <a:pPr marL="914400" lvl="1" indent="-457200" eaLnBrk="1" hangingPunct="1">
              <a:buFont typeface="+mj-lt"/>
              <a:buAutoNum type="arabicPeriod"/>
            </a:pPr>
            <a:r>
              <a:rPr lang="en-AU" altLang="it-IT" dirty="0"/>
              <a:t>public-key certificates</a:t>
            </a:r>
          </a:p>
          <a:p>
            <a:pPr lvl="2"/>
            <a:r>
              <a:rPr lang="en-AU" altLang="it-IT" dirty="0"/>
              <a:t>Example: the </a:t>
            </a:r>
            <a:r>
              <a:rPr lang="en-AU" altLang="it-IT" b="1" dirty="0"/>
              <a:t>real </a:t>
            </a:r>
            <a:r>
              <a:rPr lang="en-AU" altLang="it-IT" dirty="0"/>
              <a:t>PKI</a:t>
            </a:r>
            <a:endParaRPr lang="en-AU" altLang="it-IT" b="1" dirty="0"/>
          </a:p>
          <a:p>
            <a:pPr eaLnBrk="1" hangingPunct="1">
              <a:buFont typeface="Wingdings" panose="05000000000000000000" pitchFamily="2" charset="2"/>
              <a:buNone/>
            </a:pPr>
            <a:endParaRPr lang="en-AU" alt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C6AADA-9096-4512-8EF9-009F6F222CD8}"/>
              </a:ext>
            </a:extLst>
          </p:cNvPr>
          <p:cNvSpPr>
            <a:spLocks noGrp="1"/>
          </p:cNvSpPr>
          <p:nvPr>
            <p:ph type="title"/>
          </p:nvPr>
        </p:nvSpPr>
        <p:spPr/>
        <p:txBody>
          <a:bodyPr/>
          <a:lstStyle/>
          <a:p>
            <a:pPr eaLnBrk="1" hangingPunct="1"/>
            <a:r>
              <a:rPr lang="en-AU" altLang="it-IT"/>
              <a:t>Public Announcement</a:t>
            </a:r>
          </a:p>
        </p:txBody>
      </p:sp>
      <p:sp>
        <p:nvSpPr>
          <p:cNvPr id="37891" name="Rectangle 3">
            <a:extLst>
              <a:ext uri="{FF2B5EF4-FFF2-40B4-BE49-F238E27FC236}">
                <a16:creationId xmlns:a16="http://schemas.microsoft.com/office/drawing/2014/main" id="{DE9E5C9B-9461-44ED-AE32-01D10E32DB89}"/>
              </a:ext>
            </a:extLst>
          </p:cNvPr>
          <p:cNvSpPr>
            <a:spLocks noGrp="1"/>
          </p:cNvSpPr>
          <p:nvPr>
            <p:ph idx="1"/>
          </p:nvPr>
        </p:nvSpPr>
        <p:spPr/>
        <p:txBody>
          <a:bodyPr/>
          <a:lstStyle/>
          <a:p>
            <a:pPr eaLnBrk="1" hangingPunct="1">
              <a:lnSpc>
                <a:spcPct val="90000"/>
              </a:lnSpc>
            </a:pPr>
            <a:r>
              <a:rPr lang="en-US" altLang="it-IT"/>
              <a:t>users distribute public keys to recipients or broadcast to community at large</a:t>
            </a:r>
          </a:p>
          <a:p>
            <a:pPr lvl="1" eaLnBrk="1" hangingPunct="1">
              <a:lnSpc>
                <a:spcPct val="90000"/>
              </a:lnSpc>
            </a:pPr>
            <a:r>
              <a:rPr lang="en-US" altLang="it-IT"/>
              <a:t>eg. append PGP keys to email messages or post to news groups or email list</a:t>
            </a:r>
          </a:p>
          <a:p>
            <a:pPr eaLnBrk="1" hangingPunct="1">
              <a:lnSpc>
                <a:spcPct val="90000"/>
              </a:lnSpc>
            </a:pPr>
            <a:r>
              <a:rPr lang="en-US" altLang="it-IT"/>
              <a:t>major weakness is forgery</a:t>
            </a:r>
          </a:p>
          <a:p>
            <a:pPr lvl="1" eaLnBrk="1" hangingPunct="1">
              <a:lnSpc>
                <a:spcPct val="90000"/>
              </a:lnSpc>
            </a:pPr>
            <a:r>
              <a:rPr lang="en-US" altLang="it-IT"/>
              <a:t>anyone can create a key claiming to be someone else and broadcast it</a:t>
            </a:r>
          </a:p>
          <a:p>
            <a:pPr lvl="1" eaLnBrk="1" hangingPunct="1">
              <a:lnSpc>
                <a:spcPct val="90000"/>
              </a:lnSpc>
            </a:pPr>
            <a:r>
              <a:rPr lang="en-US" altLang="it-IT"/>
              <a:t>until forgery is discovered can masquerade as claimed user</a:t>
            </a:r>
          </a:p>
          <a:p>
            <a:pPr lvl="1" eaLnBrk="1" hangingPunct="1">
              <a:lnSpc>
                <a:spcPct val="90000"/>
              </a:lnSpc>
            </a:pPr>
            <a:r>
              <a:rPr lang="en-US" altLang="it-IT"/>
              <a:t>Example: SSH servers</a:t>
            </a:r>
            <a:endParaRPr lang="en-AU"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323A-1583-4564-872B-B91D23538F0D}"/>
              </a:ext>
            </a:extLst>
          </p:cNvPr>
          <p:cNvSpPr>
            <a:spLocks noGrp="1"/>
          </p:cNvSpPr>
          <p:nvPr>
            <p:ph type="title"/>
          </p:nvPr>
        </p:nvSpPr>
        <p:spPr/>
        <p:txBody>
          <a:bodyPr/>
          <a:lstStyle/>
          <a:p>
            <a:pPr algn="ctr"/>
            <a:r>
              <a:rPr lang="en-US" dirty="0"/>
              <a:t>Example: SSH</a:t>
            </a:r>
            <a:endParaRPr lang="it-IT" dirty="0"/>
          </a:p>
        </p:txBody>
      </p:sp>
      <p:pic>
        <p:nvPicPr>
          <p:cNvPr id="13" name="Picture 12">
            <a:extLst>
              <a:ext uri="{FF2B5EF4-FFF2-40B4-BE49-F238E27FC236}">
                <a16:creationId xmlns:a16="http://schemas.microsoft.com/office/drawing/2014/main" id="{0EC53ADE-31A2-44C0-A358-C079160B1F8D}"/>
              </a:ext>
            </a:extLst>
          </p:cNvPr>
          <p:cNvPicPr>
            <a:picLocks noChangeAspect="1"/>
          </p:cNvPicPr>
          <p:nvPr/>
        </p:nvPicPr>
        <p:blipFill>
          <a:blip r:embed="rId2"/>
          <a:stretch>
            <a:fillRect/>
          </a:stretch>
        </p:blipFill>
        <p:spPr>
          <a:xfrm>
            <a:off x="2159929" y="1627419"/>
            <a:ext cx="7872142" cy="2103302"/>
          </a:xfrm>
          <a:prstGeom prst="rect">
            <a:avLst/>
          </a:prstGeom>
        </p:spPr>
      </p:pic>
      <p:pic>
        <p:nvPicPr>
          <p:cNvPr id="91138" name="Picture 2" descr="LinuXamination: WARNING: REMOTE HOST IDENTIFICATION HAS CHANGED">
            <a:extLst>
              <a:ext uri="{FF2B5EF4-FFF2-40B4-BE49-F238E27FC236}">
                <a16:creationId xmlns:a16="http://schemas.microsoft.com/office/drawing/2014/main" id="{CB2709EC-AF58-4EFA-8F19-8CE4318F8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854" y="3297723"/>
            <a:ext cx="67246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6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EC7-2AC2-46BA-9E10-9906327BFB3C}"/>
              </a:ext>
            </a:extLst>
          </p:cNvPr>
          <p:cNvSpPr>
            <a:spLocks noGrp="1"/>
          </p:cNvSpPr>
          <p:nvPr>
            <p:ph type="title"/>
          </p:nvPr>
        </p:nvSpPr>
        <p:spPr/>
        <p:txBody>
          <a:bodyPr/>
          <a:lstStyle/>
          <a:p>
            <a:pPr algn="ctr"/>
            <a:r>
              <a:rPr lang="en-US" dirty="0"/>
              <a:t>Example: PGP</a:t>
            </a:r>
            <a:endParaRPr lang="it-IT" dirty="0"/>
          </a:p>
        </p:txBody>
      </p:sp>
      <p:sp>
        <p:nvSpPr>
          <p:cNvPr id="3" name="Content Placeholder 2">
            <a:extLst>
              <a:ext uri="{FF2B5EF4-FFF2-40B4-BE49-F238E27FC236}">
                <a16:creationId xmlns:a16="http://schemas.microsoft.com/office/drawing/2014/main" id="{4462AAC8-2EA4-49C4-A83C-7D8FB93A0883}"/>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520D06AE-5DB6-47B6-959E-2D8A7DF9FE1A}"/>
              </a:ext>
            </a:extLst>
          </p:cNvPr>
          <p:cNvPicPr>
            <a:picLocks noChangeAspect="1"/>
          </p:cNvPicPr>
          <p:nvPr/>
        </p:nvPicPr>
        <p:blipFill>
          <a:blip r:embed="rId2"/>
          <a:stretch>
            <a:fillRect/>
          </a:stretch>
        </p:blipFill>
        <p:spPr>
          <a:xfrm>
            <a:off x="485078" y="1752020"/>
            <a:ext cx="11221844" cy="41235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4683999-EEF9-4A8D-AEED-FE08BD49E6B2}"/>
                  </a:ext>
                </a:extLst>
              </p14:cNvPr>
              <p14:cNvContentPartPr/>
              <p14:nvPr/>
            </p14:nvContentPartPr>
            <p14:xfrm>
              <a:off x="3634736" y="4228411"/>
              <a:ext cx="423360" cy="778320"/>
            </p14:xfrm>
          </p:contentPart>
        </mc:Choice>
        <mc:Fallback xmlns="">
          <p:pic>
            <p:nvPicPr>
              <p:cNvPr id="6" name="Ink 5">
                <a:extLst>
                  <a:ext uri="{FF2B5EF4-FFF2-40B4-BE49-F238E27FC236}">
                    <a16:creationId xmlns:a16="http://schemas.microsoft.com/office/drawing/2014/main" id="{B4683999-EEF9-4A8D-AEED-FE08BD49E6B2}"/>
                  </a:ext>
                </a:extLst>
              </p:cNvPr>
              <p:cNvPicPr/>
              <p:nvPr/>
            </p:nvPicPr>
            <p:blipFill>
              <a:blip r:embed="rId4"/>
              <a:stretch>
                <a:fillRect/>
              </a:stretch>
            </p:blipFill>
            <p:spPr>
              <a:xfrm>
                <a:off x="3626096" y="4219771"/>
                <a:ext cx="4410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30302C6-02A0-4110-8E17-3896D96EBB59}"/>
                  </a:ext>
                </a:extLst>
              </p14:cNvPr>
              <p14:cNvContentPartPr/>
              <p14:nvPr/>
            </p14:nvContentPartPr>
            <p14:xfrm>
              <a:off x="512816" y="6299851"/>
              <a:ext cx="360" cy="360"/>
            </p14:xfrm>
          </p:contentPart>
        </mc:Choice>
        <mc:Fallback xmlns="">
          <p:pic>
            <p:nvPicPr>
              <p:cNvPr id="7" name="Ink 6">
                <a:extLst>
                  <a:ext uri="{FF2B5EF4-FFF2-40B4-BE49-F238E27FC236}">
                    <a16:creationId xmlns:a16="http://schemas.microsoft.com/office/drawing/2014/main" id="{D30302C6-02A0-4110-8E17-3896D96EBB59}"/>
                  </a:ext>
                </a:extLst>
              </p:cNvPr>
              <p:cNvPicPr/>
              <p:nvPr/>
            </p:nvPicPr>
            <p:blipFill>
              <a:blip r:embed="rId6"/>
              <a:stretch>
                <a:fillRect/>
              </a:stretch>
            </p:blipFill>
            <p:spPr>
              <a:xfrm>
                <a:off x="503816" y="6290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E5C4ED9-0EF4-4D88-8F21-07ABD9F576E0}"/>
                  </a:ext>
                </a:extLst>
              </p14:cNvPr>
              <p14:cNvContentPartPr/>
              <p14:nvPr/>
            </p14:nvContentPartPr>
            <p14:xfrm>
              <a:off x="3869096" y="5263051"/>
              <a:ext cx="360" cy="360"/>
            </p14:xfrm>
          </p:contentPart>
        </mc:Choice>
        <mc:Fallback xmlns="">
          <p:pic>
            <p:nvPicPr>
              <p:cNvPr id="8" name="Ink 7">
                <a:extLst>
                  <a:ext uri="{FF2B5EF4-FFF2-40B4-BE49-F238E27FC236}">
                    <a16:creationId xmlns:a16="http://schemas.microsoft.com/office/drawing/2014/main" id="{5E5C4ED9-0EF4-4D88-8F21-07ABD9F576E0}"/>
                  </a:ext>
                </a:extLst>
              </p:cNvPr>
              <p:cNvPicPr/>
              <p:nvPr/>
            </p:nvPicPr>
            <p:blipFill>
              <a:blip r:embed="rId6"/>
              <a:stretch>
                <a:fillRect/>
              </a:stretch>
            </p:blipFill>
            <p:spPr>
              <a:xfrm>
                <a:off x="3860456" y="52540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493CDE8-71BB-4234-9AFE-2F9DCC17C60C}"/>
                  </a:ext>
                </a:extLst>
              </p14:cNvPr>
              <p14:cNvContentPartPr/>
              <p14:nvPr/>
            </p14:nvContentPartPr>
            <p14:xfrm>
              <a:off x="1862096" y="724531"/>
              <a:ext cx="360" cy="360"/>
            </p14:xfrm>
          </p:contentPart>
        </mc:Choice>
        <mc:Fallback xmlns="">
          <p:pic>
            <p:nvPicPr>
              <p:cNvPr id="9" name="Ink 8">
                <a:extLst>
                  <a:ext uri="{FF2B5EF4-FFF2-40B4-BE49-F238E27FC236}">
                    <a16:creationId xmlns:a16="http://schemas.microsoft.com/office/drawing/2014/main" id="{9493CDE8-71BB-4234-9AFE-2F9DCC17C60C}"/>
                  </a:ext>
                </a:extLst>
              </p:cNvPr>
              <p:cNvPicPr/>
              <p:nvPr/>
            </p:nvPicPr>
            <p:blipFill>
              <a:blip r:embed="rId6"/>
              <a:stretch>
                <a:fillRect/>
              </a:stretch>
            </p:blipFill>
            <p:spPr>
              <a:xfrm>
                <a:off x="1853096" y="715531"/>
                <a:ext cx="18000" cy="18000"/>
              </a:xfrm>
              <a:prstGeom prst="rect">
                <a:avLst/>
              </a:prstGeom>
            </p:spPr>
          </p:pic>
        </mc:Fallback>
      </mc:AlternateContent>
      <p:pic>
        <p:nvPicPr>
          <p:cNvPr id="11" name="Picture 10">
            <a:extLst>
              <a:ext uri="{FF2B5EF4-FFF2-40B4-BE49-F238E27FC236}">
                <a16:creationId xmlns:a16="http://schemas.microsoft.com/office/drawing/2014/main" id="{5EA7AA57-C392-4BCC-814A-57109406BE24}"/>
              </a:ext>
            </a:extLst>
          </p:cNvPr>
          <p:cNvPicPr>
            <a:picLocks noChangeAspect="1"/>
          </p:cNvPicPr>
          <p:nvPr/>
        </p:nvPicPr>
        <p:blipFill>
          <a:blip r:embed="rId9"/>
          <a:stretch>
            <a:fillRect/>
          </a:stretch>
        </p:blipFill>
        <p:spPr>
          <a:xfrm>
            <a:off x="4647912" y="2910975"/>
            <a:ext cx="7059010" cy="3581900"/>
          </a:xfrm>
          <a:prstGeom prst="rect">
            <a:avLst/>
          </a:prstGeom>
        </p:spPr>
      </p:pic>
    </p:spTree>
    <p:extLst>
      <p:ext uri="{BB962C8B-B14F-4D97-AF65-F5344CB8AC3E}">
        <p14:creationId xmlns:p14="http://schemas.microsoft.com/office/powerpoint/2010/main" val="80069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D4849A-0752-4E53-B16B-E5EB3DD744CE}"/>
              </a:ext>
            </a:extLst>
          </p:cNvPr>
          <p:cNvSpPr>
            <a:spLocks noGrp="1"/>
          </p:cNvSpPr>
          <p:nvPr>
            <p:ph type="title"/>
          </p:nvPr>
        </p:nvSpPr>
        <p:spPr/>
        <p:txBody>
          <a:bodyPr/>
          <a:lstStyle/>
          <a:p>
            <a:pPr eaLnBrk="1" hangingPunct="1"/>
            <a:r>
              <a:rPr lang="en-AU" altLang="it-IT"/>
              <a:t>Publicly Available Directory</a:t>
            </a:r>
          </a:p>
        </p:txBody>
      </p:sp>
      <p:sp>
        <p:nvSpPr>
          <p:cNvPr id="39939" name="Rectangle 3">
            <a:extLst>
              <a:ext uri="{FF2B5EF4-FFF2-40B4-BE49-F238E27FC236}">
                <a16:creationId xmlns:a16="http://schemas.microsoft.com/office/drawing/2014/main" id="{7AD0EC21-7F93-4E2C-B7BB-1578C11BABB5}"/>
              </a:ext>
            </a:extLst>
          </p:cNvPr>
          <p:cNvSpPr>
            <a:spLocks noGrp="1"/>
          </p:cNvSpPr>
          <p:nvPr>
            <p:ph idx="1"/>
          </p:nvPr>
        </p:nvSpPr>
        <p:spPr/>
        <p:txBody>
          <a:bodyPr/>
          <a:lstStyle/>
          <a:p>
            <a:pPr eaLnBrk="1" hangingPunct="1">
              <a:lnSpc>
                <a:spcPct val="90000"/>
              </a:lnSpc>
            </a:pPr>
            <a:r>
              <a:rPr lang="en-US" altLang="it-IT"/>
              <a:t>can obtain greater security by registering keys with a public directory</a:t>
            </a:r>
          </a:p>
          <a:p>
            <a:pPr eaLnBrk="1" hangingPunct="1">
              <a:lnSpc>
                <a:spcPct val="90000"/>
              </a:lnSpc>
            </a:pPr>
            <a:r>
              <a:rPr lang="en-US" altLang="it-IT"/>
              <a:t>directory must be trusted with properties:</a:t>
            </a:r>
          </a:p>
          <a:p>
            <a:pPr lvl="1" eaLnBrk="1" hangingPunct="1">
              <a:lnSpc>
                <a:spcPct val="90000"/>
              </a:lnSpc>
            </a:pPr>
            <a:r>
              <a:rPr lang="en-US" altLang="it-IT"/>
              <a:t>contains {name,public-key} entries</a:t>
            </a:r>
          </a:p>
          <a:p>
            <a:pPr lvl="1" eaLnBrk="1" hangingPunct="1">
              <a:lnSpc>
                <a:spcPct val="90000"/>
              </a:lnSpc>
            </a:pPr>
            <a:r>
              <a:rPr lang="en-US" altLang="it-IT"/>
              <a:t>participants register securely with directory</a:t>
            </a:r>
          </a:p>
          <a:p>
            <a:pPr lvl="1" eaLnBrk="1" hangingPunct="1">
              <a:lnSpc>
                <a:spcPct val="90000"/>
              </a:lnSpc>
            </a:pPr>
            <a:r>
              <a:rPr lang="en-US" altLang="it-IT"/>
              <a:t>participants can replace key at any time</a:t>
            </a:r>
          </a:p>
          <a:p>
            <a:pPr lvl="1" eaLnBrk="1" hangingPunct="1">
              <a:lnSpc>
                <a:spcPct val="90000"/>
              </a:lnSpc>
            </a:pPr>
            <a:r>
              <a:rPr lang="en-US" altLang="it-IT"/>
              <a:t>directory is periodically published</a:t>
            </a:r>
          </a:p>
          <a:p>
            <a:pPr lvl="1" eaLnBrk="1" hangingPunct="1">
              <a:lnSpc>
                <a:spcPct val="90000"/>
              </a:lnSpc>
            </a:pPr>
            <a:r>
              <a:rPr lang="en-US" altLang="it-IT"/>
              <a:t>directory can be accessed electronically</a:t>
            </a:r>
          </a:p>
          <a:p>
            <a:pPr eaLnBrk="1" hangingPunct="1">
              <a:lnSpc>
                <a:spcPct val="90000"/>
              </a:lnSpc>
            </a:pPr>
            <a:r>
              <a:rPr lang="en-US" altLang="it-IT"/>
              <a:t>still vulnerable to tampering or forgery</a:t>
            </a:r>
            <a:endParaRPr lang="en-AU" alt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A159-63B5-4E6A-B7C3-D274A25382E7}"/>
              </a:ext>
            </a:extLst>
          </p:cNvPr>
          <p:cNvSpPr>
            <a:spLocks noGrp="1"/>
          </p:cNvSpPr>
          <p:nvPr>
            <p:ph type="title"/>
          </p:nvPr>
        </p:nvSpPr>
        <p:spPr>
          <a:xfrm>
            <a:off x="838200" y="97497"/>
            <a:ext cx="10515600" cy="1325563"/>
          </a:xfrm>
        </p:spPr>
        <p:txBody>
          <a:bodyPr/>
          <a:lstStyle/>
          <a:p>
            <a:pPr algn="ctr"/>
            <a:r>
              <a:rPr lang="en-US" dirty="0"/>
              <a:t>Example: PGP, DNS</a:t>
            </a:r>
            <a:endParaRPr lang="it-IT" dirty="0"/>
          </a:p>
        </p:txBody>
      </p:sp>
      <p:sp>
        <p:nvSpPr>
          <p:cNvPr id="3" name="Content Placeholder 2">
            <a:extLst>
              <a:ext uri="{FF2B5EF4-FFF2-40B4-BE49-F238E27FC236}">
                <a16:creationId xmlns:a16="http://schemas.microsoft.com/office/drawing/2014/main" id="{AF3B19B8-6C08-4B48-AD40-82F7B6BC4DA3}"/>
              </a:ext>
            </a:extLst>
          </p:cNvPr>
          <p:cNvSpPr>
            <a:spLocks noGrp="1"/>
          </p:cNvSpPr>
          <p:nvPr>
            <p:ph idx="1"/>
          </p:nvPr>
        </p:nvSpPr>
        <p:spPr/>
        <p:txBody>
          <a:bodyPr/>
          <a:lstStyle/>
          <a:p>
            <a:endParaRPr lang="it-IT" dirty="0"/>
          </a:p>
        </p:txBody>
      </p:sp>
      <p:pic>
        <p:nvPicPr>
          <p:cNvPr id="5" name="Picture 4">
            <a:extLst>
              <a:ext uri="{FF2B5EF4-FFF2-40B4-BE49-F238E27FC236}">
                <a16:creationId xmlns:a16="http://schemas.microsoft.com/office/drawing/2014/main" id="{DC924C8C-A812-4056-97FF-7F601C4363A9}"/>
              </a:ext>
            </a:extLst>
          </p:cNvPr>
          <p:cNvPicPr>
            <a:picLocks noChangeAspect="1"/>
          </p:cNvPicPr>
          <p:nvPr/>
        </p:nvPicPr>
        <p:blipFill>
          <a:blip r:embed="rId2"/>
          <a:stretch>
            <a:fillRect/>
          </a:stretch>
        </p:blipFill>
        <p:spPr>
          <a:xfrm>
            <a:off x="223025" y="1344285"/>
            <a:ext cx="6779738" cy="5314018"/>
          </a:xfrm>
          <a:prstGeom prst="rect">
            <a:avLst/>
          </a:prstGeom>
        </p:spPr>
      </p:pic>
      <p:pic>
        <p:nvPicPr>
          <p:cNvPr id="7" name="Picture 6">
            <a:extLst>
              <a:ext uri="{FF2B5EF4-FFF2-40B4-BE49-F238E27FC236}">
                <a16:creationId xmlns:a16="http://schemas.microsoft.com/office/drawing/2014/main" id="{0CEC1D95-71A3-4BBA-825C-EC4EA775BEBE}"/>
              </a:ext>
            </a:extLst>
          </p:cNvPr>
          <p:cNvPicPr>
            <a:picLocks noChangeAspect="1"/>
          </p:cNvPicPr>
          <p:nvPr/>
        </p:nvPicPr>
        <p:blipFill>
          <a:blip r:embed="rId3"/>
          <a:stretch>
            <a:fillRect/>
          </a:stretch>
        </p:blipFill>
        <p:spPr>
          <a:xfrm>
            <a:off x="1113729" y="3249449"/>
            <a:ext cx="9964541" cy="1228896"/>
          </a:xfrm>
          <a:prstGeom prst="rect">
            <a:avLst/>
          </a:prstGeom>
        </p:spPr>
      </p:pic>
    </p:spTree>
    <p:extLst>
      <p:ext uri="{BB962C8B-B14F-4D97-AF65-F5344CB8AC3E}">
        <p14:creationId xmlns:p14="http://schemas.microsoft.com/office/powerpoint/2010/main" val="2734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E173AC-830F-41A5-A45F-55677B9221BC}"/>
              </a:ext>
            </a:extLst>
          </p:cNvPr>
          <p:cNvSpPr>
            <a:spLocks noGrp="1"/>
          </p:cNvSpPr>
          <p:nvPr>
            <p:ph type="title"/>
          </p:nvPr>
        </p:nvSpPr>
        <p:spPr/>
        <p:txBody>
          <a:bodyPr/>
          <a:lstStyle/>
          <a:p>
            <a:pPr eaLnBrk="1" hangingPunct="1"/>
            <a:r>
              <a:rPr lang="en-AU" altLang="it-IT"/>
              <a:t>Public-Key Authority</a:t>
            </a:r>
          </a:p>
        </p:txBody>
      </p:sp>
      <p:pic>
        <p:nvPicPr>
          <p:cNvPr id="44035" name="Picture 3">
            <a:extLst>
              <a:ext uri="{FF2B5EF4-FFF2-40B4-BE49-F238E27FC236}">
                <a16:creationId xmlns:a16="http://schemas.microsoft.com/office/drawing/2014/main" id="{0328FF42-689E-48F2-BDCC-62723F9BA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600200"/>
            <a:ext cx="7840663" cy="4686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1734</Words>
  <Application>Microsoft Office PowerPoint</Application>
  <PresentationFormat>Widescreen</PresentationFormat>
  <Paragraphs>164</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Courier New</vt:lpstr>
      <vt:lpstr>Franklin Gothic Medium</vt:lpstr>
      <vt:lpstr>Wingdings</vt:lpstr>
      <vt:lpstr>Office Theme</vt:lpstr>
      <vt:lpstr>The road to PKI  Key distribution and exchange</vt:lpstr>
      <vt:lpstr>Yes, Diffie-Hellman exchange works, but</vt:lpstr>
      <vt:lpstr>Distribution of Public Keys</vt:lpstr>
      <vt:lpstr>Public Announcement</vt:lpstr>
      <vt:lpstr>Example: SSH</vt:lpstr>
      <vt:lpstr>Example: PGP</vt:lpstr>
      <vt:lpstr>Publicly Available Directory</vt:lpstr>
      <vt:lpstr>Example: PGP, DNS</vt:lpstr>
      <vt:lpstr>Public-Key Authority</vt:lpstr>
      <vt:lpstr>Public-Key Certificates</vt:lpstr>
      <vt:lpstr>Public-Key Certificates</vt:lpstr>
      <vt:lpstr>The main, biggest assumption</vt:lpstr>
      <vt:lpstr>Certificate contents (x509 format)</vt:lpstr>
      <vt:lpstr>Certificate creation</vt:lpstr>
      <vt:lpstr>Examples of RA validation practices</vt:lpstr>
      <vt:lpstr>CA public keys installation</vt:lpstr>
      <vt:lpstr>Example of keystore tampering</vt:lpstr>
      <vt:lpstr>Example of CA private key theft</vt:lpstr>
      <vt:lpstr>Certificate validation</vt:lpstr>
      <vt:lpstr>Digest check</vt:lpstr>
      <vt:lpstr>Certificate revocation check</vt:lpstr>
      <vt:lpstr>Usage of public keys in certificate</vt:lpstr>
      <vt:lpstr>Other known PKIs – Usages </vt:lpstr>
      <vt:lpstr>Extended key usages</vt:lpstr>
      <vt:lpstr>PKI Assumptions and its attack surface from «ten risks of PKI»</vt:lpstr>
      <vt:lpstr>PKI Assumptions #2</vt:lpstr>
      <vt:lpstr>Signing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PKI  Key distribution and exchange</dc:title>
  <dc:creator>Giovambattista Ianni</dc:creator>
  <cp:lastModifiedBy>Giovambattista Ianni</cp:lastModifiedBy>
  <cp:revision>4</cp:revision>
  <dcterms:created xsi:type="dcterms:W3CDTF">2020-10-26T16:11:22Z</dcterms:created>
  <dcterms:modified xsi:type="dcterms:W3CDTF">2021-10-19T15:39:00Z</dcterms:modified>
</cp:coreProperties>
</file>