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8"/>
  </p:notesMasterIdLst>
  <p:sldIdLst>
    <p:sldId id="256" r:id="rId2"/>
    <p:sldId id="334" r:id="rId3"/>
    <p:sldId id="287" r:id="rId4"/>
    <p:sldId id="288" r:id="rId5"/>
    <p:sldId id="289" r:id="rId6"/>
    <p:sldId id="299" r:id="rId7"/>
    <p:sldId id="300" r:id="rId8"/>
    <p:sldId id="301" r:id="rId9"/>
    <p:sldId id="302" r:id="rId10"/>
    <p:sldId id="303" r:id="rId11"/>
    <p:sldId id="304" r:id="rId12"/>
    <p:sldId id="291" r:id="rId13"/>
    <p:sldId id="257" r:id="rId14"/>
    <p:sldId id="305" r:id="rId15"/>
    <p:sldId id="258" r:id="rId16"/>
    <p:sldId id="259" r:id="rId17"/>
    <p:sldId id="260" r:id="rId18"/>
    <p:sldId id="261" r:id="rId19"/>
    <p:sldId id="268" r:id="rId20"/>
    <p:sldId id="533" r:id="rId21"/>
    <p:sldId id="534" r:id="rId22"/>
    <p:sldId id="338" r:id="rId23"/>
    <p:sldId id="335" r:id="rId24"/>
    <p:sldId id="294" r:id="rId25"/>
    <p:sldId id="306" r:id="rId26"/>
    <p:sldId id="307" r:id="rId27"/>
    <p:sldId id="308" r:id="rId28"/>
    <p:sldId id="309" r:id="rId29"/>
    <p:sldId id="310" r:id="rId30"/>
    <p:sldId id="311" r:id="rId31"/>
    <p:sldId id="312" r:id="rId32"/>
    <p:sldId id="324" r:id="rId33"/>
    <p:sldId id="325" r:id="rId34"/>
    <p:sldId id="313" r:id="rId35"/>
    <p:sldId id="314" r:id="rId36"/>
    <p:sldId id="315" r:id="rId37"/>
    <p:sldId id="316" r:id="rId38"/>
    <p:sldId id="317" r:id="rId39"/>
    <p:sldId id="318" r:id="rId40"/>
    <p:sldId id="319" r:id="rId41"/>
    <p:sldId id="320" r:id="rId42"/>
    <p:sldId id="321" r:id="rId43"/>
    <p:sldId id="322" r:id="rId44"/>
    <p:sldId id="323" r:id="rId45"/>
    <p:sldId id="269" r:id="rId46"/>
    <p:sldId id="270" r:id="rId47"/>
    <p:sldId id="273" r:id="rId48"/>
    <p:sldId id="275" r:id="rId49"/>
    <p:sldId id="278" r:id="rId50"/>
    <p:sldId id="279" r:id="rId51"/>
    <p:sldId id="286" r:id="rId52"/>
    <p:sldId id="271" r:id="rId53"/>
    <p:sldId id="280" r:id="rId54"/>
    <p:sldId id="295" r:id="rId55"/>
    <p:sldId id="326" r:id="rId56"/>
    <p:sldId id="296" r:id="rId57"/>
    <p:sldId id="297" r:id="rId58"/>
    <p:sldId id="327" r:id="rId59"/>
    <p:sldId id="283" r:id="rId60"/>
    <p:sldId id="336" r:id="rId61"/>
    <p:sldId id="328" r:id="rId62"/>
    <p:sldId id="331" r:id="rId63"/>
    <p:sldId id="330" r:id="rId64"/>
    <p:sldId id="332" r:id="rId65"/>
    <p:sldId id="333" r:id="rId66"/>
    <p:sldId id="329" r:id="rId67"/>
  </p:sldIdLst>
  <p:sldSz cx="9144000" cy="6858000" type="screen4x3"/>
  <p:notesSz cx="6858000" cy="9144000"/>
  <p:defaultTextStyle>
    <a:defPPr>
      <a:defRPr lang="it-IT"/>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38B1855-1B75-4FBE-930C-398BA8C253C6}" styleName="Stile con tema 2 - Color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473" autoAdjust="0"/>
    <p:restoredTop sz="94660"/>
  </p:normalViewPr>
  <p:slideViewPr>
    <p:cSldViewPr>
      <p:cViewPr varScale="1">
        <p:scale>
          <a:sx n="125" d="100"/>
          <a:sy n="125" d="100"/>
        </p:scale>
        <p:origin x="3293"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44441A4-9368-432E-9DDB-2732679EB86E}" type="datetimeFigureOut">
              <a:rPr lang="it-IT"/>
              <a:pPr>
                <a:defRPr/>
              </a:pPr>
              <a:t>15/12/2020</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t-IT" noProof="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noProof="0"/>
              <a:t>Fare clic per modificare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A90B951-3EFA-413D-AE28-BD452C0DE104}" type="slidenum">
              <a:rPr lang="it-IT"/>
              <a:pPr>
                <a:defRPr/>
              </a:pPr>
              <a:t>‹#›</a:t>
            </a:fld>
            <a:endParaRPr lang="it-IT"/>
          </a:p>
        </p:txBody>
      </p:sp>
    </p:spTree>
    <p:extLst>
      <p:ext uri="{BB962C8B-B14F-4D97-AF65-F5344CB8AC3E}">
        <p14:creationId xmlns:p14="http://schemas.microsoft.com/office/powerpoint/2010/main" val="18721310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28675"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dirty="0"/>
          </a:p>
        </p:txBody>
      </p:sp>
      <p:sp>
        <p:nvSpPr>
          <p:cNvPr id="28676"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EBF463-C8E7-4AA6-9FB4-CE95D8C4E241}" type="slidenum">
              <a:rPr lang="it-IT" smtClean="0"/>
              <a:pPr fontAlgn="base">
                <a:spcBef>
                  <a:spcPct val="0"/>
                </a:spcBef>
                <a:spcAft>
                  <a:spcPct val="0"/>
                </a:spcAft>
                <a:defRPr/>
              </a:pPr>
              <a:t>1</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5843"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35844"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11BE69-3D7C-4C3B-B507-06C64F92E148}" type="slidenum">
              <a:rPr lang="it-IT" smtClean="0"/>
              <a:pPr fontAlgn="base">
                <a:spcBef>
                  <a:spcPct val="0"/>
                </a:spcBef>
                <a:spcAft>
                  <a:spcPct val="0"/>
                </a:spcAft>
                <a:defRPr/>
              </a:pPr>
              <a:t>14</a:t>
            </a:fld>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0723"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30724"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1BE45A-43F8-425E-A84C-C22EA8D5AFAD}" type="slidenum">
              <a:rPr lang="it-IT" smtClean="0"/>
              <a:pPr fontAlgn="base">
                <a:spcBef>
                  <a:spcPct val="0"/>
                </a:spcBef>
                <a:spcAft>
                  <a:spcPct val="0"/>
                </a:spcAft>
                <a:defRPr/>
              </a:pPr>
              <a:t>15</a:t>
            </a:fld>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1747"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31748"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637E0A-FB1C-4CF7-BC78-9AFF1B891CCA}" type="slidenum">
              <a:rPr lang="it-IT" smtClean="0"/>
              <a:pPr fontAlgn="base">
                <a:spcBef>
                  <a:spcPct val="0"/>
                </a:spcBef>
                <a:spcAft>
                  <a:spcPct val="0"/>
                </a:spcAft>
                <a:defRPr/>
              </a:pPr>
              <a:t>16</a:t>
            </a:fld>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2771"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32772"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6E0178-D438-407E-A2E3-A072E05FDCFD}" type="slidenum">
              <a:rPr lang="it-IT" smtClean="0"/>
              <a:pPr fontAlgn="base">
                <a:spcBef>
                  <a:spcPct val="0"/>
                </a:spcBef>
                <a:spcAft>
                  <a:spcPct val="0"/>
                </a:spcAft>
                <a:defRPr/>
              </a:pPr>
              <a:t>17</a:t>
            </a:fld>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3795"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33796"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8D2582-59E7-413D-B103-DAC50550B13B}" type="slidenum">
              <a:rPr lang="it-IT" smtClean="0"/>
              <a:pPr fontAlgn="base">
                <a:spcBef>
                  <a:spcPct val="0"/>
                </a:spcBef>
                <a:spcAft>
                  <a:spcPct val="0"/>
                </a:spcAft>
                <a:defRPr/>
              </a:pPr>
              <a:t>18</a:t>
            </a:fld>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9939"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39940"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2C09D5-D7CE-4020-ACA8-61ABDCEB5B15}" type="slidenum">
              <a:rPr lang="it-IT" smtClean="0"/>
              <a:pPr fontAlgn="base">
                <a:spcBef>
                  <a:spcPct val="0"/>
                </a:spcBef>
                <a:spcAft>
                  <a:spcPct val="0"/>
                </a:spcAft>
                <a:defRPr/>
              </a:pPr>
              <a:t>19</a:t>
            </a:fld>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24</a:t>
            </a:fld>
            <a:endParaRPr lang="it-IT"/>
          </a:p>
        </p:txBody>
      </p:sp>
    </p:spTree>
    <p:extLst>
      <p:ext uri="{BB962C8B-B14F-4D97-AF65-F5344CB8AC3E}">
        <p14:creationId xmlns:p14="http://schemas.microsoft.com/office/powerpoint/2010/main" val="1243609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5476"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47212B3-95A5-40B2-A5C7-0BDBFDE68099}" type="slidenum">
              <a:rPr lang="it-IT" smtClean="0"/>
              <a:pPr fontAlgn="base">
                <a:spcBef>
                  <a:spcPct val="0"/>
                </a:spcBef>
                <a:spcAft>
                  <a:spcPct val="0"/>
                </a:spcAft>
                <a:defRPr/>
              </a:pPr>
              <a:t>25</a:t>
            </a:fld>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6500"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C46E025C-ACF5-4434-84EE-875F4B70BEB2}" type="slidenum">
              <a:rPr lang="it-IT" smtClean="0"/>
              <a:pPr fontAlgn="base">
                <a:spcBef>
                  <a:spcPct val="0"/>
                </a:spcBef>
                <a:spcAft>
                  <a:spcPct val="0"/>
                </a:spcAft>
                <a:defRPr/>
              </a:pPr>
              <a:t>26</a:t>
            </a:fld>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7524"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0E6F8EF-D889-4849-B6C1-57DC003B6437}" type="slidenum">
              <a:rPr lang="it-IT" smtClean="0"/>
              <a:pPr fontAlgn="base">
                <a:spcBef>
                  <a:spcPct val="0"/>
                </a:spcBef>
                <a:spcAft>
                  <a:spcPct val="0"/>
                </a:spcAft>
                <a:defRPr/>
              </a:pPr>
              <a:t>27</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3</a:t>
            </a:fld>
            <a:endParaRPr lang="it-IT"/>
          </a:p>
        </p:txBody>
      </p:sp>
    </p:spTree>
    <p:extLst>
      <p:ext uri="{BB962C8B-B14F-4D97-AF65-F5344CB8AC3E}">
        <p14:creationId xmlns:p14="http://schemas.microsoft.com/office/powerpoint/2010/main" val="589670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8548"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70E4710-E6BE-4B02-9E68-D24A4D56C922}" type="slidenum">
              <a:rPr lang="it-IT" smtClean="0"/>
              <a:pPr fontAlgn="base">
                <a:spcBef>
                  <a:spcPct val="0"/>
                </a:spcBef>
                <a:spcAft>
                  <a:spcPct val="0"/>
                </a:spcAft>
                <a:defRPr/>
              </a:pPr>
              <a:t>28</a:t>
            </a:fld>
            <a:endParaRPr 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9572"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28AB305-35D8-42C1-B28E-AC9C743696CF}" type="slidenum">
              <a:rPr lang="it-IT" smtClean="0"/>
              <a:pPr fontAlgn="base">
                <a:spcBef>
                  <a:spcPct val="0"/>
                </a:spcBef>
                <a:spcAft>
                  <a:spcPct val="0"/>
                </a:spcAft>
                <a:defRPr/>
              </a:pPr>
              <a:t>29</a:t>
            </a:fld>
            <a:endParaRPr lang="it-I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0596"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166C22E-832E-4910-AF51-CCED393FE1C0}" type="slidenum">
              <a:rPr lang="it-IT" smtClean="0"/>
              <a:pPr fontAlgn="base">
                <a:spcBef>
                  <a:spcPct val="0"/>
                </a:spcBef>
                <a:spcAft>
                  <a:spcPct val="0"/>
                </a:spcAft>
                <a:defRPr/>
              </a:pPr>
              <a:t>30</a:t>
            </a:fld>
            <a:endParaRPr lang="it-I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1620"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877ABF9-A310-4806-BC62-AE89A8592F80}" type="slidenum">
              <a:rPr lang="it-IT" smtClean="0"/>
              <a:pPr fontAlgn="base">
                <a:spcBef>
                  <a:spcPct val="0"/>
                </a:spcBef>
                <a:spcAft>
                  <a:spcPct val="0"/>
                </a:spcAft>
                <a:defRPr/>
              </a:pPr>
              <a:t>31</a:t>
            </a:fld>
            <a:endParaRPr lang="it-I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egnaposto immagine diapositiva 1"/>
          <p:cNvSpPr>
            <a:spLocks noGrp="1" noRot="1" noChangeAspect="1" noTextEdit="1"/>
          </p:cNvSpPr>
          <p:nvPr>
            <p:ph type="sldImg"/>
          </p:nvPr>
        </p:nvSpPr>
        <p:spPr>
          <a:ln/>
        </p:spPr>
      </p:sp>
      <p:sp>
        <p:nvSpPr>
          <p:cNvPr id="15769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
        <p:nvSpPr>
          <p:cNvPr id="137220" name="Segnaposto numero diapositiva 3"/>
          <p:cNvSpPr>
            <a:spLocks noGrp="1"/>
          </p:cNvSpPr>
          <p:nvPr>
            <p:ph type="sldNum" sz="quarter" idx="5"/>
          </p:nvPr>
        </p:nvSpPr>
        <p:spPr/>
        <p:txBody>
          <a:bodyPr/>
          <a:lstStyle/>
          <a:p>
            <a:pPr>
              <a:defRPr/>
            </a:pPr>
            <a:fld id="{26F06D22-F471-4C06-8AA7-90A385BBE086}" type="slidenum">
              <a:rPr lang="en-US" smtClean="0"/>
              <a:pPr>
                <a:defRPr/>
              </a:pPr>
              <a:t>32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egnaposto immagine diapositiva 1"/>
          <p:cNvSpPr>
            <a:spLocks noGrp="1" noRot="1" noChangeAspect="1" noTextEdit="1"/>
          </p:cNvSpPr>
          <p:nvPr>
            <p:ph type="sldImg"/>
          </p:nvPr>
        </p:nvSpPr>
        <p:spPr>
          <a:ln/>
        </p:spPr>
      </p:sp>
      <p:sp>
        <p:nvSpPr>
          <p:cNvPr id="15872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
        <p:nvSpPr>
          <p:cNvPr id="138244" name="Segnaposto numero diapositiva 3"/>
          <p:cNvSpPr>
            <a:spLocks noGrp="1"/>
          </p:cNvSpPr>
          <p:nvPr>
            <p:ph type="sldNum" sz="quarter" idx="5"/>
          </p:nvPr>
        </p:nvSpPr>
        <p:spPr/>
        <p:txBody>
          <a:bodyPr/>
          <a:lstStyle/>
          <a:p>
            <a:pPr>
              <a:defRPr/>
            </a:pPr>
            <a:fld id="{380947BE-AD38-4AA1-834B-A9EDC5FA07D6}" type="slidenum">
              <a:rPr lang="en-US" smtClean="0"/>
              <a:pPr>
                <a:defRPr/>
              </a:pPr>
              <a:t>33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2644"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BFE165E-AF54-4C8F-963D-329DAAB6CB54}" type="slidenum">
              <a:rPr lang="it-IT" smtClean="0"/>
              <a:pPr fontAlgn="base">
                <a:spcBef>
                  <a:spcPct val="0"/>
                </a:spcBef>
                <a:spcAft>
                  <a:spcPct val="0"/>
                </a:spcAft>
                <a:defRPr/>
              </a:pPr>
              <a:t>34</a:t>
            </a:fld>
            <a:endParaRPr lang="it-IT"/>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3668"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152A4D6-714E-49F0-8BE2-892A24C200B4}" type="slidenum">
              <a:rPr lang="it-IT" smtClean="0"/>
              <a:pPr fontAlgn="base">
                <a:spcBef>
                  <a:spcPct val="0"/>
                </a:spcBef>
                <a:spcAft>
                  <a:spcPct val="0"/>
                </a:spcAft>
                <a:defRPr/>
              </a:pPr>
              <a:t>35</a:t>
            </a:fld>
            <a:endParaRPr lang="it-IT"/>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4692"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910001D-46E1-46DE-B8D2-87D00D8F8E55}" type="slidenum">
              <a:rPr lang="it-IT" smtClean="0"/>
              <a:pPr fontAlgn="base">
                <a:spcBef>
                  <a:spcPct val="0"/>
                </a:spcBef>
                <a:spcAft>
                  <a:spcPct val="0"/>
                </a:spcAft>
                <a:defRPr/>
              </a:pPr>
              <a:t>36</a:t>
            </a:fld>
            <a:endParaRPr lang="it-IT"/>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5716"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A7CC430-3C1E-4C61-8D61-189BFDC4CDB6}" type="slidenum">
              <a:rPr lang="it-IT" smtClean="0"/>
              <a:pPr fontAlgn="base">
                <a:spcBef>
                  <a:spcPct val="0"/>
                </a:spcBef>
                <a:spcAft>
                  <a:spcPct val="0"/>
                </a:spcAft>
                <a:defRPr/>
              </a:pPr>
              <a:t>37</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4</a:t>
            </a:fld>
            <a:endParaRPr lang="it-IT"/>
          </a:p>
        </p:txBody>
      </p:sp>
    </p:spTree>
    <p:extLst>
      <p:ext uri="{BB962C8B-B14F-4D97-AF65-F5344CB8AC3E}">
        <p14:creationId xmlns:p14="http://schemas.microsoft.com/office/powerpoint/2010/main" val="589670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6740"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500B07B-A888-4298-BCD3-B4A3BC93BB0B}" type="slidenum">
              <a:rPr lang="it-IT" smtClean="0"/>
              <a:pPr fontAlgn="base">
                <a:spcBef>
                  <a:spcPct val="0"/>
                </a:spcBef>
                <a:spcAft>
                  <a:spcPct val="0"/>
                </a:spcAft>
                <a:defRPr/>
              </a:pPr>
              <a:t>38</a:t>
            </a:fld>
            <a:endParaRPr lang="it-IT"/>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7764"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737E5E1F-DC5F-4631-A62C-9971E2047C54}" type="slidenum">
              <a:rPr lang="it-IT" smtClean="0"/>
              <a:pPr fontAlgn="base">
                <a:spcBef>
                  <a:spcPct val="0"/>
                </a:spcBef>
                <a:spcAft>
                  <a:spcPct val="0"/>
                </a:spcAft>
                <a:defRPr/>
              </a:pPr>
              <a:t>39</a:t>
            </a:fld>
            <a:endParaRPr lang="it-IT"/>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8788"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760070D-8F5D-48B9-874A-7EAF25EF6C0D}" type="slidenum">
              <a:rPr lang="it-IT" smtClean="0"/>
              <a:pPr fontAlgn="base">
                <a:spcBef>
                  <a:spcPct val="0"/>
                </a:spcBef>
                <a:spcAft>
                  <a:spcPct val="0"/>
                </a:spcAft>
                <a:defRPr/>
              </a:pPr>
              <a:t>40</a:t>
            </a:fld>
            <a:endParaRPr lang="it-IT"/>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9812"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8E38BAB-054C-46F4-B230-B89F06BF2F44}" type="slidenum">
              <a:rPr lang="it-IT" smtClean="0"/>
              <a:pPr fontAlgn="base">
                <a:spcBef>
                  <a:spcPct val="0"/>
                </a:spcBef>
                <a:spcAft>
                  <a:spcPct val="0"/>
                </a:spcAft>
                <a:defRPr/>
              </a:pPr>
              <a:t>41</a:t>
            </a:fld>
            <a:endParaRPr lang="it-IT"/>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20836"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FD44DB2-4129-477D-ABC4-861801513FF6}" type="slidenum">
              <a:rPr lang="it-IT" smtClean="0"/>
              <a:pPr fontAlgn="base">
                <a:spcBef>
                  <a:spcPct val="0"/>
                </a:spcBef>
                <a:spcAft>
                  <a:spcPct val="0"/>
                </a:spcAft>
                <a:defRPr/>
              </a:pPr>
              <a:t>42</a:t>
            </a:fld>
            <a:endParaRPr lang="it-IT"/>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21860"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F485F1AA-A23B-40A5-8B76-8265B8B65496}" type="slidenum">
              <a:rPr lang="it-IT" smtClean="0"/>
              <a:pPr fontAlgn="base">
                <a:spcBef>
                  <a:spcPct val="0"/>
                </a:spcBef>
                <a:spcAft>
                  <a:spcPct val="0"/>
                </a:spcAft>
                <a:defRPr/>
              </a:pPr>
              <a:t>43</a:t>
            </a:fld>
            <a:endParaRPr lang="it-IT"/>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22884"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544D878-48B0-4068-838B-63AD5E282128}" type="slidenum">
              <a:rPr lang="it-IT" smtClean="0"/>
              <a:pPr fontAlgn="base">
                <a:spcBef>
                  <a:spcPct val="0"/>
                </a:spcBef>
                <a:spcAft>
                  <a:spcPct val="0"/>
                </a:spcAft>
                <a:defRPr/>
              </a:pPr>
              <a:t>44</a:t>
            </a:fld>
            <a:endParaRPr lang="it-IT"/>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0963"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0964"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ED7F05-DDC7-4270-BD73-96ED9F23F786}" type="slidenum">
              <a:rPr lang="it-IT" smtClean="0"/>
              <a:pPr fontAlgn="base">
                <a:spcBef>
                  <a:spcPct val="0"/>
                </a:spcBef>
                <a:spcAft>
                  <a:spcPct val="0"/>
                </a:spcAft>
                <a:defRPr/>
              </a:pPr>
              <a:t>45</a:t>
            </a:fld>
            <a:endParaRPr lang="it-IT"/>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1987"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1988"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D5B459-ACBF-437F-B7C6-B6AC81A8847D}" type="slidenum">
              <a:rPr lang="it-IT" smtClean="0"/>
              <a:pPr fontAlgn="base">
                <a:spcBef>
                  <a:spcPct val="0"/>
                </a:spcBef>
                <a:spcAft>
                  <a:spcPct val="0"/>
                </a:spcAft>
                <a:defRPr/>
              </a:pPr>
              <a:t>46</a:t>
            </a:fld>
            <a:endParaRPr lang="it-IT"/>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3011"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3012"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98E2EF-5B92-4324-8C98-EECF5E6E3A8B}" type="slidenum">
              <a:rPr lang="it-IT" smtClean="0"/>
              <a:pPr fontAlgn="base">
                <a:spcBef>
                  <a:spcPct val="0"/>
                </a:spcBef>
                <a:spcAft>
                  <a:spcPct val="0"/>
                </a:spcAft>
                <a:defRPr/>
              </a:pPr>
              <a:t>47</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5</a:t>
            </a:fld>
            <a:endParaRPr lang="it-IT"/>
          </a:p>
        </p:txBody>
      </p:sp>
    </p:spTree>
    <p:extLst>
      <p:ext uri="{BB962C8B-B14F-4D97-AF65-F5344CB8AC3E}">
        <p14:creationId xmlns:p14="http://schemas.microsoft.com/office/powerpoint/2010/main" val="35409450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4035"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4036"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1E1B8D-71AB-41BC-A0E3-1843EF3D1E0F}" type="slidenum">
              <a:rPr lang="it-IT" smtClean="0"/>
              <a:pPr fontAlgn="base">
                <a:spcBef>
                  <a:spcPct val="0"/>
                </a:spcBef>
                <a:spcAft>
                  <a:spcPct val="0"/>
                </a:spcAft>
                <a:defRPr/>
              </a:pPr>
              <a:t>48</a:t>
            </a:fld>
            <a:endParaRPr lang="it-IT"/>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5059"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5060"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6E7B85-9372-427D-BC20-E2B9E4E977C1}" type="slidenum">
              <a:rPr lang="it-IT" smtClean="0"/>
              <a:pPr fontAlgn="base">
                <a:spcBef>
                  <a:spcPct val="0"/>
                </a:spcBef>
                <a:spcAft>
                  <a:spcPct val="0"/>
                </a:spcAft>
                <a:defRPr/>
              </a:pPr>
              <a:t>49</a:t>
            </a:fld>
            <a:endParaRPr lang="it-IT"/>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6083"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6084"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761E62C-BAFB-4414-93F6-F0ED1F5C94C6}" type="slidenum">
              <a:rPr lang="it-IT" smtClean="0"/>
              <a:pPr fontAlgn="base">
                <a:spcBef>
                  <a:spcPct val="0"/>
                </a:spcBef>
                <a:spcAft>
                  <a:spcPct val="0"/>
                </a:spcAft>
                <a:defRPr/>
              </a:pPr>
              <a:t>50</a:t>
            </a:fld>
            <a:endParaRPr lang="it-IT"/>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51</a:t>
            </a:fld>
            <a:endParaRPr lang="it-IT"/>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7107"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7108"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FEE23F-2E1C-426C-8C1B-7690DF8C8E00}" type="slidenum">
              <a:rPr lang="it-IT" smtClean="0"/>
              <a:pPr fontAlgn="base">
                <a:spcBef>
                  <a:spcPct val="0"/>
                </a:spcBef>
                <a:spcAft>
                  <a:spcPct val="0"/>
                </a:spcAft>
                <a:defRPr/>
              </a:pPr>
              <a:t>52</a:t>
            </a:fld>
            <a:endParaRPr lang="it-IT"/>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9155"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9156"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6D2C3-1B75-4D04-BDB8-0DAA004686AF}" type="slidenum">
              <a:rPr lang="it-IT" smtClean="0"/>
              <a:pPr fontAlgn="base">
                <a:spcBef>
                  <a:spcPct val="0"/>
                </a:spcBef>
                <a:spcAft>
                  <a:spcPct val="0"/>
                </a:spcAft>
                <a:defRPr/>
              </a:pPr>
              <a:t>53</a:t>
            </a:fld>
            <a:endParaRPr lang="it-IT"/>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50179"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50180"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1E0FC5-171E-45FE-8A40-10FE295DD6F5}" type="slidenum">
              <a:rPr lang="it-IT" smtClean="0"/>
              <a:pPr fontAlgn="base">
                <a:spcBef>
                  <a:spcPct val="0"/>
                </a:spcBef>
                <a:spcAft>
                  <a:spcPct val="0"/>
                </a:spcAft>
                <a:defRPr/>
              </a:pPr>
              <a:t>54</a:t>
            </a:fld>
            <a:endParaRPr lang="it-IT"/>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56</a:t>
            </a:fld>
            <a:endParaRPr lang="it-IT"/>
          </a:p>
        </p:txBody>
      </p:sp>
    </p:spTree>
    <p:extLst>
      <p:ext uri="{BB962C8B-B14F-4D97-AF65-F5344CB8AC3E}">
        <p14:creationId xmlns:p14="http://schemas.microsoft.com/office/powerpoint/2010/main" val="22678755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57</a:t>
            </a:fld>
            <a:endParaRPr lang="it-IT"/>
          </a:p>
        </p:txBody>
      </p:sp>
    </p:spTree>
    <p:extLst>
      <p:ext uri="{BB962C8B-B14F-4D97-AF65-F5344CB8AC3E}">
        <p14:creationId xmlns:p14="http://schemas.microsoft.com/office/powerpoint/2010/main" val="2073985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52227"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52228"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2BCE11-9DE4-41EF-9D59-D022FAB52FA5}" type="slidenum">
              <a:rPr lang="it-IT" smtClean="0"/>
              <a:pPr fontAlgn="base">
                <a:spcBef>
                  <a:spcPct val="0"/>
                </a:spcBef>
                <a:spcAft>
                  <a:spcPct val="0"/>
                </a:spcAft>
                <a:defRPr/>
              </a:pPr>
              <a:t>59</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6</a:t>
            </a:fld>
            <a:endParaRPr lang="it-IT"/>
          </a:p>
        </p:txBody>
      </p:sp>
    </p:spTree>
    <p:extLst>
      <p:ext uri="{BB962C8B-B14F-4D97-AF65-F5344CB8AC3E}">
        <p14:creationId xmlns:p14="http://schemas.microsoft.com/office/powerpoint/2010/main" val="18987802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a:extLst>
              <a:ext uri="{FF2B5EF4-FFF2-40B4-BE49-F238E27FC236}">
                <a16:creationId xmlns:a16="http://schemas.microsoft.com/office/drawing/2014/main" id="{4EEAFABA-A92D-4E8F-8DB5-E3838C0D2E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eaLnBrk="1" hangingPunct="1">
              <a:spcBef>
                <a:spcPct val="0"/>
              </a:spcBef>
            </a:pPr>
            <a:fld id="{A11252BD-095B-499D-905E-D56DE7962992}" type="slidenum">
              <a:rPr lang="en-AU" altLang="it-IT"/>
              <a:pPr eaLnBrk="1" hangingPunct="1">
                <a:spcBef>
                  <a:spcPct val="0"/>
                </a:spcBef>
              </a:pPr>
              <a:t>62</a:t>
            </a:fld>
            <a:endParaRPr lang="en-AU" altLang="it-IT"/>
          </a:p>
        </p:txBody>
      </p:sp>
      <p:sp>
        <p:nvSpPr>
          <p:cNvPr id="61443" name="Rectangle 2">
            <a:extLst>
              <a:ext uri="{FF2B5EF4-FFF2-40B4-BE49-F238E27FC236}">
                <a16:creationId xmlns:a16="http://schemas.microsoft.com/office/drawing/2014/main" id="{1005824F-DC3E-43B5-88CA-B7E3F6BF5950}"/>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4AFF6762-CE61-49B7-BA39-25EBE39499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The key distribution concept can be deployed in a number of ways. A typical scenario is illustrated in Stallings Figure 14.3 above, which has a “Key Distribution Center” (KDC) which shares a unique key with each party (user). The text in section 14.1 details the steps needed, which are briefly:</a:t>
            </a:r>
          </a:p>
          <a:p>
            <a:pPr eaLnBrk="1" hangingPunct="1"/>
            <a:r>
              <a:rPr lang="en-US" altLang="it-IT">
                <a:latin typeface="Arial" panose="020B0604020202020204" pitchFamily="34" charset="0"/>
              </a:rPr>
              <a:t>1. A requests from the KDC a session key to protect a logical connection to B. The message includes the identity of A and B and a unique </a:t>
            </a:r>
            <a:r>
              <a:rPr lang="en-US" altLang="it-IT" i="1">
                <a:latin typeface="Arial" panose="020B0604020202020204" pitchFamily="34" charset="0"/>
              </a:rPr>
              <a:t>nonce N1. </a:t>
            </a:r>
            <a:endParaRPr lang="en-US" altLang="it-IT">
              <a:latin typeface="Arial" panose="020B0604020202020204" pitchFamily="34" charset="0"/>
            </a:endParaRPr>
          </a:p>
          <a:p>
            <a:pPr eaLnBrk="1" hangingPunct="1"/>
            <a:r>
              <a:rPr lang="en-US" altLang="it-IT">
                <a:latin typeface="Arial" panose="020B0604020202020204" pitchFamily="34" charset="0"/>
              </a:rPr>
              <a:t>2. The KDC responds with a message encrypted using </a:t>
            </a:r>
            <a:r>
              <a:rPr lang="en-US" altLang="it-IT" i="1">
                <a:latin typeface="Arial" panose="020B0604020202020204" pitchFamily="34" charset="0"/>
              </a:rPr>
              <a:t>Ka</a:t>
            </a:r>
            <a:r>
              <a:rPr lang="en-US" altLang="it-IT">
                <a:latin typeface="Arial" panose="020B0604020202020204" pitchFamily="34" charset="0"/>
              </a:rPr>
              <a:t> that includes a one-time session key </a:t>
            </a:r>
            <a:r>
              <a:rPr lang="en-US" altLang="it-IT" i="1">
                <a:latin typeface="Arial" panose="020B0604020202020204" pitchFamily="34" charset="0"/>
              </a:rPr>
              <a:t>K</a:t>
            </a:r>
            <a:r>
              <a:rPr lang="en-US" altLang="it-IT">
                <a:latin typeface="Arial" panose="020B0604020202020204" pitchFamily="34" charset="0"/>
              </a:rPr>
              <a:t>s to be used for the session, the original request message to enable A to match response with appropriate request, and info for B</a:t>
            </a:r>
          </a:p>
          <a:p>
            <a:pPr eaLnBrk="1" hangingPunct="1"/>
            <a:r>
              <a:rPr lang="en-US" altLang="it-IT">
                <a:latin typeface="Arial" panose="020B0604020202020204" pitchFamily="34" charset="0"/>
              </a:rPr>
              <a:t>3. A stores the session key for use in the upcoming session and forwards to B the information from the KDC for B, namely, E(</a:t>
            </a:r>
            <a:r>
              <a:rPr lang="en-US" altLang="it-IT" i="1">
                <a:latin typeface="Arial" panose="020B0604020202020204" pitchFamily="34" charset="0"/>
              </a:rPr>
              <a:t>Kb, [Ks || IDA])</a:t>
            </a:r>
            <a:r>
              <a:rPr lang="en-US" altLang="it-IT">
                <a:latin typeface="Arial" panose="020B0604020202020204" pitchFamily="34" charset="0"/>
              </a:rPr>
              <a:t>. Because this information is encrypted with Kb, it is protected from eavesdropping. </a:t>
            </a:r>
          </a:p>
          <a:p>
            <a:pPr eaLnBrk="1" hangingPunct="1"/>
            <a:r>
              <a:rPr lang="en-US" altLang="it-IT">
                <a:latin typeface="Arial" panose="020B0604020202020204" pitchFamily="34" charset="0"/>
              </a:rPr>
              <a:t>At this point, a session key has been securely delivered to A and B, and they may begin their protected exchange. Two additional steps are desirable:   </a:t>
            </a:r>
          </a:p>
          <a:p>
            <a:pPr eaLnBrk="1" hangingPunct="1"/>
            <a:r>
              <a:rPr lang="en-US" altLang="it-IT">
                <a:latin typeface="Arial" panose="020B0604020202020204" pitchFamily="34" charset="0"/>
              </a:rPr>
              <a:t>4. Using the new session key for encryption B sends a nonce </a:t>
            </a:r>
            <a:r>
              <a:rPr lang="en-US" altLang="it-IT" i="1">
                <a:latin typeface="Arial" panose="020B0604020202020204" pitchFamily="34" charset="0"/>
              </a:rPr>
              <a:t>N2 to A.  </a:t>
            </a:r>
          </a:p>
          <a:p>
            <a:pPr eaLnBrk="1" hangingPunct="1"/>
            <a:r>
              <a:rPr lang="en-US" altLang="it-IT">
                <a:latin typeface="Arial" panose="020B0604020202020204" pitchFamily="34" charset="0"/>
              </a:rPr>
              <a:t>5. Also using Ks, A responds with f(N2), where f is a function that performs some transformation on N2 (eg. adding one).  These steps assure B that the original message it received (step 3) was not a replay. Note that the actual key distribution involves only steps 1 through 3 but that steps 4 and 5, as well as 3, perform an authentication function.</a:t>
            </a:r>
          </a:p>
          <a:p>
            <a:pPr eaLnBrk="1" hangingPunct="1"/>
            <a:endParaRPr lang="en-US" altLang="it-IT">
              <a:latin typeface="Arial" panose="020B0604020202020204" pitchFamily="34" charset="0"/>
            </a:endParaRPr>
          </a:p>
          <a:p>
            <a:pPr eaLnBrk="1" hangingPunct="1"/>
            <a:endParaRPr lang="en-AU" altLang="it-IT">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8</a:t>
            </a:fld>
            <a:endParaRPr lang="it-IT"/>
          </a:p>
        </p:txBody>
      </p:sp>
    </p:spTree>
    <p:extLst>
      <p:ext uri="{BB962C8B-B14F-4D97-AF65-F5344CB8AC3E}">
        <p14:creationId xmlns:p14="http://schemas.microsoft.com/office/powerpoint/2010/main" val="381456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9</a:t>
            </a:fld>
            <a:endParaRPr lang="it-IT"/>
          </a:p>
        </p:txBody>
      </p:sp>
    </p:spTree>
    <p:extLst>
      <p:ext uri="{BB962C8B-B14F-4D97-AF65-F5344CB8AC3E}">
        <p14:creationId xmlns:p14="http://schemas.microsoft.com/office/powerpoint/2010/main" val="430671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12</a:t>
            </a:fld>
            <a:endParaRPr lang="it-IT"/>
          </a:p>
        </p:txBody>
      </p:sp>
    </p:spTree>
    <p:extLst>
      <p:ext uri="{BB962C8B-B14F-4D97-AF65-F5344CB8AC3E}">
        <p14:creationId xmlns:p14="http://schemas.microsoft.com/office/powerpoint/2010/main" val="2189420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29699"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29700"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C187CA-E012-4458-9D03-5F31DE55E2A0}" type="slidenum">
              <a:rPr lang="it-IT" smtClean="0"/>
              <a:pPr fontAlgn="base">
                <a:spcBef>
                  <a:spcPct val="0"/>
                </a:spcBef>
                <a:spcAft>
                  <a:spcPct val="0"/>
                </a:spcAft>
                <a:defRPr/>
              </a:pPr>
              <a:t>13</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pPr>
              <a:defRPr/>
            </a:pPr>
            <a:fld id="{BD1D3920-097D-4D18-9EB5-322CDCE3ABBE}" type="datetimeFigureOut">
              <a:rPr lang="it-IT" smtClean="0"/>
              <a:pPr>
                <a:defRPr/>
              </a:pPr>
              <a:t>15/12/2020</a:t>
            </a:fld>
            <a:endParaRPr lang="it-IT"/>
          </a:p>
        </p:txBody>
      </p:sp>
      <p:sp>
        <p:nvSpPr>
          <p:cNvPr id="5" name="Segnaposto piè di pagina 4"/>
          <p:cNvSpPr>
            <a:spLocks noGrp="1"/>
          </p:cNvSpPr>
          <p:nvPr>
            <p:ph type="ftr" sz="quarter" idx="11"/>
          </p:nvPr>
        </p:nvSpPr>
        <p:spPr/>
        <p:txBody>
          <a:bodyPr/>
          <a:lstStyle/>
          <a:p>
            <a:pPr>
              <a:defRPr/>
            </a:pPr>
            <a:endParaRPr lang="it-IT"/>
          </a:p>
        </p:txBody>
      </p:sp>
      <p:sp>
        <p:nvSpPr>
          <p:cNvPr id="6" name="Segnaposto numero diapositiva 5"/>
          <p:cNvSpPr>
            <a:spLocks noGrp="1"/>
          </p:cNvSpPr>
          <p:nvPr>
            <p:ph type="sldNum" sz="quarter" idx="12"/>
          </p:nvPr>
        </p:nvSpPr>
        <p:spPr/>
        <p:txBody>
          <a:bodyPr/>
          <a:lstStyle/>
          <a:p>
            <a:pPr>
              <a:defRPr/>
            </a:pPr>
            <a:fld id="{DAC27DA9-B421-4BB7-8969-497A928DA838}" type="slidenum">
              <a:rPr lang="it-IT" smtClean="0"/>
              <a:pPr>
                <a:defRPr/>
              </a:pPr>
              <a:t>‹#›</a:t>
            </a:fld>
            <a:endParaRPr lang="it-IT"/>
          </a:p>
        </p:txBody>
      </p:sp>
    </p:spTree>
    <p:extLst>
      <p:ext uri="{BB962C8B-B14F-4D97-AF65-F5344CB8AC3E}">
        <p14:creationId xmlns:p14="http://schemas.microsoft.com/office/powerpoint/2010/main" val="92253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pPr>
              <a:defRPr/>
            </a:pPr>
            <a:fld id="{B9151EAF-425E-4053-A11A-BDA2C17F9428}" type="datetimeFigureOut">
              <a:rPr lang="it-IT" smtClean="0"/>
              <a:pPr>
                <a:defRPr/>
              </a:pPr>
              <a:t>15/12/2020</a:t>
            </a:fld>
            <a:endParaRPr lang="it-IT"/>
          </a:p>
        </p:txBody>
      </p:sp>
      <p:sp>
        <p:nvSpPr>
          <p:cNvPr id="5" name="Segnaposto piè di pagina 4"/>
          <p:cNvSpPr>
            <a:spLocks noGrp="1"/>
          </p:cNvSpPr>
          <p:nvPr>
            <p:ph type="ftr" sz="quarter" idx="11"/>
          </p:nvPr>
        </p:nvSpPr>
        <p:spPr/>
        <p:txBody>
          <a:bodyPr/>
          <a:lstStyle/>
          <a:p>
            <a:pPr>
              <a:defRPr/>
            </a:pPr>
            <a:endParaRPr lang="it-IT"/>
          </a:p>
        </p:txBody>
      </p:sp>
      <p:sp>
        <p:nvSpPr>
          <p:cNvPr id="6" name="Segnaposto numero diapositiva 5"/>
          <p:cNvSpPr>
            <a:spLocks noGrp="1"/>
          </p:cNvSpPr>
          <p:nvPr>
            <p:ph type="sldNum" sz="quarter" idx="12"/>
          </p:nvPr>
        </p:nvSpPr>
        <p:spPr/>
        <p:txBody>
          <a:bodyPr/>
          <a:lstStyle/>
          <a:p>
            <a:pPr>
              <a:defRPr/>
            </a:pPr>
            <a:fld id="{7E1320FC-403E-48ED-A47C-9ECD7A73549F}" type="slidenum">
              <a:rPr lang="it-IT" smtClean="0"/>
              <a:pPr>
                <a:defRPr/>
              </a:pPr>
              <a:t>‹#›</a:t>
            </a:fld>
            <a:endParaRPr lang="it-IT"/>
          </a:p>
        </p:txBody>
      </p:sp>
    </p:spTree>
    <p:extLst>
      <p:ext uri="{BB962C8B-B14F-4D97-AF65-F5344CB8AC3E}">
        <p14:creationId xmlns:p14="http://schemas.microsoft.com/office/powerpoint/2010/main" val="139083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pPr>
              <a:defRPr/>
            </a:pPr>
            <a:fld id="{46F03D27-DAB3-4447-842A-0541F4E48038}" type="datetimeFigureOut">
              <a:rPr lang="it-IT" smtClean="0"/>
              <a:pPr>
                <a:defRPr/>
              </a:pPr>
              <a:t>15/12/2020</a:t>
            </a:fld>
            <a:endParaRPr lang="it-IT"/>
          </a:p>
        </p:txBody>
      </p:sp>
      <p:sp>
        <p:nvSpPr>
          <p:cNvPr id="5" name="Segnaposto piè di pagina 4"/>
          <p:cNvSpPr>
            <a:spLocks noGrp="1"/>
          </p:cNvSpPr>
          <p:nvPr>
            <p:ph type="ftr" sz="quarter" idx="11"/>
          </p:nvPr>
        </p:nvSpPr>
        <p:spPr/>
        <p:txBody>
          <a:bodyPr/>
          <a:lstStyle/>
          <a:p>
            <a:pPr>
              <a:defRPr/>
            </a:pPr>
            <a:endParaRPr lang="it-IT"/>
          </a:p>
        </p:txBody>
      </p:sp>
      <p:sp>
        <p:nvSpPr>
          <p:cNvPr id="6" name="Segnaposto numero diapositiva 5"/>
          <p:cNvSpPr>
            <a:spLocks noGrp="1"/>
          </p:cNvSpPr>
          <p:nvPr>
            <p:ph type="sldNum" sz="quarter" idx="12"/>
          </p:nvPr>
        </p:nvSpPr>
        <p:spPr/>
        <p:txBody>
          <a:bodyPr/>
          <a:lstStyle/>
          <a:p>
            <a:pPr>
              <a:defRPr/>
            </a:pPr>
            <a:fld id="{851100A6-AA7B-4803-B3FB-1CA547336917}" type="slidenum">
              <a:rPr lang="it-IT" smtClean="0"/>
              <a:pPr>
                <a:defRPr/>
              </a:pPr>
              <a:t>‹#›</a:t>
            </a:fld>
            <a:endParaRPr lang="it-IT"/>
          </a:p>
        </p:txBody>
      </p:sp>
    </p:spTree>
    <p:extLst>
      <p:ext uri="{BB962C8B-B14F-4D97-AF65-F5344CB8AC3E}">
        <p14:creationId xmlns:p14="http://schemas.microsoft.com/office/powerpoint/2010/main" val="115559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pPr>
              <a:defRPr/>
            </a:pPr>
            <a:fld id="{2A08F7E2-032C-4AF2-BD58-2FBFC1B79F49}" type="datetimeFigureOut">
              <a:rPr lang="it-IT" smtClean="0"/>
              <a:pPr>
                <a:defRPr/>
              </a:pPr>
              <a:t>15/12/2020</a:t>
            </a:fld>
            <a:endParaRPr lang="it-IT"/>
          </a:p>
        </p:txBody>
      </p:sp>
      <p:sp>
        <p:nvSpPr>
          <p:cNvPr id="5" name="Segnaposto piè di pagina 4"/>
          <p:cNvSpPr>
            <a:spLocks noGrp="1"/>
          </p:cNvSpPr>
          <p:nvPr>
            <p:ph type="ftr" sz="quarter" idx="11"/>
          </p:nvPr>
        </p:nvSpPr>
        <p:spPr/>
        <p:txBody>
          <a:bodyPr/>
          <a:lstStyle/>
          <a:p>
            <a:pPr>
              <a:defRPr/>
            </a:pPr>
            <a:endParaRPr lang="it-IT"/>
          </a:p>
        </p:txBody>
      </p:sp>
      <p:sp>
        <p:nvSpPr>
          <p:cNvPr id="6" name="Segnaposto numero diapositiva 5"/>
          <p:cNvSpPr>
            <a:spLocks noGrp="1"/>
          </p:cNvSpPr>
          <p:nvPr>
            <p:ph type="sldNum" sz="quarter" idx="12"/>
          </p:nvPr>
        </p:nvSpPr>
        <p:spPr/>
        <p:txBody>
          <a:bodyPr/>
          <a:lstStyle/>
          <a:p>
            <a:pPr>
              <a:defRPr/>
            </a:pPr>
            <a:fld id="{2BDA1213-8946-495F-95E1-7414B0F69495}" type="slidenum">
              <a:rPr lang="it-IT" smtClean="0"/>
              <a:pPr>
                <a:defRPr/>
              </a:pPr>
              <a:t>‹#›</a:t>
            </a:fld>
            <a:endParaRPr lang="it-IT"/>
          </a:p>
        </p:txBody>
      </p:sp>
    </p:spTree>
    <p:extLst>
      <p:ext uri="{BB962C8B-B14F-4D97-AF65-F5344CB8AC3E}">
        <p14:creationId xmlns:p14="http://schemas.microsoft.com/office/powerpoint/2010/main" val="111631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pPr>
              <a:defRPr/>
            </a:pPr>
            <a:fld id="{49DAB8C8-F0B9-4078-83E5-4F64A842C7DC}" type="datetimeFigureOut">
              <a:rPr lang="it-IT" smtClean="0"/>
              <a:pPr>
                <a:defRPr/>
              </a:pPr>
              <a:t>15/12/2020</a:t>
            </a:fld>
            <a:endParaRPr lang="it-IT"/>
          </a:p>
        </p:txBody>
      </p:sp>
      <p:sp>
        <p:nvSpPr>
          <p:cNvPr id="5" name="Segnaposto piè di pagina 4"/>
          <p:cNvSpPr>
            <a:spLocks noGrp="1"/>
          </p:cNvSpPr>
          <p:nvPr>
            <p:ph type="ftr" sz="quarter" idx="11"/>
          </p:nvPr>
        </p:nvSpPr>
        <p:spPr/>
        <p:txBody>
          <a:bodyPr/>
          <a:lstStyle/>
          <a:p>
            <a:pPr>
              <a:defRPr/>
            </a:pPr>
            <a:endParaRPr lang="it-IT"/>
          </a:p>
        </p:txBody>
      </p:sp>
      <p:sp>
        <p:nvSpPr>
          <p:cNvPr id="6" name="Segnaposto numero diapositiva 5"/>
          <p:cNvSpPr>
            <a:spLocks noGrp="1"/>
          </p:cNvSpPr>
          <p:nvPr>
            <p:ph type="sldNum" sz="quarter" idx="12"/>
          </p:nvPr>
        </p:nvSpPr>
        <p:spPr/>
        <p:txBody>
          <a:bodyPr/>
          <a:lstStyle/>
          <a:p>
            <a:pPr>
              <a:defRPr/>
            </a:pPr>
            <a:fld id="{79F3AA92-C5AD-4F83-B7E2-7253E419DBAB}" type="slidenum">
              <a:rPr lang="it-IT" smtClean="0"/>
              <a:pPr>
                <a:defRPr/>
              </a:pPr>
              <a:t>‹#›</a:t>
            </a:fld>
            <a:endParaRPr lang="it-IT"/>
          </a:p>
        </p:txBody>
      </p:sp>
    </p:spTree>
    <p:extLst>
      <p:ext uri="{BB962C8B-B14F-4D97-AF65-F5344CB8AC3E}">
        <p14:creationId xmlns:p14="http://schemas.microsoft.com/office/powerpoint/2010/main" val="228347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pPr>
              <a:defRPr/>
            </a:pPr>
            <a:fld id="{B4624E87-CD24-487B-94E9-F5F6EFDE2F60}" type="datetimeFigureOut">
              <a:rPr lang="it-IT" smtClean="0"/>
              <a:pPr>
                <a:defRPr/>
              </a:pPr>
              <a:t>15/12/2020</a:t>
            </a:fld>
            <a:endParaRPr lang="it-IT"/>
          </a:p>
        </p:txBody>
      </p:sp>
      <p:sp>
        <p:nvSpPr>
          <p:cNvPr id="6" name="Segnaposto piè di pagina 5"/>
          <p:cNvSpPr>
            <a:spLocks noGrp="1"/>
          </p:cNvSpPr>
          <p:nvPr>
            <p:ph type="ftr" sz="quarter" idx="11"/>
          </p:nvPr>
        </p:nvSpPr>
        <p:spPr/>
        <p:txBody>
          <a:bodyPr/>
          <a:lstStyle/>
          <a:p>
            <a:pPr>
              <a:defRPr/>
            </a:pPr>
            <a:endParaRPr lang="it-IT"/>
          </a:p>
        </p:txBody>
      </p:sp>
      <p:sp>
        <p:nvSpPr>
          <p:cNvPr id="7" name="Segnaposto numero diapositiva 6"/>
          <p:cNvSpPr>
            <a:spLocks noGrp="1"/>
          </p:cNvSpPr>
          <p:nvPr>
            <p:ph type="sldNum" sz="quarter" idx="12"/>
          </p:nvPr>
        </p:nvSpPr>
        <p:spPr/>
        <p:txBody>
          <a:bodyPr/>
          <a:lstStyle/>
          <a:p>
            <a:pPr>
              <a:defRPr/>
            </a:pPr>
            <a:fld id="{431D3938-6F56-49EE-9AFF-5E15C1AB752E}" type="slidenum">
              <a:rPr lang="it-IT" smtClean="0"/>
              <a:pPr>
                <a:defRPr/>
              </a:pPr>
              <a:t>‹#›</a:t>
            </a:fld>
            <a:endParaRPr lang="it-IT"/>
          </a:p>
        </p:txBody>
      </p:sp>
    </p:spTree>
    <p:extLst>
      <p:ext uri="{BB962C8B-B14F-4D97-AF65-F5344CB8AC3E}">
        <p14:creationId xmlns:p14="http://schemas.microsoft.com/office/powerpoint/2010/main" val="256498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pPr>
              <a:defRPr/>
            </a:pPr>
            <a:fld id="{8D4998AB-77CF-4D52-87FF-9ABA0F0E914A}" type="datetimeFigureOut">
              <a:rPr lang="it-IT" smtClean="0"/>
              <a:pPr>
                <a:defRPr/>
              </a:pPr>
              <a:t>15/12/2020</a:t>
            </a:fld>
            <a:endParaRPr lang="it-IT"/>
          </a:p>
        </p:txBody>
      </p:sp>
      <p:sp>
        <p:nvSpPr>
          <p:cNvPr id="8" name="Segnaposto piè di pagina 7"/>
          <p:cNvSpPr>
            <a:spLocks noGrp="1"/>
          </p:cNvSpPr>
          <p:nvPr>
            <p:ph type="ftr" sz="quarter" idx="11"/>
          </p:nvPr>
        </p:nvSpPr>
        <p:spPr/>
        <p:txBody>
          <a:bodyPr/>
          <a:lstStyle/>
          <a:p>
            <a:pPr>
              <a:defRPr/>
            </a:pPr>
            <a:endParaRPr lang="it-IT"/>
          </a:p>
        </p:txBody>
      </p:sp>
      <p:sp>
        <p:nvSpPr>
          <p:cNvPr id="9" name="Segnaposto numero diapositiva 8"/>
          <p:cNvSpPr>
            <a:spLocks noGrp="1"/>
          </p:cNvSpPr>
          <p:nvPr>
            <p:ph type="sldNum" sz="quarter" idx="12"/>
          </p:nvPr>
        </p:nvSpPr>
        <p:spPr/>
        <p:txBody>
          <a:bodyPr/>
          <a:lstStyle/>
          <a:p>
            <a:pPr>
              <a:defRPr/>
            </a:pPr>
            <a:fld id="{6FC50366-EC9F-4DB9-B45C-42175F19648D}" type="slidenum">
              <a:rPr lang="it-IT" smtClean="0"/>
              <a:pPr>
                <a:defRPr/>
              </a:pPr>
              <a:t>‹#›</a:t>
            </a:fld>
            <a:endParaRPr lang="it-IT"/>
          </a:p>
        </p:txBody>
      </p:sp>
    </p:spTree>
    <p:extLst>
      <p:ext uri="{BB962C8B-B14F-4D97-AF65-F5344CB8AC3E}">
        <p14:creationId xmlns:p14="http://schemas.microsoft.com/office/powerpoint/2010/main" val="383716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pPr>
              <a:defRPr/>
            </a:pPr>
            <a:fld id="{0F430EC9-75B9-482E-8D07-C9A7C87BD127}" type="datetimeFigureOut">
              <a:rPr lang="it-IT" smtClean="0"/>
              <a:pPr>
                <a:defRPr/>
              </a:pPr>
              <a:t>15/12/2020</a:t>
            </a:fld>
            <a:endParaRPr lang="it-IT"/>
          </a:p>
        </p:txBody>
      </p:sp>
      <p:sp>
        <p:nvSpPr>
          <p:cNvPr id="4" name="Segnaposto piè di pagina 3"/>
          <p:cNvSpPr>
            <a:spLocks noGrp="1"/>
          </p:cNvSpPr>
          <p:nvPr>
            <p:ph type="ftr" sz="quarter" idx="11"/>
          </p:nvPr>
        </p:nvSpPr>
        <p:spPr/>
        <p:txBody>
          <a:bodyPr/>
          <a:lstStyle/>
          <a:p>
            <a:pPr>
              <a:defRPr/>
            </a:pPr>
            <a:endParaRPr lang="it-IT"/>
          </a:p>
        </p:txBody>
      </p:sp>
      <p:sp>
        <p:nvSpPr>
          <p:cNvPr id="5" name="Segnaposto numero diapositiva 4"/>
          <p:cNvSpPr>
            <a:spLocks noGrp="1"/>
          </p:cNvSpPr>
          <p:nvPr>
            <p:ph type="sldNum" sz="quarter" idx="12"/>
          </p:nvPr>
        </p:nvSpPr>
        <p:spPr/>
        <p:txBody>
          <a:bodyPr/>
          <a:lstStyle/>
          <a:p>
            <a:pPr>
              <a:defRPr/>
            </a:pPr>
            <a:fld id="{87B82C22-68D2-4BFE-A184-FCE89C27785D}" type="slidenum">
              <a:rPr lang="it-IT" smtClean="0"/>
              <a:pPr>
                <a:defRPr/>
              </a:pPr>
              <a:t>‹#›</a:t>
            </a:fld>
            <a:endParaRPr lang="it-IT"/>
          </a:p>
        </p:txBody>
      </p:sp>
    </p:spTree>
    <p:extLst>
      <p:ext uri="{BB962C8B-B14F-4D97-AF65-F5344CB8AC3E}">
        <p14:creationId xmlns:p14="http://schemas.microsoft.com/office/powerpoint/2010/main" val="104266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pPr>
              <a:defRPr/>
            </a:pPr>
            <a:fld id="{2927BBFA-12FE-4681-9E6B-EA7EF64051FE}" type="datetimeFigureOut">
              <a:rPr lang="it-IT" smtClean="0"/>
              <a:pPr>
                <a:defRPr/>
              </a:pPr>
              <a:t>15/12/2020</a:t>
            </a:fld>
            <a:endParaRPr lang="it-IT"/>
          </a:p>
        </p:txBody>
      </p:sp>
      <p:sp>
        <p:nvSpPr>
          <p:cNvPr id="3" name="Segnaposto piè di pagina 2"/>
          <p:cNvSpPr>
            <a:spLocks noGrp="1"/>
          </p:cNvSpPr>
          <p:nvPr>
            <p:ph type="ftr" sz="quarter" idx="11"/>
          </p:nvPr>
        </p:nvSpPr>
        <p:spPr/>
        <p:txBody>
          <a:bodyPr/>
          <a:lstStyle/>
          <a:p>
            <a:pPr>
              <a:defRPr/>
            </a:pPr>
            <a:endParaRPr lang="it-IT"/>
          </a:p>
        </p:txBody>
      </p:sp>
      <p:sp>
        <p:nvSpPr>
          <p:cNvPr id="4" name="Segnaposto numero diapositiva 3"/>
          <p:cNvSpPr>
            <a:spLocks noGrp="1"/>
          </p:cNvSpPr>
          <p:nvPr>
            <p:ph type="sldNum" sz="quarter" idx="12"/>
          </p:nvPr>
        </p:nvSpPr>
        <p:spPr/>
        <p:txBody>
          <a:bodyPr/>
          <a:lstStyle/>
          <a:p>
            <a:pPr>
              <a:defRPr/>
            </a:pPr>
            <a:fld id="{493EBE17-841B-4DA7-9EAC-1C859A7A6A0A}" type="slidenum">
              <a:rPr lang="it-IT" smtClean="0"/>
              <a:pPr>
                <a:defRPr/>
              </a:pPr>
              <a:t>‹#›</a:t>
            </a:fld>
            <a:endParaRPr lang="it-IT"/>
          </a:p>
        </p:txBody>
      </p:sp>
    </p:spTree>
    <p:extLst>
      <p:ext uri="{BB962C8B-B14F-4D97-AF65-F5344CB8AC3E}">
        <p14:creationId xmlns:p14="http://schemas.microsoft.com/office/powerpoint/2010/main" val="260891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pPr>
              <a:defRPr/>
            </a:pPr>
            <a:fld id="{9E2DCF22-3B89-447A-A1E4-C7C90CCA0B9E}" type="datetimeFigureOut">
              <a:rPr lang="it-IT" smtClean="0"/>
              <a:pPr>
                <a:defRPr/>
              </a:pPr>
              <a:t>15/12/2020</a:t>
            </a:fld>
            <a:endParaRPr lang="it-IT"/>
          </a:p>
        </p:txBody>
      </p:sp>
      <p:sp>
        <p:nvSpPr>
          <p:cNvPr id="6" name="Segnaposto piè di pagina 5"/>
          <p:cNvSpPr>
            <a:spLocks noGrp="1"/>
          </p:cNvSpPr>
          <p:nvPr>
            <p:ph type="ftr" sz="quarter" idx="11"/>
          </p:nvPr>
        </p:nvSpPr>
        <p:spPr/>
        <p:txBody>
          <a:bodyPr/>
          <a:lstStyle/>
          <a:p>
            <a:pPr>
              <a:defRPr/>
            </a:pPr>
            <a:endParaRPr lang="it-IT"/>
          </a:p>
        </p:txBody>
      </p:sp>
      <p:sp>
        <p:nvSpPr>
          <p:cNvPr id="7" name="Segnaposto numero diapositiva 6"/>
          <p:cNvSpPr>
            <a:spLocks noGrp="1"/>
          </p:cNvSpPr>
          <p:nvPr>
            <p:ph type="sldNum" sz="quarter" idx="12"/>
          </p:nvPr>
        </p:nvSpPr>
        <p:spPr/>
        <p:txBody>
          <a:bodyPr/>
          <a:lstStyle/>
          <a:p>
            <a:pPr>
              <a:defRPr/>
            </a:pPr>
            <a:fld id="{D25CA50B-7283-47FC-BFA6-EADFCF6D49D8}" type="slidenum">
              <a:rPr lang="it-IT" smtClean="0"/>
              <a:pPr>
                <a:defRPr/>
              </a:pPr>
              <a:t>‹#›</a:t>
            </a:fld>
            <a:endParaRPr lang="it-IT"/>
          </a:p>
        </p:txBody>
      </p:sp>
    </p:spTree>
    <p:extLst>
      <p:ext uri="{BB962C8B-B14F-4D97-AF65-F5344CB8AC3E}">
        <p14:creationId xmlns:p14="http://schemas.microsoft.com/office/powerpoint/2010/main" val="399426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pPr>
              <a:defRPr/>
            </a:pPr>
            <a:fld id="{647773E7-0B9C-4FA1-868B-68F622A7476E}" type="datetimeFigureOut">
              <a:rPr lang="it-IT" smtClean="0"/>
              <a:pPr>
                <a:defRPr/>
              </a:pPr>
              <a:t>15/12/2020</a:t>
            </a:fld>
            <a:endParaRPr lang="it-IT"/>
          </a:p>
        </p:txBody>
      </p:sp>
      <p:sp>
        <p:nvSpPr>
          <p:cNvPr id="6" name="Segnaposto piè di pagina 5"/>
          <p:cNvSpPr>
            <a:spLocks noGrp="1"/>
          </p:cNvSpPr>
          <p:nvPr>
            <p:ph type="ftr" sz="quarter" idx="11"/>
          </p:nvPr>
        </p:nvSpPr>
        <p:spPr/>
        <p:txBody>
          <a:bodyPr/>
          <a:lstStyle/>
          <a:p>
            <a:pPr>
              <a:defRPr/>
            </a:pPr>
            <a:endParaRPr lang="it-IT"/>
          </a:p>
        </p:txBody>
      </p:sp>
      <p:sp>
        <p:nvSpPr>
          <p:cNvPr id="7" name="Segnaposto numero diapositiva 6"/>
          <p:cNvSpPr>
            <a:spLocks noGrp="1"/>
          </p:cNvSpPr>
          <p:nvPr>
            <p:ph type="sldNum" sz="quarter" idx="12"/>
          </p:nvPr>
        </p:nvSpPr>
        <p:spPr/>
        <p:txBody>
          <a:bodyPr/>
          <a:lstStyle/>
          <a:p>
            <a:pPr>
              <a:defRPr/>
            </a:pPr>
            <a:fld id="{6FD1B745-93B9-4D16-8EF1-3660A077E744}" type="slidenum">
              <a:rPr lang="it-IT" smtClean="0"/>
              <a:pPr>
                <a:defRPr/>
              </a:pPr>
              <a:t>‹#›</a:t>
            </a:fld>
            <a:endParaRPr lang="it-IT"/>
          </a:p>
        </p:txBody>
      </p:sp>
    </p:spTree>
    <p:extLst>
      <p:ext uri="{BB962C8B-B14F-4D97-AF65-F5344CB8AC3E}">
        <p14:creationId xmlns:p14="http://schemas.microsoft.com/office/powerpoint/2010/main" val="6100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8E17218-473C-4199-B194-F835013BEB55}" type="datetimeFigureOut">
              <a:rPr lang="it-IT" smtClean="0"/>
              <a:pPr>
                <a:defRPr/>
              </a:pPr>
              <a:t>15/12/2020</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4ECDE00-6288-4873-AE4A-4FFF9E2010CB}" type="slidenum">
              <a:rPr lang="it-IT" smtClean="0"/>
              <a:pPr>
                <a:defRPr/>
              </a:pPr>
              <a:t>‹#›</a:t>
            </a:fld>
            <a:endParaRPr lang="it-IT"/>
          </a:p>
        </p:txBody>
      </p:sp>
    </p:spTree>
    <p:extLst>
      <p:ext uri="{BB962C8B-B14F-4D97-AF65-F5344CB8AC3E}">
        <p14:creationId xmlns:p14="http://schemas.microsoft.com/office/powerpoint/2010/main" val="37153696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hop.hak5.org/" TargetMode="External"/><Relationship Id="rId2" Type="http://schemas.openxmlformats.org/officeDocument/2006/relationships/hyperlink" Target="https://www.wifipineapple.com/" TargetMode="Externa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technet.microsoft.com/en-us/library/cc512606.asp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ophcrack.sourceforge.net/tables.ph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akkadia.org/drepper/SHA-crypt.tx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cwe.mitre.org/top25/index.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natmchugh.blogspot.it/2015/02/create-your-own-md5-collisions.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2.wmf"/><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JBos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en.wikipedia.org/wiki/Cleartext" TargetMode="External"/><Relationship Id="rId4" Type="http://schemas.openxmlformats.org/officeDocument/2006/relationships/hyperlink" Target="http://en.wikipedia.org/wiki/Digest_access_authentication#cite_note-3"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symeapp/srp-client"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cloudcracker.com/" TargetMode="External"/><Relationship Id="rId2" Type="http://schemas.openxmlformats.org/officeDocument/2006/relationships/hyperlink" Target="http://blog.rastating.com/cracking-pptp-ms-chapv2-with-chapcrack-cloudcracker/"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tejas619.github.io/2017/07/07/OAuth-vs-SA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keylogger.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2051">
            <a:extLst>
              <a:ext uri="{FF2B5EF4-FFF2-40B4-BE49-F238E27FC236}">
                <a16:creationId xmlns:a16="http://schemas.microsoft.com/office/drawing/2014/main" id="{8ABDA4CA-E26D-44B2-B872-60E9814AB56F}"/>
              </a:ext>
            </a:extLst>
          </p:cNvPr>
          <p:cNvPicPr>
            <a:picLocks noChangeAspect="1"/>
          </p:cNvPicPr>
          <p:nvPr/>
        </p:nvPicPr>
        <p:blipFill rotWithShape="1">
          <a:blip r:embed="rId3"/>
          <a:srcRect r="7666"/>
          <a:stretch/>
        </p:blipFill>
        <p:spPr>
          <a:xfrm>
            <a:off x="20" y="10"/>
            <a:ext cx="9143980" cy="6857990"/>
          </a:xfrm>
          <a:prstGeom prst="rect">
            <a:avLst/>
          </a:prstGeom>
        </p:spPr>
      </p:pic>
      <p:sp>
        <p:nvSpPr>
          <p:cNvPr id="74" name="Rectangle 7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75867" y="-10136"/>
            <a:ext cx="4592270" cy="9144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0" name="Titolo 1"/>
          <p:cNvSpPr>
            <a:spLocks noGrp="1"/>
          </p:cNvSpPr>
          <p:nvPr>
            <p:ph type="ctrTitle"/>
          </p:nvPr>
        </p:nvSpPr>
        <p:spPr>
          <a:xfrm>
            <a:off x="303414" y="3091928"/>
            <a:ext cx="8301034" cy="2387600"/>
          </a:xfrm>
        </p:spPr>
        <p:txBody>
          <a:bodyPr>
            <a:normAutofit/>
          </a:bodyPr>
          <a:lstStyle/>
          <a:p>
            <a:pPr algn="l" eaLnBrk="1" hangingPunct="1">
              <a:lnSpc>
                <a:spcPct val="90000"/>
              </a:lnSpc>
            </a:pPr>
            <a:r>
              <a:rPr lang="it-IT" sz="4000" dirty="0"/>
              <a:t>Identity management </a:t>
            </a:r>
            <a:br>
              <a:rPr lang="it-IT" sz="4000" dirty="0"/>
            </a:br>
            <a:r>
              <a:rPr lang="it-IT" sz="4000" dirty="0"/>
              <a:t>&amp;</a:t>
            </a:r>
            <a:br>
              <a:rPr lang="it-IT" sz="4000" dirty="0"/>
            </a:br>
            <a:r>
              <a:rPr lang="it-IT" sz="4000" dirty="0"/>
              <a:t>Password – </a:t>
            </a:r>
            <a:r>
              <a:rPr lang="it-IT" sz="4000" dirty="0" err="1"/>
              <a:t>based</a:t>
            </a:r>
            <a:r>
              <a:rPr lang="it-IT" sz="4000" dirty="0"/>
              <a:t> authentication</a:t>
            </a:r>
          </a:p>
        </p:txBody>
      </p:sp>
      <p:sp>
        <p:nvSpPr>
          <p:cNvPr id="76" name="Rectangle: Rounded Corners 75">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7339422"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Other</a:t>
            </a:r>
            <a:r>
              <a:rPr lang="it-IT" dirty="0"/>
              <a:t> </a:t>
            </a:r>
            <a:r>
              <a:rPr lang="it-IT" dirty="0" err="1"/>
              <a:t>stealing</a:t>
            </a:r>
            <a:r>
              <a:rPr lang="it-IT" dirty="0"/>
              <a:t> </a:t>
            </a:r>
            <a:r>
              <a:rPr lang="it-IT" dirty="0" err="1"/>
              <a:t>channels</a:t>
            </a:r>
            <a:endParaRPr lang="it-IT" dirty="0"/>
          </a:p>
        </p:txBody>
      </p:sp>
      <p:sp>
        <p:nvSpPr>
          <p:cNvPr id="3" name="Segnaposto contenuto 2"/>
          <p:cNvSpPr>
            <a:spLocks noGrp="1"/>
          </p:cNvSpPr>
          <p:nvPr>
            <p:ph idx="1"/>
          </p:nvPr>
        </p:nvSpPr>
        <p:spPr>
          <a:xfrm>
            <a:off x="304800" y="1554162"/>
            <a:ext cx="8686800" cy="4899174"/>
          </a:xfrm>
        </p:spPr>
        <p:txBody>
          <a:bodyPr>
            <a:normAutofit fontScale="85000" lnSpcReduction="10000"/>
          </a:bodyPr>
          <a:lstStyle/>
          <a:p>
            <a:r>
              <a:rPr lang="it-IT" dirty="0" err="1"/>
              <a:t>Phishing</a:t>
            </a:r>
            <a:r>
              <a:rPr lang="it-IT" dirty="0"/>
              <a:t>, </a:t>
            </a:r>
            <a:r>
              <a:rPr lang="it-IT" dirty="0" err="1"/>
              <a:t>especially</a:t>
            </a:r>
            <a:r>
              <a:rPr lang="it-IT" dirty="0"/>
              <a:t> </a:t>
            </a:r>
          </a:p>
          <a:p>
            <a:pPr lvl="1"/>
            <a:r>
              <a:rPr lang="it-IT" dirty="0"/>
              <a:t>SPEAR PHISHING</a:t>
            </a:r>
          </a:p>
          <a:p>
            <a:pPr lvl="1"/>
            <a:r>
              <a:rPr lang="it-IT" dirty="0"/>
              <a:t>Clone </a:t>
            </a:r>
            <a:r>
              <a:rPr lang="it-IT" dirty="0" err="1"/>
              <a:t>Phishing</a:t>
            </a:r>
            <a:endParaRPr lang="it-IT" dirty="0"/>
          </a:p>
          <a:p>
            <a:r>
              <a:rPr lang="it-IT" dirty="0">
                <a:hlinkClick r:id="rId2"/>
              </a:rPr>
              <a:t>Rogue </a:t>
            </a:r>
            <a:r>
              <a:rPr lang="it-IT" dirty="0" err="1">
                <a:hlinkClick r:id="rId2"/>
              </a:rPr>
              <a:t>APs</a:t>
            </a:r>
            <a:r>
              <a:rPr lang="it-IT" dirty="0"/>
              <a:t>, </a:t>
            </a:r>
            <a:r>
              <a:rPr lang="it-IT" dirty="0">
                <a:hlinkClick r:id="rId3"/>
              </a:rPr>
              <a:t>Bad USB </a:t>
            </a:r>
            <a:r>
              <a:rPr lang="it-IT" dirty="0" err="1">
                <a:hlinkClick r:id="rId3"/>
              </a:rPr>
              <a:t>pens</a:t>
            </a:r>
            <a:r>
              <a:rPr lang="it-IT" dirty="0"/>
              <a:t>…</a:t>
            </a:r>
          </a:p>
          <a:p>
            <a:endParaRPr lang="it-IT" dirty="0"/>
          </a:p>
          <a:p>
            <a:pPr marL="0" indent="0">
              <a:buNone/>
            </a:pPr>
            <a:endParaRPr lang="it-IT" dirty="0"/>
          </a:p>
          <a:p>
            <a:endParaRPr lang="it-IT" dirty="0"/>
          </a:p>
          <a:p>
            <a:endParaRPr lang="it-IT" dirty="0"/>
          </a:p>
          <a:p>
            <a:endParaRPr lang="it-IT" dirty="0"/>
          </a:p>
          <a:p>
            <a:endParaRPr lang="it-IT" dirty="0"/>
          </a:p>
          <a:p>
            <a:r>
              <a:rPr lang="it-IT" dirty="0" err="1"/>
              <a:t>Physical</a:t>
            </a:r>
            <a:r>
              <a:rPr lang="it-IT" dirty="0"/>
              <a:t> </a:t>
            </a:r>
            <a:r>
              <a:rPr lang="it-IT" dirty="0" err="1"/>
              <a:t>intrusions</a:t>
            </a:r>
            <a:endParaRPr lang="it-IT" dirty="0"/>
          </a:p>
          <a:p>
            <a:pPr lvl="1"/>
            <a:endParaRPr lang="it-IT" dirty="0"/>
          </a:p>
          <a:p>
            <a:endParaRPr lang="it-IT" dirty="0"/>
          </a:p>
        </p:txBody>
      </p:sp>
      <p:grpSp>
        <p:nvGrpSpPr>
          <p:cNvPr id="11" name="Gruppo 10"/>
          <p:cNvGrpSpPr/>
          <p:nvPr/>
        </p:nvGrpSpPr>
        <p:grpSpPr>
          <a:xfrm>
            <a:off x="4572000" y="3344947"/>
            <a:ext cx="4230941" cy="2244293"/>
            <a:chOff x="8693987" y="3185675"/>
            <a:chExt cx="4230941" cy="2244293"/>
          </a:xfrm>
        </p:grpSpPr>
        <p:pic>
          <p:nvPicPr>
            <p:cNvPr id="4100" name="Picture 4" descr="http://cdn.shopify.com/s/files/1/0068/2142/products/1_1024x1024.jpg?v=138168788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4991" y="3284984"/>
              <a:ext cx="3819937" cy="2144984"/>
            </a:xfrm>
            <a:prstGeom prst="rect">
              <a:avLst/>
            </a:prstGeom>
            <a:noFill/>
            <a:ln>
              <a:solidFill>
                <a:schemeClr val="bg2">
                  <a:lumMod val="10000"/>
                </a:schemeClr>
              </a:solidFill>
            </a:ln>
            <a:extLst>
              <a:ext uri="{909E8E84-426E-40DD-AFC4-6F175D3DCCD1}">
                <a14:hiddenFill xmlns:a14="http://schemas.microsoft.com/office/drawing/2010/main">
                  <a:solidFill>
                    <a:srgbClr val="FFFFFF"/>
                  </a:solidFill>
                </a14:hiddenFill>
              </a:ext>
            </a:extLst>
          </p:spPr>
        </p:pic>
        <p:sp>
          <p:nvSpPr>
            <p:cNvPr id="12" name="Pentagono 11"/>
            <p:cNvSpPr/>
            <p:nvPr/>
          </p:nvSpPr>
          <p:spPr>
            <a:xfrm rot="1638918">
              <a:off x="8693987" y="3185675"/>
              <a:ext cx="1061058" cy="648072"/>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€99.99</a:t>
              </a:r>
            </a:p>
          </p:txBody>
        </p:sp>
      </p:grpSp>
      <p:grpSp>
        <p:nvGrpSpPr>
          <p:cNvPr id="8" name="Gruppo 7"/>
          <p:cNvGrpSpPr/>
          <p:nvPr/>
        </p:nvGrpSpPr>
        <p:grpSpPr>
          <a:xfrm>
            <a:off x="323528" y="3356992"/>
            <a:ext cx="4197423" cy="2391318"/>
            <a:chOff x="193757" y="4182189"/>
            <a:chExt cx="4197423" cy="2391318"/>
          </a:xfrm>
        </p:grpSpPr>
        <p:pic>
          <p:nvPicPr>
            <p:cNvPr id="4098" name="Picture 2" descr="http://cdn.shopify.com/s/files/1/0068/2142/products/4_35611eac-0b76-4cdb-a716-b37665b26bd9_1024x1024.jpg?v=1415666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030" y="4635715"/>
              <a:ext cx="3989150" cy="1937792"/>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o 12"/>
            <p:cNvSpPr/>
            <p:nvPr/>
          </p:nvSpPr>
          <p:spPr>
            <a:xfrm rot="2148267">
              <a:off x="193757" y="4182189"/>
              <a:ext cx="1061058" cy="648072"/>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€39.99</a:t>
              </a:r>
            </a:p>
          </p:txBody>
        </p:sp>
      </p:grpSp>
    </p:spTree>
    <p:extLst>
      <p:ext uri="{BB962C8B-B14F-4D97-AF65-F5344CB8AC3E}">
        <p14:creationId xmlns:p14="http://schemas.microsoft.com/office/powerpoint/2010/main" val="411238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olo 1"/>
          <p:cNvSpPr>
            <a:spLocks noGrp="1"/>
          </p:cNvSpPr>
          <p:nvPr>
            <p:ph type="title"/>
          </p:nvPr>
        </p:nvSpPr>
        <p:spPr>
          <a:xfrm>
            <a:off x="251520" y="1575193"/>
            <a:ext cx="6203424" cy="1325563"/>
          </a:xfrm>
        </p:spPr>
        <p:txBody>
          <a:bodyPr>
            <a:normAutofit/>
          </a:bodyPr>
          <a:lstStyle/>
          <a:p>
            <a:pPr algn="l">
              <a:lnSpc>
                <a:spcPct val="90000"/>
              </a:lnSpc>
            </a:pPr>
            <a:r>
              <a:rPr lang="it-IT" sz="3100" dirty="0" err="1"/>
              <a:t>Mitigations</a:t>
            </a:r>
            <a:r>
              <a:rPr lang="it-IT" sz="3100" dirty="0"/>
              <a:t>: </a:t>
            </a:r>
            <a:br>
              <a:rPr lang="it-IT" sz="3100" dirty="0"/>
            </a:br>
            <a:r>
              <a:rPr lang="it-IT" sz="3100" dirty="0"/>
              <a:t>Multi-</a:t>
            </a:r>
            <a:r>
              <a:rPr lang="it-IT" sz="3100" dirty="0" err="1"/>
              <a:t>Factor</a:t>
            </a:r>
            <a:r>
              <a:rPr lang="it-IT" sz="3100" dirty="0"/>
              <a:t> AUTH</a:t>
            </a:r>
          </a:p>
        </p:txBody>
      </p:sp>
      <p:sp>
        <p:nvSpPr>
          <p:cNvPr id="3" name="Segnaposto contenuto 2"/>
          <p:cNvSpPr>
            <a:spLocks noGrp="1"/>
          </p:cNvSpPr>
          <p:nvPr>
            <p:ph idx="1"/>
          </p:nvPr>
        </p:nvSpPr>
        <p:spPr>
          <a:xfrm>
            <a:off x="460142" y="2871982"/>
            <a:ext cx="4471898" cy="3509346"/>
          </a:xfrm>
        </p:spPr>
        <p:txBody>
          <a:bodyPr anchor="t">
            <a:normAutofit/>
          </a:bodyPr>
          <a:lstStyle/>
          <a:p>
            <a:pPr>
              <a:lnSpc>
                <a:spcPct val="90000"/>
              </a:lnSpc>
            </a:pPr>
            <a:r>
              <a:rPr lang="it-IT" sz="1800" dirty="0"/>
              <a:t>Use multiple authentication </a:t>
            </a:r>
            <a:r>
              <a:rPr lang="it-IT" sz="1800" dirty="0" err="1"/>
              <a:t>means</a:t>
            </a:r>
            <a:r>
              <a:rPr lang="it-IT" sz="1800" dirty="0"/>
              <a:t> </a:t>
            </a:r>
            <a:r>
              <a:rPr lang="it-IT" sz="1800" dirty="0" err="1"/>
              <a:t>at</a:t>
            </a:r>
            <a:r>
              <a:rPr lang="it-IT" sz="1800" dirty="0"/>
              <a:t> once:</a:t>
            </a:r>
          </a:p>
          <a:p>
            <a:pPr lvl="1">
              <a:lnSpc>
                <a:spcPct val="90000"/>
              </a:lnSpc>
            </a:pPr>
            <a:r>
              <a:rPr lang="it-IT" sz="1800" dirty="0"/>
              <a:t>Password </a:t>
            </a:r>
          </a:p>
          <a:p>
            <a:pPr lvl="1">
              <a:lnSpc>
                <a:spcPct val="90000"/>
              </a:lnSpc>
            </a:pPr>
            <a:r>
              <a:rPr lang="it-IT" sz="1800" dirty="0"/>
              <a:t>OTP</a:t>
            </a:r>
          </a:p>
          <a:p>
            <a:pPr lvl="2">
              <a:lnSpc>
                <a:spcPct val="90000"/>
              </a:lnSpc>
            </a:pPr>
            <a:r>
              <a:rPr lang="it-IT" sz="1800" dirty="0"/>
              <a:t>Sent via mobile</a:t>
            </a:r>
          </a:p>
          <a:p>
            <a:pPr lvl="2">
              <a:lnSpc>
                <a:spcPct val="90000"/>
              </a:lnSpc>
            </a:pPr>
            <a:r>
              <a:rPr lang="it-IT" sz="1800" dirty="0" err="1"/>
              <a:t>Generated</a:t>
            </a:r>
            <a:r>
              <a:rPr lang="it-IT" sz="1800" dirty="0"/>
              <a:t> with a OTP device</a:t>
            </a:r>
          </a:p>
          <a:p>
            <a:pPr lvl="1">
              <a:lnSpc>
                <a:spcPct val="90000"/>
              </a:lnSpc>
            </a:pPr>
            <a:r>
              <a:rPr lang="it-IT" sz="1800" dirty="0"/>
              <a:t>PKCS #11 device, U2F or </a:t>
            </a:r>
            <a:r>
              <a:rPr lang="it-IT" sz="1800" dirty="0" err="1"/>
              <a:t>other</a:t>
            </a:r>
            <a:endParaRPr lang="it-IT" sz="1800" dirty="0"/>
          </a:p>
          <a:p>
            <a:pPr lvl="1">
              <a:lnSpc>
                <a:spcPct val="90000"/>
              </a:lnSpc>
            </a:pPr>
            <a:endParaRPr lang="it-IT" sz="1800" dirty="0"/>
          </a:p>
          <a:p>
            <a:pPr lvl="1">
              <a:lnSpc>
                <a:spcPct val="90000"/>
              </a:lnSpc>
            </a:pPr>
            <a:r>
              <a:rPr lang="it-IT" sz="1800" dirty="0" err="1"/>
              <a:t>Pros</a:t>
            </a:r>
            <a:r>
              <a:rPr lang="it-IT" sz="1800" dirty="0"/>
              <a:t>: mitigate </a:t>
            </a:r>
            <a:r>
              <a:rPr lang="it-IT" sz="1800" dirty="0" err="1"/>
              <a:t>many</a:t>
            </a:r>
            <a:r>
              <a:rPr lang="it-IT" sz="1800" dirty="0"/>
              <a:t> </a:t>
            </a:r>
            <a:r>
              <a:rPr lang="it-IT" sz="1800" dirty="0" err="1"/>
              <a:t>stealing</a:t>
            </a:r>
            <a:r>
              <a:rPr lang="it-IT" sz="1800" dirty="0"/>
              <a:t> </a:t>
            </a:r>
            <a:r>
              <a:rPr lang="it-IT" sz="1800" dirty="0" err="1"/>
              <a:t>attacks</a:t>
            </a:r>
            <a:endParaRPr lang="it-IT" sz="1800" dirty="0"/>
          </a:p>
          <a:p>
            <a:pPr lvl="1">
              <a:lnSpc>
                <a:spcPct val="90000"/>
              </a:lnSpc>
            </a:pPr>
            <a:r>
              <a:rPr lang="it-IT" sz="1800" dirty="0"/>
              <a:t>Cons: </a:t>
            </a:r>
            <a:r>
              <a:rPr lang="it-IT" sz="1800" dirty="0" err="1"/>
              <a:t>might</a:t>
            </a:r>
            <a:r>
              <a:rPr lang="it-IT" sz="1800" dirty="0"/>
              <a:t> be </a:t>
            </a:r>
            <a:r>
              <a:rPr lang="it-IT" sz="1800" dirty="0" err="1"/>
              <a:t>cumbersome</a:t>
            </a:r>
            <a:r>
              <a:rPr lang="it-IT" sz="1800" dirty="0"/>
              <a:t> for the user</a:t>
            </a:r>
          </a:p>
        </p:txBody>
      </p:sp>
      <p:sp>
        <p:nvSpPr>
          <p:cNvPr id="135" name="Freeform: Shape 134">
            <a:extLst>
              <a:ext uri="{FF2B5EF4-FFF2-40B4-BE49-F238E27FC236}">
                <a16:creationId xmlns:a16="http://schemas.microsoft.com/office/drawing/2014/main" id="{A86541C6-61B1-4DAA-B57A-EAF3F24F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9982" y="1"/>
            <a:ext cx="4866342"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Putting a lock on your lock with two-factor authentication – AccessPay">
            <a:extLst>
              <a:ext uri="{FF2B5EF4-FFF2-40B4-BE49-F238E27FC236}">
                <a16:creationId xmlns:a16="http://schemas.microsoft.com/office/drawing/2014/main" id="{CF9F1549-86BE-4AEB-ABCA-E5038C2FAF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655" b="-2"/>
          <a:stretch/>
        </p:blipFill>
        <p:spPr bwMode="auto">
          <a:xfrm>
            <a:off x="3857208" y="3"/>
            <a:ext cx="4551888" cy="2839783"/>
          </a:xfrm>
          <a:custGeom>
            <a:avLst/>
            <a:gdLst/>
            <a:ahLst/>
            <a:cxnLst/>
            <a:rect l="l" t="t" r="r" b="b"/>
            <a:pathLst>
              <a:path w="6069184" h="2839783">
                <a:moveTo>
                  <a:pt x="0" y="0"/>
                </a:moveTo>
                <a:lnTo>
                  <a:pt x="6069184" y="0"/>
                </a:lnTo>
                <a:lnTo>
                  <a:pt x="6063823" y="106160"/>
                </a:lnTo>
                <a:cubicBezTo>
                  <a:pt x="5907891" y="1641596"/>
                  <a:pt x="4611168" y="2839783"/>
                  <a:pt x="3034592" y="2839783"/>
                </a:cubicBezTo>
                <a:cubicBezTo>
                  <a:pt x="1458016" y="2839783"/>
                  <a:pt x="161292" y="1641596"/>
                  <a:pt x="5360" y="106160"/>
                </a:cubicBezTo>
                <a:close/>
              </a:path>
            </a:pathLst>
          </a:custGeom>
          <a:noFill/>
          <a:extLst>
            <a:ext uri="{909E8E84-426E-40DD-AFC4-6F175D3DCCD1}">
              <a14:hiddenFill xmlns:a14="http://schemas.microsoft.com/office/drawing/2010/main">
                <a:solidFill>
                  <a:srgbClr val="FFFFFF"/>
                </a:solidFill>
              </a14:hiddenFill>
            </a:ext>
          </a:extLst>
        </p:spPr>
      </p:pic>
      <p:sp>
        <p:nvSpPr>
          <p:cNvPr id="137" name="Freeform: Shape 136">
            <a:extLst>
              <a:ext uri="{FF2B5EF4-FFF2-40B4-BE49-F238E27FC236}">
                <a16:creationId xmlns:a16="http://schemas.microsoft.com/office/drawing/2014/main" id="{71750011-2006-46BB-AFDE-C6E461752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245491" y="2900758"/>
            <a:ext cx="3898509"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http://img8.custompublish.com/getfile.php/850718.1428.xuywvytcfd/OTP+C100.jpg"/>
          <p:cNvPicPr>
            <a:picLocks noChangeAspect="1" noChangeArrowheads="1"/>
          </p:cNvPicPr>
          <p:nvPr/>
        </p:nvPicPr>
        <p:blipFill rotWithShape="1">
          <a:blip r:embed="rId3">
            <a:extLst>
              <a:ext uri="{28A0092B-C50C-407E-A947-70E740481C1C}">
                <a14:useLocalDpi xmlns:a14="http://schemas.microsoft.com/office/drawing/2010/main" val="0"/>
              </a:ext>
            </a:extLst>
          </a:blip>
          <a:srcRect l="7906" r="18535" b="-2"/>
          <a:stretch/>
        </p:blipFill>
        <p:spPr bwMode="auto">
          <a:xfrm>
            <a:off x="5392940" y="3124784"/>
            <a:ext cx="3751061" cy="3733214"/>
          </a:xfrm>
          <a:custGeom>
            <a:avLst/>
            <a:gdLst/>
            <a:ahLst/>
            <a:cxnLst/>
            <a:rect l="l" t="t" r="r" b="b"/>
            <a:pathLst>
              <a:path w="5001415" h="3733214">
                <a:moveTo>
                  <a:pt x="3044952" y="0"/>
                </a:moveTo>
                <a:cubicBezTo>
                  <a:pt x="3780687" y="0"/>
                  <a:pt x="4455477" y="260939"/>
                  <a:pt x="4981824" y="695319"/>
                </a:cubicBezTo>
                <a:lnTo>
                  <a:pt x="5001415" y="713124"/>
                </a:lnTo>
                <a:lnTo>
                  <a:pt x="5001415" y="3733214"/>
                </a:lnTo>
                <a:lnTo>
                  <a:pt x="81043" y="3733214"/>
                </a:lnTo>
                <a:lnTo>
                  <a:pt x="61862" y="3658617"/>
                </a:lnTo>
                <a:cubicBezTo>
                  <a:pt x="21301" y="3460397"/>
                  <a:pt x="0" y="3255162"/>
                  <a:pt x="0" y="3044952"/>
                </a:cubicBezTo>
                <a:cubicBezTo>
                  <a:pt x="0" y="1363271"/>
                  <a:pt x="1363271" y="0"/>
                  <a:pt x="3044952"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6680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Password </a:t>
            </a:r>
            <a:r>
              <a:rPr lang="it-IT" dirty="0" err="1"/>
              <a:t>choice</a:t>
            </a:r>
            <a:endParaRPr lang="it-IT" dirty="0"/>
          </a:p>
        </p:txBody>
      </p:sp>
      <p:sp>
        <p:nvSpPr>
          <p:cNvPr id="3" name="Segnaposto contenuto 2"/>
          <p:cNvSpPr>
            <a:spLocks noGrp="1"/>
          </p:cNvSpPr>
          <p:nvPr>
            <p:ph idx="1"/>
          </p:nvPr>
        </p:nvSpPr>
        <p:spPr/>
        <p:txBody>
          <a:bodyPr>
            <a:normAutofit fontScale="92500" lnSpcReduction="20000"/>
          </a:bodyPr>
          <a:lstStyle/>
          <a:p>
            <a:r>
              <a:rPr lang="it-IT" dirty="0"/>
              <a:t>Short or long?</a:t>
            </a:r>
          </a:p>
          <a:p>
            <a:pPr lvl="1"/>
            <a:r>
              <a:rPr lang="it-IT" dirty="0"/>
              <a:t>Long, </a:t>
            </a:r>
            <a:r>
              <a:rPr lang="it-IT" dirty="0" err="1"/>
              <a:t>but</a:t>
            </a:r>
            <a:r>
              <a:rPr lang="it-IT" dirty="0"/>
              <a:t> </a:t>
            </a:r>
            <a:r>
              <a:rPr lang="it-IT" dirty="0" err="1"/>
              <a:t>recall</a:t>
            </a:r>
            <a:r>
              <a:rPr lang="it-IT" dirty="0"/>
              <a:t> </a:t>
            </a:r>
            <a:r>
              <a:rPr lang="it-IT" dirty="0" err="1"/>
              <a:t>that</a:t>
            </a:r>
            <a:r>
              <a:rPr lang="it-IT" dirty="0"/>
              <a:t> a </a:t>
            </a:r>
            <a:r>
              <a:rPr lang="it-IT" dirty="0" err="1"/>
              <a:t>keylogger</a:t>
            </a:r>
            <a:r>
              <a:rPr lang="it-IT" dirty="0"/>
              <a:t> do </a:t>
            </a:r>
            <a:r>
              <a:rPr lang="it-IT" dirty="0" err="1"/>
              <a:t>not</a:t>
            </a:r>
            <a:r>
              <a:rPr lang="it-IT" dirty="0"/>
              <a:t> care </a:t>
            </a:r>
            <a:r>
              <a:rPr lang="it-IT" dirty="0" err="1"/>
              <a:t>about</a:t>
            </a:r>
            <a:r>
              <a:rPr lang="it-IT" dirty="0"/>
              <a:t> </a:t>
            </a:r>
            <a:r>
              <a:rPr lang="it-IT" dirty="0" err="1"/>
              <a:t>your</a:t>
            </a:r>
            <a:r>
              <a:rPr lang="it-IT" dirty="0"/>
              <a:t> password </a:t>
            </a:r>
            <a:r>
              <a:rPr lang="it-IT" dirty="0" err="1"/>
              <a:t>length</a:t>
            </a:r>
            <a:r>
              <a:rPr lang="it-IT" dirty="0"/>
              <a:t>!!</a:t>
            </a:r>
          </a:p>
          <a:p>
            <a:r>
              <a:rPr lang="it-IT" dirty="0"/>
              <a:t>Common or </a:t>
            </a:r>
            <a:r>
              <a:rPr lang="it-IT" dirty="0" err="1"/>
              <a:t>uncommon</a:t>
            </a:r>
            <a:r>
              <a:rPr lang="it-IT" dirty="0"/>
              <a:t>?  </a:t>
            </a:r>
          </a:p>
          <a:p>
            <a:r>
              <a:rPr lang="it-IT" dirty="0"/>
              <a:t>Multiple </a:t>
            </a:r>
            <a:r>
              <a:rPr lang="it-IT" dirty="0" err="1"/>
              <a:t>passwords</a:t>
            </a:r>
            <a:r>
              <a:rPr lang="it-IT" dirty="0"/>
              <a:t> or just </a:t>
            </a:r>
            <a:r>
              <a:rPr lang="it-IT" dirty="0" err="1"/>
              <a:t>one</a:t>
            </a:r>
            <a:r>
              <a:rPr lang="it-IT" dirty="0"/>
              <a:t>?</a:t>
            </a:r>
          </a:p>
          <a:p>
            <a:r>
              <a:rPr lang="it-IT" dirty="0" err="1"/>
              <a:t>Should</a:t>
            </a:r>
            <a:r>
              <a:rPr lang="it-IT" dirty="0"/>
              <a:t> a password be </a:t>
            </a:r>
            <a:r>
              <a:rPr lang="it-IT" dirty="0" err="1"/>
              <a:t>changed</a:t>
            </a:r>
            <a:r>
              <a:rPr lang="it-IT" dirty="0"/>
              <a:t> </a:t>
            </a:r>
            <a:r>
              <a:rPr lang="it-IT" dirty="0" err="1"/>
              <a:t>often</a:t>
            </a:r>
            <a:r>
              <a:rPr lang="it-IT" dirty="0"/>
              <a:t>?</a:t>
            </a:r>
          </a:p>
          <a:p>
            <a:r>
              <a:rPr lang="it-IT" dirty="0" err="1"/>
              <a:t>Should</a:t>
            </a:r>
            <a:r>
              <a:rPr lang="it-IT" dirty="0"/>
              <a:t> the server provider </a:t>
            </a:r>
            <a:r>
              <a:rPr lang="it-IT" dirty="0" err="1"/>
              <a:t>enforce</a:t>
            </a:r>
            <a:r>
              <a:rPr lang="it-IT" dirty="0"/>
              <a:t> a password format and a password </a:t>
            </a:r>
            <a:r>
              <a:rPr lang="it-IT" dirty="0" err="1"/>
              <a:t>expiry</a:t>
            </a:r>
            <a:r>
              <a:rPr lang="it-IT" dirty="0"/>
              <a:t> </a:t>
            </a:r>
            <a:r>
              <a:rPr lang="it-IT" dirty="0" err="1"/>
              <a:t>window</a:t>
            </a:r>
            <a:r>
              <a:rPr lang="it-IT" dirty="0"/>
              <a:t>?</a:t>
            </a:r>
          </a:p>
          <a:p>
            <a:r>
              <a:rPr lang="it-IT" dirty="0" err="1"/>
              <a:t>Is</a:t>
            </a:r>
            <a:r>
              <a:rPr lang="it-IT" dirty="0"/>
              <a:t> the ‘secret </a:t>
            </a:r>
            <a:r>
              <a:rPr lang="it-IT" dirty="0" err="1"/>
              <a:t>question</a:t>
            </a:r>
            <a:r>
              <a:rPr lang="it-IT" dirty="0"/>
              <a:t>’ a </a:t>
            </a:r>
            <a:r>
              <a:rPr lang="it-IT" dirty="0" err="1"/>
              <a:t>good</a:t>
            </a:r>
            <a:r>
              <a:rPr lang="it-IT" dirty="0"/>
              <a:t> password recovery </a:t>
            </a:r>
            <a:r>
              <a:rPr lang="it-IT" dirty="0" err="1"/>
              <a:t>mean</a:t>
            </a:r>
            <a:r>
              <a:rPr lang="it-IT" dirty="0"/>
              <a:t>?</a:t>
            </a:r>
          </a:p>
        </p:txBody>
      </p:sp>
    </p:spTree>
    <p:extLst>
      <p:ext uri="{BB962C8B-B14F-4D97-AF65-F5344CB8AC3E}">
        <p14:creationId xmlns:p14="http://schemas.microsoft.com/office/powerpoint/2010/main" val="2566307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olo 1"/>
          <p:cNvSpPr>
            <a:spLocks noGrp="1"/>
          </p:cNvSpPr>
          <p:nvPr>
            <p:ph type="title"/>
          </p:nvPr>
        </p:nvSpPr>
        <p:spPr/>
        <p:txBody>
          <a:bodyPr/>
          <a:lstStyle/>
          <a:p>
            <a:pPr eaLnBrk="1" hangingPunct="1"/>
            <a:r>
              <a:rPr lang="en-US" b="1" dirty="0"/>
              <a:t>Password Storage</a:t>
            </a:r>
            <a:endParaRPr lang="it-IT" dirty="0"/>
          </a:p>
        </p:txBody>
      </p:sp>
      <p:sp>
        <p:nvSpPr>
          <p:cNvPr id="3" name="Segnaposto contenuto 2"/>
          <p:cNvSpPr>
            <a:spLocks noGrp="1"/>
          </p:cNvSpPr>
          <p:nvPr>
            <p:ph idx="1"/>
          </p:nvPr>
        </p:nvSpPr>
        <p:spPr/>
        <p:txBody>
          <a:bodyPr rtlCol="0">
            <a:normAutofit fontScale="92500" lnSpcReduction="10000"/>
          </a:bodyPr>
          <a:lstStyle/>
          <a:p>
            <a:pPr algn="just" eaLnBrk="1" fontAlgn="auto" hangingPunct="1">
              <a:spcAft>
                <a:spcPts val="0"/>
              </a:spcAft>
              <a:buFont typeface="Arial" pitchFamily="34" charset="0"/>
              <a:buChar char="•"/>
              <a:defRPr/>
            </a:pPr>
            <a:r>
              <a:rPr lang="en-US" sz="2800" dirty="0"/>
              <a:t>False myth: passwords do not need to be stored server-side in a reversible format</a:t>
            </a:r>
          </a:p>
          <a:p>
            <a:pPr algn="just" eaLnBrk="1" fontAlgn="auto" hangingPunct="1">
              <a:spcAft>
                <a:spcPts val="0"/>
              </a:spcAft>
              <a:buFont typeface="Arial" pitchFamily="34" charset="0"/>
              <a:buChar char="•"/>
              <a:defRPr/>
            </a:pPr>
            <a:r>
              <a:rPr lang="en-US" sz="2800" dirty="0"/>
              <a:t>Use a good “salted” hash instead</a:t>
            </a:r>
          </a:p>
          <a:p>
            <a:pPr algn="just" eaLnBrk="1" fontAlgn="auto" hangingPunct="1">
              <a:spcAft>
                <a:spcPts val="0"/>
              </a:spcAft>
              <a:buFont typeface="Arial" pitchFamily="34" charset="0"/>
              <a:buChar char="•"/>
              <a:defRPr/>
            </a:pPr>
            <a:r>
              <a:rPr lang="en-US" sz="2800" dirty="0"/>
              <a:t>Brute forcing speed can be mitigated by iterating hashing multiple times</a:t>
            </a:r>
          </a:p>
          <a:p>
            <a:pPr algn="just" eaLnBrk="1" fontAlgn="auto" hangingPunct="1">
              <a:spcAft>
                <a:spcPts val="0"/>
              </a:spcAft>
              <a:buFont typeface="Arial" pitchFamily="34" charset="0"/>
              <a:buChar char="•"/>
              <a:defRPr/>
            </a:pPr>
            <a:r>
              <a:rPr lang="en-US" sz="2800" dirty="0"/>
              <a:t>Note that users with same password will noticeably have the same hash in the password file</a:t>
            </a:r>
          </a:p>
          <a:p>
            <a:pPr algn="just" eaLnBrk="1" fontAlgn="auto" hangingPunct="1">
              <a:spcAft>
                <a:spcPts val="0"/>
              </a:spcAft>
              <a:buFont typeface="Arial" pitchFamily="34" charset="0"/>
              <a:buChar char="•"/>
              <a:defRPr/>
            </a:pPr>
            <a:r>
              <a:rPr lang="en-US" sz="2800" i="1" dirty="0"/>
              <a:t>Login done using directly the password hash as a credential is not good practice </a:t>
            </a:r>
          </a:p>
          <a:p>
            <a:pPr>
              <a:buFont typeface="Arial" pitchFamily="34" charset="0"/>
              <a:buChar char="•"/>
              <a:defRPr/>
            </a:pPr>
            <a:r>
              <a:rPr lang="en-US" sz="2800" i="1" dirty="0"/>
              <a:t>Windows password encryption: </a:t>
            </a:r>
            <a:r>
              <a:rPr lang="it-IT" sz="2400" dirty="0">
                <a:hlinkClick r:id="rId3"/>
              </a:rPr>
              <a:t>http://technet.microsoft.com/en-us/library/cc512606.aspx</a:t>
            </a:r>
            <a:endParaRPr lang="en-US" sz="2800" b="1"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olo 1"/>
          <p:cNvSpPr>
            <a:spLocks noGrp="1"/>
          </p:cNvSpPr>
          <p:nvPr>
            <p:ph type="title"/>
          </p:nvPr>
        </p:nvSpPr>
        <p:spPr/>
        <p:txBody>
          <a:bodyPr/>
          <a:lstStyle/>
          <a:p>
            <a:pPr eaLnBrk="1" hangingPunct="1"/>
            <a:r>
              <a:rPr lang="en-US" b="1"/>
              <a:t>Password crackers</a:t>
            </a:r>
            <a:endParaRPr lang="it-IT" b="1"/>
          </a:p>
        </p:txBody>
      </p:sp>
      <p:sp>
        <p:nvSpPr>
          <p:cNvPr id="9219" name="Segnaposto contenuto 2"/>
          <p:cNvSpPr>
            <a:spLocks noGrp="1"/>
          </p:cNvSpPr>
          <p:nvPr>
            <p:ph idx="1"/>
          </p:nvPr>
        </p:nvSpPr>
        <p:spPr>
          <a:xfrm>
            <a:off x="457200" y="1600200"/>
            <a:ext cx="8229600" cy="4972050"/>
          </a:xfrm>
        </p:spPr>
        <p:txBody>
          <a:bodyPr/>
          <a:lstStyle/>
          <a:p>
            <a:pPr algn="just" eaLnBrk="1" hangingPunct="1"/>
            <a:endParaRPr lang="en-US" sz="2400" dirty="0"/>
          </a:p>
          <a:p>
            <a:pPr algn="just" eaLnBrk="1" hangingPunct="1"/>
            <a:r>
              <a:rPr lang="en-US" sz="2400" b="1" dirty="0"/>
              <a:t>Rainbow table crackers </a:t>
            </a:r>
            <a:r>
              <a:rPr lang="en-US" sz="2400" dirty="0"/>
              <a:t>(</a:t>
            </a:r>
            <a:r>
              <a:rPr lang="en-US" sz="2400" dirty="0" err="1"/>
              <a:t>Ophcrack</a:t>
            </a:r>
            <a:r>
              <a:rPr lang="en-US" sz="2400" dirty="0"/>
              <a:t>) use </a:t>
            </a:r>
            <a:r>
              <a:rPr lang="en-US" sz="2400" i="1" dirty="0"/>
              <a:t>space </a:t>
            </a:r>
          </a:p>
          <a:p>
            <a:pPr lvl="1" algn="just"/>
            <a:r>
              <a:rPr lang="it-IT" sz="2000" dirty="0">
                <a:hlinkClick r:id="rId3"/>
              </a:rPr>
              <a:t>http://ophcrack.sourceforge.net/tables.php</a:t>
            </a:r>
            <a:endParaRPr lang="it-IT" sz="2000" dirty="0"/>
          </a:p>
          <a:p>
            <a:pPr algn="just"/>
            <a:r>
              <a:rPr lang="it-IT" sz="2400" dirty="0" err="1"/>
              <a:t>Extremely</a:t>
            </a:r>
            <a:r>
              <a:rPr lang="it-IT" sz="2400" dirty="0"/>
              <a:t> </a:t>
            </a:r>
            <a:r>
              <a:rPr lang="it-IT" sz="2400" dirty="0" err="1"/>
              <a:t>effective</a:t>
            </a:r>
            <a:r>
              <a:rPr lang="it-IT" sz="2400" dirty="0"/>
              <a:t> for </a:t>
            </a:r>
            <a:r>
              <a:rPr lang="it-IT" sz="2400" i="1" dirty="0" err="1"/>
              <a:t>unsalted</a:t>
            </a:r>
            <a:r>
              <a:rPr lang="it-IT" sz="2400" dirty="0"/>
              <a:t> password </a:t>
            </a:r>
            <a:r>
              <a:rPr lang="it-IT" sz="2400" dirty="0" err="1"/>
              <a:t>storage</a:t>
            </a:r>
            <a:endParaRPr lang="en-US" sz="2400" dirty="0"/>
          </a:p>
          <a:p>
            <a:pPr algn="just" eaLnBrk="1" hangingPunct="1"/>
            <a:r>
              <a:rPr lang="en-US" sz="2400" b="1" dirty="0"/>
              <a:t>Incremental crackers </a:t>
            </a:r>
            <a:r>
              <a:rPr lang="en-US" sz="2400" dirty="0"/>
              <a:t>(John the Ripper, Crack, LC5) use </a:t>
            </a:r>
            <a:r>
              <a:rPr lang="en-US" sz="2400" i="1" dirty="0"/>
              <a:t>time</a:t>
            </a:r>
            <a:r>
              <a:rPr lang="en-US" sz="2400" dirty="0"/>
              <a:t> and build dictionaries on-the-fly using password variations.</a:t>
            </a:r>
            <a:endParaRPr lang="it-IT" sz="2400" dirty="0"/>
          </a:p>
        </p:txBody>
      </p:sp>
    </p:spTree>
    <p:extLst>
      <p:ext uri="{BB962C8B-B14F-4D97-AF65-F5344CB8AC3E}">
        <p14:creationId xmlns:p14="http://schemas.microsoft.com/office/powerpoint/2010/main" val="1700708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olo 1"/>
          <p:cNvSpPr>
            <a:spLocks noGrp="1"/>
          </p:cNvSpPr>
          <p:nvPr>
            <p:ph type="title"/>
          </p:nvPr>
        </p:nvSpPr>
        <p:spPr/>
        <p:txBody>
          <a:bodyPr/>
          <a:lstStyle/>
          <a:p>
            <a:pPr eaLnBrk="1" hangingPunct="1"/>
            <a:r>
              <a:rPr lang="en-US" b="1" dirty="0"/>
              <a:t>Rainbow</a:t>
            </a:r>
            <a:r>
              <a:rPr lang="en-US" dirty="0"/>
              <a:t> </a:t>
            </a:r>
            <a:r>
              <a:rPr lang="en-US" b="1" dirty="0"/>
              <a:t>Table ATTACKS</a:t>
            </a:r>
            <a:endParaRPr lang="it-IT" b="1" dirty="0"/>
          </a:p>
        </p:txBody>
      </p:sp>
      <p:sp>
        <p:nvSpPr>
          <p:cNvPr id="3" name="Segnaposto contenuto 2"/>
          <p:cNvSpPr>
            <a:spLocks noGrp="1"/>
          </p:cNvSpPr>
          <p:nvPr>
            <p:ph idx="1"/>
          </p:nvPr>
        </p:nvSpPr>
        <p:spPr>
          <a:xfrm>
            <a:off x="571500" y="1500189"/>
            <a:ext cx="7888932" cy="5025155"/>
          </a:xfrm>
        </p:spPr>
        <p:txBody>
          <a:bodyPr rtlCol="0">
            <a:normAutofit fontScale="70000" lnSpcReduction="20000"/>
          </a:bodyPr>
          <a:lstStyle/>
          <a:p>
            <a:pPr marL="514350" indent="-514350" algn="just" eaLnBrk="1" fontAlgn="auto" hangingPunct="1">
              <a:spcAft>
                <a:spcPts val="0"/>
              </a:spcAft>
              <a:buFont typeface="+mj-lt"/>
              <a:buAutoNum type="arabicPeriod"/>
              <a:defRPr/>
            </a:pPr>
            <a:endParaRPr lang="en-US" sz="2600" dirty="0"/>
          </a:p>
          <a:p>
            <a:pPr marL="514350" indent="-514350" algn="just" eaLnBrk="1" fontAlgn="auto" hangingPunct="1">
              <a:spcAft>
                <a:spcPts val="0"/>
              </a:spcAft>
              <a:buFont typeface="+mj-lt"/>
              <a:buAutoNum type="arabicPeriod"/>
              <a:defRPr/>
            </a:pPr>
            <a:r>
              <a:rPr lang="en-US" dirty="0"/>
              <a:t>Build a dictionary with all the passwords which can be built, say, with ASCII words of 15 characters.</a:t>
            </a:r>
          </a:p>
          <a:p>
            <a:pPr marL="514350" indent="-514350" algn="just" eaLnBrk="1" fontAlgn="auto" hangingPunct="1">
              <a:spcAft>
                <a:spcPts val="0"/>
              </a:spcAft>
              <a:buFont typeface="+mj-lt"/>
              <a:buAutoNum type="arabicPeriod"/>
              <a:defRPr/>
            </a:pPr>
            <a:r>
              <a:rPr lang="en-US" dirty="0"/>
              <a:t>Compute the password hash of each of the above words. Index this table by hash value</a:t>
            </a:r>
          </a:p>
          <a:p>
            <a:pPr marL="514350" indent="-514350" algn="just" eaLnBrk="1" fontAlgn="auto" hangingPunct="1">
              <a:spcAft>
                <a:spcPts val="0"/>
              </a:spcAft>
              <a:buFont typeface="+mj-lt"/>
              <a:buAutoNum type="arabicPeriod"/>
              <a:defRPr/>
            </a:pPr>
            <a:r>
              <a:rPr lang="en-US" dirty="0"/>
              <a:t>You have now a rainbow table ready to go and distributable!</a:t>
            </a:r>
          </a:p>
          <a:p>
            <a:pPr algn="just" eaLnBrk="1" fontAlgn="auto" hangingPunct="1">
              <a:spcAft>
                <a:spcPts val="0"/>
              </a:spcAft>
              <a:buFont typeface="Arial" pitchFamily="34" charset="0"/>
              <a:buNone/>
              <a:defRPr/>
            </a:pPr>
            <a:endParaRPr lang="en-US" dirty="0"/>
          </a:p>
          <a:p>
            <a:pPr algn="just" eaLnBrk="1" fontAlgn="auto" hangingPunct="1">
              <a:spcAft>
                <a:spcPts val="0"/>
              </a:spcAft>
              <a:buClr>
                <a:schemeClr val="bg1"/>
              </a:buClr>
              <a:buFont typeface="Arial" pitchFamily="34" charset="0"/>
              <a:buChar char="•"/>
              <a:defRPr/>
            </a:pPr>
            <a:r>
              <a:rPr lang="en-US" dirty="0"/>
              <a:t>With a rainbow table, a brute forcing over a stolen password hash file is easy:</a:t>
            </a:r>
          </a:p>
          <a:p>
            <a:pPr algn="just" eaLnBrk="1" fontAlgn="auto" hangingPunct="1">
              <a:spcAft>
                <a:spcPts val="0"/>
              </a:spcAft>
              <a:buFont typeface="Arial" pitchFamily="34" charset="0"/>
              <a:buNone/>
              <a:defRPr/>
            </a:pPr>
            <a:endParaRPr lang="en-US" dirty="0"/>
          </a:p>
          <a:p>
            <a:pPr marL="514350" indent="-514350" algn="just" eaLnBrk="1" fontAlgn="auto" hangingPunct="1">
              <a:spcAft>
                <a:spcPts val="0"/>
              </a:spcAft>
              <a:buFont typeface="+mj-lt"/>
              <a:buAutoNum type="arabicPeriod"/>
              <a:defRPr/>
            </a:pPr>
            <a:r>
              <a:rPr lang="en-US" dirty="0"/>
              <a:t>Just take an hash value </a:t>
            </a:r>
            <a:r>
              <a:rPr lang="en-US" i="1" dirty="0"/>
              <a:t>h</a:t>
            </a:r>
            <a:r>
              <a:rPr lang="en-US" dirty="0"/>
              <a:t> and lookup in the rainbow table!</a:t>
            </a:r>
          </a:p>
          <a:p>
            <a:pPr marL="514350" indent="-514350" algn="just" eaLnBrk="1" fontAlgn="auto" hangingPunct="1">
              <a:spcAft>
                <a:spcPts val="0"/>
              </a:spcAft>
              <a:buFont typeface="+mj-lt"/>
              <a:buAutoNum type="arabicPeriod"/>
              <a:defRPr/>
            </a:pPr>
            <a:endParaRPr lang="en-US" dirty="0"/>
          </a:p>
          <a:p>
            <a:pPr marL="0" indent="0" algn="just" eaLnBrk="1" fontAlgn="auto" hangingPunct="1">
              <a:spcAft>
                <a:spcPts val="0"/>
              </a:spcAft>
              <a:buNone/>
              <a:defRPr/>
            </a:pPr>
            <a:r>
              <a:rPr lang="en-US" dirty="0"/>
              <a:t>Rainbow table attacks should not be possible on modern password storage schemes!</a:t>
            </a:r>
          </a:p>
          <a:p>
            <a:pPr algn="just" eaLnBrk="1" fontAlgn="auto" hangingPunct="1">
              <a:spcAft>
                <a:spcPts val="0"/>
              </a:spcAft>
              <a:buFont typeface="Arial" pitchFamily="34" charset="0"/>
              <a:buNone/>
              <a:defRPr/>
            </a:pPr>
            <a:endParaRPr lang="en-US" b="1" dirty="0"/>
          </a:p>
          <a:p>
            <a:pPr algn="just" eaLnBrk="1" fontAlgn="auto" hangingPunct="1">
              <a:spcAft>
                <a:spcPts val="0"/>
              </a:spcAft>
              <a:buFont typeface="Arial" pitchFamily="34" charset="0"/>
              <a:buNone/>
              <a:defRPr/>
            </a:pP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olo 1"/>
          <p:cNvSpPr>
            <a:spLocks noGrp="1"/>
          </p:cNvSpPr>
          <p:nvPr>
            <p:ph type="title"/>
          </p:nvPr>
        </p:nvSpPr>
        <p:spPr/>
        <p:txBody>
          <a:bodyPr/>
          <a:lstStyle/>
          <a:p>
            <a:pPr eaLnBrk="1" hangingPunct="1"/>
            <a:r>
              <a:rPr lang="en-US" b="1" dirty="0"/>
              <a:t>Rainbow tables - countermeasure</a:t>
            </a:r>
            <a:endParaRPr lang="it-IT" b="1" dirty="0"/>
          </a:p>
        </p:txBody>
      </p:sp>
      <p:sp>
        <p:nvSpPr>
          <p:cNvPr id="3" name="Segnaposto contenuto 2"/>
          <p:cNvSpPr>
            <a:spLocks noGrp="1"/>
          </p:cNvSpPr>
          <p:nvPr>
            <p:ph idx="1"/>
          </p:nvPr>
        </p:nvSpPr>
        <p:spPr>
          <a:xfrm>
            <a:off x="438208" y="1417638"/>
            <a:ext cx="8229600" cy="5035698"/>
          </a:xfrm>
        </p:spPr>
        <p:txBody>
          <a:bodyPr rtlCol="0">
            <a:normAutofit/>
          </a:bodyPr>
          <a:lstStyle/>
          <a:p>
            <a:pPr algn="just" eaLnBrk="1" fontAlgn="auto" hangingPunct="1">
              <a:spcAft>
                <a:spcPts val="0"/>
              </a:spcAft>
              <a:buFont typeface="Arial" pitchFamily="34" charset="0"/>
              <a:buChar char="•"/>
              <a:defRPr/>
            </a:pPr>
            <a:r>
              <a:rPr lang="en-US" sz="2800" dirty="0"/>
              <a:t>Easy to discourage this type of attack</a:t>
            </a:r>
          </a:p>
          <a:p>
            <a:pPr algn="just" eaLnBrk="1" fontAlgn="auto" hangingPunct="1">
              <a:spcAft>
                <a:spcPts val="0"/>
              </a:spcAft>
              <a:buFont typeface="Arial" pitchFamily="34" charset="0"/>
              <a:buChar char="•"/>
              <a:defRPr/>
            </a:pPr>
            <a:r>
              <a:rPr lang="en-US" sz="2800" dirty="0"/>
              <a:t>Generate a </a:t>
            </a:r>
            <a:r>
              <a:rPr lang="en-US" sz="2800" i="1" dirty="0"/>
              <a:t>nonce</a:t>
            </a:r>
            <a:r>
              <a:rPr lang="en-US" sz="2800" dirty="0"/>
              <a:t> per each user (called </a:t>
            </a:r>
            <a:r>
              <a:rPr lang="en-US" sz="2800" i="1" dirty="0"/>
              <a:t>salt</a:t>
            </a:r>
            <a:r>
              <a:rPr lang="en-US" sz="2800" dirty="0"/>
              <a:t>)</a:t>
            </a:r>
          </a:p>
          <a:p>
            <a:pPr algn="just" eaLnBrk="1" fontAlgn="auto" hangingPunct="1">
              <a:spcAft>
                <a:spcPts val="0"/>
              </a:spcAft>
              <a:buFont typeface="Arial" pitchFamily="34" charset="0"/>
              <a:buChar char="•"/>
              <a:defRPr/>
            </a:pPr>
            <a:r>
              <a:rPr lang="en-US" sz="2800" dirty="0"/>
              <a:t>Compute HASH(pass + salt)=H, store H + SALT</a:t>
            </a:r>
          </a:p>
          <a:p>
            <a:pPr algn="just" eaLnBrk="1" fontAlgn="auto" hangingPunct="1">
              <a:spcAft>
                <a:spcPts val="0"/>
              </a:spcAft>
              <a:buFont typeface="Arial" pitchFamily="34" charset="0"/>
              <a:buChar char="•"/>
              <a:defRPr/>
            </a:pPr>
            <a:r>
              <a:rPr lang="en-US" sz="2800" dirty="0"/>
              <a:t>When validating take SALT from password table and compute HASH(pass’ + salt) (pass’ is the user input)</a:t>
            </a:r>
          </a:p>
          <a:p>
            <a:pPr algn="just" eaLnBrk="1" fontAlgn="auto" hangingPunct="1">
              <a:spcAft>
                <a:spcPts val="0"/>
              </a:spcAft>
              <a:buFont typeface="Arial" pitchFamily="34" charset="0"/>
              <a:buChar char="•"/>
              <a:defRPr/>
            </a:pPr>
            <a:r>
              <a:rPr lang="en-US" sz="2800" dirty="0"/>
              <a:t>Even a 16 bit salt makes building rainbow tables unpractical (you need a 60’000 times larger table)</a:t>
            </a:r>
          </a:p>
          <a:p>
            <a:pPr>
              <a:buFont typeface="Arial" pitchFamily="34" charset="0"/>
              <a:buChar char="•"/>
              <a:defRPr/>
            </a:pPr>
            <a:r>
              <a:rPr lang="it-IT" sz="2400" dirty="0">
                <a:hlinkClick r:id="rId3"/>
              </a:rPr>
              <a:t>Linux password </a:t>
            </a:r>
            <a:r>
              <a:rPr lang="it-IT" sz="2400" dirty="0" err="1">
                <a:hlinkClick r:id="rId3"/>
              </a:rPr>
              <a:t>encryption</a:t>
            </a:r>
            <a:r>
              <a:rPr lang="it-IT" sz="2400" dirty="0">
                <a:hlinkClick r:id="rId3"/>
              </a:rPr>
              <a:t>: http://www.akkadia.org/drepper/SHA-crypt.txt</a:t>
            </a:r>
            <a:endParaRPr lang="en-US" sz="2800" dirty="0"/>
          </a:p>
          <a:p>
            <a:pPr eaLnBrk="1" fontAlgn="auto" hangingPunct="1">
              <a:spcAft>
                <a:spcPts val="0"/>
              </a:spcAft>
              <a:buFont typeface="Arial" pitchFamily="34" charset="0"/>
              <a:buChar char="•"/>
              <a:defRPr/>
            </a:pPr>
            <a:endParaRPr lang="it-IT"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olo 1"/>
          <p:cNvSpPr>
            <a:spLocks noGrp="1"/>
          </p:cNvSpPr>
          <p:nvPr>
            <p:ph type="title"/>
          </p:nvPr>
        </p:nvSpPr>
        <p:spPr/>
        <p:txBody>
          <a:bodyPr/>
          <a:lstStyle/>
          <a:p>
            <a:pPr eaLnBrk="1" hangingPunct="1"/>
            <a:r>
              <a:rPr lang="it-IT" b="1" dirty="0"/>
              <a:t>Programming </a:t>
            </a:r>
            <a:r>
              <a:rPr lang="it-IT" b="1" dirty="0" err="1"/>
              <a:t>Practice</a:t>
            </a:r>
            <a:endParaRPr lang="it-IT" b="1" dirty="0"/>
          </a:p>
        </p:txBody>
      </p:sp>
      <p:sp>
        <p:nvSpPr>
          <p:cNvPr id="6147" name="Segnaposto contenuto 2"/>
          <p:cNvSpPr>
            <a:spLocks noGrp="1"/>
          </p:cNvSpPr>
          <p:nvPr>
            <p:ph idx="1"/>
          </p:nvPr>
        </p:nvSpPr>
        <p:spPr/>
        <p:txBody>
          <a:bodyPr>
            <a:normAutofit/>
          </a:bodyPr>
          <a:lstStyle/>
          <a:p>
            <a:pPr algn="just" eaLnBrk="1" hangingPunct="1"/>
            <a:r>
              <a:rPr lang="en-US" sz="2400" dirty="0"/>
              <a:t>Security related code should not be handled as you would do with normal code</a:t>
            </a:r>
          </a:p>
          <a:p>
            <a:pPr algn="just" eaLnBrk="1" hangingPunct="1">
              <a:buFont typeface="Arial" charset="0"/>
              <a:buNone/>
            </a:pPr>
            <a:endParaRPr lang="en-US" sz="2400" dirty="0"/>
          </a:p>
          <a:p>
            <a:pPr algn="just" eaLnBrk="1" hangingPunct="1"/>
            <a:r>
              <a:rPr lang="en-US" sz="2400" dirty="0"/>
              <a:t>Technical bugs can be found relatively earlier, but security breaches can stay open for years!*</a:t>
            </a:r>
          </a:p>
          <a:p>
            <a:pPr algn="just" eaLnBrk="1" hangingPunct="1">
              <a:buNone/>
            </a:pPr>
            <a:r>
              <a:rPr lang="en-US" sz="2400" dirty="0"/>
              <a:t> </a:t>
            </a:r>
          </a:p>
          <a:p>
            <a:pPr algn="just" eaLnBrk="1" hangingPunct="1">
              <a:buFont typeface="Arial" charset="0"/>
              <a:buChar char="•"/>
            </a:pPr>
            <a:r>
              <a:rPr lang="en-US" sz="1800" dirty="0"/>
              <a:t>*Until somebody discovers that a DVD with all the credit card numbers of your users circulates in Estonia</a:t>
            </a:r>
          </a:p>
          <a:p>
            <a:pPr algn="just" eaLnBrk="1" hangingPunct="1">
              <a:buFont typeface="Arial" charset="0"/>
              <a:buChar char="•"/>
            </a:pPr>
            <a:endParaRPr lang="en-US" sz="1800" dirty="0"/>
          </a:p>
          <a:p>
            <a:pPr algn="just" eaLnBrk="1" hangingPunct="1">
              <a:buFont typeface="Arial" charset="0"/>
              <a:buChar char="•"/>
            </a:pPr>
            <a:r>
              <a:rPr lang="en-US" sz="2400" b="1" dirty="0"/>
              <a:t>Keeping </a:t>
            </a:r>
            <a:r>
              <a:rPr lang="en-US" sz="2400" b="1" dirty="0" err="1"/>
              <a:t>cleartext</a:t>
            </a:r>
            <a:r>
              <a:rPr lang="en-US" sz="2400" b="1" dirty="0"/>
              <a:t> credentials within code is listed as weakness n.7  in the </a:t>
            </a:r>
            <a:r>
              <a:rPr lang="en-US" sz="2400" b="1" dirty="0">
                <a:hlinkClick r:id="rId3"/>
              </a:rPr>
              <a:t>CWE Top </a:t>
            </a:r>
            <a:r>
              <a:rPr lang="en-US" sz="2400" b="1" dirty="0"/>
              <a:t>weaknesses list</a:t>
            </a:r>
          </a:p>
          <a:p>
            <a:pPr eaLnBrk="1" hangingPunct="1"/>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 calcmode="lin" valueType="num">
                                      <p:cBhvr additive="base">
                                        <p:cTn id="13"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 calcmode="lin" valueType="num">
                                      <p:cBhvr additive="base">
                                        <p:cTn id="19"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7">
                                            <p:txEl>
                                              <p:pRg st="4" end="4"/>
                                            </p:txEl>
                                          </p:spTgt>
                                        </p:tgtEl>
                                        <p:attrNameLst>
                                          <p:attrName>style.visibility</p:attrName>
                                        </p:attrNameLst>
                                      </p:cBhvr>
                                      <p:to>
                                        <p:strVal val="visible"/>
                                      </p:to>
                                    </p:set>
                                    <p:anim calcmode="lin" valueType="num">
                                      <p:cBhvr additive="base">
                                        <p:cTn id="25"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anim calcmode="lin" valueType="num">
                                      <p:cBhvr additive="base">
                                        <p:cTn id="31"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olo 1"/>
          <p:cNvSpPr>
            <a:spLocks noGrp="1"/>
          </p:cNvSpPr>
          <p:nvPr>
            <p:ph type="title"/>
          </p:nvPr>
        </p:nvSpPr>
        <p:spPr/>
        <p:txBody>
          <a:bodyPr/>
          <a:lstStyle/>
          <a:p>
            <a:pPr eaLnBrk="1" hangingPunct="1"/>
            <a:r>
              <a:rPr lang="it-IT" b="1" dirty="0"/>
              <a:t>BAD HABITS </a:t>
            </a:r>
            <a:r>
              <a:rPr lang="it-IT" b="1" dirty="0" err="1"/>
              <a:t>Examples</a:t>
            </a:r>
            <a:endParaRPr lang="it-IT" b="1" dirty="0"/>
          </a:p>
        </p:txBody>
      </p:sp>
      <p:sp>
        <p:nvSpPr>
          <p:cNvPr id="7171" name="Segnaposto contenuto 2"/>
          <p:cNvSpPr>
            <a:spLocks noGrp="1"/>
          </p:cNvSpPr>
          <p:nvPr>
            <p:ph idx="1"/>
          </p:nvPr>
        </p:nvSpPr>
        <p:spPr/>
        <p:txBody>
          <a:bodyPr>
            <a:normAutofit fontScale="92500" lnSpcReduction="20000"/>
          </a:bodyPr>
          <a:lstStyle/>
          <a:p>
            <a:pPr algn="just" eaLnBrk="1" hangingPunct="1"/>
            <a:r>
              <a:rPr lang="en-US" sz="2600" b="1" dirty="0"/>
              <a:t>Do it yourself “Salt”:</a:t>
            </a:r>
          </a:p>
          <a:p>
            <a:pPr algn="just" eaLnBrk="1" hangingPunct="1">
              <a:buFont typeface="Arial" charset="0"/>
              <a:buNone/>
            </a:pPr>
            <a:endParaRPr lang="en-US" sz="2600" b="1" dirty="0"/>
          </a:p>
          <a:p>
            <a:pPr lvl="1" algn="ctr" eaLnBrk="1" hangingPunct="1">
              <a:buFont typeface="Arial" charset="0"/>
              <a:buNone/>
            </a:pPr>
            <a:r>
              <a:rPr lang="en-US" sz="1900" b="1" dirty="0">
                <a:latin typeface="Courier New" pitchFamily="49" charset="0"/>
                <a:cs typeface="Courier New" pitchFamily="49" charset="0"/>
              </a:rPr>
              <a:t>hash = md5('deliciously-salty-' + password)</a:t>
            </a:r>
          </a:p>
          <a:p>
            <a:pPr lvl="1" algn="ctr" eaLnBrk="1" hangingPunct="1">
              <a:buFont typeface="Arial" charset="0"/>
              <a:buNone/>
            </a:pPr>
            <a:endParaRPr lang="en-US" sz="1900" dirty="0">
              <a:latin typeface="Courier New" pitchFamily="49" charset="0"/>
              <a:cs typeface="Courier New" pitchFamily="49" charset="0"/>
            </a:endParaRPr>
          </a:p>
          <a:p>
            <a:r>
              <a:rPr lang="en-US" sz="2300" dirty="0">
                <a:latin typeface="Arial" pitchFamily="34" charset="0"/>
                <a:cs typeface="Arial" pitchFamily="34" charset="0"/>
              </a:rPr>
              <a:t>Disabling user accounts after 3 attempts exposes to denial of service;</a:t>
            </a:r>
          </a:p>
          <a:p>
            <a:r>
              <a:rPr lang="en-US" sz="2300" dirty="0">
                <a:latin typeface="Arial" pitchFamily="34" charset="0"/>
                <a:cs typeface="Arial" pitchFamily="34" charset="0"/>
              </a:rPr>
              <a:t>Do it yourself password check within code;</a:t>
            </a:r>
          </a:p>
          <a:p>
            <a:r>
              <a:rPr lang="en-US" sz="2300" dirty="0">
                <a:latin typeface="Arial" pitchFamily="34" charset="0"/>
                <a:cs typeface="Arial" pitchFamily="34" charset="0"/>
              </a:rPr>
              <a:t>Do it yourself login;</a:t>
            </a:r>
          </a:p>
          <a:p>
            <a:pPr algn="just"/>
            <a:r>
              <a:rPr lang="en-US" sz="2800" dirty="0"/>
              <a:t>Do not use broken hashing schemes like “</a:t>
            </a:r>
            <a:r>
              <a:rPr lang="en-US" sz="2400" b="1" dirty="0">
                <a:latin typeface="Courier New" pitchFamily="49" charset="0"/>
                <a:cs typeface="Courier New" pitchFamily="49" charset="0"/>
              </a:rPr>
              <a:t>md5</a:t>
            </a:r>
            <a:r>
              <a:rPr lang="en-US" sz="2800" dirty="0"/>
              <a:t>”</a:t>
            </a:r>
          </a:p>
          <a:p>
            <a:pPr lvl="1" algn="just"/>
            <a:r>
              <a:rPr lang="en-US" sz="2400" dirty="0"/>
              <a:t>People know how to create MD5 conflicts</a:t>
            </a:r>
          </a:p>
          <a:p>
            <a:pPr lvl="1" algn="just"/>
            <a:r>
              <a:rPr lang="en-US" sz="2400" dirty="0"/>
              <a:t>Plain MD5 is TOO QUICK, and here speed is an enemy</a:t>
            </a:r>
          </a:p>
          <a:p>
            <a:pPr lvl="1" algn="just"/>
            <a:r>
              <a:rPr lang="en-US" sz="2400" dirty="0">
                <a:hlinkClick r:id="rId3"/>
              </a:rPr>
              <a:t>http://natmchugh.blogspot.it/2015/02/create-your-own-md5-collisions.html</a:t>
            </a:r>
            <a:endParaRPr lang="en-US" sz="2400" dirty="0"/>
          </a:p>
          <a:p>
            <a:endParaRPr lang="en-US" sz="2300" dirty="0">
              <a:latin typeface="Courier New" pitchFamily="49" charset="0"/>
              <a:cs typeface="Courier New" pitchFamily="49" charset="0"/>
            </a:endParaRPr>
          </a:p>
          <a:p>
            <a:pPr lvl="1" algn="just" eaLnBrk="1" hangingPunct="1">
              <a:buFont typeface="Arial" charset="0"/>
              <a:buNone/>
            </a:pPr>
            <a:endParaRPr lang="en-US" sz="2200" dirty="0"/>
          </a:p>
          <a:p>
            <a:pPr eaLnBrk="1" hangingPunct="1"/>
            <a:endParaRPr lang="it-IT"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olo 1"/>
          <p:cNvSpPr>
            <a:spLocks noGrp="1"/>
          </p:cNvSpPr>
          <p:nvPr>
            <p:ph type="title"/>
          </p:nvPr>
        </p:nvSpPr>
        <p:spPr/>
        <p:txBody>
          <a:bodyPr/>
          <a:lstStyle/>
          <a:p>
            <a:pPr eaLnBrk="1" hangingPunct="1"/>
            <a:r>
              <a:rPr lang="en-US" sz="4000" b="1" dirty="0"/>
              <a:t>Password storage DESIGN</a:t>
            </a:r>
            <a:endParaRPr lang="it-IT" sz="4000" b="1" dirty="0"/>
          </a:p>
        </p:txBody>
      </p:sp>
      <p:sp>
        <p:nvSpPr>
          <p:cNvPr id="3" name="Segnaposto contenuto 2"/>
          <p:cNvSpPr>
            <a:spLocks noGrp="1"/>
          </p:cNvSpPr>
          <p:nvPr>
            <p:ph idx="1"/>
          </p:nvPr>
        </p:nvSpPr>
        <p:spPr>
          <a:xfrm>
            <a:off x="428625" y="1500188"/>
            <a:ext cx="8229600" cy="5043487"/>
          </a:xfrm>
        </p:spPr>
        <p:txBody>
          <a:bodyPr rtlCol="0">
            <a:normAutofit fontScale="92500" lnSpcReduction="20000"/>
          </a:bodyPr>
          <a:lstStyle/>
          <a:p>
            <a:pPr algn="just" eaLnBrk="1" fontAlgn="auto" hangingPunct="1">
              <a:spcAft>
                <a:spcPts val="0"/>
              </a:spcAft>
              <a:buFont typeface="Arial" pitchFamily="34" charset="0"/>
              <a:buChar char="•"/>
              <a:defRPr/>
            </a:pPr>
            <a:r>
              <a:rPr lang="en-US" sz="2600" dirty="0"/>
              <a:t>Tradeoff:</a:t>
            </a:r>
          </a:p>
          <a:p>
            <a:pPr marL="971550" lvl="1" indent="-514350" algn="just" eaLnBrk="1" fontAlgn="auto" hangingPunct="1">
              <a:spcAft>
                <a:spcPts val="0"/>
              </a:spcAft>
              <a:buFont typeface="+mj-lt"/>
              <a:buAutoNum type="arabicPeriod"/>
              <a:defRPr/>
            </a:pPr>
            <a:r>
              <a:rPr lang="en-US" sz="2200" dirty="0"/>
              <a:t>Store key’s hash value</a:t>
            </a:r>
          </a:p>
          <a:p>
            <a:pPr marL="1371600" lvl="2" indent="-514350" algn="just">
              <a:buFont typeface="Arial" pitchFamily="34" charset="0"/>
              <a:buChar char="•"/>
              <a:defRPr/>
            </a:pPr>
            <a:r>
              <a:rPr lang="en-US" sz="1900" dirty="0"/>
              <a:t>If the </a:t>
            </a:r>
            <a:r>
              <a:rPr lang="it-IT" sz="1800" dirty="0"/>
              <a:t>database of </a:t>
            </a:r>
            <a:r>
              <a:rPr lang="it-IT" sz="1800" dirty="0" err="1"/>
              <a:t>stored</a:t>
            </a:r>
            <a:r>
              <a:rPr lang="it-IT" sz="1800" dirty="0"/>
              <a:t> </a:t>
            </a:r>
            <a:r>
              <a:rPr lang="it-IT" sz="1800" dirty="0" err="1"/>
              <a:t>hashes</a:t>
            </a:r>
            <a:r>
              <a:rPr lang="it-IT" sz="1800" dirty="0"/>
              <a:t> </a:t>
            </a:r>
            <a:r>
              <a:rPr lang="it-IT" sz="1800" dirty="0" err="1"/>
              <a:t>is</a:t>
            </a:r>
            <a:r>
              <a:rPr lang="it-IT" sz="1800" dirty="0"/>
              <a:t> </a:t>
            </a:r>
            <a:r>
              <a:rPr lang="it-IT" sz="1800" dirty="0" err="1"/>
              <a:t>stolen</a:t>
            </a:r>
            <a:r>
              <a:rPr lang="en-US" sz="1900" dirty="0"/>
              <a:t>, there won’t be directly visible passwords</a:t>
            </a:r>
          </a:p>
          <a:p>
            <a:pPr marL="1371600" lvl="2" indent="-514350" algn="just">
              <a:buFont typeface="Arial" pitchFamily="34" charset="0"/>
              <a:buChar char="•"/>
              <a:defRPr/>
            </a:pPr>
            <a:r>
              <a:rPr lang="en-US" sz="1900" dirty="0"/>
              <a:t>Nevertheless there is no way to know the clear text passwords, so to validate, the user must transmit them in the clear! </a:t>
            </a:r>
            <a:r>
              <a:rPr lang="en-US" sz="1900" b="1" dirty="0"/>
              <a:t>(It would no more secure anyway to transmit the password hash from client to server)</a:t>
            </a:r>
          </a:p>
          <a:p>
            <a:pPr marL="1371600" lvl="2" indent="-514350" algn="just">
              <a:buFont typeface="Arial" pitchFamily="34" charset="0"/>
              <a:buChar char="•"/>
              <a:defRPr/>
            </a:pPr>
            <a:r>
              <a:rPr lang="en-US" sz="1900" dirty="0"/>
              <a:t>The authentication has to be protected, for example with a DH scheme </a:t>
            </a:r>
          </a:p>
          <a:p>
            <a:pPr marL="971550" lvl="1" indent="-514350" algn="just" eaLnBrk="1" fontAlgn="auto" hangingPunct="1">
              <a:spcAft>
                <a:spcPts val="0"/>
              </a:spcAft>
              <a:buFont typeface="+mj-lt"/>
              <a:buAutoNum type="arabicPeriod"/>
              <a:defRPr/>
            </a:pPr>
            <a:r>
              <a:rPr lang="en-US" sz="2200" dirty="0"/>
              <a:t>Using a challenge-response protocol:</a:t>
            </a:r>
          </a:p>
          <a:p>
            <a:pPr marL="1371600" lvl="2" indent="-514350" algn="just">
              <a:buFont typeface="Arial" pitchFamily="34" charset="0"/>
              <a:buChar char="•"/>
              <a:defRPr/>
            </a:pPr>
            <a:r>
              <a:rPr lang="en-US" sz="1900" dirty="0"/>
              <a:t>on either side using a mathematical problem to prove respectively that you know the password but without transmitting the password  unencrypted over the network</a:t>
            </a:r>
          </a:p>
          <a:p>
            <a:pPr marL="1371600" lvl="2" indent="-457200" algn="just">
              <a:buFont typeface="Arial" pitchFamily="34" charset="0"/>
              <a:buChar char="•"/>
              <a:defRPr/>
            </a:pPr>
            <a:r>
              <a:rPr lang="en-US" sz="1900" dirty="0"/>
              <a:t>These protocols work as long as both participants have access to the password unencrypted!</a:t>
            </a:r>
          </a:p>
          <a:p>
            <a:pPr algn="just">
              <a:buFont typeface="Arial" pitchFamily="34" charset="0"/>
              <a:buChar char="•"/>
              <a:defRPr/>
            </a:pPr>
            <a:r>
              <a:rPr lang="en-US" sz="2600" dirty="0"/>
              <a:t>Either type of attack, </a:t>
            </a:r>
            <a:r>
              <a:rPr lang="en-US" sz="2600" b="1" dirty="0"/>
              <a:t>database stealing </a:t>
            </a:r>
            <a:r>
              <a:rPr lang="en-US" sz="2600" dirty="0"/>
              <a:t>and </a:t>
            </a:r>
            <a:r>
              <a:rPr lang="en-US" sz="2600" b="1" dirty="0"/>
              <a:t>password phishing/sniffing/stealing  </a:t>
            </a:r>
            <a:r>
              <a:rPr lang="en-US" sz="2600" dirty="0"/>
              <a:t>can occur</a:t>
            </a:r>
          </a:p>
          <a:p>
            <a:pPr lvl="1" algn="just">
              <a:buFont typeface="Arial" pitchFamily="34" charset="0"/>
              <a:buChar char="–"/>
              <a:defRPr/>
            </a:pPr>
            <a:r>
              <a:rPr lang="en-US" sz="2200" dirty="0"/>
              <a:t>The theft of database can endanger an entire DB accounting archive</a:t>
            </a:r>
            <a:endParaRPr lang="en-US" dirty="0"/>
          </a:p>
          <a:p>
            <a:pPr eaLnBrk="1" fontAlgn="auto" hangingPunct="1">
              <a:spcAft>
                <a:spcPts val="0"/>
              </a:spcAft>
              <a:buFont typeface="Arial" pitchFamily="34" charset="0"/>
              <a:buChar char="•"/>
              <a:defRPr/>
            </a:pPr>
            <a:endParaRPr lang="it-I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itle 3">
            <a:extLst>
              <a:ext uri="{FF2B5EF4-FFF2-40B4-BE49-F238E27FC236}">
                <a16:creationId xmlns:a16="http://schemas.microsoft.com/office/drawing/2014/main" id="{5E8B8024-8B33-4424-A696-F679475759DD}"/>
              </a:ext>
            </a:extLst>
          </p:cNvPr>
          <p:cNvSpPr>
            <a:spLocks noGrp="1"/>
          </p:cNvSpPr>
          <p:nvPr>
            <p:ph type="title"/>
          </p:nvPr>
        </p:nvSpPr>
        <p:spPr>
          <a:xfrm>
            <a:off x="2910322" y="583345"/>
            <a:ext cx="5370268" cy="4164820"/>
          </a:xfrm>
        </p:spPr>
        <p:txBody>
          <a:bodyPr vert="horz" lIns="91440" tIns="45720" rIns="91440" bIns="45720" rtlCol="0" anchor="t">
            <a:normAutofit/>
          </a:bodyPr>
          <a:lstStyle/>
          <a:p>
            <a:pPr algn="r">
              <a:lnSpc>
                <a:spcPct val="90000"/>
              </a:lnSpc>
            </a:pPr>
            <a:r>
              <a:rPr lang="en-US" sz="6000" kern="1200">
                <a:solidFill>
                  <a:srgbClr val="FFFFFF"/>
                </a:solidFill>
                <a:latin typeface="+mj-lt"/>
                <a:ea typeface="+mj-ea"/>
                <a:cs typeface="+mj-cs"/>
              </a:rPr>
              <a:t>Password Management workflow</a:t>
            </a:r>
          </a:p>
        </p:txBody>
      </p:sp>
      <p:sp>
        <p:nvSpPr>
          <p:cNvPr id="5" name="Text Placeholder 4">
            <a:extLst>
              <a:ext uri="{FF2B5EF4-FFF2-40B4-BE49-F238E27FC236}">
                <a16:creationId xmlns:a16="http://schemas.microsoft.com/office/drawing/2014/main" id="{81057C53-7EE3-4EA1-B7A7-FA769264C474}"/>
              </a:ext>
            </a:extLst>
          </p:cNvPr>
          <p:cNvSpPr>
            <a:spLocks noGrp="1"/>
          </p:cNvSpPr>
          <p:nvPr>
            <p:ph type="body" idx="1"/>
          </p:nvPr>
        </p:nvSpPr>
        <p:spPr>
          <a:xfrm>
            <a:off x="906171" y="5972174"/>
            <a:ext cx="6434024" cy="504825"/>
          </a:xfrm>
        </p:spPr>
        <p:txBody>
          <a:bodyPr vert="horz" lIns="91440" tIns="45720" rIns="91440" bIns="45720" rtlCol="0">
            <a:normAutofit/>
          </a:bodyPr>
          <a:lstStyle/>
          <a:p>
            <a:pPr>
              <a:lnSpc>
                <a:spcPct val="90000"/>
              </a:lnSpc>
              <a:spcBef>
                <a:spcPts val="1000"/>
              </a:spcBef>
            </a:pPr>
            <a:r>
              <a:rPr lang="en-US" sz="1700" kern="1200">
                <a:solidFill>
                  <a:srgbClr val="FFFFFF"/>
                </a:solidFill>
                <a:latin typeface="+mn-lt"/>
                <a:ea typeface="+mn-ea"/>
                <a:cs typeface="+mn-cs"/>
              </a:rPr>
              <a:t>Part - 1</a:t>
            </a: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533347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4EC5F010-EF53-4F46-8B8B-4515796E9F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3088" y="2400895"/>
            <a:ext cx="5457825" cy="2528888"/>
          </a:xfrm>
        </p:spPr>
      </p:pic>
      <p:sp>
        <p:nvSpPr>
          <p:cNvPr id="3" name="Titolo 2">
            <a:extLst>
              <a:ext uri="{FF2B5EF4-FFF2-40B4-BE49-F238E27FC236}">
                <a16:creationId xmlns:a16="http://schemas.microsoft.com/office/drawing/2014/main" id="{5623A220-1960-4F52-A957-4E84A4F8B851}"/>
              </a:ext>
            </a:extLst>
          </p:cNvPr>
          <p:cNvSpPr>
            <a:spLocks noGrp="1"/>
          </p:cNvSpPr>
          <p:nvPr>
            <p:ph type="title"/>
          </p:nvPr>
        </p:nvSpPr>
        <p:spPr/>
        <p:txBody>
          <a:bodyPr/>
          <a:lstStyle/>
          <a:p>
            <a:r>
              <a:rPr lang="it-IT" dirty="0"/>
              <a:t>A long </a:t>
            </a:r>
            <a:r>
              <a:rPr lang="it-IT" dirty="0" err="1"/>
              <a:t>long</a:t>
            </a:r>
            <a:r>
              <a:rPr lang="it-IT" dirty="0"/>
              <a:t> road </a:t>
            </a:r>
            <a:r>
              <a:rPr lang="it-IT" dirty="0" err="1"/>
              <a:t>ahead</a:t>
            </a:r>
            <a:r>
              <a:rPr lang="it-IT" dirty="0"/>
              <a:t>…</a:t>
            </a:r>
          </a:p>
        </p:txBody>
      </p:sp>
    </p:spTree>
    <p:extLst>
      <p:ext uri="{BB962C8B-B14F-4D97-AF65-F5344CB8AC3E}">
        <p14:creationId xmlns:p14="http://schemas.microsoft.com/office/powerpoint/2010/main" val="3565224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D3930DC-7C5C-4983-A66D-A8D9B2EA0444}"/>
              </a:ext>
            </a:extLst>
          </p:cNvPr>
          <p:cNvSpPr>
            <a:spLocks noGrp="1"/>
          </p:cNvSpPr>
          <p:nvPr>
            <p:ph type="title"/>
          </p:nvPr>
        </p:nvSpPr>
        <p:spPr/>
        <p:txBody>
          <a:bodyPr/>
          <a:lstStyle/>
          <a:p>
            <a:r>
              <a:rPr lang="it-IT" dirty="0" err="1"/>
              <a:t>Is</a:t>
            </a:r>
            <a:r>
              <a:rPr lang="it-IT" dirty="0"/>
              <a:t> </a:t>
            </a:r>
            <a:r>
              <a:rPr lang="it-IT" dirty="0" err="1"/>
              <a:t>my</a:t>
            </a:r>
            <a:r>
              <a:rPr lang="it-IT" dirty="0"/>
              <a:t> password online?</a:t>
            </a:r>
          </a:p>
        </p:txBody>
      </p:sp>
      <p:pic>
        <p:nvPicPr>
          <p:cNvPr id="9" name="Segnaposto contenuto 8">
            <a:extLst>
              <a:ext uri="{FF2B5EF4-FFF2-40B4-BE49-F238E27FC236}">
                <a16:creationId xmlns:a16="http://schemas.microsoft.com/office/drawing/2014/main" id="{D592D838-9DA3-4E21-B408-1A8542851DB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60633" y="2078851"/>
            <a:ext cx="6197468" cy="3160094"/>
          </a:xfrm>
        </p:spPr>
      </p:pic>
    </p:spTree>
    <p:extLst>
      <p:ext uri="{BB962C8B-B14F-4D97-AF65-F5344CB8AC3E}">
        <p14:creationId xmlns:p14="http://schemas.microsoft.com/office/powerpoint/2010/main" val="3456245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90AAB722-A893-48DE-8C89-155B7874C1CD}"/>
              </a:ext>
            </a:extLst>
          </p:cNvPr>
          <p:cNvSpPr>
            <a:spLocks noGrp="1"/>
          </p:cNvSpPr>
          <p:nvPr>
            <p:ph idx="1"/>
          </p:nvPr>
        </p:nvSpPr>
        <p:spPr/>
        <p:txBody>
          <a:bodyPr/>
          <a:lstStyle/>
          <a:p>
            <a:endParaRPr lang="it-IT" i="1" dirty="0"/>
          </a:p>
        </p:txBody>
      </p:sp>
      <p:sp>
        <p:nvSpPr>
          <p:cNvPr id="3" name="Titolo 2">
            <a:extLst>
              <a:ext uri="{FF2B5EF4-FFF2-40B4-BE49-F238E27FC236}">
                <a16:creationId xmlns:a16="http://schemas.microsoft.com/office/drawing/2014/main" id="{CB1D0CE0-47D6-485A-904F-E89E44888F92}"/>
              </a:ext>
            </a:extLst>
          </p:cNvPr>
          <p:cNvSpPr>
            <a:spLocks noGrp="1"/>
          </p:cNvSpPr>
          <p:nvPr>
            <p:ph type="title"/>
          </p:nvPr>
        </p:nvSpPr>
        <p:spPr/>
        <p:txBody>
          <a:bodyPr/>
          <a:lstStyle/>
          <a:p>
            <a:r>
              <a:rPr lang="it-IT" dirty="0"/>
              <a:t>Thermal </a:t>
            </a:r>
            <a:r>
              <a:rPr lang="it-IT" dirty="0" err="1"/>
              <a:t>snooping</a:t>
            </a:r>
            <a:r>
              <a:rPr lang="it-IT" dirty="0"/>
              <a:t> &amp; C.</a:t>
            </a:r>
          </a:p>
        </p:txBody>
      </p:sp>
      <p:pic>
        <p:nvPicPr>
          <p:cNvPr id="6146" name="Picture 2" descr="Image result for password stealing with thermal imaging">
            <a:extLst>
              <a:ext uri="{FF2B5EF4-FFF2-40B4-BE49-F238E27FC236}">
                <a16:creationId xmlns:a16="http://schemas.microsoft.com/office/drawing/2014/main" id="{30AFC63D-0EC0-4055-9F8E-55762B242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457" y="2402682"/>
            <a:ext cx="4429886" cy="2874905"/>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Assignment #5: Find A Keypad, Guess The PIN Code">
            <a:extLst>
              <a:ext uri="{FF2B5EF4-FFF2-40B4-BE49-F238E27FC236}">
                <a16:creationId xmlns:a16="http://schemas.microsoft.com/office/drawing/2014/main" id="{1728DE4B-C0C5-4F91-8A0B-095C2D391A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343" y="2051446"/>
            <a:ext cx="4336256" cy="3414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1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62F9C40-4476-499A-A29D-43ABA4C2F150}"/>
              </a:ext>
            </a:extLst>
          </p:cNvPr>
          <p:cNvPicPr>
            <a:picLocks noChangeAspect="1"/>
          </p:cNvPicPr>
          <p:nvPr/>
        </p:nvPicPr>
        <p:blipFill rotWithShape="1">
          <a:blip r:embed="rId2"/>
          <a:srcRect l="7250" r="17750"/>
          <a:stretch/>
        </p:blipFill>
        <p:spPr>
          <a:xfrm>
            <a:off x="20" y="10"/>
            <a:ext cx="9143980"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75867" y="-10136"/>
            <a:ext cx="4592270" cy="9144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08A070-1F04-47EF-B35B-04C7E0FCCB22}"/>
              </a:ext>
            </a:extLst>
          </p:cNvPr>
          <p:cNvSpPr>
            <a:spLocks noGrp="1"/>
          </p:cNvSpPr>
          <p:nvPr>
            <p:ph type="title"/>
          </p:nvPr>
        </p:nvSpPr>
        <p:spPr>
          <a:xfrm>
            <a:off x="303414" y="3091928"/>
            <a:ext cx="6808922" cy="2387600"/>
          </a:xfrm>
        </p:spPr>
        <p:txBody>
          <a:bodyPr vert="horz" lIns="91440" tIns="45720" rIns="91440" bIns="45720" rtlCol="0" anchor="b">
            <a:normAutofit/>
          </a:bodyPr>
          <a:lstStyle/>
          <a:p>
            <a:pPr>
              <a:lnSpc>
                <a:spcPct val="90000"/>
              </a:lnSpc>
            </a:pPr>
            <a:r>
              <a:rPr lang="en-US" sz="5700" dirty="0"/>
              <a:t>Authentication</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7339422"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D098BE1-DDBB-4F41-AA05-49A2C1B8DD86}"/>
              </a:ext>
            </a:extLst>
          </p:cNvPr>
          <p:cNvSpPr>
            <a:spLocks noGrp="1"/>
          </p:cNvSpPr>
          <p:nvPr>
            <p:ph type="body" idx="1"/>
          </p:nvPr>
        </p:nvSpPr>
        <p:spPr>
          <a:xfrm>
            <a:off x="303414" y="5624945"/>
            <a:ext cx="6808922" cy="592975"/>
          </a:xfrm>
        </p:spPr>
        <p:txBody>
          <a:bodyPr vert="horz" lIns="91440" tIns="45720" rIns="91440" bIns="45720" rtlCol="0" anchor="ctr">
            <a:normAutofit/>
          </a:bodyPr>
          <a:lstStyle/>
          <a:p>
            <a:pPr>
              <a:lnSpc>
                <a:spcPct val="90000"/>
              </a:lnSpc>
              <a:spcBef>
                <a:spcPts val="1000"/>
              </a:spcBef>
            </a:pPr>
            <a:r>
              <a:rPr lang="en-US" sz="2400">
                <a:solidFill>
                  <a:schemeClr val="tx1"/>
                </a:solidFill>
              </a:rPr>
              <a:t>Part II</a:t>
            </a:r>
          </a:p>
        </p:txBody>
      </p:sp>
    </p:spTree>
    <p:extLst>
      <p:ext uri="{BB962C8B-B14F-4D97-AF65-F5344CB8AC3E}">
        <p14:creationId xmlns:p14="http://schemas.microsoft.com/office/powerpoint/2010/main" val="333393270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Authentication</a:t>
            </a:r>
            <a:r>
              <a:rPr lang="it-IT" dirty="0"/>
              <a:t> </a:t>
            </a:r>
            <a:r>
              <a:rPr lang="it-IT" dirty="0" err="1"/>
              <a:t>Protocols</a:t>
            </a:r>
            <a:endParaRPr lang="it-IT" dirty="0"/>
          </a:p>
        </p:txBody>
      </p:sp>
      <p:sp>
        <p:nvSpPr>
          <p:cNvPr id="3" name="Segnaposto contenuto 2"/>
          <p:cNvSpPr>
            <a:spLocks noGrp="1"/>
          </p:cNvSpPr>
          <p:nvPr>
            <p:ph idx="1"/>
          </p:nvPr>
        </p:nvSpPr>
        <p:spPr>
          <a:xfrm>
            <a:off x="457200" y="1196752"/>
            <a:ext cx="8229600" cy="4525963"/>
          </a:xfrm>
        </p:spPr>
        <p:txBody>
          <a:bodyPr>
            <a:normAutofit fontScale="62500" lnSpcReduction="20000"/>
          </a:bodyPr>
          <a:lstStyle/>
          <a:p>
            <a:endParaRPr lang="it-IT" dirty="0"/>
          </a:p>
          <a:p>
            <a:r>
              <a:rPr lang="it-IT" dirty="0"/>
              <a:t>PAP</a:t>
            </a:r>
          </a:p>
          <a:p>
            <a:r>
              <a:rPr lang="it-IT" dirty="0"/>
              <a:t>CHAP &amp; </a:t>
            </a:r>
            <a:r>
              <a:rPr lang="it-IT" dirty="0" err="1"/>
              <a:t>extensions</a:t>
            </a:r>
            <a:r>
              <a:rPr lang="it-IT" dirty="0"/>
              <a:t> (MS-CHAPv2)</a:t>
            </a:r>
          </a:p>
          <a:p>
            <a:r>
              <a:rPr lang="it-IT" dirty="0" err="1"/>
              <a:t>Kerberos</a:t>
            </a:r>
            <a:endParaRPr lang="it-IT" dirty="0"/>
          </a:p>
          <a:p>
            <a:r>
              <a:rPr lang="it-IT" dirty="0"/>
              <a:t>PEAP/EAP</a:t>
            </a:r>
          </a:p>
          <a:p>
            <a:pPr lvl="1"/>
            <a:r>
              <a:rPr lang="it-IT" dirty="0"/>
              <a:t>LEAP, EAP-TLS, EAP-MD5, EAP-PSK, EAP-TTLS, EAP-IKEv2, EAP-FAST, EAP-SIM, EAP-AKA, EAP-GTC,  EAP-EKE, EAP-MSCHAPv2</a:t>
            </a:r>
          </a:p>
          <a:p>
            <a:r>
              <a:rPr lang="it-IT" dirty="0"/>
              <a:t>IKEv2 (</a:t>
            </a:r>
            <a:r>
              <a:rPr lang="it-IT" dirty="0" err="1"/>
              <a:t>Used</a:t>
            </a:r>
            <a:r>
              <a:rPr lang="it-IT" dirty="0"/>
              <a:t> for </a:t>
            </a:r>
            <a:r>
              <a:rPr lang="it-IT" dirty="0" err="1"/>
              <a:t>IPSec</a:t>
            </a:r>
            <a:r>
              <a:rPr lang="it-IT" dirty="0"/>
              <a:t> </a:t>
            </a:r>
            <a:r>
              <a:rPr lang="it-IT" dirty="0" err="1"/>
              <a:t>authentication</a:t>
            </a:r>
            <a:r>
              <a:rPr lang="it-IT" dirty="0"/>
              <a:t>)</a:t>
            </a:r>
          </a:p>
          <a:p>
            <a:r>
              <a:rPr lang="it-IT" dirty="0"/>
              <a:t>HTTP – Digest (</a:t>
            </a:r>
            <a:r>
              <a:rPr lang="it-IT" dirty="0" err="1"/>
              <a:t>Used</a:t>
            </a:r>
            <a:r>
              <a:rPr lang="it-IT" dirty="0"/>
              <a:t> for HTTP </a:t>
            </a:r>
            <a:r>
              <a:rPr lang="it-IT" dirty="0" err="1"/>
              <a:t>auth</a:t>
            </a:r>
            <a:r>
              <a:rPr lang="it-IT" dirty="0"/>
              <a:t>, </a:t>
            </a:r>
            <a:r>
              <a:rPr lang="it-IT" dirty="0" err="1"/>
              <a:t>mostly</a:t>
            </a:r>
            <a:r>
              <a:rPr lang="it-IT" dirty="0"/>
              <a:t> </a:t>
            </a:r>
            <a:r>
              <a:rPr lang="it-IT" dirty="0" err="1"/>
              <a:t>only</a:t>
            </a:r>
            <a:r>
              <a:rPr lang="it-IT" dirty="0"/>
              <a:t> home </a:t>
            </a:r>
            <a:r>
              <a:rPr lang="it-IT" dirty="0" err="1"/>
              <a:t>appliances</a:t>
            </a:r>
            <a:r>
              <a:rPr lang="it-IT" dirty="0"/>
              <a:t>)</a:t>
            </a:r>
          </a:p>
          <a:p>
            <a:r>
              <a:rPr lang="it-IT" dirty="0" err="1"/>
              <a:t>Rolling</a:t>
            </a:r>
            <a:r>
              <a:rPr lang="it-IT" dirty="0"/>
              <a:t> code </a:t>
            </a:r>
            <a:r>
              <a:rPr lang="it-IT" dirty="0" err="1"/>
              <a:t>based</a:t>
            </a:r>
            <a:r>
              <a:rPr lang="it-IT" dirty="0"/>
              <a:t>: </a:t>
            </a:r>
            <a:r>
              <a:rPr lang="it-IT" dirty="0" err="1"/>
              <a:t>keeloq</a:t>
            </a:r>
            <a:r>
              <a:rPr lang="it-IT" dirty="0"/>
              <a:t> (</a:t>
            </a:r>
            <a:r>
              <a:rPr lang="it-IT" dirty="0" err="1"/>
              <a:t>cars</a:t>
            </a:r>
            <a:r>
              <a:rPr lang="it-IT" dirty="0"/>
              <a:t>, </a:t>
            </a:r>
            <a:r>
              <a:rPr lang="it-IT" dirty="0" err="1"/>
              <a:t>gates</a:t>
            </a:r>
            <a:r>
              <a:rPr lang="it-IT" dirty="0"/>
              <a:t>..)</a:t>
            </a:r>
          </a:p>
          <a:p>
            <a:pPr marL="0" indent="0">
              <a:buNone/>
            </a:pPr>
            <a:endParaRPr lang="en-US" b="1" dirty="0"/>
          </a:p>
          <a:p>
            <a:pPr marL="0" indent="0">
              <a:buNone/>
            </a:pPr>
            <a:endParaRPr lang="en-US" b="1" dirty="0"/>
          </a:p>
          <a:p>
            <a:pPr marL="0" indent="0" algn="ctr">
              <a:buNone/>
            </a:pPr>
            <a:r>
              <a:rPr lang="en-US" b="1" dirty="0"/>
              <a:t>To directly use hash functions to authenticate and store passwords is a simple solution but as weak as using hash functions without salt, so it is to be avoided (CWE Weakness n. 25)</a:t>
            </a:r>
            <a:endParaRPr lang="it-IT" dirty="0"/>
          </a:p>
          <a:p>
            <a:endParaRPr lang="it-IT" dirty="0"/>
          </a:p>
          <a:p>
            <a:pPr lvl="1"/>
            <a:endParaRPr lang="it-IT" dirty="0"/>
          </a:p>
        </p:txBody>
      </p:sp>
    </p:spTree>
    <p:extLst>
      <p:ext uri="{BB962C8B-B14F-4D97-AF65-F5344CB8AC3E}">
        <p14:creationId xmlns:p14="http://schemas.microsoft.com/office/powerpoint/2010/main" val="3613228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HTTP Basic </a:t>
            </a:r>
            <a:r>
              <a:rPr lang="it-IT" b="1" dirty="0" err="1"/>
              <a:t>access</a:t>
            </a:r>
            <a:r>
              <a:rPr lang="it-IT" b="1" dirty="0"/>
              <a:t> </a:t>
            </a:r>
            <a:r>
              <a:rPr lang="it-IT" b="1" dirty="0" err="1"/>
              <a:t>authentication</a:t>
            </a:r>
            <a:br>
              <a:rPr lang="it-IT" b="1" dirty="0"/>
            </a:br>
            <a:endParaRPr lang="it-IT" dirty="0"/>
          </a:p>
        </p:txBody>
      </p:sp>
      <p:sp>
        <p:nvSpPr>
          <p:cNvPr id="3" name="Segnaposto contenuto 2"/>
          <p:cNvSpPr>
            <a:spLocks noGrp="1"/>
          </p:cNvSpPr>
          <p:nvPr>
            <p:ph idx="1"/>
          </p:nvPr>
        </p:nvSpPr>
        <p:spPr/>
        <p:txBody>
          <a:bodyPr rtlCol="0">
            <a:normAutofit fontScale="92500"/>
          </a:bodyPr>
          <a:lstStyle/>
          <a:p>
            <a:pPr eaLnBrk="1" fontAlgn="auto" hangingPunct="1">
              <a:spcAft>
                <a:spcPts val="0"/>
              </a:spcAft>
              <a:buFont typeface="Wingdings 2"/>
              <a:buChar char=""/>
              <a:defRPr/>
            </a:pPr>
            <a:r>
              <a:rPr lang="en-US" dirty="0"/>
              <a:t>In the context of an HTTP transaction, this is a method for a web browser or other client program to provide a user name and password when making a request</a:t>
            </a:r>
          </a:p>
          <a:p>
            <a:pPr lvl="1" algn="just" eaLnBrk="1" fontAlgn="auto" hangingPunct="1">
              <a:spcAft>
                <a:spcPts val="0"/>
              </a:spcAft>
              <a:buFont typeface="Wingdings 2"/>
              <a:buChar char=""/>
              <a:defRPr/>
            </a:pPr>
            <a:r>
              <a:rPr lang="en-US" dirty="0"/>
              <a:t>the user name is appended with a colon and concatenated with the password. The resulting string is encoded with the Base64 algorithm, for example:</a:t>
            </a:r>
          </a:p>
          <a:p>
            <a:pPr lvl="2" algn="just" eaLnBrk="1" fontAlgn="auto" hangingPunct="1">
              <a:spcAft>
                <a:spcPts val="0"/>
              </a:spcAft>
              <a:buFont typeface="Wingdings 2"/>
              <a:buChar char=""/>
              <a:defRPr/>
            </a:pPr>
            <a:r>
              <a:rPr lang="en-US" dirty="0"/>
              <a:t>username </a:t>
            </a:r>
            <a:r>
              <a:rPr lang="en-US" i="1" dirty="0"/>
              <a:t>Aladdin</a:t>
            </a:r>
            <a:r>
              <a:rPr lang="en-US" dirty="0"/>
              <a:t> and  password </a:t>
            </a:r>
            <a:r>
              <a:rPr lang="en-US" i="1" dirty="0"/>
              <a:t>open sesame</a:t>
            </a:r>
          </a:p>
          <a:p>
            <a:pPr lvl="2" algn="just" eaLnBrk="1" fontAlgn="auto" hangingPunct="1">
              <a:spcAft>
                <a:spcPts val="0"/>
              </a:spcAft>
              <a:buFont typeface="Wingdings 2"/>
              <a:buChar char=""/>
              <a:defRPr/>
            </a:pPr>
            <a:r>
              <a:rPr lang="en-US" dirty="0"/>
              <a:t>the string </a:t>
            </a:r>
            <a:r>
              <a:rPr lang="en-US" i="1" dirty="0" err="1"/>
              <a:t>Aladdin:open</a:t>
            </a:r>
            <a:r>
              <a:rPr lang="en-US" i="1" dirty="0"/>
              <a:t> sesame </a:t>
            </a:r>
            <a:r>
              <a:rPr lang="it-IT" dirty="0" err="1"/>
              <a:t>is</a:t>
            </a:r>
            <a:r>
              <a:rPr lang="it-IT" dirty="0"/>
              <a:t> Base64 </a:t>
            </a:r>
            <a:r>
              <a:rPr lang="it-IT" dirty="0" err="1"/>
              <a:t>encoded</a:t>
            </a:r>
            <a:r>
              <a:rPr lang="it-IT" dirty="0"/>
              <a:t> , </a:t>
            </a:r>
            <a:r>
              <a:rPr lang="it-IT" dirty="0" err="1"/>
              <a:t>resulting</a:t>
            </a:r>
            <a:r>
              <a:rPr lang="it-IT" dirty="0"/>
              <a:t> in </a:t>
            </a:r>
            <a:r>
              <a:rPr lang="en-US" i="1" dirty="0"/>
              <a:t>QWxhZGRpbjpvcGVuIHNlc2FtZQ==</a:t>
            </a:r>
          </a:p>
          <a:p>
            <a:pPr lvl="2" eaLnBrk="1" fontAlgn="auto" hangingPunct="1">
              <a:spcAft>
                <a:spcPts val="0"/>
              </a:spcAft>
              <a:buFont typeface="Wingdings 2"/>
              <a:buChar char=""/>
              <a:defRPr/>
            </a:pPr>
            <a:endParaRPr lang="en-US" dirty="0"/>
          </a:p>
        </p:txBody>
      </p:sp>
    </p:spTree>
    <p:extLst>
      <p:ext uri="{BB962C8B-B14F-4D97-AF65-F5344CB8AC3E}">
        <p14:creationId xmlns:p14="http://schemas.microsoft.com/office/powerpoint/2010/main" val="1896188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err="1"/>
              <a:t>Basic</a:t>
            </a:r>
            <a:r>
              <a:rPr lang="it-IT" b="1" dirty="0"/>
              <a:t> </a:t>
            </a:r>
            <a:r>
              <a:rPr lang="it-IT" b="1" dirty="0" err="1"/>
              <a:t>access</a:t>
            </a:r>
            <a:r>
              <a:rPr lang="it-IT" b="1" dirty="0"/>
              <a:t> </a:t>
            </a:r>
            <a:r>
              <a:rPr lang="it-IT" b="1" dirty="0" err="1"/>
              <a:t>authentication</a:t>
            </a:r>
            <a:br>
              <a:rPr lang="it-IT" b="1" dirty="0"/>
            </a:br>
            <a:endParaRPr lang="it-IT" dirty="0"/>
          </a:p>
        </p:txBody>
      </p:sp>
      <p:sp>
        <p:nvSpPr>
          <p:cNvPr id="48131" name="Segnaposto contenuto 2"/>
          <p:cNvSpPr>
            <a:spLocks noGrp="1"/>
          </p:cNvSpPr>
          <p:nvPr>
            <p:ph idx="1"/>
          </p:nvPr>
        </p:nvSpPr>
        <p:spPr/>
        <p:txBody>
          <a:bodyPr/>
          <a:lstStyle/>
          <a:p>
            <a:pPr algn="just" eaLnBrk="1" hangingPunct="1"/>
            <a:r>
              <a:rPr lang="en-US" altLang="it-IT"/>
              <a:t>Encoded string is easily decoded</a:t>
            </a:r>
          </a:p>
          <a:p>
            <a:pPr lvl="1" algn="just" eaLnBrk="1" hangingPunct="1"/>
            <a:r>
              <a:rPr lang="en-US" altLang="it-IT"/>
              <a:t>Security is </a:t>
            </a:r>
            <a:r>
              <a:rPr lang="en-US" altLang="it-IT" i="1"/>
              <a:t>not</a:t>
            </a:r>
            <a:r>
              <a:rPr lang="en-US" altLang="it-IT"/>
              <a:t> the intent of the encoding step</a:t>
            </a:r>
          </a:p>
          <a:p>
            <a:pPr lvl="1" algn="just" eaLnBrk="1" hangingPunct="1"/>
            <a:r>
              <a:rPr lang="en-US" altLang="it-IT"/>
              <a:t>the intent of the encoding is to encode non-HTTP-compatible characters that may be in the user name or password into those that are HTTP-compatible</a:t>
            </a:r>
          </a:p>
          <a:p>
            <a:pPr lvl="1" algn="just" eaLnBrk="1" hangingPunct="1">
              <a:buFont typeface="Arial" pitchFamily="34" charset="0"/>
              <a:buNone/>
            </a:pPr>
            <a:endParaRPr lang="it-IT" altLang="it-IT"/>
          </a:p>
        </p:txBody>
      </p:sp>
    </p:spTree>
    <p:extLst>
      <p:ext uri="{BB962C8B-B14F-4D97-AF65-F5344CB8AC3E}">
        <p14:creationId xmlns:p14="http://schemas.microsoft.com/office/powerpoint/2010/main" val="1698226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 </a:t>
            </a:r>
            <a:r>
              <a:rPr lang="it-IT" b="1" dirty="0" err="1"/>
              <a:t>Advantages</a:t>
            </a:r>
            <a:r>
              <a:rPr lang="it-IT" b="1" dirty="0"/>
              <a:t> </a:t>
            </a:r>
            <a:br>
              <a:rPr lang="it-IT" b="1" dirty="0"/>
            </a:br>
            <a:endParaRPr lang="it-IT" dirty="0"/>
          </a:p>
        </p:txBody>
      </p:sp>
      <p:sp>
        <p:nvSpPr>
          <p:cNvPr id="49155" name="Segnaposto contenuto 2"/>
          <p:cNvSpPr>
            <a:spLocks noGrp="1"/>
          </p:cNvSpPr>
          <p:nvPr>
            <p:ph idx="1"/>
          </p:nvPr>
        </p:nvSpPr>
        <p:spPr/>
        <p:txBody>
          <a:bodyPr>
            <a:normAutofit lnSpcReduction="10000"/>
          </a:bodyPr>
          <a:lstStyle/>
          <a:p>
            <a:pPr algn="just" eaLnBrk="1" hangingPunct="1"/>
            <a:r>
              <a:rPr lang="en-US" altLang="it-IT"/>
              <a:t>All web browsers support it.</a:t>
            </a:r>
          </a:p>
          <a:p>
            <a:pPr algn="just" eaLnBrk="1" hangingPunct="1"/>
            <a:r>
              <a:rPr lang="en-US" altLang="it-IT"/>
              <a:t>It is rarely used on publicly accessible Internet web sites but may sometimes be used by small, private systems, and in home appliances</a:t>
            </a:r>
          </a:p>
          <a:p>
            <a:pPr lvl="1" algn="just" eaLnBrk="1" hangingPunct="1"/>
            <a:r>
              <a:rPr lang="en-US" altLang="it-IT"/>
              <a:t>Programmers and system administrators sometimes use basic access authentication, in a trusted network environment, to manually test web servers using Telnet or other plain-text network tools</a:t>
            </a:r>
            <a:endParaRPr lang="it-IT" altLang="it-IT"/>
          </a:p>
        </p:txBody>
      </p:sp>
    </p:spTree>
    <p:extLst>
      <p:ext uri="{BB962C8B-B14F-4D97-AF65-F5344CB8AC3E}">
        <p14:creationId xmlns:p14="http://schemas.microsoft.com/office/powerpoint/2010/main" val="3197007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olo 1"/>
          <p:cNvSpPr>
            <a:spLocks noGrp="1"/>
          </p:cNvSpPr>
          <p:nvPr>
            <p:ph type="title"/>
          </p:nvPr>
        </p:nvSpPr>
        <p:spPr/>
        <p:txBody>
          <a:bodyPr/>
          <a:lstStyle/>
          <a:p>
            <a:pPr eaLnBrk="1" fontAlgn="auto" hangingPunct="1">
              <a:spcAft>
                <a:spcPts val="0"/>
              </a:spcAft>
              <a:defRPr/>
            </a:pPr>
            <a:r>
              <a:rPr lang="it-IT" b="1"/>
              <a:t>Disadvantages</a:t>
            </a:r>
          </a:p>
        </p:txBody>
      </p:sp>
      <p:sp>
        <p:nvSpPr>
          <p:cNvPr id="50179" name="Segnaposto contenuto 2"/>
          <p:cNvSpPr>
            <a:spLocks noGrp="1"/>
          </p:cNvSpPr>
          <p:nvPr>
            <p:ph idx="1"/>
          </p:nvPr>
        </p:nvSpPr>
        <p:spPr/>
        <p:txBody>
          <a:bodyPr/>
          <a:lstStyle/>
          <a:p>
            <a:pPr algn="just" eaLnBrk="1" hangingPunct="1"/>
            <a:r>
              <a:rPr lang="en-US" altLang="it-IT"/>
              <a:t>It relies on the assumption that the connection between the client and server computers is secure and can be trusted </a:t>
            </a:r>
          </a:p>
          <a:p>
            <a:pPr lvl="1" algn="just" eaLnBrk="1" hangingPunct="1"/>
            <a:r>
              <a:rPr lang="en-US" altLang="it-IT"/>
              <a:t>if SSL/TLS is not used, then the credentials are passed as plaintext</a:t>
            </a:r>
          </a:p>
          <a:p>
            <a:pPr lvl="1" algn="just" eaLnBrk="1" hangingPunct="1"/>
            <a:r>
              <a:rPr lang="en-US" altLang="it-IT"/>
              <a:t>there is no effective way for a server to "log out" the user without closing the browser</a:t>
            </a:r>
          </a:p>
          <a:p>
            <a:pPr eaLnBrk="1" hangingPunct="1"/>
            <a:endParaRPr lang="it-IT" altLang="it-IT" u="sng"/>
          </a:p>
        </p:txBody>
      </p:sp>
    </p:spTree>
    <p:extLst>
      <p:ext uri="{BB962C8B-B14F-4D97-AF65-F5344CB8AC3E}">
        <p14:creationId xmlns:p14="http://schemas.microsoft.com/office/powerpoint/2010/main" val="1270308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olo 1"/>
          <p:cNvSpPr>
            <a:spLocks noGrp="1"/>
          </p:cNvSpPr>
          <p:nvPr>
            <p:ph type="title"/>
          </p:nvPr>
        </p:nvSpPr>
        <p:spPr/>
        <p:txBody>
          <a:bodyPr/>
          <a:lstStyle/>
          <a:p>
            <a:pPr eaLnBrk="1" fontAlgn="auto" hangingPunct="1">
              <a:spcAft>
                <a:spcPts val="0"/>
              </a:spcAft>
              <a:defRPr/>
            </a:pPr>
            <a:r>
              <a:rPr lang="it-IT" b="1"/>
              <a:t>Example</a:t>
            </a:r>
          </a:p>
        </p:txBody>
      </p:sp>
      <p:sp>
        <p:nvSpPr>
          <p:cNvPr id="3" name="Segnaposto contenuto 2"/>
          <p:cNvSpPr>
            <a:spLocks noGrp="1"/>
          </p:cNvSpPr>
          <p:nvPr>
            <p:ph idx="1"/>
          </p:nvPr>
        </p:nvSpPr>
        <p:spPr/>
        <p:txBody>
          <a:bodyPr rtlCol="0">
            <a:normAutofit fontScale="70000" lnSpcReduction="20000"/>
          </a:bodyPr>
          <a:lstStyle/>
          <a:p>
            <a:pPr algn="just" eaLnBrk="1" fontAlgn="auto" hangingPunct="1">
              <a:spcAft>
                <a:spcPts val="0"/>
              </a:spcAft>
              <a:buFont typeface="Wingdings 2"/>
              <a:buChar char=""/>
              <a:defRPr/>
            </a:pPr>
            <a:r>
              <a:rPr lang="en-US" dirty="0"/>
              <a:t>The client requests a page that requires authentication but does not provide a user name and password </a:t>
            </a:r>
          </a:p>
          <a:p>
            <a:pPr algn="just" eaLnBrk="1" fontAlgn="auto" hangingPunct="1">
              <a:spcAft>
                <a:spcPts val="0"/>
              </a:spcAft>
              <a:buFont typeface="Wingdings 2"/>
              <a:buChar char=""/>
              <a:defRPr/>
            </a:pPr>
            <a:r>
              <a:rPr lang="en-US" dirty="0"/>
              <a:t>the server responds with the 401 ("Unauthorized") response code, including the required authentication scheme and the authentication realm</a:t>
            </a:r>
          </a:p>
          <a:p>
            <a:pPr algn="just" eaLnBrk="1" fontAlgn="auto" hangingPunct="1">
              <a:spcAft>
                <a:spcPts val="0"/>
              </a:spcAft>
              <a:buFont typeface="Wingdings 2"/>
              <a:buChar char=""/>
              <a:defRPr/>
            </a:pPr>
            <a:r>
              <a:rPr lang="en-US" dirty="0"/>
              <a:t>the client will present the authentication realm (typically a description of the computer or system being accessed) to the user and prompt for a user name and password</a:t>
            </a:r>
          </a:p>
          <a:p>
            <a:pPr algn="just" eaLnBrk="1" fontAlgn="auto" hangingPunct="1">
              <a:spcAft>
                <a:spcPts val="0"/>
              </a:spcAft>
              <a:buFont typeface="Wingdings 2"/>
              <a:buChar char=""/>
              <a:defRPr/>
            </a:pPr>
            <a:r>
              <a:rPr lang="en-US" dirty="0"/>
              <a:t>once the user has supplied a user name and password, the client adds an Authorization header (with valuebase64encode(username+":"+password)) to the original request and re-sends it</a:t>
            </a:r>
          </a:p>
          <a:p>
            <a:pPr algn="just" eaLnBrk="1" fontAlgn="auto" hangingPunct="1">
              <a:spcAft>
                <a:spcPts val="0"/>
              </a:spcAft>
              <a:buFont typeface="Wingdings 2"/>
              <a:buChar char=""/>
              <a:defRPr/>
            </a:pPr>
            <a:r>
              <a:rPr lang="en-US" dirty="0"/>
              <a:t>the server accepts the authentication and the page is returned; if the user name is invalid or the password incorrect, the server might return the 401 response code</a:t>
            </a:r>
            <a:endParaRPr lang="it-IT" dirty="0"/>
          </a:p>
        </p:txBody>
      </p:sp>
    </p:spTree>
    <p:extLst>
      <p:ext uri="{BB962C8B-B14F-4D97-AF65-F5344CB8AC3E}">
        <p14:creationId xmlns:p14="http://schemas.microsoft.com/office/powerpoint/2010/main" val="354382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Password-</a:t>
            </a:r>
            <a:r>
              <a:rPr lang="it-IT" dirty="0" err="1"/>
              <a:t>based</a:t>
            </a:r>
            <a:r>
              <a:rPr lang="it-IT" dirty="0"/>
              <a:t> </a:t>
            </a:r>
            <a:r>
              <a:rPr lang="it-IT" dirty="0" err="1"/>
              <a:t>authentication</a:t>
            </a:r>
            <a:endParaRPr lang="it-IT" dirty="0"/>
          </a:p>
        </p:txBody>
      </p:sp>
      <p:sp>
        <p:nvSpPr>
          <p:cNvPr id="3" name="Segnaposto contenuto 2"/>
          <p:cNvSpPr>
            <a:spLocks noGrp="1"/>
          </p:cNvSpPr>
          <p:nvPr>
            <p:ph idx="1"/>
          </p:nvPr>
        </p:nvSpPr>
        <p:spPr/>
        <p:txBody>
          <a:bodyPr/>
          <a:lstStyle/>
          <a:p>
            <a:r>
              <a:rPr lang="it-IT" dirty="0" err="1"/>
              <a:t>Still</a:t>
            </a:r>
            <a:r>
              <a:rPr lang="it-IT" dirty="0"/>
              <a:t> </a:t>
            </a:r>
            <a:r>
              <a:rPr lang="it-IT" dirty="0" err="1"/>
              <a:t>very</a:t>
            </a:r>
            <a:r>
              <a:rPr lang="it-IT" dirty="0"/>
              <a:t> common	</a:t>
            </a:r>
          </a:p>
          <a:p>
            <a:r>
              <a:rPr lang="it-IT" dirty="0" err="1"/>
              <a:t>Pros</a:t>
            </a:r>
            <a:r>
              <a:rPr lang="it-IT" dirty="0"/>
              <a:t>:</a:t>
            </a:r>
          </a:p>
          <a:p>
            <a:pPr marL="457200" lvl="1" indent="0">
              <a:buNone/>
            </a:pPr>
            <a:r>
              <a:rPr lang="it-IT" dirty="0"/>
              <a:t>Cheap: easy to </a:t>
            </a:r>
            <a:r>
              <a:rPr lang="it-IT" dirty="0" err="1"/>
              <a:t>implement</a:t>
            </a:r>
            <a:r>
              <a:rPr lang="it-IT" dirty="0"/>
              <a:t>, </a:t>
            </a:r>
            <a:r>
              <a:rPr lang="it-IT" dirty="0" err="1"/>
              <a:t>passwords</a:t>
            </a:r>
            <a:r>
              <a:rPr lang="it-IT" dirty="0"/>
              <a:t> can be </a:t>
            </a:r>
            <a:r>
              <a:rPr lang="it-IT" dirty="0" err="1"/>
              <a:t>easily</a:t>
            </a:r>
            <a:r>
              <a:rPr lang="it-IT" dirty="0"/>
              <a:t> </a:t>
            </a:r>
            <a:r>
              <a:rPr lang="it-IT" dirty="0" err="1"/>
              <a:t>distributed</a:t>
            </a:r>
            <a:r>
              <a:rPr lang="it-IT" dirty="0"/>
              <a:t> and </a:t>
            </a:r>
            <a:r>
              <a:rPr lang="it-IT" dirty="0" err="1"/>
              <a:t>stored</a:t>
            </a:r>
            <a:endParaRPr lang="it-IT" dirty="0"/>
          </a:p>
          <a:p>
            <a:pPr marL="457200" lvl="1" indent="0">
              <a:buNone/>
            </a:pPr>
            <a:r>
              <a:rPr lang="it-IT" dirty="0"/>
              <a:t>Security </a:t>
            </a:r>
            <a:r>
              <a:rPr lang="it-IT" dirty="0" err="1"/>
              <a:t>level</a:t>
            </a:r>
            <a:r>
              <a:rPr lang="it-IT" dirty="0"/>
              <a:t> </a:t>
            </a:r>
            <a:r>
              <a:rPr lang="it-IT" dirty="0" err="1"/>
              <a:t>is</a:t>
            </a:r>
            <a:r>
              <a:rPr lang="it-IT" dirty="0"/>
              <a:t> </a:t>
            </a:r>
            <a:r>
              <a:rPr lang="it-IT" dirty="0" err="1"/>
              <a:t>reasonable</a:t>
            </a:r>
            <a:r>
              <a:rPr lang="it-IT" dirty="0"/>
              <a:t> </a:t>
            </a:r>
            <a:r>
              <a:rPr lang="it-IT" dirty="0" err="1"/>
              <a:t>if</a:t>
            </a:r>
            <a:r>
              <a:rPr lang="it-IT" dirty="0"/>
              <a:t> </a:t>
            </a:r>
            <a:r>
              <a:rPr lang="it-IT" dirty="0" err="1"/>
              <a:t>all</a:t>
            </a:r>
            <a:r>
              <a:rPr lang="it-IT" dirty="0"/>
              <a:t> the password </a:t>
            </a:r>
            <a:r>
              <a:rPr lang="it-IT" dirty="0" err="1"/>
              <a:t>lifecycle</a:t>
            </a:r>
            <a:r>
              <a:rPr lang="it-IT" dirty="0"/>
              <a:t> </a:t>
            </a:r>
            <a:r>
              <a:rPr lang="it-IT" dirty="0" err="1"/>
              <a:t>is</a:t>
            </a:r>
            <a:r>
              <a:rPr lang="it-IT" dirty="0"/>
              <a:t> </a:t>
            </a:r>
            <a:r>
              <a:rPr lang="it-IT" dirty="0" err="1"/>
              <a:t>properly</a:t>
            </a:r>
            <a:r>
              <a:rPr lang="it-IT" dirty="0"/>
              <a:t> </a:t>
            </a:r>
            <a:r>
              <a:rPr lang="it-IT" dirty="0" err="1"/>
              <a:t>implemented</a:t>
            </a:r>
            <a:endParaRPr lang="it-IT" dirty="0"/>
          </a:p>
          <a:p>
            <a:pPr marL="457200" lvl="1" indent="0">
              <a:buNone/>
            </a:pPr>
            <a:endParaRPr lang="it-IT" dirty="0"/>
          </a:p>
        </p:txBody>
      </p:sp>
      <p:sp>
        <p:nvSpPr>
          <p:cNvPr id="4" name="CasellaDiTesto 3"/>
          <p:cNvSpPr txBox="1"/>
          <p:nvPr/>
        </p:nvSpPr>
        <p:spPr>
          <a:xfrm>
            <a:off x="107504" y="5939988"/>
            <a:ext cx="8926354" cy="369332"/>
          </a:xfrm>
          <a:prstGeom prst="rect">
            <a:avLst/>
          </a:prstGeom>
          <a:noFill/>
        </p:spPr>
        <p:txBody>
          <a:bodyPr wrap="none" rtlCol="0">
            <a:spAutoFit/>
          </a:bodyPr>
          <a:lstStyle/>
          <a:p>
            <a:r>
              <a:rPr lang="it-IT" dirty="0"/>
              <a:t>Reference </a:t>
            </a:r>
            <a:r>
              <a:rPr lang="it-IT" dirty="0" err="1"/>
              <a:t>Material</a:t>
            </a:r>
            <a:r>
              <a:rPr lang="it-IT" dirty="0"/>
              <a:t>: </a:t>
            </a:r>
            <a:r>
              <a:rPr lang="it-IT" dirty="0" err="1"/>
              <a:t>Stallings-Brown</a:t>
            </a:r>
            <a:r>
              <a:rPr lang="it-IT" dirty="0"/>
              <a:t> </a:t>
            </a:r>
            <a:r>
              <a:rPr lang="it-IT" i="1" dirty="0"/>
              <a:t>Computer Security, </a:t>
            </a:r>
            <a:r>
              <a:rPr lang="it-IT" i="1" dirty="0" err="1"/>
              <a:t>Chap</a:t>
            </a:r>
            <a:r>
              <a:rPr lang="it-IT" i="1" dirty="0"/>
              <a:t>. 3, International Edition</a:t>
            </a:r>
            <a:endParaRPr lang="it-IT" dirty="0"/>
          </a:p>
        </p:txBody>
      </p:sp>
    </p:spTree>
    <p:extLst>
      <p:ext uri="{BB962C8B-B14F-4D97-AF65-F5344CB8AC3E}">
        <p14:creationId xmlns:p14="http://schemas.microsoft.com/office/powerpoint/2010/main" val="1877802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52227" name="Rettangolo 3"/>
          <p:cNvSpPr>
            <a:spLocks noChangeArrowheads="1"/>
          </p:cNvSpPr>
          <p:nvPr/>
        </p:nvSpPr>
        <p:spPr bwMode="auto">
          <a:xfrm>
            <a:off x="714375" y="1571625"/>
            <a:ext cx="353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800" b="1">
                <a:solidFill>
                  <a:schemeClr val="tx1"/>
                </a:solidFill>
                <a:latin typeface="Calibri" pitchFamily="34" charset="0"/>
              </a:rPr>
              <a:t>Client request (no authentication)</a:t>
            </a:r>
            <a:r>
              <a:rPr lang="it-IT" altLang="it-IT" sz="1800">
                <a:solidFill>
                  <a:schemeClr val="tx1"/>
                </a:solidFill>
                <a:latin typeface="Calibri" pitchFamily="34" charset="0"/>
              </a:rPr>
              <a:t>: </a:t>
            </a:r>
          </a:p>
        </p:txBody>
      </p:sp>
      <p:sp>
        <p:nvSpPr>
          <p:cNvPr id="52228" name="Rectangle 1"/>
          <p:cNvSpPr>
            <a:spLocks noChangeArrowheads="1"/>
          </p:cNvSpPr>
          <p:nvPr/>
        </p:nvSpPr>
        <p:spPr bwMode="auto">
          <a:xfrm>
            <a:off x="714375" y="2071688"/>
            <a:ext cx="4286250" cy="276225"/>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200">
                <a:solidFill>
                  <a:schemeClr val="tx1"/>
                </a:solidFill>
                <a:latin typeface="Arial Unicode MS" pitchFamily="34" charset="-128"/>
              </a:rPr>
              <a:t>GET /private/index.html HTTP/1.0 Host: localhost </a:t>
            </a:r>
            <a:endParaRPr lang="it-IT" altLang="it-IT" sz="2800">
              <a:solidFill>
                <a:schemeClr val="tx1"/>
              </a:solidFill>
              <a:latin typeface="Arial" pitchFamily="34" charset="0"/>
            </a:endParaRPr>
          </a:p>
        </p:txBody>
      </p:sp>
      <p:sp>
        <p:nvSpPr>
          <p:cNvPr id="52229" name="Rettangolo 5"/>
          <p:cNvSpPr>
            <a:spLocks noChangeArrowheads="1"/>
          </p:cNvSpPr>
          <p:nvPr/>
        </p:nvSpPr>
        <p:spPr bwMode="auto">
          <a:xfrm>
            <a:off x="714375" y="2714625"/>
            <a:ext cx="177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800" b="1">
                <a:solidFill>
                  <a:schemeClr val="tx1"/>
                </a:solidFill>
                <a:latin typeface="Calibri" pitchFamily="34" charset="0"/>
              </a:rPr>
              <a:t>Server response</a:t>
            </a:r>
            <a:r>
              <a:rPr lang="it-IT" altLang="it-IT" sz="1800">
                <a:solidFill>
                  <a:schemeClr val="tx1"/>
                </a:solidFill>
                <a:latin typeface="Calibri" pitchFamily="34" charset="0"/>
              </a:rPr>
              <a:t>:</a:t>
            </a:r>
          </a:p>
        </p:txBody>
      </p:sp>
      <p:sp>
        <p:nvSpPr>
          <p:cNvPr id="52230" name="Rectangle 2"/>
          <p:cNvSpPr>
            <a:spLocks noChangeArrowheads="1"/>
          </p:cNvSpPr>
          <p:nvPr/>
        </p:nvSpPr>
        <p:spPr bwMode="auto">
          <a:xfrm>
            <a:off x="714375" y="3160713"/>
            <a:ext cx="6000750" cy="30464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200">
                <a:solidFill>
                  <a:schemeClr val="tx1"/>
                </a:solidFill>
                <a:latin typeface="Arial Unicode MS" pitchFamily="34" charset="-128"/>
              </a:rPr>
              <a:t>HTTP/1.0 401 Authorization Required </a:t>
            </a:r>
          </a:p>
          <a:p>
            <a:pPr eaLnBrk="1" hangingPunct="1">
              <a:spcBef>
                <a:spcPct val="0"/>
              </a:spcBef>
              <a:buClrTx/>
              <a:buSzTx/>
              <a:buFontTx/>
              <a:buNone/>
            </a:pPr>
            <a:r>
              <a:rPr lang="it-IT" altLang="it-IT" sz="1200">
                <a:solidFill>
                  <a:schemeClr val="tx1"/>
                </a:solidFill>
                <a:latin typeface="Arial Unicode MS" pitchFamily="34" charset="-128"/>
              </a:rPr>
              <a:t>Server: HTTPd/1.0 </a:t>
            </a:r>
          </a:p>
          <a:p>
            <a:pPr eaLnBrk="1" hangingPunct="1">
              <a:spcBef>
                <a:spcPct val="0"/>
              </a:spcBef>
              <a:buClrTx/>
              <a:buSzTx/>
              <a:buFontTx/>
              <a:buNone/>
            </a:pPr>
            <a:r>
              <a:rPr lang="it-IT" altLang="it-IT" sz="1200">
                <a:solidFill>
                  <a:schemeClr val="tx1"/>
                </a:solidFill>
                <a:latin typeface="Arial Unicode MS" pitchFamily="34" charset="-128"/>
              </a:rPr>
              <a:t>Date: Sat, 27 Nov 2004 10:18:15 GMT </a:t>
            </a:r>
          </a:p>
          <a:p>
            <a:pPr eaLnBrk="1" hangingPunct="1">
              <a:spcBef>
                <a:spcPct val="0"/>
              </a:spcBef>
              <a:buClrTx/>
              <a:buSzTx/>
              <a:buFontTx/>
              <a:buNone/>
            </a:pPr>
            <a:r>
              <a:rPr lang="it-IT" altLang="it-IT" sz="1200">
                <a:solidFill>
                  <a:schemeClr val="tx1"/>
                </a:solidFill>
                <a:latin typeface="Arial Unicode MS" pitchFamily="34" charset="-128"/>
              </a:rPr>
              <a:t>WWW-Authenticate: Basic realm="Secure Area" </a:t>
            </a:r>
          </a:p>
          <a:p>
            <a:pPr eaLnBrk="1" hangingPunct="1">
              <a:spcBef>
                <a:spcPct val="0"/>
              </a:spcBef>
              <a:buClrTx/>
              <a:buSzTx/>
              <a:buFontTx/>
              <a:buNone/>
            </a:pPr>
            <a:r>
              <a:rPr lang="it-IT" altLang="it-IT" sz="1200">
                <a:solidFill>
                  <a:schemeClr val="tx1"/>
                </a:solidFill>
                <a:latin typeface="Arial Unicode MS" pitchFamily="34" charset="-128"/>
              </a:rPr>
              <a:t>Content-Type: text/html </a:t>
            </a:r>
          </a:p>
          <a:p>
            <a:pPr eaLnBrk="1" hangingPunct="1">
              <a:spcBef>
                <a:spcPct val="0"/>
              </a:spcBef>
              <a:buClrTx/>
              <a:buSzTx/>
              <a:buFontTx/>
              <a:buNone/>
            </a:pPr>
            <a:r>
              <a:rPr lang="it-IT" altLang="it-IT" sz="1200">
                <a:solidFill>
                  <a:schemeClr val="tx1"/>
                </a:solidFill>
                <a:latin typeface="Arial Unicode MS" pitchFamily="34" charset="-128"/>
              </a:rPr>
              <a:t>Content-Length: 311 </a:t>
            </a:r>
          </a:p>
          <a:p>
            <a:pPr eaLnBrk="1" hangingPunct="1">
              <a:spcBef>
                <a:spcPct val="0"/>
              </a:spcBef>
              <a:buClrTx/>
              <a:buSzTx/>
              <a:buFontTx/>
              <a:buNone/>
            </a:pPr>
            <a:endParaRPr lang="it-IT" altLang="it-IT" sz="1200">
              <a:solidFill>
                <a:schemeClr val="tx1"/>
              </a:solidFill>
              <a:latin typeface="Arial Unicode MS" pitchFamily="34" charset="-128"/>
            </a:endParaRPr>
          </a:p>
          <a:p>
            <a:pPr eaLnBrk="1" hangingPunct="1">
              <a:spcBef>
                <a:spcPct val="0"/>
              </a:spcBef>
              <a:buClrTx/>
              <a:buSzTx/>
              <a:buFontTx/>
              <a:buNone/>
            </a:pPr>
            <a:r>
              <a:rPr lang="it-IT" altLang="it-IT" sz="1200">
                <a:solidFill>
                  <a:schemeClr val="tx1"/>
                </a:solidFill>
                <a:latin typeface="Arial Unicode MS" pitchFamily="34" charset="-128"/>
              </a:rPr>
              <a:t>&lt;!DOCTYPE HTML PUBLIC "-//W3C//DTD HTML 4.01 Transitional//EN" "http://www.w3.org/TR/1999/REC-html401-19991224/loose.dtd"&gt; </a:t>
            </a:r>
          </a:p>
          <a:p>
            <a:pPr eaLnBrk="1" hangingPunct="1">
              <a:spcBef>
                <a:spcPct val="0"/>
              </a:spcBef>
              <a:buClrTx/>
              <a:buSzTx/>
              <a:buFontTx/>
              <a:buNone/>
            </a:pPr>
            <a:r>
              <a:rPr lang="it-IT" altLang="it-IT" sz="1200">
                <a:solidFill>
                  <a:schemeClr val="tx1"/>
                </a:solidFill>
                <a:latin typeface="Arial Unicode MS" pitchFamily="34" charset="-128"/>
              </a:rPr>
              <a:t>&lt;HTML&gt; </a:t>
            </a:r>
          </a:p>
          <a:p>
            <a:pPr eaLnBrk="1" hangingPunct="1">
              <a:spcBef>
                <a:spcPct val="0"/>
              </a:spcBef>
              <a:buClrTx/>
              <a:buSzTx/>
              <a:buFontTx/>
              <a:buNone/>
            </a:pPr>
            <a:r>
              <a:rPr lang="it-IT" altLang="it-IT" sz="1200">
                <a:solidFill>
                  <a:schemeClr val="tx1"/>
                </a:solidFill>
                <a:latin typeface="Arial Unicode MS" pitchFamily="34" charset="-128"/>
              </a:rPr>
              <a:t>&lt;HEAD&gt; </a:t>
            </a:r>
          </a:p>
          <a:p>
            <a:pPr eaLnBrk="1" hangingPunct="1">
              <a:spcBef>
                <a:spcPct val="0"/>
              </a:spcBef>
              <a:buClrTx/>
              <a:buSzTx/>
              <a:buFontTx/>
              <a:buNone/>
            </a:pPr>
            <a:r>
              <a:rPr lang="it-IT" altLang="it-IT" sz="1200">
                <a:solidFill>
                  <a:schemeClr val="tx1"/>
                </a:solidFill>
                <a:latin typeface="Arial Unicode MS" pitchFamily="34" charset="-128"/>
              </a:rPr>
              <a:t>&lt;TITLE&gt;Error&lt;/TITLE&gt; </a:t>
            </a:r>
          </a:p>
          <a:p>
            <a:pPr eaLnBrk="1" hangingPunct="1">
              <a:spcBef>
                <a:spcPct val="0"/>
              </a:spcBef>
              <a:buClrTx/>
              <a:buSzTx/>
              <a:buFontTx/>
              <a:buNone/>
            </a:pPr>
            <a:r>
              <a:rPr lang="it-IT" altLang="it-IT" sz="1200">
                <a:solidFill>
                  <a:schemeClr val="tx1"/>
                </a:solidFill>
                <a:latin typeface="Arial Unicode MS" pitchFamily="34" charset="-128"/>
              </a:rPr>
              <a:t>&lt;META HTTP-EQUIV="Content-Type" CONTENT="text/html; charset=ISO-8859-1"&gt; </a:t>
            </a:r>
          </a:p>
          <a:p>
            <a:pPr eaLnBrk="1" hangingPunct="1">
              <a:spcBef>
                <a:spcPct val="0"/>
              </a:spcBef>
              <a:buClrTx/>
              <a:buSzTx/>
              <a:buFontTx/>
              <a:buNone/>
            </a:pPr>
            <a:r>
              <a:rPr lang="it-IT" altLang="it-IT" sz="1200">
                <a:solidFill>
                  <a:schemeClr val="tx1"/>
                </a:solidFill>
                <a:latin typeface="Arial Unicode MS" pitchFamily="34" charset="-128"/>
              </a:rPr>
              <a:t>&lt;/HEAD&gt; </a:t>
            </a:r>
          </a:p>
          <a:p>
            <a:pPr eaLnBrk="1" hangingPunct="1">
              <a:spcBef>
                <a:spcPct val="0"/>
              </a:spcBef>
              <a:buClrTx/>
              <a:buSzTx/>
              <a:buFontTx/>
              <a:buNone/>
            </a:pPr>
            <a:r>
              <a:rPr lang="it-IT" altLang="it-IT" sz="1200">
                <a:solidFill>
                  <a:schemeClr val="tx1"/>
                </a:solidFill>
                <a:latin typeface="Arial Unicode MS" pitchFamily="34" charset="-128"/>
              </a:rPr>
              <a:t>&lt;BODY&gt;&lt;H1&gt;401 Unauthorized.&lt;/H1&gt;&lt;/BODY&gt; </a:t>
            </a:r>
          </a:p>
          <a:p>
            <a:pPr eaLnBrk="1" hangingPunct="1">
              <a:spcBef>
                <a:spcPct val="0"/>
              </a:spcBef>
              <a:buClrTx/>
              <a:buSzTx/>
              <a:buFontTx/>
              <a:buNone/>
            </a:pPr>
            <a:r>
              <a:rPr lang="it-IT" altLang="it-IT" sz="1200">
                <a:solidFill>
                  <a:schemeClr val="tx1"/>
                </a:solidFill>
                <a:latin typeface="Arial Unicode MS" pitchFamily="34" charset="-128"/>
              </a:rPr>
              <a:t>&lt;/HTML&gt; </a:t>
            </a:r>
            <a:endParaRPr lang="it-IT" altLang="it-IT" sz="2800">
              <a:solidFill>
                <a:schemeClr val="tx1"/>
              </a:solidFill>
              <a:latin typeface="Arial" pitchFamily="34" charset="0"/>
            </a:endParaRPr>
          </a:p>
        </p:txBody>
      </p:sp>
    </p:spTree>
    <p:extLst>
      <p:ext uri="{BB962C8B-B14F-4D97-AF65-F5344CB8AC3E}">
        <p14:creationId xmlns:p14="http://schemas.microsoft.com/office/powerpoint/2010/main" val="2704904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53251" name="Rettangolo 3"/>
          <p:cNvSpPr>
            <a:spLocks noChangeArrowheads="1"/>
          </p:cNvSpPr>
          <p:nvPr/>
        </p:nvSpPr>
        <p:spPr bwMode="auto">
          <a:xfrm>
            <a:off x="428625" y="1714500"/>
            <a:ext cx="6286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en-US" altLang="it-IT" sz="1800" b="1">
                <a:solidFill>
                  <a:schemeClr val="tx1"/>
                </a:solidFill>
                <a:latin typeface="Calibri" pitchFamily="34" charset="0"/>
              </a:rPr>
              <a:t>Client request (user name "Aladdin", password "open sesame")</a:t>
            </a:r>
            <a:r>
              <a:rPr lang="en-US" altLang="it-IT" sz="1800">
                <a:solidFill>
                  <a:schemeClr val="tx1"/>
                </a:solidFill>
                <a:latin typeface="Calibri" pitchFamily="34" charset="0"/>
              </a:rPr>
              <a:t>:</a:t>
            </a:r>
          </a:p>
        </p:txBody>
      </p:sp>
      <p:sp>
        <p:nvSpPr>
          <p:cNvPr id="53252" name="Rectangle 1"/>
          <p:cNvSpPr>
            <a:spLocks noChangeArrowheads="1"/>
          </p:cNvSpPr>
          <p:nvPr/>
        </p:nvSpPr>
        <p:spPr bwMode="auto">
          <a:xfrm>
            <a:off x="500063" y="2214563"/>
            <a:ext cx="5143500" cy="7381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400" dirty="0">
                <a:solidFill>
                  <a:schemeClr val="tx1"/>
                </a:solidFill>
                <a:latin typeface="Arial Unicode MS" pitchFamily="34" charset="-128"/>
              </a:rPr>
              <a:t>GET /private/index.html HTTP/1.0 </a:t>
            </a:r>
          </a:p>
          <a:p>
            <a:pPr eaLnBrk="1" hangingPunct="1">
              <a:spcBef>
                <a:spcPct val="0"/>
              </a:spcBef>
              <a:buClrTx/>
              <a:buSzTx/>
              <a:buFontTx/>
              <a:buNone/>
            </a:pPr>
            <a:r>
              <a:rPr lang="it-IT" altLang="it-IT" sz="1400" dirty="0">
                <a:solidFill>
                  <a:schemeClr val="tx1"/>
                </a:solidFill>
                <a:latin typeface="Arial Unicode MS" pitchFamily="34" charset="-128"/>
              </a:rPr>
              <a:t>Host: </a:t>
            </a:r>
            <a:r>
              <a:rPr lang="it-IT" altLang="it-IT" sz="1400" dirty="0" err="1">
                <a:solidFill>
                  <a:schemeClr val="tx1"/>
                </a:solidFill>
                <a:latin typeface="Arial Unicode MS" pitchFamily="34" charset="-128"/>
              </a:rPr>
              <a:t>localhost</a:t>
            </a:r>
            <a:r>
              <a:rPr lang="it-IT" altLang="it-IT" sz="1400" dirty="0">
                <a:solidFill>
                  <a:schemeClr val="tx1"/>
                </a:solidFill>
                <a:latin typeface="Arial Unicode MS" pitchFamily="34" charset="-128"/>
              </a:rPr>
              <a:t> </a:t>
            </a:r>
          </a:p>
          <a:p>
            <a:pPr eaLnBrk="1" hangingPunct="1">
              <a:spcBef>
                <a:spcPct val="0"/>
              </a:spcBef>
              <a:buClrTx/>
              <a:buSzTx/>
              <a:buFontTx/>
              <a:buNone/>
            </a:pPr>
            <a:r>
              <a:rPr lang="it-IT" altLang="it-IT" sz="1400" dirty="0" err="1">
                <a:solidFill>
                  <a:schemeClr val="tx1"/>
                </a:solidFill>
                <a:latin typeface="Arial Unicode MS" pitchFamily="34" charset="-128"/>
              </a:rPr>
              <a:t>Authorization</a:t>
            </a:r>
            <a:r>
              <a:rPr lang="it-IT" altLang="it-IT" sz="1400" dirty="0">
                <a:solidFill>
                  <a:schemeClr val="tx1"/>
                </a:solidFill>
                <a:latin typeface="Arial Unicode MS" pitchFamily="34" charset="-128"/>
              </a:rPr>
              <a:t>: Basic QWxhZGRpbjpvcGVuIHNlc2FtZQ== </a:t>
            </a:r>
            <a:endParaRPr lang="it-IT" altLang="it-IT" dirty="0">
              <a:solidFill>
                <a:schemeClr val="tx1"/>
              </a:solidFill>
              <a:latin typeface="Arial" pitchFamily="34" charset="0"/>
            </a:endParaRPr>
          </a:p>
        </p:txBody>
      </p:sp>
      <p:sp>
        <p:nvSpPr>
          <p:cNvPr id="53253" name="Rettangolo 5"/>
          <p:cNvSpPr>
            <a:spLocks noChangeArrowheads="1"/>
          </p:cNvSpPr>
          <p:nvPr/>
        </p:nvSpPr>
        <p:spPr bwMode="auto">
          <a:xfrm>
            <a:off x="571500" y="3286125"/>
            <a:ext cx="177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800" b="1">
                <a:solidFill>
                  <a:schemeClr val="tx1"/>
                </a:solidFill>
                <a:latin typeface="Calibri" pitchFamily="34" charset="0"/>
              </a:rPr>
              <a:t>Server response</a:t>
            </a:r>
            <a:r>
              <a:rPr lang="it-IT" altLang="it-IT" sz="1800">
                <a:solidFill>
                  <a:schemeClr val="tx1"/>
                </a:solidFill>
                <a:latin typeface="Calibri" pitchFamily="34" charset="0"/>
              </a:rPr>
              <a:t>:</a:t>
            </a:r>
          </a:p>
        </p:txBody>
      </p:sp>
      <p:sp>
        <p:nvSpPr>
          <p:cNvPr id="53254" name="Rectangle 2"/>
          <p:cNvSpPr>
            <a:spLocks noChangeArrowheads="1"/>
          </p:cNvSpPr>
          <p:nvPr/>
        </p:nvSpPr>
        <p:spPr bwMode="auto">
          <a:xfrm>
            <a:off x="571500" y="3929063"/>
            <a:ext cx="4143375" cy="9540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400">
                <a:solidFill>
                  <a:schemeClr val="tx1"/>
                </a:solidFill>
                <a:latin typeface="Arial Unicode MS" pitchFamily="34" charset="-128"/>
              </a:rPr>
              <a:t>HTTP/1.0 200 OK Server: HTTPd/1.0</a:t>
            </a:r>
          </a:p>
          <a:p>
            <a:pPr eaLnBrk="1" hangingPunct="1">
              <a:spcBef>
                <a:spcPct val="0"/>
              </a:spcBef>
              <a:buClrTx/>
              <a:buSzTx/>
              <a:buFontTx/>
              <a:buNone/>
            </a:pPr>
            <a:r>
              <a:rPr lang="it-IT" altLang="it-IT" sz="1400">
                <a:solidFill>
                  <a:schemeClr val="tx1"/>
                </a:solidFill>
                <a:latin typeface="Arial Unicode MS" pitchFamily="34" charset="-128"/>
              </a:rPr>
              <a:t> Date: Sat, 27 Nov 2004 10:19:07 GMT </a:t>
            </a:r>
          </a:p>
          <a:p>
            <a:pPr eaLnBrk="1" hangingPunct="1">
              <a:spcBef>
                <a:spcPct val="0"/>
              </a:spcBef>
              <a:buClrTx/>
              <a:buSzTx/>
              <a:buFontTx/>
              <a:buNone/>
            </a:pPr>
            <a:r>
              <a:rPr lang="it-IT" altLang="it-IT" sz="1400">
                <a:solidFill>
                  <a:schemeClr val="tx1"/>
                </a:solidFill>
                <a:latin typeface="Arial Unicode MS" pitchFamily="34" charset="-128"/>
              </a:rPr>
              <a:t>Content-Type: text/html </a:t>
            </a:r>
          </a:p>
          <a:p>
            <a:pPr eaLnBrk="1" hangingPunct="1">
              <a:spcBef>
                <a:spcPct val="0"/>
              </a:spcBef>
              <a:buClrTx/>
              <a:buSzTx/>
              <a:buFontTx/>
              <a:buNone/>
            </a:pPr>
            <a:r>
              <a:rPr lang="it-IT" altLang="it-IT" sz="1400">
                <a:solidFill>
                  <a:schemeClr val="tx1"/>
                </a:solidFill>
                <a:latin typeface="Arial Unicode MS" pitchFamily="34" charset="-128"/>
              </a:rPr>
              <a:t>Content-Length: 10476 </a:t>
            </a:r>
            <a:endParaRPr lang="it-IT" altLang="it-IT">
              <a:solidFill>
                <a:schemeClr val="tx1"/>
              </a:solidFill>
              <a:latin typeface="Arial" pitchFamily="34" charset="0"/>
            </a:endParaRPr>
          </a:p>
        </p:txBody>
      </p:sp>
    </p:spTree>
    <p:extLst>
      <p:ext uri="{BB962C8B-B14F-4D97-AF65-F5344CB8AC3E}">
        <p14:creationId xmlns:p14="http://schemas.microsoft.com/office/powerpoint/2010/main" val="479715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Titolo 1"/>
          <p:cNvSpPr>
            <a:spLocks noGrp="1"/>
          </p:cNvSpPr>
          <p:nvPr>
            <p:ph type="title"/>
          </p:nvPr>
        </p:nvSpPr>
        <p:spPr/>
        <p:txBody>
          <a:bodyPr/>
          <a:lstStyle/>
          <a:p>
            <a:r>
              <a:rPr lang="it-IT" altLang="it-IT"/>
              <a:t>Autenticazione tipo CHAP</a:t>
            </a:r>
          </a:p>
        </p:txBody>
      </p:sp>
      <p:sp>
        <p:nvSpPr>
          <p:cNvPr id="62467" name="Segnaposto contenuto 6"/>
          <p:cNvSpPr>
            <a:spLocks noGrp="1"/>
          </p:cNvSpPr>
          <p:nvPr>
            <p:ph idx="1"/>
          </p:nvPr>
        </p:nvSpPr>
        <p:spPr/>
        <p:txBody>
          <a:bodyPr/>
          <a:lstStyle/>
          <a:p>
            <a:r>
              <a:rPr lang="it-IT" altLang="it-IT" dirty="0"/>
              <a:t>Solo i protocolli più stupidi prevedono il transito delle password </a:t>
            </a:r>
            <a:r>
              <a:rPr lang="it-IT" altLang="it-IT" b="1" dirty="0"/>
              <a:t>in chiaro</a:t>
            </a:r>
            <a:r>
              <a:rPr lang="it-IT" altLang="it-IT" dirty="0"/>
              <a:t> (è il caso di un POP3 </a:t>
            </a:r>
            <a:r>
              <a:rPr lang="it-IT" altLang="it-IT" dirty="0" err="1"/>
              <a:t>malconfigurato</a:t>
            </a:r>
            <a:r>
              <a:rPr lang="it-IT" altLang="it-IT" dirty="0"/>
              <a:t>)</a:t>
            </a:r>
          </a:p>
          <a:p>
            <a:r>
              <a:rPr lang="it-IT" altLang="it-IT" dirty="0"/>
              <a:t>Strano, ma è possibile dimostrare di conoscere le credenziali corrette senza trasmettere la password in chiaro</a:t>
            </a:r>
          </a:p>
          <a:p>
            <a:r>
              <a:rPr lang="it-IT" altLang="it-IT" dirty="0"/>
              <a:t>Come?</a:t>
            </a:r>
          </a:p>
        </p:txBody>
      </p:sp>
      <p:sp>
        <p:nvSpPr>
          <p:cNvPr id="59396" name="Segnaposto piè di pagina 4"/>
          <p:cNvSpPr>
            <a:spLocks noGrp="1"/>
          </p:cNvSpPr>
          <p:nvPr>
            <p:ph type="ftr" sz="quarter" idx="11"/>
          </p:nvPr>
        </p:nvSpPr>
        <p:spPr/>
        <p:txBody>
          <a:bodyPr/>
          <a:lstStyle/>
          <a:p>
            <a:pPr>
              <a:defRPr/>
            </a:pPr>
            <a:r>
              <a:rPr lang="en-US"/>
              <a:t>2: Application Layer</a:t>
            </a:r>
            <a:endParaRPr lang="en-US">
              <a:latin typeface="Times New Roman" pitchFamily="18" charset="0"/>
            </a:endParaRPr>
          </a:p>
        </p:txBody>
      </p:sp>
      <p:sp>
        <p:nvSpPr>
          <p:cNvPr id="59397" name="Segnaposto numero diapositiva 5"/>
          <p:cNvSpPr>
            <a:spLocks noGrp="1"/>
          </p:cNvSpPr>
          <p:nvPr>
            <p:ph type="sldNum" sz="quarter" idx="12"/>
          </p:nvPr>
        </p:nvSpPr>
        <p:spPr/>
        <p:txBody>
          <a:bodyPr/>
          <a:lstStyle/>
          <a:p>
            <a:pPr>
              <a:defRPr/>
            </a:pPr>
            <a:fld id="{697F4A3D-3FDB-48D9-B054-9244B1455F5B}" type="slidenum">
              <a:rPr lang="en-US" smtClean="0"/>
              <a:pPr>
                <a:defRPr/>
              </a:pPr>
              <a:t>32</a:t>
            </a:fld>
            <a:endParaRPr lang="en-US"/>
          </a:p>
        </p:txBody>
      </p:sp>
    </p:spTree>
    <p:extLst>
      <p:ext uri="{BB962C8B-B14F-4D97-AF65-F5344CB8AC3E}">
        <p14:creationId xmlns:p14="http://schemas.microsoft.com/office/powerpoint/2010/main" val="3329916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Titolo 1"/>
          <p:cNvSpPr>
            <a:spLocks noGrp="1"/>
          </p:cNvSpPr>
          <p:nvPr>
            <p:ph type="title"/>
          </p:nvPr>
        </p:nvSpPr>
        <p:spPr/>
        <p:txBody>
          <a:bodyPr/>
          <a:lstStyle/>
          <a:p>
            <a:r>
              <a:rPr lang="it-IT" altLang="it-IT"/>
              <a:t>Autenticazione tipo CHAP</a:t>
            </a:r>
          </a:p>
        </p:txBody>
      </p:sp>
      <p:sp>
        <p:nvSpPr>
          <p:cNvPr id="63491" name="Segnaposto contenuto 2"/>
          <p:cNvSpPr>
            <a:spLocks noGrp="1"/>
          </p:cNvSpPr>
          <p:nvPr>
            <p:ph idx="1"/>
          </p:nvPr>
        </p:nvSpPr>
        <p:spPr>
          <a:xfrm>
            <a:off x="495300" y="1600200"/>
            <a:ext cx="3249613" cy="4648200"/>
          </a:xfrm>
        </p:spPr>
        <p:txBody>
          <a:bodyPr/>
          <a:lstStyle/>
          <a:p>
            <a:r>
              <a:rPr lang="it-IT" altLang="it-IT" sz="2400"/>
              <a:t>Esempio: password = ‘pinuzzu’</a:t>
            </a:r>
          </a:p>
          <a:p>
            <a:r>
              <a:rPr lang="it-IT" altLang="it-IT" sz="2400"/>
              <a:t>La password è conosciuta da client e server a priori</a:t>
            </a:r>
          </a:p>
          <a:p>
            <a:r>
              <a:rPr lang="it-IT" altLang="it-IT" sz="2400"/>
              <a:t>Solo se si conosce la password si può risolvere la challenge</a:t>
            </a:r>
          </a:p>
          <a:p>
            <a:r>
              <a:rPr lang="it-IT" altLang="it-IT" sz="2400"/>
              <a:t>Solution = SHA1(«pinuzzu»+ «34911»)</a:t>
            </a:r>
          </a:p>
        </p:txBody>
      </p:sp>
      <p:sp>
        <p:nvSpPr>
          <p:cNvPr id="11269" name="Segnaposto piè di pagina 3"/>
          <p:cNvSpPr>
            <a:spLocks noGrp="1"/>
          </p:cNvSpPr>
          <p:nvPr>
            <p:ph type="ftr" sz="quarter" idx="11"/>
          </p:nvPr>
        </p:nvSpPr>
        <p:spPr/>
        <p:txBody>
          <a:bodyPr/>
          <a:lstStyle/>
          <a:p>
            <a:pPr>
              <a:defRPr/>
            </a:pPr>
            <a:r>
              <a:rPr lang="en-US"/>
              <a:t>2: Application Layer</a:t>
            </a:r>
            <a:endParaRPr lang="en-US">
              <a:latin typeface="Times New Roman" pitchFamily="18" charset="0"/>
            </a:endParaRPr>
          </a:p>
        </p:txBody>
      </p:sp>
      <p:sp>
        <p:nvSpPr>
          <p:cNvPr id="11270" name="Segnaposto numero diapositiva 4"/>
          <p:cNvSpPr>
            <a:spLocks noGrp="1"/>
          </p:cNvSpPr>
          <p:nvPr>
            <p:ph type="sldNum" sz="quarter" idx="12"/>
          </p:nvPr>
        </p:nvSpPr>
        <p:spPr/>
        <p:txBody>
          <a:bodyPr/>
          <a:lstStyle/>
          <a:p>
            <a:pPr>
              <a:defRPr/>
            </a:pPr>
            <a:fld id="{77F59B6E-8323-4AA0-A7A7-B89A99F669FA}" type="slidenum">
              <a:rPr lang="en-US" smtClean="0"/>
              <a:pPr>
                <a:defRPr/>
              </a:pPr>
              <a:t>33</a:t>
            </a:fld>
            <a:endParaRPr lang="en-US"/>
          </a:p>
        </p:txBody>
      </p:sp>
      <p:grpSp>
        <p:nvGrpSpPr>
          <p:cNvPr id="2" name="Group 16"/>
          <p:cNvGrpSpPr>
            <a:grpSpLocks/>
          </p:cNvGrpSpPr>
          <p:nvPr/>
        </p:nvGrpSpPr>
        <p:grpSpPr bwMode="auto">
          <a:xfrm>
            <a:off x="7173913" y="2917825"/>
            <a:ext cx="355600" cy="933450"/>
            <a:chOff x="4180" y="783"/>
            <a:chExt cx="150" cy="307"/>
          </a:xfrm>
        </p:grpSpPr>
        <p:sp>
          <p:nvSpPr>
            <p:cNvPr id="63518" name="AutoShape 17"/>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19" name="Rectangle 18"/>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20" name="Rectangle 1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21" name="AutoShape 2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22" name="Line 2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63523" name="Line 2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63524" name="Rectangle 2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25" name="Rectangle 24"/>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grpSp>
      <p:graphicFrame>
        <p:nvGraphicFramePr>
          <p:cNvPr id="69" name="Object 4"/>
          <p:cNvGraphicFramePr>
            <a:graphicFrameLocks noChangeAspect="1"/>
          </p:cNvGraphicFramePr>
          <p:nvPr/>
        </p:nvGraphicFramePr>
        <p:xfrm>
          <a:off x="4543425" y="2632075"/>
          <a:ext cx="622300" cy="500063"/>
        </p:xfrm>
        <a:graphic>
          <a:graphicData uri="http://schemas.openxmlformats.org/presentationml/2006/ole">
            <mc:AlternateContent xmlns:mc="http://schemas.openxmlformats.org/markup-compatibility/2006">
              <mc:Choice xmlns:v="urn:schemas-microsoft-com:vml" Requires="v">
                <p:oleObj spid="_x0000_s1046" name="Clip" r:id="rId4" imgW="1307263" imgH="1084139" progId="">
                  <p:embed/>
                </p:oleObj>
              </mc:Choice>
              <mc:Fallback>
                <p:oleObj name="Clip" r:id="rId4" imgW="1307263" imgH="108413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3425" y="2632075"/>
                        <a:ext cx="6223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11"/>
          <p:cNvGrpSpPr>
            <a:grpSpLocks/>
          </p:cNvGrpSpPr>
          <p:nvPr/>
        </p:nvGrpSpPr>
        <p:grpSpPr bwMode="auto">
          <a:xfrm>
            <a:off x="5219700" y="2713038"/>
            <a:ext cx="1968500" cy="769937"/>
            <a:chOff x="3288" y="1709"/>
            <a:chExt cx="1240" cy="485"/>
          </a:xfrm>
        </p:grpSpPr>
        <p:sp>
          <p:nvSpPr>
            <p:cNvPr id="63516" name="Text Box 78"/>
            <p:cNvSpPr txBox="1">
              <a:spLocks noChangeArrowheads="1"/>
            </p:cNvSpPr>
            <p:nvPr/>
          </p:nvSpPr>
          <p:spPr bwMode="auto">
            <a:xfrm>
              <a:off x="3290" y="1709"/>
              <a:ext cx="1238"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r>
                <a:rPr lang="en-US" altLang="it-IT" sz="2000">
                  <a:solidFill>
                    <a:srgbClr val="FF0000"/>
                  </a:solidFill>
                </a:rPr>
                <a:t>Authentication</a:t>
              </a:r>
            </a:p>
            <a:p>
              <a:pPr>
                <a:buFont typeface="ZapfDingbats"/>
                <a:buNone/>
              </a:pPr>
              <a:r>
                <a:rPr lang="en-US" altLang="it-IT" sz="2000">
                  <a:solidFill>
                    <a:srgbClr val="FF0000"/>
                  </a:solidFill>
                </a:rPr>
                <a:t> request</a:t>
              </a:r>
              <a:endParaRPr lang="en-US" altLang="it-IT" sz="2400"/>
            </a:p>
          </p:txBody>
        </p:sp>
        <p:sp>
          <p:nvSpPr>
            <p:cNvPr id="63517" name="Line 89"/>
            <p:cNvSpPr>
              <a:spLocks noChangeShapeType="1"/>
            </p:cNvSpPr>
            <p:nvPr/>
          </p:nvSpPr>
          <p:spPr bwMode="auto">
            <a:xfrm>
              <a:off x="3288" y="1878"/>
              <a:ext cx="1110" cy="17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grpSp>
      <p:grpSp>
        <p:nvGrpSpPr>
          <p:cNvPr id="4" name="Group 112"/>
          <p:cNvGrpSpPr>
            <a:grpSpLocks/>
          </p:cNvGrpSpPr>
          <p:nvPr/>
        </p:nvGrpSpPr>
        <p:grpSpPr bwMode="auto">
          <a:xfrm>
            <a:off x="4895850" y="3408363"/>
            <a:ext cx="2652713" cy="769937"/>
            <a:chOff x="3084" y="2147"/>
            <a:chExt cx="1671" cy="485"/>
          </a:xfrm>
        </p:grpSpPr>
        <p:sp>
          <p:nvSpPr>
            <p:cNvPr id="63512" name="Line 90"/>
            <p:cNvSpPr>
              <a:spLocks noChangeShapeType="1"/>
            </p:cNvSpPr>
            <p:nvPr/>
          </p:nvSpPr>
          <p:spPr bwMode="auto">
            <a:xfrm flipV="1">
              <a:off x="3084" y="2190"/>
              <a:ext cx="1314" cy="228"/>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it-IT"/>
            </a:p>
          </p:txBody>
        </p:sp>
        <p:grpSp>
          <p:nvGrpSpPr>
            <p:cNvPr id="63513" name="Group 93"/>
            <p:cNvGrpSpPr>
              <a:grpSpLocks/>
            </p:cNvGrpSpPr>
            <p:nvPr/>
          </p:nvGrpSpPr>
          <p:grpSpPr bwMode="auto">
            <a:xfrm>
              <a:off x="3248" y="2147"/>
              <a:ext cx="1507" cy="485"/>
              <a:chOff x="3248" y="2147"/>
              <a:chExt cx="1507" cy="485"/>
            </a:xfrm>
          </p:grpSpPr>
          <p:sp>
            <p:nvSpPr>
              <p:cNvPr id="63514" name="Rectangle 92"/>
              <p:cNvSpPr>
                <a:spLocks noChangeArrowheads="1"/>
              </p:cNvSpPr>
              <p:nvPr/>
            </p:nvSpPr>
            <p:spPr bwMode="auto">
              <a:xfrm>
                <a:off x="3306" y="2190"/>
                <a:ext cx="906" cy="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15" name="Text Box 91"/>
              <p:cNvSpPr txBox="1">
                <a:spLocks noChangeArrowheads="1"/>
              </p:cNvSpPr>
              <p:nvPr/>
            </p:nvSpPr>
            <p:spPr bwMode="auto">
              <a:xfrm>
                <a:off x="3248" y="2147"/>
                <a:ext cx="150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r>
                  <a:rPr lang="en-US" altLang="it-IT" sz="2000">
                    <a:solidFill>
                      <a:srgbClr val="FF0000"/>
                    </a:solidFill>
                  </a:rPr>
                  <a:t>Authentication</a:t>
                </a:r>
              </a:p>
              <a:p>
                <a:pPr>
                  <a:buFont typeface="ZapfDingbats"/>
                  <a:buNone/>
                </a:pPr>
                <a:r>
                  <a:rPr lang="en-US" altLang="it-IT" sz="2000">
                    <a:solidFill>
                      <a:srgbClr val="FF0000"/>
                    </a:solidFill>
                  </a:rPr>
                  <a:t>Challenge = ‘34911’</a:t>
                </a:r>
                <a:endParaRPr lang="en-US" altLang="it-IT" sz="2400"/>
              </a:p>
            </p:txBody>
          </p:sp>
        </p:grpSp>
      </p:grpSp>
      <p:grpSp>
        <p:nvGrpSpPr>
          <p:cNvPr id="6" name="Group 113"/>
          <p:cNvGrpSpPr>
            <a:grpSpLocks/>
          </p:cNvGrpSpPr>
          <p:nvPr/>
        </p:nvGrpSpPr>
        <p:grpSpPr bwMode="auto">
          <a:xfrm>
            <a:off x="4943475" y="4086225"/>
            <a:ext cx="4006850" cy="711200"/>
            <a:chOff x="3114" y="2574"/>
            <a:chExt cx="2524" cy="448"/>
          </a:xfrm>
        </p:grpSpPr>
        <p:sp>
          <p:nvSpPr>
            <p:cNvPr id="63508" name="Line 94"/>
            <p:cNvSpPr>
              <a:spLocks noChangeShapeType="1"/>
            </p:cNvSpPr>
            <p:nvPr/>
          </p:nvSpPr>
          <p:spPr bwMode="auto">
            <a:xfrm>
              <a:off x="3114" y="2574"/>
              <a:ext cx="1512" cy="26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grpSp>
          <p:nvGrpSpPr>
            <p:cNvPr id="63509" name="Group 97"/>
            <p:cNvGrpSpPr>
              <a:grpSpLocks/>
            </p:cNvGrpSpPr>
            <p:nvPr/>
          </p:nvGrpSpPr>
          <p:grpSpPr bwMode="auto">
            <a:xfrm>
              <a:off x="3248" y="2615"/>
              <a:ext cx="2390" cy="407"/>
              <a:chOff x="3212" y="2597"/>
              <a:chExt cx="2390" cy="407"/>
            </a:xfrm>
          </p:grpSpPr>
          <p:sp>
            <p:nvSpPr>
              <p:cNvPr id="63510" name="Rectangle 96"/>
              <p:cNvSpPr>
                <a:spLocks noChangeArrowheads="1"/>
              </p:cNvSpPr>
              <p:nvPr/>
            </p:nvSpPr>
            <p:spPr bwMode="auto">
              <a:xfrm>
                <a:off x="3252" y="2628"/>
                <a:ext cx="2100"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11" name="Text Box 95"/>
              <p:cNvSpPr txBox="1">
                <a:spLocks noChangeArrowheads="1"/>
              </p:cNvSpPr>
              <p:nvPr/>
            </p:nvSpPr>
            <p:spPr bwMode="auto">
              <a:xfrm>
                <a:off x="3212" y="2597"/>
                <a:ext cx="239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r>
                  <a:rPr lang="en-US" altLang="it-IT" sz="1800">
                    <a:solidFill>
                      <a:srgbClr val="FF0000"/>
                    </a:solidFill>
                  </a:rPr>
                  <a:t>Challenge solution = “</a:t>
                </a:r>
                <a:r>
                  <a:rPr lang="it-IT" altLang="it-IT" sz="1100" b="1"/>
                  <a:t>5697c2f8d9e7a0b8bfeba7d2e07e725b262920b1</a:t>
                </a:r>
                <a:r>
                  <a:rPr lang="en-US" altLang="it-IT" sz="1800">
                    <a:solidFill>
                      <a:srgbClr val="FF0000"/>
                    </a:solidFill>
                  </a:rPr>
                  <a:t>”</a:t>
                </a:r>
                <a:endParaRPr lang="en-US" altLang="it-IT" sz="3200"/>
              </a:p>
            </p:txBody>
          </p:sp>
        </p:grpSp>
      </p:grpSp>
      <p:grpSp>
        <p:nvGrpSpPr>
          <p:cNvPr id="8" name="Group 114"/>
          <p:cNvGrpSpPr>
            <a:grpSpLocks/>
          </p:cNvGrpSpPr>
          <p:nvPr/>
        </p:nvGrpSpPr>
        <p:grpSpPr bwMode="auto">
          <a:xfrm>
            <a:off x="4943475" y="4648200"/>
            <a:ext cx="2343150" cy="469900"/>
            <a:chOff x="3114" y="2928"/>
            <a:chExt cx="1476" cy="296"/>
          </a:xfrm>
        </p:grpSpPr>
        <p:sp>
          <p:nvSpPr>
            <p:cNvPr id="63504" name="Line 85"/>
            <p:cNvSpPr>
              <a:spLocks noChangeShapeType="1"/>
            </p:cNvSpPr>
            <p:nvPr/>
          </p:nvSpPr>
          <p:spPr bwMode="auto">
            <a:xfrm flipV="1">
              <a:off x="3114" y="2928"/>
              <a:ext cx="1476" cy="27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it-IT"/>
            </a:p>
          </p:txBody>
        </p:sp>
        <p:grpSp>
          <p:nvGrpSpPr>
            <p:cNvPr id="63505" name="Group 98"/>
            <p:cNvGrpSpPr>
              <a:grpSpLocks/>
            </p:cNvGrpSpPr>
            <p:nvPr/>
          </p:nvGrpSpPr>
          <p:grpSpPr bwMode="auto">
            <a:xfrm>
              <a:off x="3644" y="2933"/>
              <a:ext cx="502" cy="291"/>
              <a:chOff x="1046" y="2771"/>
              <a:chExt cx="502" cy="291"/>
            </a:xfrm>
          </p:grpSpPr>
          <p:sp>
            <p:nvSpPr>
              <p:cNvPr id="63506" name="Rectangle 99"/>
              <p:cNvSpPr>
                <a:spLocks noChangeArrowheads="1"/>
              </p:cNvSpPr>
              <p:nvPr/>
            </p:nvSpPr>
            <p:spPr bwMode="auto">
              <a:xfrm>
                <a:off x="1104" y="2820"/>
                <a:ext cx="444" cy="1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07" name="Text Box 100"/>
              <p:cNvSpPr txBox="1">
                <a:spLocks noChangeArrowheads="1"/>
              </p:cNvSpPr>
              <p:nvPr/>
            </p:nvSpPr>
            <p:spPr bwMode="auto">
              <a:xfrm>
                <a:off x="1046" y="2771"/>
                <a:ext cx="42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r>
                  <a:rPr lang="en-US" altLang="it-IT" sz="2400">
                    <a:solidFill>
                      <a:srgbClr val="FF0000"/>
                    </a:solidFill>
                  </a:rPr>
                  <a:t>Ok!</a:t>
                </a:r>
                <a:endParaRPr lang="en-US" altLang="it-IT" sz="2400"/>
              </a:p>
            </p:txBody>
          </p:sp>
        </p:grpSp>
      </p:grpSp>
      <p:sp>
        <p:nvSpPr>
          <p:cNvPr id="63500" name="Line 101"/>
          <p:cNvSpPr>
            <a:spLocks noChangeShapeType="1"/>
          </p:cNvSpPr>
          <p:nvPr/>
        </p:nvSpPr>
        <p:spPr bwMode="auto">
          <a:xfrm>
            <a:off x="4057650" y="1962150"/>
            <a:ext cx="0" cy="3857625"/>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grpSp>
        <p:nvGrpSpPr>
          <p:cNvPr id="63501" name="Group 105"/>
          <p:cNvGrpSpPr>
            <a:grpSpLocks/>
          </p:cNvGrpSpPr>
          <p:nvPr/>
        </p:nvGrpSpPr>
        <p:grpSpPr bwMode="auto">
          <a:xfrm>
            <a:off x="3679825" y="5094288"/>
            <a:ext cx="1054100" cy="457200"/>
            <a:chOff x="2198" y="3221"/>
            <a:chExt cx="664" cy="288"/>
          </a:xfrm>
        </p:grpSpPr>
        <p:sp>
          <p:nvSpPr>
            <p:cNvPr id="63502" name="Rectangle 104"/>
            <p:cNvSpPr>
              <a:spLocks noChangeArrowheads="1"/>
            </p:cNvSpPr>
            <p:nvPr/>
          </p:nvSpPr>
          <p:spPr bwMode="auto">
            <a:xfrm>
              <a:off x="2244" y="3282"/>
              <a:ext cx="408"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03" name="Text Box 102"/>
            <p:cNvSpPr txBox="1">
              <a:spLocks noChangeArrowheads="1"/>
            </p:cNvSpPr>
            <p:nvPr/>
          </p:nvSpPr>
          <p:spPr bwMode="auto">
            <a:xfrm>
              <a:off x="2198" y="3221"/>
              <a:ext cx="6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r>
                <a:rPr lang="en-US" altLang="it-IT" sz="2400">
                  <a:solidFill>
                    <a:schemeClr val="accent2"/>
                  </a:solidFill>
                </a:rPr>
                <a:t>tempo</a:t>
              </a:r>
              <a:endParaRPr lang="en-US" altLang="it-IT" sz="2400"/>
            </a:p>
          </p:txBody>
        </p:sp>
      </p:grpSp>
    </p:spTree>
    <p:extLst>
      <p:ext uri="{BB962C8B-B14F-4D97-AF65-F5344CB8AC3E}">
        <p14:creationId xmlns:p14="http://schemas.microsoft.com/office/powerpoint/2010/main" val="529827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slide(fromBottom)">
                                      <p:cBhvr>
                                        <p:cTn id="7" dur="500"/>
                                        <p:tgtEl>
                                          <p:spTgt spid="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HTTP Digest </a:t>
            </a:r>
            <a:r>
              <a:rPr lang="it-IT" b="1" dirty="0" err="1"/>
              <a:t>access</a:t>
            </a:r>
            <a:r>
              <a:rPr lang="it-IT" b="1" dirty="0"/>
              <a:t> </a:t>
            </a:r>
            <a:r>
              <a:rPr lang="it-IT" b="1" dirty="0" err="1"/>
              <a:t>authentication</a:t>
            </a:r>
            <a:br>
              <a:rPr lang="it-IT" b="1" dirty="0"/>
            </a:br>
            <a:endParaRPr lang="it-IT" dirty="0"/>
          </a:p>
        </p:txBody>
      </p:sp>
      <p:sp>
        <p:nvSpPr>
          <p:cNvPr id="54275" name="Segnaposto contenuto 2"/>
          <p:cNvSpPr>
            <a:spLocks noGrp="1"/>
          </p:cNvSpPr>
          <p:nvPr>
            <p:ph idx="1"/>
          </p:nvPr>
        </p:nvSpPr>
        <p:spPr/>
        <p:txBody>
          <a:bodyPr/>
          <a:lstStyle/>
          <a:p>
            <a:pPr eaLnBrk="1" hangingPunct="1"/>
            <a:r>
              <a:rPr lang="en-US" altLang="it-IT"/>
              <a:t>Used to negotiate credentials with a user's web browser  (using HTTP protocol). </a:t>
            </a:r>
          </a:p>
          <a:p>
            <a:pPr lvl="1" eaLnBrk="1" hangingPunct="1"/>
            <a:r>
              <a:rPr lang="en-US" altLang="it-IT"/>
              <a:t>It applies a hash function to a password before sending it over the network, which is safer than basic access authentication, which sends plaintext</a:t>
            </a:r>
          </a:p>
          <a:p>
            <a:pPr eaLnBrk="1" hangingPunct="1"/>
            <a:r>
              <a:rPr lang="en-US" altLang="it-IT"/>
              <a:t>It is an application of MD5 cryptographic hashing with usage of nonce values to prevent cryptanalysis</a:t>
            </a:r>
            <a:endParaRPr lang="it-IT" altLang="it-IT"/>
          </a:p>
        </p:txBody>
      </p:sp>
    </p:spTree>
    <p:extLst>
      <p:ext uri="{BB962C8B-B14F-4D97-AF65-F5344CB8AC3E}">
        <p14:creationId xmlns:p14="http://schemas.microsoft.com/office/powerpoint/2010/main" val="2129090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olo 1"/>
          <p:cNvSpPr>
            <a:spLocks noGrp="1"/>
          </p:cNvSpPr>
          <p:nvPr>
            <p:ph type="title"/>
          </p:nvPr>
        </p:nvSpPr>
        <p:spPr/>
        <p:txBody>
          <a:bodyPr/>
          <a:lstStyle/>
          <a:p>
            <a:pPr eaLnBrk="1" fontAlgn="auto" hangingPunct="1">
              <a:spcAft>
                <a:spcPts val="0"/>
              </a:spcAft>
              <a:defRPr/>
            </a:pPr>
            <a:r>
              <a:rPr lang="it-IT"/>
              <a:t>RFC 2069</a:t>
            </a:r>
          </a:p>
        </p:txBody>
      </p:sp>
      <p:pic>
        <p:nvPicPr>
          <p:cNvPr id="552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2643188"/>
            <a:ext cx="66294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3000375"/>
            <a:ext cx="55689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813" y="3429000"/>
            <a:ext cx="4351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1573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olo 1"/>
          <p:cNvSpPr>
            <a:spLocks noGrp="1"/>
          </p:cNvSpPr>
          <p:nvPr>
            <p:ph type="title"/>
          </p:nvPr>
        </p:nvSpPr>
        <p:spPr/>
        <p:txBody>
          <a:bodyPr/>
          <a:lstStyle/>
          <a:p>
            <a:pPr eaLnBrk="1" fontAlgn="auto" hangingPunct="1">
              <a:spcAft>
                <a:spcPts val="0"/>
              </a:spcAft>
              <a:defRPr/>
            </a:pPr>
            <a:r>
              <a:rPr lang="it-IT"/>
              <a:t>RFC 2617</a:t>
            </a:r>
          </a:p>
        </p:txBody>
      </p:sp>
      <p:pic>
        <p:nvPicPr>
          <p:cNvPr id="563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571625"/>
            <a:ext cx="46101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ttangolo 4"/>
          <p:cNvSpPr>
            <a:spLocks noChangeArrowheads="1"/>
          </p:cNvSpPr>
          <p:nvPr/>
        </p:nvSpPr>
        <p:spPr bwMode="auto">
          <a:xfrm>
            <a:off x="500063" y="2071688"/>
            <a:ext cx="8643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en-US" altLang="it-IT" sz="1800" dirty="0">
                <a:solidFill>
                  <a:schemeClr val="tx1"/>
                </a:solidFill>
                <a:latin typeface="Calibri" pitchFamily="34" charset="0"/>
              </a:rPr>
              <a:t>If the </a:t>
            </a:r>
            <a:r>
              <a:rPr lang="en-US" altLang="it-IT" sz="1800" dirty="0" err="1">
                <a:solidFill>
                  <a:schemeClr val="tx1"/>
                </a:solidFill>
                <a:latin typeface="Calibri" pitchFamily="34" charset="0"/>
              </a:rPr>
              <a:t>qop</a:t>
            </a:r>
            <a:r>
              <a:rPr lang="en-US" altLang="it-IT" sz="1800" dirty="0">
                <a:solidFill>
                  <a:schemeClr val="tx1"/>
                </a:solidFill>
                <a:latin typeface="Calibri" pitchFamily="34" charset="0"/>
              </a:rPr>
              <a:t> (</a:t>
            </a:r>
            <a:r>
              <a:rPr lang="it-IT" altLang="it-IT" sz="1800" dirty="0" err="1">
                <a:solidFill>
                  <a:schemeClr val="tx1"/>
                </a:solidFill>
                <a:latin typeface="Calibri" pitchFamily="34" charset="0"/>
              </a:rPr>
              <a:t>Quality</a:t>
            </a:r>
            <a:r>
              <a:rPr lang="it-IT" altLang="it-IT" sz="1800" dirty="0">
                <a:solidFill>
                  <a:schemeClr val="tx1"/>
                </a:solidFill>
                <a:latin typeface="Calibri" pitchFamily="34" charset="0"/>
              </a:rPr>
              <a:t> of </a:t>
            </a:r>
            <a:r>
              <a:rPr lang="it-IT" altLang="it-IT" sz="1800" dirty="0" err="1">
                <a:solidFill>
                  <a:schemeClr val="tx1"/>
                </a:solidFill>
                <a:latin typeface="Calibri" pitchFamily="34" charset="0"/>
              </a:rPr>
              <a:t>Protection</a:t>
            </a:r>
            <a:r>
              <a:rPr lang="en-US" altLang="it-IT" sz="1800" dirty="0">
                <a:solidFill>
                  <a:schemeClr val="tx1"/>
                </a:solidFill>
                <a:latin typeface="Calibri" pitchFamily="34" charset="0"/>
              </a:rPr>
              <a:t>) directive is "</a:t>
            </a:r>
            <a:r>
              <a:rPr lang="en-US" altLang="it-IT" sz="1800" dirty="0" err="1">
                <a:solidFill>
                  <a:schemeClr val="tx1"/>
                </a:solidFill>
                <a:latin typeface="Calibri" pitchFamily="34" charset="0"/>
              </a:rPr>
              <a:t>auth</a:t>
            </a:r>
            <a:r>
              <a:rPr lang="en-US" altLang="it-IT" sz="1800" dirty="0">
                <a:solidFill>
                  <a:schemeClr val="tx1"/>
                </a:solidFill>
                <a:latin typeface="Calibri" pitchFamily="34" charset="0"/>
              </a:rPr>
              <a:t>" </a:t>
            </a:r>
            <a:r>
              <a:rPr lang="it-IT" altLang="it-IT" sz="1800" dirty="0">
                <a:solidFill>
                  <a:schemeClr val="tx1"/>
                </a:solidFill>
                <a:latin typeface="Calibri" pitchFamily="34" charset="0"/>
              </a:rPr>
              <a:t>or </a:t>
            </a:r>
            <a:r>
              <a:rPr lang="it-IT" altLang="it-IT" sz="1800" dirty="0" err="1">
                <a:solidFill>
                  <a:schemeClr val="tx1"/>
                </a:solidFill>
                <a:latin typeface="Calibri" pitchFamily="34" charset="0"/>
              </a:rPr>
              <a:t>unspecified</a:t>
            </a:r>
            <a:r>
              <a:rPr lang="en-US" altLang="it-IT" sz="1800" dirty="0">
                <a:solidFill>
                  <a:schemeClr val="tx1"/>
                </a:solidFill>
                <a:latin typeface="Calibri" pitchFamily="34" charset="0"/>
              </a:rPr>
              <a:t>, HA2 is:</a:t>
            </a:r>
          </a:p>
        </p:txBody>
      </p:sp>
      <p:pic>
        <p:nvPicPr>
          <p:cNvPr id="563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2714625"/>
            <a:ext cx="3924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Rettangolo 6"/>
          <p:cNvSpPr>
            <a:spLocks noChangeArrowheads="1"/>
          </p:cNvSpPr>
          <p:nvPr/>
        </p:nvSpPr>
        <p:spPr bwMode="auto">
          <a:xfrm>
            <a:off x="500063" y="3143250"/>
            <a:ext cx="7786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en-US" altLang="it-IT" sz="1800">
                <a:solidFill>
                  <a:schemeClr val="tx1"/>
                </a:solidFill>
                <a:latin typeface="Calibri" pitchFamily="34" charset="0"/>
              </a:rPr>
              <a:t>If the qop directive is "auth-int" ,  HA2 is:</a:t>
            </a:r>
          </a:p>
        </p:txBody>
      </p:sp>
      <p:pic>
        <p:nvPicPr>
          <p:cNvPr id="5632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3643313"/>
            <a:ext cx="55721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Rettangolo 8"/>
          <p:cNvSpPr>
            <a:spLocks noChangeArrowheads="1"/>
          </p:cNvSpPr>
          <p:nvPr/>
        </p:nvSpPr>
        <p:spPr bwMode="auto">
          <a:xfrm>
            <a:off x="571500" y="4071938"/>
            <a:ext cx="7786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en-US" altLang="it-IT" sz="1800">
                <a:solidFill>
                  <a:schemeClr val="tx1"/>
                </a:solidFill>
                <a:latin typeface="Calibri" pitchFamily="34" charset="0"/>
              </a:rPr>
              <a:t>If the qop directive is "auth" or "auth-int" , then compute the response as follows:</a:t>
            </a:r>
          </a:p>
        </p:txBody>
      </p:sp>
      <p:pic>
        <p:nvPicPr>
          <p:cNvPr id="563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4714875"/>
            <a:ext cx="57340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0" name="Rettangolo 10"/>
          <p:cNvSpPr>
            <a:spLocks noChangeArrowheads="1"/>
          </p:cNvSpPr>
          <p:nvPr/>
        </p:nvSpPr>
        <p:spPr bwMode="auto">
          <a:xfrm>
            <a:off x="500063" y="5143500"/>
            <a:ext cx="8072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en-US" altLang="it-IT" sz="1800">
                <a:solidFill>
                  <a:schemeClr val="tx1"/>
                </a:solidFill>
                <a:latin typeface="Calibri" pitchFamily="34" charset="0"/>
              </a:rPr>
              <a:t>If the qop directive is </a:t>
            </a:r>
            <a:r>
              <a:rPr lang="it-IT" altLang="it-IT" sz="1800">
                <a:solidFill>
                  <a:schemeClr val="tx1"/>
                </a:solidFill>
                <a:latin typeface="Calibri" pitchFamily="34" charset="0"/>
              </a:rPr>
              <a:t>unspecified</a:t>
            </a:r>
            <a:r>
              <a:rPr lang="en-US" altLang="it-IT" sz="1800">
                <a:solidFill>
                  <a:schemeClr val="tx1"/>
                </a:solidFill>
                <a:latin typeface="Calibri" pitchFamily="34" charset="0"/>
              </a:rPr>
              <a:t>, then compute the response as follows :</a:t>
            </a:r>
          </a:p>
        </p:txBody>
      </p:sp>
      <p:pic>
        <p:nvPicPr>
          <p:cNvPr id="5633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938" y="5786438"/>
            <a:ext cx="30670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4992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olo 1"/>
          <p:cNvSpPr>
            <a:spLocks noGrp="1"/>
          </p:cNvSpPr>
          <p:nvPr>
            <p:ph type="title"/>
          </p:nvPr>
        </p:nvSpPr>
        <p:spPr/>
        <p:txBody>
          <a:bodyPr/>
          <a:lstStyle/>
          <a:p>
            <a:pPr eaLnBrk="1" fontAlgn="auto" hangingPunct="1">
              <a:spcAft>
                <a:spcPts val="0"/>
              </a:spcAft>
              <a:defRPr/>
            </a:pPr>
            <a:r>
              <a:rPr lang="en-US" b="1" dirty="0"/>
              <a:t>MD5 &amp; Digest authentication</a:t>
            </a:r>
            <a:endParaRPr lang="it-IT" dirty="0"/>
          </a:p>
        </p:txBody>
      </p:sp>
      <p:sp>
        <p:nvSpPr>
          <p:cNvPr id="57347" name="Segnaposto contenuto 2"/>
          <p:cNvSpPr>
            <a:spLocks noGrp="1"/>
          </p:cNvSpPr>
          <p:nvPr>
            <p:ph idx="1"/>
          </p:nvPr>
        </p:nvSpPr>
        <p:spPr/>
        <p:txBody>
          <a:bodyPr/>
          <a:lstStyle/>
          <a:p>
            <a:pPr algn="just" eaLnBrk="1" hangingPunct="1"/>
            <a:r>
              <a:rPr lang="en-US" altLang="it-IT"/>
              <a:t>The MD5 calculations used in HTTP digest authentication is intended to be "one way"</a:t>
            </a:r>
          </a:p>
          <a:p>
            <a:pPr lvl="1" algn="just" eaLnBrk="1" hangingPunct="1"/>
            <a:r>
              <a:rPr lang="en-US" altLang="it-IT"/>
              <a:t>It should be difficult to determine the original input when only the output is known</a:t>
            </a:r>
          </a:p>
          <a:p>
            <a:pPr lvl="1" algn="just" eaLnBrk="1" hangingPunct="1"/>
            <a:r>
              <a:rPr lang="en-US" altLang="it-IT"/>
              <a:t>If the password itself is too simple, however, then it may be possible to test all possible inputs and find a matching output (a brute-force attack) </a:t>
            </a:r>
            <a:endParaRPr lang="it-IT" altLang="it-IT"/>
          </a:p>
        </p:txBody>
      </p:sp>
    </p:spTree>
    <p:extLst>
      <p:ext uri="{BB962C8B-B14F-4D97-AF65-F5344CB8AC3E}">
        <p14:creationId xmlns:p14="http://schemas.microsoft.com/office/powerpoint/2010/main" val="1796630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 </a:t>
            </a:r>
            <a:r>
              <a:rPr lang="it-IT" b="1" dirty="0" err="1"/>
              <a:t>Advantages</a:t>
            </a:r>
            <a:br>
              <a:rPr lang="it-IT" b="1" dirty="0"/>
            </a:br>
            <a:endParaRPr lang="it-IT" dirty="0"/>
          </a:p>
        </p:txBody>
      </p:sp>
      <p:sp>
        <p:nvSpPr>
          <p:cNvPr id="3" name="Segnaposto contenuto 2"/>
          <p:cNvSpPr>
            <a:spLocks noGrp="1"/>
          </p:cNvSpPr>
          <p:nvPr>
            <p:ph idx="1"/>
          </p:nvPr>
        </p:nvSpPr>
        <p:spPr/>
        <p:txBody>
          <a:bodyPr rtlCol="0">
            <a:normAutofit fontScale="85000" lnSpcReduction="20000"/>
          </a:bodyPr>
          <a:lstStyle/>
          <a:p>
            <a:pPr eaLnBrk="1" fontAlgn="auto" hangingPunct="1">
              <a:spcAft>
                <a:spcPts val="0"/>
              </a:spcAft>
              <a:buFont typeface="Wingdings 2"/>
              <a:buChar char=""/>
              <a:defRPr/>
            </a:pPr>
            <a:r>
              <a:rPr lang="en-US" dirty="0"/>
              <a:t>HTTP digest authentication is designed to be more secure than traditional digest authentication schemes </a:t>
            </a:r>
          </a:p>
          <a:p>
            <a:pPr lvl="1" eaLnBrk="1" fontAlgn="auto" hangingPunct="1">
              <a:spcAft>
                <a:spcPts val="0"/>
              </a:spcAft>
              <a:buFont typeface="Wingdings 2"/>
              <a:buChar char=""/>
              <a:defRPr/>
            </a:pPr>
            <a:r>
              <a:rPr lang="en-US" dirty="0"/>
              <a:t>The password is not used directly in the digest, but rather HA1 = MD5(</a:t>
            </a:r>
            <a:r>
              <a:rPr lang="en-US" dirty="0" err="1"/>
              <a:t>username:realm:password</a:t>
            </a:r>
            <a:r>
              <a:rPr lang="en-US" dirty="0"/>
              <a:t>). </a:t>
            </a:r>
          </a:p>
          <a:p>
            <a:pPr lvl="2" eaLnBrk="1" fontAlgn="auto" hangingPunct="1">
              <a:spcAft>
                <a:spcPts val="0"/>
              </a:spcAft>
              <a:buFont typeface="Wingdings 2"/>
              <a:buChar char=""/>
              <a:defRPr/>
            </a:pPr>
            <a:r>
              <a:rPr lang="en-US" dirty="0"/>
              <a:t>This allows some implementations (e.g. </a:t>
            </a:r>
            <a:r>
              <a:rPr lang="en-US" dirty="0" err="1">
                <a:hlinkClick r:id="rId3" tooltip="JBoss"/>
              </a:rPr>
              <a:t>JBoss</a:t>
            </a:r>
            <a:r>
              <a:rPr lang="en-US" baseline="30000" dirty="0">
                <a:hlinkClick r:id="rId4"/>
              </a:rPr>
              <a:t>[3]</a:t>
            </a:r>
            <a:r>
              <a:rPr lang="en-US" dirty="0"/>
              <a:t>) to store HA1 rather than the </a:t>
            </a:r>
            <a:r>
              <a:rPr lang="en-US" dirty="0" err="1">
                <a:hlinkClick r:id="rId5" tooltip="Cleartext"/>
              </a:rPr>
              <a:t>cleartext</a:t>
            </a:r>
            <a:r>
              <a:rPr lang="en-US" dirty="0"/>
              <a:t> password</a:t>
            </a:r>
          </a:p>
          <a:p>
            <a:pPr lvl="1" eaLnBrk="1" fontAlgn="auto" hangingPunct="1">
              <a:spcAft>
                <a:spcPts val="0"/>
              </a:spcAft>
              <a:buFont typeface="Wingdings 2"/>
              <a:buChar char=""/>
              <a:defRPr/>
            </a:pPr>
            <a:r>
              <a:rPr lang="en-US" dirty="0"/>
              <a:t>Client nonce was introduced in RFC 2617, which allows the client to prevent </a:t>
            </a:r>
            <a:r>
              <a:rPr lang="en-US" i="1" dirty="0"/>
              <a:t>Chosen-plaintext attacks</a:t>
            </a:r>
          </a:p>
          <a:p>
            <a:pPr lvl="1" eaLnBrk="1" fontAlgn="auto" hangingPunct="1">
              <a:spcAft>
                <a:spcPts val="0"/>
              </a:spcAft>
              <a:buFont typeface="Wingdings 2"/>
              <a:buChar char=""/>
              <a:defRPr/>
            </a:pPr>
            <a:r>
              <a:rPr lang="en-US" dirty="0"/>
              <a:t>Server nonce is allowed to contain timestamps. </a:t>
            </a:r>
          </a:p>
          <a:p>
            <a:pPr lvl="2" eaLnBrk="1" fontAlgn="auto" hangingPunct="1">
              <a:spcAft>
                <a:spcPts val="0"/>
              </a:spcAft>
              <a:buFont typeface="Wingdings 2"/>
              <a:buChar char=""/>
              <a:defRPr/>
            </a:pPr>
            <a:r>
              <a:rPr lang="en-US" dirty="0"/>
              <a:t>Therefore the server may inspect nonce attributes submitted by clients, to prevent replay attacks.</a:t>
            </a:r>
          </a:p>
          <a:p>
            <a:pPr lvl="1" eaLnBrk="1" fontAlgn="auto" hangingPunct="1">
              <a:spcAft>
                <a:spcPts val="0"/>
              </a:spcAft>
              <a:buFont typeface="Wingdings 2"/>
              <a:buChar char=""/>
              <a:defRPr/>
            </a:pPr>
            <a:r>
              <a:rPr lang="en-US" dirty="0"/>
              <a:t>Server is also allowed to maintain a list of recently issued or used server nonce values to prevent reuse.</a:t>
            </a:r>
          </a:p>
          <a:p>
            <a:pPr eaLnBrk="1" fontAlgn="auto" hangingPunct="1">
              <a:spcAft>
                <a:spcPts val="0"/>
              </a:spcAft>
              <a:buFont typeface="Wingdings 2"/>
              <a:buChar char=""/>
              <a:defRPr/>
            </a:pPr>
            <a:endParaRPr lang="it-IT" dirty="0"/>
          </a:p>
        </p:txBody>
      </p:sp>
    </p:spTree>
    <p:extLst>
      <p:ext uri="{BB962C8B-B14F-4D97-AF65-F5344CB8AC3E}">
        <p14:creationId xmlns:p14="http://schemas.microsoft.com/office/powerpoint/2010/main" val="3723889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olo 1"/>
          <p:cNvSpPr>
            <a:spLocks noGrp="1"/>
          </p:cNvSpPr>
          <p:nvPr>
            <p:ph type="title"/>
          </p:nvPr>
        </p:nvSpPr>
        <p:spPr/>
        <p:txBody>
          <a:bodyPr/>
          <a:lstStyle/>
          <a:p>
            <a:pPr eaLnBrk="1" fontAlgn="auto" hangingPunct="1">
              <a:spcAft>
                <a:spcPts val="0"/>
              </a:spcAft>
              <a:defRPr/>
            </a:pPr>
            <a:r>
              <a:rPr lang="it-IT" b="1"/>
              <a:t>Disadvantages</a:t>
            </a:r>
          </a:p>
        </p:txBody>
      </p:sp>
      <p:sp>
        <p:nvSpPr>
          <p:cNvPr id="3" name="Segnaposto contenuto 2"/>
          <p:cNvSpPr>
            <a:spLocks noGrp="1"/>
          </p:cNvSpPr>
          <p:nvPr>
            <p:ph idx="1"/>
          </p:nvPr>
        </p:nvSpPr>
        <p:spPr>
          <a:xfrm>
            <a:off x="457200" y="1600200"/>
            <a:ext cx="8229600" cy="4829175"/>
          </a:xfrm>
        </p:spPr>
        <p:txBody>
          <a:bodyPr rtlCol="0">
            <a:normAutofit fontScale="85000" lnSpcReduction="10000"/>
          </a:bodyPr>
          <a:lstStyle/>
          <a:p>
            <a:pPr eaLnBrk="1" fontAlgn="auto" hangingPunct="1">
              <a:spcAft>
                <a:spcPts val="0"/>
              </a:spcAft>
              <a:buFont typeface="Wingdings 2"/>
              <a:buChar char=""/>
              <a:defRPr/>
            </a:pPr>
            <a:r>
              <a:rPr lang="en-US" dirty="0"/>
              <a:t>Digest access authentication </a:t>
            </a:r>
          </a:p>
          <a:p>
            <a:pPr lvl="1" eaLnBrk="1" fontAlgn="auto" hangingPunct="1">
              <a:spcAft>
                <a:spcPts val="0"/>
              </a:spcAft>
              <a:buFont typeface="Wingdings 2"/>
              <a:buChar char=""/>
              <a:defRPr/>
            </a:pPr>
            <a:r>
              <a:rPr lang="en-US" dirty="0"/>
              <a:t>It replaces unencrypted HTTP basic access authentication but It doesn’t replace strong authentication protocols, such as public-key or Kerberos authentication.</a:t>
            </a:r>
          </a:p>
          <a:p>
            <a:pPr lvl="2" eaLnBrk="1" fontAlgn="auto" hangingPunct="1">
              <a:spcAft>
                <a:spcPts val="0"/>
              </a:spcAft>
              <a:buFont typeface="Wingdings 2"/>
              <a:buChar char=""/>
              <a:defRPr/>
            </a:pPr>
            <a:r>
              <a:rPr lang="en-US" dirty="0"/>
              <a:t>Many of the security features in  RFC 2617 are optional. If quality-of-protection (</a:t>
            </a:r>
            <a:r>
              <a:rPr lang="en-US" dirty="0" err="1"/>
              <a:t>qop</a:t>
            </a:r>
            <a:r>
              <a:rPr lang="en-US" dirty="0"/>
              <a:t>) is not specified by the server, the client will operate in a security-reduced legacy mode</a:t>
            </a:r>
          </a:p>
          <a:p>
            <a:pPr lvl="2" eaLnBrk="1" fontAlgn="auto" hangingPunct="1">
              <a:spcAft>
                <a:spcPts val="0"/>
              </a:spcAft>
              <a:buFont typeface="Wingdings 2"/>
              <a:buChar char=""/>
              <a:defRPr/>
            </a:pPr>
            <a:r>
              <a:rPr lang="en-US" dirty="0"/>
              <a:t>Digest access authentication </a:t>
            </a:r>
            <a:r>
              <a:rPr lang="it-IT" dirty="0"/>
              <a:t> </a:t>
            </a:r>
            <a:r>
              <a:rPr lang="it-IT" dirty="0" err="1"/>
              <a:t>is</a:t>
            </a:r>
            <a:r>
              <a:rPr lang="it-IT" dirty="0"/>
              <a:t> </a:t>
            </a:r>
            <a:r>
              <a:rPr lang="it-IT" dirty="0" err="1"/>
              <a:t>vulnerable</a:t>
            </a:r>
            <a:r>
              <a:rPr lang="it-IT" dirty="0"/>
              <a:t> </a:t>
            </a:r>
            <a:r>
              <a:rPr lang="it-IT" dirty="0" err="1"/>
              <a:t>to</a:t>
            </a:r>
            <a:r>
              <a:rPr lang="it-IT" dirty="0"/>
              <a:t> a </a:t>
            </a:r>
            <a:r>
              <a:rPr lang="en-US" dirty="0"/>
              <a:t>Man-in-the-middle</a:t>
            </a:r>
          </a:p>
          <a:p>
            <a:pPr lvl="2" eaLnBrk="1" fontAlgn="auto" hangingPunct="1">
              <a:spcAft>
                <a:spcPts val="0"/>
              </a:spcAft>
              <a:buFont typeface="Wingdings 2"/>
              <a:buChar char=""/>
              <a:defRPr/>
            </a:pPr>
            <a:r>
              <a:rPr lang="en-US" dirty="0"/>
              <a:t> For example, a </a:t>
            </a:r>
            <a:r>
              <a:rPr lang="en-US" dirty="0" err="1"/>
              <a:t>MitM</a:t>
            </a:r>
            <a:r>
              <a:rPr lang="en-US" dirty="0"/>
              <a:t> attacker could tell clients to use basic access authentication or legacy RFC2069 digest access authentication mode</a:t>
            </a:r>
          </a:p>
          <a:p>
            <a:pPr lvl="1" eaLnBrk="1" fontAlgn="auto" hangingPunct="1">
              <a:spcAft>
                <a:spcPts val="0"/>
              </a:spcAft>
              <a:buFont typeface="Wingdings 2"/>
              <a:buChar char=""/>
              <a:defRPr/>
            </a:pPr>
            <a:r>
              <a:rPr lang="en-US" dirty="0"/>
              <a:t>Digest access authentication provides no mechanism for clients to verify the server's identity</a:t>
            </a:r>
          </a:p>
          <a:p>
            <a:pPr eaLnBrk="1" fontAlgn="auto" hangingPunct="1">
              <a:spcAft>
                <a:spcPts val="0"/>
              </a:spcAft>
              <a:buFont typeface="Wingdings 2"/>
              <a:buChar char=""/>
              <a:defRPr/>
            </a:pPr>
            <a:endParaRPr lang="it-IT" dirty="0"/>
          </a:p>
        </p:txBody>
      </p:sp>
    </p:spTree>
    <p:extLst>
      <p:ext uri="{BB962C8B-B14F-4D97-AF65-F5344CB8AC3E}">
        <p14:creationId xmlns:p14="http://schemas.microsoft.com/office/powerpoint/2010/main" val="112841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Password-</a:t>
            </a:r>
            <a:r>
              <a:rPr lang="it-IT" dirty="0" err="1"/>
              <a:t>based</a:t>
            </a:r>
            <a:r>
              <a:rPr lang="it-IT" dirty="0"/>
              <a:t> </a:t>
            </a:r>
            <a:r>
              <a:rPr lang="it-IT" dirty="0" err="1"/>
              <a:t>authentication</a:t>
            </a:r>
            <a:r>
              <a:rPr lang="it-IT" dirty="0"/>
              <a:t> - II</a:t>
            </a:r>
          </a:p>
        </p:txBody>
      </p:sp>
      <p:sp>
        <p:nvSpPr>
          <p:cNvPr id="3" name="Segnaposto contenuto 2"/>
          <p:cNvSpPr>
            <a:spLocks noGrp="1"/>
          </p:cNvSpPr>
          <p:nvPr>
            <p:ph idx="1"/>
          </p:nvPr>
        </p:nvSpPr>
        <p:spPr>
          <a:xfrm>
            <a:off x="457200" y="1600200"/>
            <a:ext cx="8229600" cy="4997152"/>
          </a:xfrm>
        </p:spPr>
        <p:txBody>
          <a:bodyPr>
            <a:normAutofit lnSpcReduction="10000"/>
          </a:bodyPr>
          <a:lstStyle/>
          <a:p>
            <a:r>
              <a:rPr lang="it-IT" dirty="0" err="1"/>
              <a:t>Cons</a:t>
            </a:r>
            <a:r>
              <a:rPr lang="it-IT" dirty="0"/>
              <a:t>:</a:t>
            </a:r>
          </a:p>
          <a:p>
            <a:pPr lvl="1"/>
            <a:r>
              <a:rPr lang="it-IT" dirty="0" err="1"/>
              <a:t>Proper</a:t>
            </a:r>
            <a:r>
              <a:rPr lang="it-IT" dirty="0"/>
              <a:t> password </a:t>
            </a:r>
            <a:r>
              <a:rPr lang="it-IT" dirty="0" err="1"/>
              <a:t>lifecycle</a:t>
            </a:r>
            <a:r>
              <a:rPr lang="it-IT" dirty="0"/>
              <a:t> </a:t>
            </a:r>
            <a:r>
              <a:rPr lang="it-IT" dirty="0" err="1"/>
              <a:t>implementations</a:t>
            </a:r>
            <a:r>
              <a:rPr lang="it-IT" dirty="0"/>
              <a:t> are rare (</a:t>
            </a:r>
            <a:r>
              <a:rPr lang="it-IT" dirty="0" err="1"/>
              <a:t>if</a:t>
            </a:r>
            <a:r>
              <a:rPr lang="it-IT" dirty="0"/>
              <a:t> </a:t>
            </a:r>
            <a:r>
              <a:rPr lang="it-IT" dirty="0" err="1"/>
              <a:t>they</a:t>
            </a:r>
            <a:r>
              <a:rPr lang="it-IT" dirty="0"/>
              <a:t> </a:t>
            </a:r>
            <a:r>
              <a:rPr lang="it-IT" dirty="0" err="1"/>
              <a:t>exist</a:t>
            </a:r>
            <a:r>
              <a:rPr lang="it-IT" dirty="0"/>
              <a:t> </a:t>
            </a:r>
            <a:r>
              <a:rPr lang="it-IT" dirty="0" err="1"/>
              <a:t>at</a:t>
            </a:r>
            <a:r>
              <a:rPr lang="it-IT" dirty="0"/>
              <a:t> </a:t>
            </a:r>
            <a:r>
              <a:rPr lang="it-IT" dirty="0" err="1"/>
              <a:t>all</a:t>
            </a:r>
            <a:r>
              <a:rPr lang="it-IT" dirty="0"/>
              <a:t>)</a:t>
            </a:r>
          </a:p>
          <a:p>
            <a:pPr lvl="1"/>
            <a:r>
              <a:rPr lang="it-IT" dirty="0" err="1"/>
              <a:t>There</a:t>
            </a:r>
            <a:r>
              <a:rPr lang="it-IT" dirty="0"/>
              <a:t> are security </a:t>
            </a:r>
            <a:r>
              <a:rPr lang="it-IT" dirty="0" err="1"/>
              <a:t>problem</a:t>
            </a:r>
            <a:r>
              <a:rPr lang="it-IT" dirty="0"/>
              <a:t> </a:t>
            </a:r>
            <a:r>
              <a:rPr lang="it-IT" dirty="0" err="1"/>
              <a:t>at</a:t>
            </a:r>
            <a:r>
              <a:rPr lang="it-IT" dirty="0"/>
              <a:t> </a:t>
            </a:r>
            <a:r>
              <a:rPr lang="it-IT" dirty="0" err="1"/>
              <a:t>each</a:t>
            </a:r>
            <a:r>
              <a:rPr lang="it-IT" dirty="0"/>
              <a:t> </a:t>
            </a:r>
            <a:r>
              <a:rPr lang="it-IT" dirty="0" err="1"/>
              <a:t>step</a:t>
            </a:r>
            <a:r>
              <a:rPr lang="it-IT" dirty="0"/>
              <a:t> of the password </a:t>
            </a:r>
            <a:r>
              <a:rPr lang="it-IT" dirty="0" err="1"/>
              <a:t>workflow</a:t>
            </a:r>
            <a:endParaRPr lang="it-IT" dirty="0"/>
          </a:p>
          <a:p>
            <a:pPr lvl="1"/>
            <a:r>
              <a:rPr lang="it-IT" dirty="0" err="1"/>
              <a:t>Especially</a:t>
            </a:r>
            <a:r>
              <a:rPr lang="it-IT" dirty="0"/>
              <a:t>, the human </a:t>
            </a:r>
            <a:r>
              <a:rPr lang="it-IT" dirty="0" err="1"/>
              <a:t>factor</a:t>
            </a:r>
            <a:r>
              <a:rPr lang="it-IT" dirty="0"/>
              <a:t> </a:t>
            </a:r>
            <a:r>
              <a:rPr lang="it-IT" dirty="0" err="1"/>
              <a:t>is</a:t>
            </a:r>
            <a:r>
              <a:rPr lang="it-IT" dirty="0"/>
              <a:t> </a:t>
            </a:r>
            <a:r>
              <a:rPr lang="it-IT" dirty="0" err="1"/>
              <a:t>here</a:t>
            </a:r>
            <a:r>
              <a:rPr lang="it-IT" dirty="0"/>
              <a:t> </a:t>
            </a:r>
            <a:r>
              <a:rPr lang="it-IT" dirty="0" err="1"/>
              <a:t>crucial</a:t>
            </a:r>
            <a:endParaRPr lang="it-IT" dirty="0"/>
          </a:p>
          <a:p>
            <a:pPr marL="0" indent="0">
              <a:buNone/>
            </a:pPr>
            <a:endParaRPr lang="en-US" sz="1800" dirty="0"/>
          </a:p>
          <a:p>
            <a:pPr marL="0" indent="0">
              <a:buNone/>
            </a:pPr>
            <a:r>
              <a:rPr lang="en-US" sz="1800" dirty="0"/>
              <a:t>"Humans are incapable of securely storing high-quality cryptographic keys, and they have unacceptable speed and accuracy when performing cryptographic operations. They are also large, expensive to maintain, difficult to manage, and they pollute the environment. It is astonishing that these devices continue to be manufactured and deployed. But they are sufficiently pervasive that we must design our protocols around their limitations. " -- Kaufman, Perlman, and </a:t>
            </a:r>
            <a:r>
              <a:rPr lang="en-US" sz="1800" dirty="0" err="1"/>
              <a:t>Speciner</a:t>
            </a:r>
            <a:r>
              <a:rPr lang="en-US" sz="1800" dirty="0"/>
              <a:t> quoted in Anderson's "Security Engineering"</a:t>
            </a:r>
          </a:p>
          <a:p>
            <a:pPr lvl="2"/>
            <a:endParaRPr lang="it-IT" dirty="0"/>
          </a:p>
        </p:txBody>
      </p:sp>
    </p:spTree>
    <p:extLst>
      <p:ext uri="{BB962C8B-B14F-4D97-AF65-F5344CB8AC3E}">
        <p14:creationId xmlns:p14="http://schemas.microsoft.com/office/powerpoint/2010/main" val="6932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3" name="Segnaposto contenuto 2"/>
          <p:cNvSpPr>
            <a:spLocks noGrp="1"/>
          </p:cNvSpPr>
          <p:nvPr>
            <p:ph idx="1"/>
          </p:nvPr>
        </p:nvSpPr>
        <p:spPr/>
        <p:txBody>
          <a:bodyPr rtlCol="0">
            <a:normAutofit fontScale="77500" lnSpcReduction="20000"/>
          </a:bodyPr>
          <a:lstStyle/>
          <a:p>
            <a:pPr eaLnBrk="1" fontAlgn="auto" hangingPunct="1">
              <a:spcAft>
                <a:spcPts val="0"/>
              </a:spcAft>
              <a:buFont typeface="Wingdings 2"/>
              <a:buChar char=""/>
              <a:defRPr/>
            </a:pPr>
            <a:r>
              <a:rPr lang="en-US" dirty="0"/>
              <a:t>The client asks for a page that requires authentication but does not provide a username and password</a:t>
            </a:r>
          </a:p>
          <a:p>
            <a:pPr eaLnBrk="1" fontAlgn="auto" hangingPunct="1">
              <a:spcAft>
                <a:spcPts val="0"/>
              </a:spcAft>
              <a:buFont typeface="Wingdings 2"/>
              <a:buChar char=""/>
              <a:defRPr/>
            </a:pPr>
            <a:r>
              <a:rPr lang="en-US" dirty="0"/>
              <a:t>The server responds with the 401 "Unauthorized" response code, providing the authentication realm and a randomly-generated, single-use value called a nonce.</a:t>
            </a:r>
          </a:p>
          <a:p>
            <a:pPr eaLnBrk="1" fontAlgn="auto" hangingPunct="1">
              <a:spcAft>
                <a:spcPts val="0"/>
              </a:spcAft>
              <a:buFont typeface="Wingdings 2"/>
              <a:buChar char=""/>
              <a:defRPr/>
            </a:pPr>
            <a:r>
              <a:rPr lang="en-US" dirty="0"/>
              <a:t>The client will present the authentication to the user and prompt for a username and password</a:t>
            </a:r>
          </a:p>
          <a:p>
            <a:pPr eaLnBrk="1" fontAlgn="auto" hangingPunct="1">
              <a:spcAft>
                <a:spcPts val="0"/>
              </a:spcAft>
              <a:buFont typeface="Wingdings 2"/>
              <a:buChar char=""/>
              <a:defRPr/>
            </a:pPr>
            <a:r>
              <a:rPr lang="en-US" dirty="0"/>
              <a:t>Once a username and password have been supplied, the client re-sends the same request but adds an authentication header that includes the response code</a:t>
            </a:r>
          </a:p>
          <a:p>
            <a:pPr eaLnBrk="1" fontAlgn="auto" hangingPunct="1">
              <a:spcAft>
                <a:spcPts val="0"/>
              </a:spcAft>
              <a:buFont typeface="Wingdings 2"/>
              <a:buChar char=""/>
              <a:defRPr/>
            </a:pPr>
            <a:r>
              <a:rPr lang="en-US" dirty="0"/>
              <a:t>The server accepts the authentication and the page is returned. If the username is invalid and/or the password is incorrect, the server might return the "401" response code</a:t>
            </a:r>
          </a:p>
        </p:txBody>
      </p:sp>
    </p:spTree>
    <p:extLst>
      <p:ext uri="{BB962C8B-B14F-4D97-AF65-F5344CB8AC3E}">
        <p14:creationId xmlns:p14="http://schemas.microsoft.com/office/powerpoint/2010/main" val="2645464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61443" name="Rettangolo 3"/>
          <p:cNvSpPr>
            <a:spLocks noChangeArrowheads="1"/>
          </p:cNvSpPr>
          <p:nvPr/>
        </p:nvSpPr>
        <p:spPr bwMode="auto">
          <a:xfrm>
            <a:off x="357188" y="1643063"/>
            <a:ext cx="3476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800" b="1">
                <a:solidFill>
                  <a:schemeClr val="tx1"/>
                </a:solidFill>
                <a:latin typeface="Calibri" pitchFamily="34" charset="0"/>
              </a:rPr>
              <a:t>Client request (no authentication)</a:t>
            </a:r>
            <a:r>
              <a:rPr lang="it-IT" altLang="it-IT" sz="1800">
                <a:solidFill>
                  <a:schemeClr val="tx1"/>
                </a:solidFill>
                <a:latin typeface="Calibri" pitchFamily="34" charset="0"/>
              </a:rPr>
              <a:t>:</a:t>
            </a:r>
          </a:p>
        </p:txBody>
      </p:sp>
      <p:sp>
        <p:nvSpPr>
          <p:cNvPr id="61444" name="Rectangle 1"/>
          <p:cNvSpPr>
            <a:spLocks noChangeArrowheads="1"/>
          </p:cNvSpPr>
          <p:nvPr/>
        </p:nvSpPr>
        <p:spPr bwMode="auto">
          <a:xfrm>
            <a:off x="428625" y="2143125"/>
            <a:ext cx="2246313" cy="4619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200">
                <a:solidFill>
                  <a:schemeClr val="tx1"/>
                </a:solidFill>
                <a:latin typeface="Arial Unicode MS" pitchFamily="34" charset="-128"/>
              </a:rPr>
              <a:t>GET /dir/index.html HTTP/1.0 </a:t>
            </a:r>
          </a:p>
          <a:p>
            <a:pPr eaLnBrk="1" hangingPunct="1">
              <a:spcBef>
                <a:spcPct val="0"/>
              </a:spcBef>
              <a:buClrTx/>
              <a:buSzTx/>
              <a:buFontTx/>
              <a:buNone/>
            </a:pPr>
            <a:r>
              <a:rPr lang="it-IT" altLang="it-IT" sz="1200">
                <a:solidFill>
                  <a:schemeClr val="tx1"/>
                </a:solidFill>
                <a:latin typeface="Arial Unicode MS" pitchFamily="34" charset="-128"/>
              </a:rPr>
              <a:t>Host: localhost </a:t>
            </a:r>
            <a:endParaRPr lang="it-IT" altLang="it-IT" sz="2800">
              <a:solidFill>
                <a:schemeClr val="tx1"/>
              </a:solidFill>
              <a:latin typeface="Arial" pitchFamily="34" charset="0"/>
            </a:endParaRPr>
          </a:p>
        </p:txBody>
      </p:sp>
      <p:sp>
        <p:nvSpPr>
          <p:cNvPr id="61445" name="Rettangolo 5"/>
          <p:cNvSpPr>
            <a:spLocks noChangeArrowheads="1"/>
          </p:cNvSpPr>
          <p:nvPr/>
        </p:nvSpPr>
        <p:spPr bwMode="auto">
          <a:xfrm>
            <a:off x="428625" y="2786063"/>
            <a:ext cx="177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800" b="1">
                <a:solidFill>
                  <a:schemeClr val="tx1"/>
                </a:solidFill>
                <a:latin typeface="Calibri" pitchFamily="34" charset="0"/>
              </a:rPr>
              <a:t>Server response</a:t>
            </a:r>
            <a:r>
              <a:rPr lang="it-IT" altLang="it-IT" sz="1800">
                <a:solidFill>
                  <a:schemeClr val="tx1"/>
                </a:solidFill>
                <a:latin typeface="Calibri" pitchFamily="34" charset="0"/>
              </a:rPr>
              <a:t>:</a:t>
            </a:r>
          </a:p>
        </p:txBody>
      </p:sp>
      <p:sp>
        <p:nvSpPr>
          <p:cNvPr id="61446" name="Rectangle 2"/>
          <p:cNvSpPr>
            <a:spLocks noChangeArrowheads="1"/>
          </p:cNvSpPr>
          <p:nvPr/>
        </p:nvSpPr>
        <p:spPr bwMode="auto">
          <a:xfrm>
            <a:off x="357188" y="3130550"/>
            <a:ext cx="8572500" cy="33083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100">
                <a:solidFill>
                  <a:schemeClr val="tx1"/>
                </a:solidFill>
                <a:latin typeface="Arial Unicode MS" pitchFamily="34" charset="-128"/>
              </a:rPr>
              <a:t>HTTP/1.0 401 Unauthorized </a:t>
            </a:r>
          </a:p>
          <a:p>
            <a:pPr eaLnBrk="1" hangingPunct="1">
              <a:spcBef>
                <a:spcPct val="0"/>
              </a:spcBef>
              <a:buClrTx/>
              <a:buSzTx/>
              <a:buFontTx/>
              <a:buNone/>
            </a:pPr>
            <a:r>
              <a:rPr lang="it-IT" altLang="it-IT" sz="1100">
                <a:solidFill>
                  <a:schemeClr val="tx1"/>
                </a:solidFill>
                <a:latin typeface="Arial Unicode MS" pitchFamily="34" charset="-128"/>
              </a:rPr>
              <a:t>Server: HTTPd/0.9 </a:t>
            </a:r>
          </a:p>
          <a:p>
            <a:pPr eaLnBrk="1" hangingPunct="1">
              <a:spcBef>
                <a:spcPct val="0"/>
              </a:spcBef>
              <a:buClrTx/>
              <a:buSzTx/>
              <a:buFontTx/>
              <a:buNone/>
            </a:pPr>
            <a:r>
              <a:rPr lang="it-IT" altLang="it-IT" sz="1100">
                <a:solidFill>
                  <a:schemeClr val="tx1"/>
                </a:solidFill>
                <a:latin typeface="Arial Unicode MS" pitchFamily="34" charset="-128"/>
              </a:rPr>
              <a:t>Date: Sun, 10 Apr 2005 20:26:47 GMT </a:t>
            </a:r>
          </a:p>
          <a:p>
            <a:pPr eaLnBrk="1" hangingPunct="1">
              <a:spcBef>
                <a:spcPct val="0"/>
              </a:spcBef>
              <a:buClrTx/>
              <a:buSzTx/>
              <a:buFontTx/>
              <a:buNone/>
            </a:pPr>
            <a:r>
              <a:rPr lang="it-IT" altLang="it-IT" sz="1100">
                <a:solidFill>
                  <a:schemeClr val="tx1"/>
                </a:solidFill>
                <a:latin typeface="Arial Unicode MS" pitchFamily="34" charset="-128"/>
              </a:rPr>
              <a:t>WWW-Authenticate: Digest realm="testrealm@host.com", qop="auth,auth-int", </a:t>
            </a:r>
          </a:p>
          <a:p>
            <a:pPr eaLnBrk="1" hangingPunct="1">
              <a:spcBef>
                <a:spcPct val="0"/>
              </a:spcBef>
              <a:buClrTx/>
              <a:buSzTx/>
              <a:buFontTx/>
              <a:buNone/>
            </a:pPr>
            <a:r>
              <a:rPr lang="it-IT" altLang="it-IT" sz="1100">
                <a:solidFill>
                  <a:schemeClr val="tx1"/>
                </a:solidFill>
                <a:latin typeface="Arial Unicode MS" pitchFamily="34" charset="-128"/>
              </a:rPr>
              <a:t>                                                                                   nonce="dcd98b7102dd2f0e8b11d0f600bfb0c093", </a:t>
            </a:r>
          </a:p>
          <a:p>
            <a:pPr eaLnBrk="1" hangingPunct="1">
              <a:spcBef>
                <a:spcPct val="0"/>
              </a:spcBef>
              <a:buClrTx/>
              <a:buSzTx/>
              <a:buFontTx/>
              <a:buNone/>
            </a:pPr>
            <a:r>
              <a:rPr lang="it-IT" altLang="it-IT" sz="1100">
                <a:solidFill>
                  <a:schemeClr val="tx1"/>
                </a:solidFill>
                <a:latin typeface="Arial Unicode MS" pitchFamily="34" charset="-128"/>
              </a:rPr>
              <a:t>                                                                                   opaque="5ccc069c403ebaf9f0171e9517f40e41" </a:t>
            </a:r>
          </a:p>
          <a:p>
            <a:pPr eaLnBrk="1" hangingPunct="1">
              <a:spcBef>
                <a:spcPct val="0"/>
              </a:spcBef>
              <a:buClrTx/>
              <a:buSzTx/>
              <a:buFontTx/>
              <a:buNone/>
            </a:pPr>
            <a:endParaRPr lang="it-IT" altLang="it-IT" sz="1100">
              <a:solidFill>
                <a:schemeClr val="tx1"/>
              </a:solidFill>
              <a:latin typeface="Arial Unicode MS" pitchFamily="34" charset="-128"/>
            </a:endParaRPr>
          </a:p>
          <a:p>
            <a:pPr eaLnBrk="1" hangingPunct="1">
              <a:spcBef>
                <a:spcPct val="0"/>
              </a:spcBef>
              <a:buClrTx/>
              <a:buSzTx/>
              <a:buFontTx/>
              <a:buNone/>
            </a:pPr>
            <a:r>
              <a:rPr lang="it-IT" altLang="it-IT" sz="1100">
                <a:solidFill>
                  <a:schemeClr val="tx1"/>
                </a:solidFill>
                <a:latin typeface="Arial Unicode MS" pitchFamily="34" charset="-128"/>
              </a:rPr>
              <a:t>Content-Type: text/html </a:t>
            </a:r>
          </a:p>
          <a:p>
            <a:pPr eaLnBrk="1" hangingPunct="1">
              <a:spcBef>
                <a:spcPct val="0"/>
              </a:spcBef>
              <a:buClrTx/>
              <a:buSzTx/>
              <a:buFontTx/>
              <a:buNone/>
            </a:pPr>
            <a:r>
              <a:rPr lang="it-IT" altLang="it-IT" sz="1100">
                <a:solidFill>
                  <a:schemeClr val="tx1"/>
                </a:solidFill>
                <a:latin typeface="Arial Unicode MS" pitchFamily="34" charset="-128"/>
              </a:rPr>
              <a:t>Content-Length: 311 </a:t>
            </a:r>
          </a:p>
          <a:p>
            <a:pPr eaLnBrk="1" hangingPunct="1">
              <a:spcBef>
                <a:spcPct val="0"/>
              </a:spcBef>
              <a:buClrTx/>
              <a:buSzTx/>
              <a:buFontTx/>
              <a:buNone/>
            </a:pPr>
            <a:endParaRPr lang="it-IT" altLang="it-IT" sz="1100">
              <a:solidFill>
                <a:schemeClr val="tx1"/>
              </a:solidFill>
              <a:latin typeface="Arial Unicode MS" pitchFamily="34" charset="-128"/>
            </a:endParaRPr>
          </a:p>
          <a:p>
            <a:pPr eaLnBrk="1" hangingPunct="1">
              <a:spcBef>
                <a:spcPct val="0"/>
              </a:spcBef>
              <a:buClrTx/>
              <a:buSzTx/>
              <a:buFontTx/>
              <a:buNone/>
            </a:pPr>
            <a:r>
              <a:rPr lang="it-IT" altLang="it-IT" sz="1100">
                <a:solidFill>
                  <a:schemeClr val="tx1"/>
                </a:solidFill>
                <a:latin typeface="Arial Unicode MS" pitchFamily="34" charset="-128"/>
              </a:rPr>
              <a:t>&lt;!DOCTYPE HTML PUBLIC "-//W3C//DTD HTML 4.01 Transitional//EN" "http://www.w3.org/TR/1999/REC-html401-19991224/loose.dtd"&gt; </a:t>
            </a:r>
          </a:p>
          <a:p>
            <a:pPr eaLnBrk="1" hangingPunct="1">
              <a:spcBef>
                <a:spcPct val="0"/>
              </a:spcBef>
              <a:buClrTx/>
              <a:buSzTx/>
              <a:buFontTx/>
              <a:buNone/>
            </a:pPr>
            <a:r>
              <a:rPr lang="it-IT" altLang="it-IT" sz="1100">
                <a:solidFill>
                  <a:schemeClr val="tx1"/>
                </a:solidFill>
                <a:latin typeface="Arial Unicode MS" pitchFamily="34" charset="-128"/>
              </a:rPr>
              <a:t>&lt;HTML&gt; </a:t>
            </a:r>
          </a:p>
          <a:p>
            <a:pPr eaLnBrk="1" hangingPunct="1">
              <a:spcBef>
                <a:spcPct val="0"/>
              </a:spcBef>
              <a:buClrTx/>
              <a:buSzTx/>
              <a:buFontTx/>
              <a:buNone/>
            </a:pPr>
            <a:r>
              <a:rPr lang="it-IT" altLang="it-IT" sz="1100">
                <a:solidFill>
                  <a:schemeClr val="tx1"/>
                </a:solidFill>
                <a:latin typeface="Arial Unicode MS" pitchFamily="34" charset="-128"/>
              </a:rPr>
              <a:t>&lt;HEAD&gt; </a:t>
            </a:r>
          </a:p>
          <a:p>
            <a:pPr eaLnBrk="1" hangingPunct="1">
              <a:spcBef>
                <a:spcPct val="0"/>
              </a:spcBef>
              <a:buClrTx/>
              <a:buSzTx/>
              <a:buFontTx/>
              <a:buNone/>
            </a:pPr>
            <a:r>
              <a:rPr lang="it-IT" altLang="it-IT" sz="1100">
                <a:solidFill>
                  <a:schemeClr val="tx1"/>
                </a:solidFill>
                <a:latin typeface="Arial Unicode MS" pitchFamily="34" charset="-128"/>
              </a:rPr>
              <a:t>&lt;TITLE&gt;Error&lt;/TITLE&gt; </a:t>
            </a:r>
          </a:p>
          <a:p>
            <a:pPr eaLnBrk="1" hangingPunct="1">
              <a:spcBef>
                <a:spcPct val="0"/>
              </a:spcBef>
              <a:buClrTx/>
              <a:buSzTx/>
              <a:buFontTx/>
              <a:buNone/>
            </a:pPr>
            <a:r>
              <a:rPr lang="it-IT" altLang="it-IT" sz="1100">
                <a:solidFill>
                  <a:schemeClr val="tx1"/>
                </a:solidFill>
                <a:latin typeface="Arial Unicode MS" pitchFamily="34" charset="-128"/>
              </a:rPr>
              <a:t>&lt;META HTTP-EQUIV="Content-Type" CONTENT="text/html; charset=ISO-8859-1"&gt; </a:t>
            </a:r>
          </a:p>
          <a:p>
            <a:pPr eaLnBrk="1" hangingPunct="1">
              <a:spcBef>
                <a:spcPct val="0"/>
              </a:spcBef>
              <a:buClrTx/>
              <a:buSzTx/>
              <a:buFontTx/>
              <a:buNone/>
            </a:pPr>
            <a:r>
              <a:rPr lang="it-IT" altLang="it-IT" sz="1100">
                <a:solidFill>
                  <a:schemeClr val="tx1"/>
                </a:solidFill>
                <a:latin typeface="Arial Unicode MS" pitchFamily="34" charset="-128"/>
              </a:rPr>
              <a:t>&lt;/HEAD&gt; </a:t>
            </a:r>
          </a:p>
          <a:p>
            <a:pPr eaLnBrk="1" hangingPunct="1">
              <a:spcBef>
                <a:spcPct val="0"/>
              </a:spcBef>
              <a:buClrTx/>
              <a:buSzTx/>
              <a:buFontTx/>
              <a:buNone/>
            </a:pPr>
            <a:r>
              <a:rPr lang="it-IT" altLang="it-IT" sz="1100">
                <a:solidFill>
                  <a:schemeClr val="tx1"/>
                </a:solidFill>
                <a:latin typeface="Arial Unicode MS" pitchFamily="34" charset="-128"/>
              </a:rPr>
              <a:t>&lt;BODY&gt;&lt;H1&gt;401 Unauthorized.&lt;/H1&gt;&lt;/BODY&gt; </a:t>
            </a:r>
          </a:p>
          <a:p>
            <a:pPr eaLnBrk="1" hangingPunct="1">
              <a:spcBef>
                <a:spcPct val="0"/>
              </a:spcBef>
              <a:buClrTx/>
              <a:buSzTx/>
              <a:buFontTx/>
              <a:buNone/>
            </a:pPr>
            <a:r>
              <a:rPr lang="it-IT" altLang="it-IT" sz="1100">
                <a:solidFill>
                  <a:schemeClr val="tx1"/>
                </a:solidFill>
                <a:latin typeface="Arial Unicode MS" pitchFamily="34" charset="-128"/>
              </a:rPr>
              <a:t>&lt;/HTML&gt; </a:t>
            </a:r>
            <a:endParaRPr lang="it-IT" altLang="it-IT" sz="2400">
              <a:solidFill>
                <a:schemeClr val="tx1"/>
              </a:solidFill>
              <a:latin typeface="Arial" pitchFamily="34" charset="0"/>
            </a:endParaRPr>
          </a:p>
        </p:txBody>
      </p:sp>
    </p:spTree>
    <p:extLst>
      <p:ext uri="{BB962C8B-B14F-4D97-AF65-F5344CB8AC3E}">
        <p14:creationId xmlns:p14="http://schemas.microsoft.com/office/powerpoint/2010/main" val="463519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62467" name="Rettangolo 3"/>
          <p:cNvSpPr>
            <a:spLocks noChangeArrowheads="1"/>
          </p:cNvSpPr>
          <p:nvPr/>
        </p:nvSpPr>
        <p:spPr bwMode="auto">
          <a:xfrm>
            <a:off x="571500" y="1714500"/>
            <a:ext cx="6786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en-US" altLang="it-IT" sz="1800" b="1">
                <a:solidFill>
                  <a:schemeClr val="tx1"/>
                </a:solidFill>
                <a:latin typeface="Calibri" pitchFamily="34" charset="0"/>
              </a:rPr>
              <a:t>Client request (user name "Mufasa", password "Circle Of Life")</a:t>
            </a:r>
            <a:r>
              <a:rPr lang="en-US" altLang="it-IT" sz="1800">
                <a:solidFill>
                  <a:schemeClr val="tx1"/>
                </a:solidFill>
                <a:latin typeface="Calibri" pitchFamily="34" charset="0"/>
              </a:rPr>
              <a:t>:</a:t>
            </a:r>
          </a:p>
        </p:txBody>
      </p:sp>
      <p:sp>
        <p:nvSpPr>
          <p:cNvPr id="62468" name="Rectangle 1"/>
          <p:cNvSpPr>
            <a:spLocks noChangeArrowheads="1"/>
          </p:cNvSpPr>
          <p:nvPr/>
        </p:nvSpPr>
        <p:spPr bwMode="auto">
          <a:xfrm>
            <a:off x="501650" y="2193925"/>
            <a:ext cx="8213725" cy="1200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200">
                <a:solidFill>
                  <a:schemeClr val="tx1"/>
                </a:solidFill>
                <a:latin typeface="Arial Unicode MS" pitchFamily="34" charset="-128"/>
              </a:rPr>
              <a:t>GET /dir/index.html HTTP/1.0 </a:t>
            </a:r>
          </a:p>
          <a:p>
            <a:pPr eaLnBrk="1" hangingPunct="1">
              <a:spcBef>
                <a:spcPct val="0"/>
              </a:spcBef>
              <a:buClrTx/>
              <a:buSzTx/>
              <a:buFontTx/>
              <a:buNone/>
            </a:pPr>
            <a:r>
              <a:rPr lang="it-IT" altLang="it-IT" sz="1200">
                <a:solidFill>
                  <a:schemeClr val="tx1"/>
                </a:solidFill>
                <a:latin typeface="Arial Unicode MS" pitchFamily="34" charset="-128"/>
              </a:rPr>
              <a:t>Host: localhost </a:t>
            </a:r>
          </a:p>
          <a:p>
            <a:pPr eaLnBrk="1" hangingPunct="1">
              <a:spcBef>
                <a:spcPct val="0"/>
              </a:spcBef>
              <a:buClrTx/>
              <a:buSzTx/>
              <a:buFontTx/>
              <a:buNone/>
            </a:pPr>
            <a:r>
              <a:rPr lang="it-IT" altLang="it-IT" sz="1200">
                <a:solidFill>
                  <a:schemeClr val="tx1"/>
                </a:solidFill>
                <a:latin typeface="Arial Unicode MS" pitchFamily="34" charset="-128"/>
              </a:rPr>
              <a:t>Authorization: Digest username="Mufasa", realm="testrealm@host.com", nonce="dcd98b7102dd2f0e8b11d0f600bfb0c093", </a:t>
            </a:r>
          </a:p>
          <a:p>
            <a:pPr eaLnBrk="1" hangingPunct="1">
              <a:spcBef>
                <a:spcPct val="0"/>
              </a:spcBef>
              <a:buClrTx/>
              <a:buSzTx/>
              <a:buFontTx/>
              <a:buNone/>
            </a:pPr>
            <a:r>
              <a:rPr lang="it-IT" altLang="it-IT" sz="1200">
                <a:solidFill>
                  <a:schemeClr val="tx1"/>
                </a:solidFill>
                <a:latin typeface="Arial Unicode MS" pitchFamily="34" charset="-128"/>
              </a:rPr>
              <a:t>uri="/dir/index.html", qop=auth, nc=00000001, cnonce="0a4f113b", response="6629fae49393a05397450978507c4ef1",</a:t>
            </a:r>
          </a:p>
          <a:p>
            <a:pPr eaLnBrk="1" hangingPunct="1">
              <a:spcBef>
                <a:spcPct val="0"/>
              </a:spcBef>
              <a:buClrTx/>
              <a:buSzTx/>
              <a:buFontTx/>
              <a:buNone/>
            </a:pPr>
            <a:r>
              <a:rPr lang="it-IT" altLang="it-IT" sz="1200">
                <a:solidFill>
                  <a:schemeClr val="tx1"/>
                </a:solidFill>
                <a:latin typeface="Arial Unicode MS" pitchFamily="34" charset="-128"/>
              </a:rPr>
              <a:t> opaque="5ccc069c403ebaf9f0171e9517f40e41" </a:t>
            </a:r>
            <a:endParaRPr lang="it-IT" altLang="it-IT" sz="1200">
              <a:solidFill>
                <a:schemeClr val="tx1"/>
              </a:solidFill>
              <a:latin typeface="Arial" pitchFamily="34" charset="0"/>
            </a:endParaRPr>
          </a:p>
        </p:txBody>
      </p:sp>
      <p:sp>
        <p:nvSpPr>
          <p:cNvPr id="62469" name="Rettangolo 5"/>
          <p:cNvSpPr>
            <a:spLocks noChangeArrowheads="1"/>
          </p:cNvSpPr>
          <p:nvPr/>
        </p:nvSpPr>
        <p:spPr bwMode="auto">
          <a:xfrm>
            <a:off x="714375" y="3571875"/>
            <a:ext cx="177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800" b="1">
                <a:solidFill>
                  <a:schemeClr val="tx1"/>
                </a:solidFill>
                <a:latin typeface="Calibri" pitchFamily="34" charset="0"/>
              </a:rPr>
              <a:t>Server response</a:t>
            </a:r>
            <a:r>
              <a:rPr lang="it-IT" altLang="it-IT" sz="1800">
                <a:solidFill>
                  <a:schemeClr val="tx1"/>
                </a:solidFill>
                <a:latin typeface="Calibri" pitchFamily="34" charset="0"/>
              </a:rPr>
              <a:t>:</a:t>
            </a:r>
          </a:p>
        </p:txBody>
      </p:sp>
      <p:sp>
        <p:nvSpPr>
          <p:cNvPr id="62470" name="Rectangle 2"/>
          <p:cNvSpPr>
            <a:spLocks noChangeArrowheads="1"/>
          </p:cNvSpPr>
          <p:nvPr/>
        </p:nvSpPr>
        <p:spPr bwMode="auto">
          <a:xfrm>
            <a:off x="642938" y="4143375"/>
            <a:ext cx="2632075" cy="9382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100">
                <a:solidFill>
                  <a:schemeClr val="tx1"/>
                </a:solidFill>
                <a:latin typeface="Arial Unicode MS" pitchFamily="34" charset="-128"/>
              </a:rPr>
              <a:t>HTTP/1.0 200 OK </a:t>
            </a:r>
          </a:p>
          <a:p>
            <a:pPr eaLnBrk="1" hangingPunct="1">
              <a:spcBef>
                <a:spcPct val="0"/>
              </a:spcBef>
              <a:buClrTx/>
              <a:buSzTx/>
              <a:buFontTx/>
              <a:buNone/>
            </a:pPr>
            <a:r>
              <a:rPr lang="it-IT" altLang="it-IT" sz="1100">
                <a:solidFill>
                  <a:schemeClr val="tx1"/>
                </a:solidFill>
                <a:latin typeface="Arial Unicode MS" pitchFamily="34" charset="-128"/>
              </a:rPr>
              <a:t>Server: HTTPd/0.9 </a:t>
            </a:r>
          </a:p>
          <a:p>
            <a:pPr eaLnBrk="1" hangingPunct="1">
              <a:spcBef>
                <a:spcPct val="0"/>
              </a:spcBef>
              <a:buClrTx/>
              <a:buSzTx/>
              <a:buFontTx/>
              <a:buNone/>
            </a:pPr>
            <a:r>
              <a:rPr lang="it-IT" altLang="it-IT" sz="1100">
                <a:solidFill>
                  <a:schemeClr val="tx1"/>
                </a:solidFill>
                <a:latin typeface="Arial Unicode MS" pitchFamily="34" charset="-128"/>
              </a:rPr>
              <a:t>Date: Sun, 10 Apr 2005 20:27:03 GMT </a:t>
            </a:r>
          </a:p>
          <a:p>
            <a:pPr eaLnBrk="1" hangingPunct="1">
              <a:spcBef>
                <a:spcPct val="0"/>
              </a:spcBef>
              <a:buClrTx/>
              <a:buSzTx/>
              <a:buFontTx/>
              <a:buNone/>
            </a:pPr>
            <a:r>
              <a:rPr lang="it-IT" altLang="it-IT" sz="1100">
                <a:solidFill>
                  <a:schemeClr val="tx1"/>
                </a:solidFill>
                <a:latin typeface="Arial Unicode MS" pitchFamily="34" charset="-128"/>
              </a:rPr>
              <a:t>Content-Type: text/html </a:t>
            </a:r>
          </a:p>
          <a:p>
            <a:pPr eaLnBrk="1" hangingPunct="1">
              <a:spcBef>
                <a:spcPct val="0"/>
              </a:spcBef>
              <a:buClrTx/>
              <a:buSzTx/>
              <a:buFontTx/>
              <a:buNone/>
            </a:pPr>
            <a:r>
              <a:rPr lang="it-IT" altLang="it-IT" sz="1100">
                <a:solidFill>
                  <a:schemeClr val="tx1"/>
                </a:solidFill>
                <a:latin typeface="Arial Unicode MS" pitchFamily="34" charset="-128"/>
              </a:rPr>
              <a:t>Content-Length: 7984 </a:t>
            </a:r>
            <a:endParaRPr lang="it-IT" altLang="it-IT" sz="1400">
              <a:solidFill>
                <a:schemeClr val="tx1"/>
              </a:solidFill>
              <a:latin typeface="Arial" pitchFamily="34" charset="0"/>
            </a:endParaRPr>
          </a:p>
        </p:txBody>
      </p:sp>
    </p:spTree>
    <p:extLst>
      <p:ext uri="{BB962C8B-B14F-4D97-AF65-F5344CB8AC3E}">
        <p14:creationId xmlns:p14="http://schemas.microsoft.com/office/powerpoint/2010/main" val="1880224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3" name="Segnaposto contenuto 2"/>
          <p:cNvSpPr>
            <a:spLocks noGrp="1"/>
          </p:cNvSpPr>
          <p:nvPr>
            <p:ph idx="1"/>
          </p:nvPr>
        </p:nvSpPr>
        <p:spPr>
          <a:xfrm>
            <a:off x="457200" y="1600200"/>
            <a:ext cx="8229600" cy="2328863"/>
          </a:xfrm>
        </p:spPr>
        <p:txBody>
          <a:bodyPr rtlCol="0">
            <a:normAutofit fontScale="62500" lnSpcReduction="20000"/>
          </a:bodyPr>
          <a:lstStyle/>
          <a:p>
            <a:pPr eaLnBrk="1" fontAlgn="auto" hangingPunct="1">
              <a:spcAft>
                <a:spcPts val="0"/>
              </a:spcAft>
              <a:buFont typeface="Wingdings 2"/>
              <a:buChar char=""/>
              <a:defRPr/>
            </a:pPr>
            <a:r>
              <a:rPr lang="en-US" dirty="0"/>
              <a:t>The "response" value is calculated in three steps:</a:t>
            </a:r>
          </a:p>
          <a:p>
            <a:pPr marL="914400" lvl="1" indent="-514350" eaLnBrk="1" fontAlgn="auto" hangingPunct="1">
              <a:spcAft>
                <a:spcPts val="0"/>
              </a:spcAft>
              <a:buFont typeface="+mj-lt"/>
              <a:buAutoNum type="arabicPeriod"/>
              <a:defRPr/>
            </a:pPr>
            <a:r>
              <a:rPr lang="en-US" dirty="0"/>
              <a:t>The MD5 hash of the combined username, authentication realm and password is calculated. The result is referred to as HA1.</a:t>
            </a:r>
          </a:p>
          <a:p>
            <a:pPr marL="914400" lvl="1" indent="-514350" eaLnBrk="1" fontAlgn="auto" hangingPunct="1">
              <a:spcAft>
                <a:spcPts val="0"/>
              </a:spcAft>
              <a:buFont typeface="+mj-lt"/>
              <a:buAutoNum type="arabicPeriod"/>
              <a:defRPr/>
            </a:pPr>
            <a:r>
              <a:rPr lang="en-US" dirty="0"/>
              <a:t>The MD5 hash of the combined method and digest URI is calculated, e.g. of "GET" and "/dir/index.html". The result is referred to as HA2.</a:t>
            </a:r>
          </a:p>
          <a:p>
            <a:pPr marL="914400" lvl="1" indent="-514350" eaLnBrk="1" fontAlgn="auto" hangingPunct="1">
              <a:spcAft>
                <a:spcPts val="0"/>
              </a:spcAft>
              <a:buFont typeface="+mj-lt"/>
              <a:buAutoNum type="arabicPeriod"/>
              <a:defRPr/>
            </a:pPr>
            <a:r>
              <a:rPr lang="en-US" dirty="0"/>
              <a:t>The MD5 hash of the combined HA1 result, server nonce (nonce), request counter (</a:t>
            </a:r>
            <a:r>
              <a:rPr lang="en-US" dirty="0" err="1"/>
              <a:t>nc</a:t>
            </a:r>
            <a:r>
              <a:rPr lang="en-US" dirty="0"/>
              <a:t>), client nonce (</a:t>
            </a:r>
            <a:r>
              <a:rPr lang="en-US" dirty="0" err="1"/>
              <a:t>cnonce</a:t>
            </a:r>
            <a:r>
              <a:rPr lang="en-US" dirty="0"/>
              <a:t>), quality of protection code (</a:t>
            </a:r>
            <a:r>
              <a:rPr lang="en-US" dirty="0" err="1"/>
              <a:t>qop</a:t>
            </a:r>
            <a:r>
              <a:rPr lang="en-US" dirty="0"/>
              <a:t>) and HA2 result is calculated. The result is the "response" value provided by the client.</a:t>
            </a:r>
          </a:p>
        </p:txBody>
      </p:sp>
      <p:sp>
        <p:nvSpPr>
          <p:cNvPr id="63492" name="Rectangle 1"/>
          <p:cNvSpPr>
            <a:spLocks noChangeArrowheads="1"/>
          </p:cNvSpPr>
          <p:nvPr/>
        </p:nvSpPr>
        <p:spPr bwMode="auto">
          <a:xfrm>
            <a:off x="785813" y="4143375"/>
            <a:ext cx="6143625" cy="2308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600">
                <a:solidFill>
                  <a:schemeClr val="tx1"/>
                </a:solidFill>
                <a:latin typeface="Arial Unicode MS" pitchFamily="34" charset="-128"/>
              </a:rPr>
              <a:t>HA1 = MD5( "Mufasa:testrealm@host.com:Circle Of Life" ) </a:t>
            </a:r>
          </a:p>
          <a:p>
            <a:pPr eaLnBrk="1" hangingPunct="1">
              <a:spcBef>
                <a:spcPct val="0"/>
              </a:spcBef>
              <a:buClrTx/>
              <a:buSzTx/>
              <a:buFontTx/>
              <a:buNone/>
            </a:pPr>
            <a:r>
              <a:rPr lang="it-IT" altLang="it-IT" sz="1600">
                <a:solidFill>
                  <a:schemeClr val="tx1"/>
                </a:solidFill>
                <a:latin typeface="Arial Unicode MS" pitchFamily="34" charset="-128"/>
              </a:rPr>
              <a:t>         =939e7578ed9e3c518a452acee763bce9 </a:t>
            </a:r>
          </a:p>
          <a:p>
            <a:pPr eaLnBrk="1" hangingPunct="1">
              <a:spcBef>
                <a:spcPct val="0"/>
              </a:spcBef>
              <a:buClrTx/>
              <a:buSzTx/>
              <a:buFontTx/>
              <a:buNone/>
            </a:pPr>
            <a:r>
              <a:rPr lang="it-IT" altLang="it-IT" sz="1600">
                <a:solidFill>
                  <a:schemeClr val="tx1"/>
                </a:solidFill>
                <a:latin typeface="Arial Unicode MS" pitchFamily="34" charset="-128"/>
              </a:rPr>
              <a:t>HA2 = MD5( "GET:/dir/index.html" ) </a:t>
            </a:r>
          </a:p>
          <a:p>
            <a:pPr eaLnBrk="1" hangingPunct="1">
              <a:spcBef>
                <a:spcPct val="0"/>
              </a:spcBef>
              <a:buClrTx/>
              <a:buSzTx/>
              <a:buFontTx/>
              <a:buNone/>
            </a:pPr>
            <a:r>
              <a:rPr lang="it-IT" altLang="it-IT" sz="1600">
                <a:solidFill>
                  <a:schemeClr val="tx1"/>
                </a:solidFill>
                <a:latin typeface="Arial Unicode MS" pitchFamily="34" charset="-128"/>
              </a:rPr>
              <a:t>        = 39aff3a2bab6126f332b942af96d3366 </a:t>
            </a:r>
          </a:p>
          <a:p>
            <a:pPr eaLnBrk="1" hangingPunct="1">
              <a:spcBef>
                <a:spcPct val="0"/>
              </a:spcBef>
              <a:buClrTx/>
              <a:buSzTx/>
              <a:buFontTx/>
              <a:buNone/>
            </a:pPr>
            <a:r>
              <a:rPr lang="it-IT" altLang="it-IT" sz="1600">
                <a:solidFill>
                  <a:schemeClr val="tx1"/>
                </a:solidFill>
                <a:latin typeface="Arial Unicode MS" pitchFamily="34" charset="-128"/>
              </a:rPr>
              <a:t>Response = MD5( "939e7578ed9e3c518a452acee763bce9:</a:t>
            </a:r>
          </a:p>
          <a:p>
            <a:pPr eaLnBrk="1" hangingPunct="1">
              <a:spcBef>
                <a:spcPct val="0"/>
              </a:spcBef>
              <a:buClrTx/>
              <a:buSzTx/>
              <a:buFontTx/>
              <a:buNone/>
            </a:pPr>
            <a:r>
              <a:rPr lang="it-IT" altLang="it-IT" sz="1600">
                <a:solidFill>
                  <a:schemeClr val="tx1"/>
                </a:solidFill>
                <a:latin typeface="Arial Unicode MS" pitchFamily="34" charset="-128"/>
              </a:rPr>
              <a:t>                              \ dcd98b7102dd2f0e8b11d0f600bfb0c093:\ </a:t>
            </a:r>
          </a:p>
          <a:p>
            <a:pPr eaLnBrk="1" hangingPunct="1">
              <a:spcBef>
                <a:spcPct val="0"/>
              </a:spcBef>
              <a:buClrTx/>
              <a:buSzTx/>
              <a:buFontTx/>
              <a:buNone/>
            </a:pPr>
            <a:r>
              <a:rPr lang="it-IT" altLang="it-IT" sz="1600">
                <a:solidFill>
                  <a:schemeClr val="tx1"/>
                </a:solidFill>
                <a:latin typeface="Arial Unicode MS" pitchFamily="34" charset="-128"/>
              </a:rPr>
              <a:t>                                00000001:0a4f113b:auth:\ </a:t>
            </a:r>
          </a:p>
          <a:p>
            <a:pPr eaLnBrk="1" hangingPunct="1">
              <a:spcBef>
                <a:spcPct val="0"/>
              </a:spcBef>
              <a:buClrTx/>
              <a:buSzTx/>
              <a:buFontTx/>
              <a:buNone/>
            </a:pPr>
            <a:r>
              <a:rPr lang="it-IT" altLang="it-IT" sz="1600">
                <a:solidFill>
                  <a:schemeClr val="tx1"/>
                </a:solidFill>
                <a:latin typeface="Arial Unicode MS" pitchFamily="34" charset="-128"/>
              </a:rPr>
              <a:t>                              39aff3a2bab6126f332b942af96d3366" ) </a:t>
            </a:r>
          </a:p>
          <a:p>
            <a:pPr eaLnBrk="1" hangingPunct="1">
              <a:spcBef>
                <a:spcPct val="0"/>
              </a:spcBef>
              <a:buClrTx/>
              <a:buSzTx/>
              <a:buFontTx/>
              <a:buNone/>
            </a:pPr>
            <a:r>
              <a:rPr lang="it-IT" altLang="it-IT" sz="1600">
                <a:solidFill>
                  <a:schemeClr val="tx1"/>
                </a:solidFill>
                <a:latin typeface="Arial Unicode MS" pitchFamily="34" charset="-128"/>
              </a:rPr>
              <a:t>                 = 6629fae49393a05397450978507c4ef1 </a:t>
            </a:r>
            <a:endParaRPr lang="it-IT" altLang="it-IT" sz="3600">
              <a:solidFill>
                <a:schemeClr val="tx1"/>
              </a:solidFill>
              <a:latin typeface="Arial" pitchFamily="34" charset="0"/>
            </a:endParaRPr>
          </a:p>
        </p:txBody>
      </p:sp>
    </p:spTree>
    <p:extLst>
      <p:ext uri="{BB962C8B-B14F-4D97-AF65-F5344CB8AC3E}">
        <p14:creationId xmlns:p14="http://schemas.microsoft.com/office/powerpoint/2010/main" val="4022618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3" name="Segnaposto contenuto 2"/>
          <p:cNvSpPr>
            <a:spLocks noGrp="1"/>
          </p:cNvSpPr>
          <p:nvPr>
            <p:ph idx="1"/>
          </p:nvPr>
        </p:nvSpPr>
        <p:spPr/>
        <p:txBody>
          <a:bodyPr rtlCol="0">
            <a:normAutofit fontScale="70000" lnSpcReduction="20000"/>
          </a:bodyPr>
          <a:lstStyle/>
          <a:p>
            <a:pPr algn="just" eaLnBrk="1" fontAlgn="auto" hangingPunct="1">
              <a:spcAft>
                <a:spcPts val="0"/>
              </a:spcAft>
              <a:buFont typeface="Wingdings 2"/>
              <a:buChar char=""/>
              <a:defRPr/>
            </a:pPr>
            <a:r>
              <a:rPr lang="en-US" dirty="0"/>
              <a:t>At this point the client may make another request, reusing the </a:t>
            </a:r>
            <a:r>
              <a:rPr lang="en-US" i="1" dirty="0"/>
              <a:t>server nonce </a:t>
            </a:r>
            <a:r>
              <a:rPr lang="en-US" dirty="0"/>
              <a:t>value but providing a new </a:t>
            </a:r>
            <a:r>
              <a:rPr lang="en-US" i="1" dirty="0"/>
              <a:t>client nonce </a:t>
            </a:r>
            <a:r>
              <a:rPr lang="en-US" dirty="0"/>
              <a:t>(</a:t>
            </a:r>
            <a:r>
              <a:rPr lang="en-US" dirty="0" err="1"/>
              <a:t>cnonce</a:t>
            </a:r>
            <a:r>
              <a:rPr lang="en-US" dirty="0"/>
              <a:t>). </a:t>
            </a:r>
          </a:p>
          <a:p>
            <a:pPr algn="just" eaLnBrk="1" fontAlgn="auto" hangingPunct="1">
              <a:spcAft>
                <a:spcPts val="0"/>
              </a:spcAft>
              <a:buFont typeface="Wingdings 2"/>
              <a:buChar char=""/>
              <a:defRPr/>
            </a:pPr>
            <a:r>
              <a:rPr lang="en-US" dirty="0"/>
              <a:t>For subsequent requests, the hexadecimal request counter (</a:t>
            </a:r>
            <a:r>
              <a:rPr lang="en-US" dirty="0" err="1"/>
              <a:t>nc</a:t>
            </a:r>
            <a:r>
              <a:rPr lang="en-US" dirty="0"/>
              <a:t>) must be greater than the last value it used – otherwise an attacker could simply "replay" an old request with the same credentials</a:t>
            </a:r>
          </a:p>
          <a:p>
            <a:pPr algn="just" eaLnBrk="1" fontAlgn="auto" hangingPunct="1">
              <a:spcAft>
                <a:spcPts val="0"/>
              </a:spcAft>
              <a:buFont typeface="Wingdings 2"/>
              <a:buChar char=""/>
              <a:defRPr/>
            </a:pPr>
            <a:r>
              <a:rPr lang="en-US" dirty="0"/>
              <a:t>It is up to the server to ensure that the counter increases for each of the nonce values that it has issued, rejecting any bad requests appropriately.</a:t>
            </a:r>
          </a:p>
          <a:p>
            <a:pPr algn="just" eaLnBrk="1" fontAlgn="auto" hangingPunct="1">
              <a:spcAft>
                <a:spcPts val="0"/>
              </a:spcAft>
              <a:buFont typeface="Wingdings 2"/>
              <a:buChar char=""/>
              <a:defRPr/>
            </a:pPr>
            <a:r>
              <a:rPr lang="en-US" dirty="0"/>
              <a:t>The server should remember nonce values that it has recently generated. It may also remember when each nonce value was issued, expiring them after a certain amount of time</a:t>
            </a:r>
          </a:p>
          <a:p>
            <a:pPr lvl="1" algn="just" eaLnBrk="1" fontAlgn="auto" hangingPunct="1">
              <a:spcAft>
                <a:spcPts val="0"/>
              </a:spcAft>
              <a:buFont typeface="Wingdings 2"/>
              <a:buChar char=""/>
              <a:defRPr/>
            </a:pPr>
            <a:r>
              <a:rPr lang="en-US" dirty="0"/>
              <a:t>he server does not need to keep any expired nonce values, but  it can simply assume that any </a:t>
            </a:r>
            <a:r>
              <a:rPr lang="en-US" dirty="0" err="1"/>
              <a:t>unrecognised</a:t>
            </a:r>
            <a:r>
              <a:rPr lang="en-US" dirty="0"/>
              <a:t> values have expired.</a:t>
            </a:r>
          </a:p>
          <a:p>
            <a:pPr eaLnBrk="1" fontAlgn="auto" hangingPunct="1">
              <a:spcAft>
                <a:spcPts val="0"/>
              </a:spcAft>
              <a:buFont typeface="Wingdings 2"/>
              <a:buChar char=""/>
              <a:defRPr/>
            </a:pPr>
            <a:endParaRPr lang="it-IT" dirty="0"/>
          </a:p>
        </p:txBody>
      </p:sp>
    </p:spTree>
    <p:extLst>
      <p:ext uri="{BB962C8B-B14F-4D97-AF65-F5344CB8AC3E}">
        <p14:creationId xmlns:p14="http://schemas.microsoft.com/office/powerpoint/2010/main" val="30850365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olo 1"/>
          <p:cNvSpPr>
            <a:spLocks noGrp="1"/>
          </p:cNvSpPr>
          <p:nvPr>
            <p:ph type="title"/>
          </p:nvPr>
        </p:nvSpPr>
        <p:spPr/>
        <p:txBody>
          <a:bodyPr>
            <a:normAutofit/>
          </a:bodyPr>
          <a:lstStyle/>
          <a:p>
            <a:pPr eaLnBrk="1" hangingPunct="1"/>
            <a:r>
              <a:rPr lang="en-US" sz="3200" b="1"/>
              <a:t>Stanford Secure Remote Password protocol</a:t>
            </a:r>
            <a:endParaRPr lang="it-IT" sz="3200"/>
          </a:p>
        </p:txBody>
      </p:sp>
      <p:sp>
        <p:nvSpPr>
          <p:cNvPr id="14339" name="Segnaposto contenuto 2"/>
          <p:cNvSpPr>
            <a:spLocks noGrp="1"/>
          </p:cNvSpPr>
          <p:nvPr>
            <p:ph idx="1"/>
          </p:nvPr>
        </p:nvSpPr>
        <p:spPr/>
        <p:txBody>
          <a:bodyPr/>
          <a:lstStyle/>
          <a:p>
            <a:pPr algn="just"/>
            <a:r>
              <a:rPr lang="en-US" sz="2800" b="1" dirty="0"/>
              <a:t>SRP</a:t>
            </a:r>
            <a:r>
              <a:rPr lang="en-US" sz="2800" dirty="0"/>
              <a:t> is a public key encryption system designed for storing and validating passwords </a:t>
            </a:r>
            <a:r>
              <a:rPr lang="en-US" sz="2800" b="1" dirty="0"/>
              <a:t>both without storing and without transmitting them unencrypted</a:t>
            </a:r>
            <a:endParaRPr lang="en-US" sz="2800" dirty="0"/>
          </a:p>
          <a:p>
            <a:pPr algn="just" eaLnBrk="1" hangingPunct="1"/>
            <a:endParaRPr lang="en-US" sz="2800" dirty="0"/>
          </a:p>
          <a:p>
            <a:pPr algn="just" eaLnBrk="1" hangingPunct="1"/>
            <a:r>
              <a:rPr lang="en-US" sz="2800" dirty="0"/>
              <a:t>Extension of </a:t>
            </a:r>
            <a:r>
              <a:rPr lang="en-US" sz="2800" dirty="0" err="1"/>
              <a:t>Diffie</a:t>
            </a:r>
            <a:r>
              <a:rPr lang="en-US" sz="2800" dirty="0"/>
              <a:t>-Hellman Exchange</a:t>
            </a:r>
          </a:p>
          <a:p>
            <a:pPr lvl="1" algn="just"/>
            <a:r>
              <a:rPr lang="en-US" sz="2400" dirty="0"/>
              <a:t>Instead of storing a password hash with salt, it is stored a "</a:t>
            </a:r>
            <a:r>
              <a:rPr lang="en-US" sz="2400" b="1" i="1" dirty="0"/>
              <a:t>verifier</a:t>
            </a:r>
            <a:r>
              <a:rPr lang="en-US" sz="2400" dirty="0"/>
              <a:t>", which is a number raised to the power of the password hash value modulo N</a:t>
            </a:r>
          </a:p>
          <a:p>
            <a:pPr eaLnBrk="1" hangingPunct="1"/>
            <a:endParaRPr lang="it-IT"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olo 1"/>
          <p:cNvSpPr>
            <a:spLocks noGrp="1"/>
          </p:cNvSpPr>
          <p:nvPr>
            <p:ph type="title"/>
          </p:nvPr>
        </p:nvSpPr>
        <p:spPr/>
        <p:txBody>
          <a:bodyPr>
            <a:normAutofit/>
          </a:bodyPr>
          <a:lstStyle/>
          <a:p>
            <a:pPr eaLnBrk="1" hangingPunct="1"/>
            <a:r>
              <a:rPr lang="en-US" sz="3200" b="1" dirty="0"/>
              <a:t>Stanford Secure Remote Password protocol</a:t>
            </a:r>
            <a:endParaRPr lang="it-IT" sz="3200" dirty="0"/>
          </a:p>
        </p:txBody>
      </p:sp>
      <p:sp>
        <p:nvSpPr>
          <p:cNvPr id="15363" name="Segnaposto contenuto 2"/>
          <p:cNvSpPr>
            <a:spLocks noGrp="1"/>
          </p:cNvSpPr>
          <p:nvPr>
            <p:ph idx="1"/>
          </p:nvPr>
        </p:nvSpPr>
        <p:spPr>
          <a:xfrm>
            <a:off x="457200" y="1314450"/>
            <a:ext cx="8229600" cy="4900613"/>
          </a:xfrm>
        </p:spPr>
        <p:txBody>
          <a:bodyPr>
            <a:normAutofit/>
          </a:bodyPr>
          <a:lstStyle/>
          <a:p>
            <a:pPr algn="just"/>
            <a:r>
              <a:rPr lang="en-US" sz="2600" dirty="0"/>
              <a:t>It is a challenge-response protocol that allows a server to prove that the user is aware of the password without his having to be transmitted on the network </a:t>
            </a:r>
          </a:p>
          <a:p>
            <a:pPr algn="just"/>
            <a:r>
              <a:rPr lang="en-US" sz="2600" dirty="0"/>
              <a:t>Does not require storage in clear, it stores a non-reversible encrypted verifier</a:t>
            </a:r>
          </a:p>
          <a:p>
            <a:pPr algn="just"/>
            <a:r>
              <a:rPr lang="en-US" sz="2600" dirty="0"/>
              <a:t>Being able to reverse the SRP verifiers quickly would mean an important advancement both in cryptography and computational complexity</a:t>
            </a:r>
          </a:p>
          <a:p>
            <a:pPr algn="just"/>
            <a:r>
              <a:rPr lang="en-US" sz="2600" dirty="0"/>
              <a:t>SRP is simple enough to run on a browser with </a:t>
            </a:r>
            <a:r>
              <a:rPr lang="en-US" sz="2600" dirty="0" err="1"/>
              <a:t>Javascript</a:t>
            </a:r>
            <a:endParaRPr lang="it-IT"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p:cNvSpPr>
            <a:spLocks noGrp="1"/>
          </p:cNvSpPr>
          <p:nvPr>
            <p:ph type="title"/>
          </p:nvPr>
        </p:nvSpPr>
        <p:spPr/>
        <p:txBody>
          <a:bodyPr>
            <a:normAutofit/>
          </a:bodyPr>
          <a:lstStyle/>
          <a:p>
            <a:pPr eaLnBrk="1" hangingPunct="1"/>
            <a:r>
              <a:rPr lang="en-US" sz="3200" b="1" dirty="0"/>
              <a:t>Stanford Secure Remote Password protocol</a:t>
            </a:r>
            <a:endParaRPr lang="it-IT" sz="3200" dirty="0"/>
          </a:p>
        </p:txBody>
      </p:sp>
      <p:sp>
        <p:nvSpPr>
          <p:cNvPr id="3" name="Segnaposto contenuto 2"/>
          <p:cNvSpPr>
            <a:spLocks noGrp="1"/>
          </p:cNvSpPr>
          <p:nvPr>
            <p:ph idx="1"/>
          </p:nvPr>
        </p:nvSpPr>
        <p:spPr>
          <a:xfrm>
            <a:off x="457200" y="1600200"/>
            <a:ext cx="8229600" cy="1185863"/>
          </a:xfrm>
        </p:spPr>
        <p:txBody>
          <a:bodyPr rtlCol="0">
            <a:normAutofit fontScale="85000" lnSpcReduction="10000"/>
          </a:bodyPr>
          <a:lstStyle/>
          <a:p>
            <a:pPr>
              <a:buFont typeface="Arial" pitchFamily="34" charset="0"/>
              <a:buChar char="•"/>
              <a:defRPr/>
            </a:pPr>
            <a:r>
              <a:rPr lang="en-US" dirty="0"/>
              <a:t>First you select a sufficiently large prime number, </a:t>
            </a:r>
            <a:r>
              <a:rPr lang="en-US" b="1" i="1" dirty="0"/>
              <a:t>n</a:t>
            </a:r>
          </a:p>
          <a:p>
            <a:pPr>
              <a:buFont typeface="Arial" pitchFamily="34" charset="0"/>
              <a:buChar char="•"/>
              <a:defRPr/>
            </a:pPr>
            <a:r>
              <a:rPr lang="en-US" dirty="0"/>
              <a:t>All computations are performed </a:t>
            </a:r>
            <a:r>
              <a:rPr lang="en-US" b="1" i="1" dirty="0"/>
              <a:t>modulo n</a:t>
            </a:r>
            <a:endParaRPr lang="en-US" b="1" i="1" dirty="0">
              <a:cs typeface="Courier New" pitchFamily="49" charset="0"/>
            </a:endParaRPr>
          </a:p>
        </p:txBody>
      </p:sp>
      <p:sp>
        <p:nvSpPr>
          <p:cNvPr id="16388" name="CasellaDiTesto 3"/>
          <p:cNvSpPr txBox="1">
            <a:spLocks noChangeArrowheads="1"/>
          </p:cNvSpPr>
          <p:nvPr/>
        </p:nvSpPr>
        <p:spPr bwMode="auto">
          <a:xfrm>
            <a:off x="714348" y="2643182"/>
            <a:ext cx="7858179" cy="3416320"/>
          </a:xfrm>
          <a:prstGeom prst="rect">
            <a:avLst/>
          </a:prstGeom>
          <a:solidFill>
            <a:schemeClr val="accent1">
              <a:alpha val="12941"/>
            </a:schemeClr>
          </a:solidFill>
          <a:ln w="9525">
            <a:solidFill>
              <a:schemeClr val="tx1"/>
            </a:solidFill>
            <a:miter lim="800000"/>
            <a:headEnd/>
            <a:tailEnd/>
          </a:ln>
        </p:spPr>
        <p:txBody>
          <a:bodyPr wrap="square">
            <a:spAutoFit/>
          </a:bodyPr>
          <a:lstStyle/>
          <a:p>
            <a:r>
              <a:rPr lang="en-US" b="1" dirty="0">
                <a:latin typeface="Calibri" pitchFamily="34" charset="0"/>
              </a:rPr>
              <a:t>n</a:t>
            </a:r>
            <a:r>
              <a:rPr lang="en-US" dirty="0">
                <a:latin typeface="Calibri" pitchFamily="34" charset="0"/>
              </a:rPr>
              <a:t>	 A large prime number.</a:t>
            </a:r>
          </a:p>
          <a:p>
            <a:r>
              <a:rPr lang="en-US" b="1" dirty="0">
                <a:latin typeface="Calibri" pitchFamily="34" charset="0"/>
              </a:rPr>
              <a:t>g</a:t>
            </a:r>
            <a:r>
              <a:rPr lang="en-US" dirty="0">
                <a:latin typeface="Calibri" pitchFamily="34" charset="0"/>
              </a:rPr>
              <a:t>	 A primitive root modulo n (often called a generator)</a:t>
            </a:r>
          </a:p>
          <a:p>
            <a:r>
              <a:rPr lang="en-US" b="1" dirty="0">
                <a:latin typeface="Calibri" pitchFamily="34" charset="0"/>
              </a:rPr>
              <a:t>s</a:t>
            </a:r>
            <a:r>
              <a:rPr lang="en-US" dirty="0">
                <a:latin typeface="Calibri" pitchFamily="34" charset="0"/>
              </a:rPr>
              <a:t>	 A random string used as the user's salt</a:t>
            </a:r>
          </a:p>
          <a:p>
            <a:r>
              <a:rPr lang="en-US" b="1" dirty="0">
                <a:latin typeface="Calibri" pitchFamily="34" charset="0"/>
              </a:rPr>
              <a:t>P</a:t>
            </a:r>
            <a:r>
              <a:rPr lang="en-US" dirty="0">
                <a:latin typeface="Calibri" pitchFamily="34" charset="0"/>
              </a:rPr>
              <a:t>	 The user's password</a:t>
            </a:r>
          </a:p>
          <a:p>
            <a:r>
              <a:rPr lang="en-US" b="1" dirty="0">
                <a:latin typeface="Calibri" pitchFamily="34" charset="0"/>
              </a:rPr>
              <a:t>x</a:t>
            </a:r>
            <a:r>
              <a:rPr lang="en-US" dirty="0">
                <a:latin typeface="Calibri" pitchFamily="34" charset="0"/>
              </a:rPr>
              <a:t>	 A private key derived from the password and salt</a:t>
            </a:r>
          </a:p>
          <a:p>
            <a:r>
              <a:rPr lang="en-US" b="1" dirty="0">
                <a:latin typeface="Calibri" pitchFamily="34" charset="0"/>
              </a:rPr>
              <a:t>v</a:t>
            </a:r>
            <a:r>
              <a:rPr lang="en-US" dirty="0">
                <a:latin typeface="Calibri" pitchFamily="34" charset="0"/>
              </a:rPr>
              <a:t>	 The host's password verifier</a:t>
            </a:r>
          </a:p>
          <a:p>
            <a:r>
              <a:rPr lang="en-US" b="1" dirty="0">
                <a:latin typeface="Calibri" pitchFamily="34" charset="0"/>
              </a:rPr>
              <a:t>u</a:t>
            </a:r>
            <a:r>
              <a:rPr lang="en-US" dirty="0">
                <a:latin typeface="Calibri" pitchFamily="34" charset="0"/>
              </a:rPr>
              <a:t>	 Random scrambling parameter, publicly revealed</a:t>
            </a:r>
          </a:p>
          <a:p>
            <a:r>
              <a:rPr lang="en-US" b="1" dirty="0" err="1">
                <a:latin typeface="Calibri" pitchFamily="34" charset="0"/>
              </a:rPr>
              <a:t>a,b</a:t>
            </a:r>
            <a:r>
              <a:rPr lang="en-US" dirty="0">
                <a:latin typeface="Calibri" pitchFamily="34" charset="0"/>
              </a:rPr>
              <a:t>	 Ephemeral private keys, generated randomly and not publicly revealed</a:t>
            </a:r>
          </a:p>
          <a:p>
            <a:r>
              <a:rPr lang="en-US" b="1" dirty="0">
                <a:latin typeface="Calibri" pitchFamily="34" charset="0"/>
              </a:rPr>
              <a:t>A,B</a:t>
            </a:r>
            <a:r>
              <a:rPr lang="en-US" dirty="0">
                <a:latin typeface="Calibri" pitchFamily="34" charset="0"/>
              </a:rPr>
              <a:t>	 Corresponding public keys</a:t>
            </a:r>
          </a:p>
          <a:p>
            <a:r>
              <a:rPr lang="en-US" b="1" dirty="0">
                <a:latin typeface="Calibri" pitchFamily="34" charset="0"/>
              </a:rPr>
              <a:t>H()</a:t>
            </a:r>
            <a:r>
              <a:rPr lang="en-US" dirty="0">
                <a:latin typeface="Calibri" pitchFamily="34" charset="0"/>
              </a:rPr>
              <a:t>	 One-way hash function</a:t>
            </a:r>
          </a:p>
          <a:p>
            <a:r>
              <a:rPr lang="en-US" b="1" dirty="0" err="1">
                <a:latin typeface="Calibri" pitchFamily="34" charset="0"/>
              </a:rPr>
              <a:t>m,n</a:t>
            </a:r>
            <a:r>
              <a:rPr lang="en-US" dirty="0">
                <a:latin typeface="Calibri" pitchFamily="34" charset="0"/>
              </a:rPr>
              <a:t>	 The two quantities (strings) m and n concatenated</a:t>
            </a:r>
          </a:p>
          <a:p>
            <a:r>
              <a:rPr lang="en-US" b="1" dirty="0">
                <a:latin typeface="Calibri" pitchFamily="34" charset="0"/>
              </a:rPr>
              <a:t>K</a:t>
            </a:r>
            <a:r>
              <a:rPr lang="en-US" dirty="0">
                <a:latin typeface="Calibri" pitchFamily="34" charset="0"/>
              </a:rPr>
              <a:t>	 Session key</a:t>
            </a:r>
            <a:endParaRPr lang="it-IT" dirty="0">
              <a:latin typeface="Calibri"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nvGraphicFramePr>
        <p:xfrm>
          <a:off x="500034" y="2756847"/>
          <a:ext cx="8429686" cy="3955314"/>
        </p:xfrm>
        <a:graphic>
          <a:graphicData uri="http://schemas.openxmlformats.org/drawingml/2006/table">
            <a:tbl>
              <a:tblPr>
                <a:tableStyleId>{9D7B26C5-4107-4FEC-AEDC-1716B250A1EF}</a:tableStyleId>
              </a:tblPr>
              <a:tblGrid>
                <a:gridCol w="513112">
                  <a:extLst>
                    <a:ext uri="{9D8B030D-6E8A-4147-A177-3AD203B41FA5}">
                      <a16:colId xmlns:a16="http://schemas.microsoft.com/office/drawing/2014/main" val="20000"/>
                    </a:ext>
                  </a:extLst>
                </a:gridCol>
                <a:gridCol w="3201665">
                  <a:extLst>
                    <a:ext uri="{9D8B030D-6E8A-4147-A177-3AD203B41FA5}">
                      <a16:colId xmlns:a16="http://schemas.microsoft.com/office/drawing/2014/main" val="20001"/>
                    </a:ext>
                  </a:extLst>
                </a:gridCol>
                <a:gridCol w="2000264">
                  <a:extLst>
                    <a:ext uri="{9D8B030D-6E8A-4147-A177-3AD203B41FA5}">
                      <a16:colId xmlns:a16="http://schemas.microsoft.com/office/drawing/2014/main" val="20002"/>
                    </a:ext>
                  </a:extLst>
                </a:gridCol>
                <a:gridCol w="2714645">
                  <a:extLst>
                    <a:ext uri="{9D8B030D-6E8A-4147-A177-3AD203B41FA5}">
                      <a16:colId xmlns:a16="http://schemas.microsoft.com/office/drawing/2014/main" val="20003"/>
                    </a:ext>
                  </a:extLst>
                </a:gridCol>
              </a:tblGrid>
              <a:tr h="345850">
                <a:tc>
                  <a:txBody>
                    <a:bodyPr/>
                    <a:lstStyle/>
                    <a:p>
                      <a:pPr algn="l"/>
                      <a:endParaRPr lang="it-IT" sz="1800" b="1" dirty="0">
                        <a:solidFill>
                          <a:srgbClr val="FF0000"/>
                        </a:solidFill>
                      </a:endParaRPr>
                    </a:p>
                  </a:txBody>
                  <a:tcPr marL="82939" marR="82939" marT="41469" marB="4146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rgbClr val="FF0000"/>
                          </a:solidFill>
                        </a:rPr>
                        <a:t>Carol </a:t>
                      </a:r>
                    </a:p>
                  </a:txBody>
                  <a:tcPr marL="82939" marR="82939" marT="41469" marB="41469" anchor="ctr">
                    <a:lnL w="12700" cap="flat" cmpd="sng" algn="ctr">
                      <a:no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rgbClr val="FF0000"/>
                        </a:solidFill>
                      </a:endParaRPr>
                    </a:p>
                  </a:txBody>
                  <a:tcPr marL="82939" marR="82939" marT="41469" marB="41469" anchor="ctr">
                    <a:lnL>
                      <a:noFill/>
                    </a:lnL>
                    <a:lnR>
                      <a:noFill/>
                    </a:lnR>
                    <a:lnT w="12700" cmpd="sng">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rgbClr val="FF0000"/>
                          </a:solidFill>
                        </a:rPr>
                        <a:t>Steve </a:t>
                      </a:r>
                    </a:p>
                  </a:txBody>
                  <a:tcPr marL="82939" marR="82939" marT="41469" marB="41469" anchor="ctr">
                    <a:lnL>
                      <a:noFill/>
                    </a:lnL>
                    <a:lnR>
                      <a:noFill/>
                    </a:lnR>
                    <a:lnT w="12700" cmpd="sng">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0"/>
                  </a:ext>
                </a:extLst>
              </a:tr>
              <a:tr h="345850">
                <a:tc>
                  <a:txBody>
                    <a:bodyPr/>
                    <a:lstStyle/>
                    <a:p>
                      <a:pPr algn="r"/>
                      <a:r>
                        <a:rPr lang="it-IT" sz="1800" b="1" dirty="0"/>
                        <a:t>1. </a:t>
                      </a:r>
                    </a:p>
                  </a:txBody>
                  <a:tcPr marL="82939" marR="82939" marT="41469" marB="41469"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C </a:t>
                      </a:r>
                      <a:r>
                        <a:rPr lang="it-IT" sz="1800" b="1" dirty="0" err="1"/>
                        <a:t>--</a:t>
                      </a:r>
                      <a:r>
                        <a:rPr lang="it-IT" sz="1800" b="1" dirty="0"/>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a:t>
                      </a:r>
                      <a:r>
                        <a:rPr lang="it-IT" sz="1800" b="1" dirty="0" err="1"/>
                        <a:t>lookup</a:t>
                      </a:r>
                      <a:r>
                        <a:rPr lang="it-IT" sz="1800" b="1" dirty="0"/>
                        <a:t> s, v)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1"/>
                  </a:ext>
                </a:extLst>
              </a:tr>
              <a:tr h="345850">
                <a:tc>
                  <a:txBody>
                    <a:bodyPr/>
                    <a:lstStyle/>
                    <a:p>
                      <a:pPr algn="r"/>
                      <a:r>
                        <a:rPr lang="it-IT" sz="1800" b="1"/>
                        <a:t>2.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x = H(s, P)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&lt;</a:t>
                      </a:r>
                      <a:r>
                        <a:rPr lang="it-IT" sz="1800" b="1" dirty="0" err="1"/>
                        <a:t>--</a:t>
                      </a:r>
                      <a:r>
                        <a:rPr lang="it-IT" sz="1800" b="1" dirty="0"/>
                        <a:t> 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2"/>
                  </a:ext>
                </a:extLst>
              </a:tr>
              <a:tr h="345850">
                <a:tc>
                  <a:txBody>
                    <a:bodyPr/>
                    <a:lstStyle/>
                    <a:p>
                      <a:pPr algn="r"/>
                      <a:r>
                        <a:rPr lang="it-IT" sz="1800" b="1" dirty="0">
                          <a:solidFill>
                            <a:schemeClr val="bg1">
                              <a:lumMod val="75000"/>
                            </a:schemeClr>
                          </a:solidFill>
                        </a:rPr>
                        <a:t>3.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A = </a:t>
                      </a:r>
                      <a:r>
                        <a:rPr lang="it-IT" sz="1800" b="1" dirty="0" err="1">
                          <a:solidFill>
                            <a:schemeClr val="bg1">
                              <a:lumMod val="75000"/>
                            </a:schemeClr>
                          </a:solidFill>
                        </a:rPr>
                        <a:t>g^a</a:t>
                      </a:r>
                      <a:r>
                        <a:rPr lang="it-IT" sz="1800" b="1" dirty="0">
                          <a:solidFill>
                            <a:schemeClr val="bg1">
                              <a:lumMod val="75000"/>
                            </a:schemeClr>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A </a:t>
                      </a:r>
                      <a:r>
                        <a:rPr lang="it-IT" sz="1800" b="1" dirty="0" err="1">
                          <a:solidFill>
                            <a:schemeClr val="bg1">
                              <a:lumMod val="75000"/>
                            </a:schemeClr>
                          </a:solidFill>
                        </a:rPr>
                        <a:t>--</a:t>
                      </a:r>
                      <a:r>
                        <a:rPr lang="it-IT" sz="1800" b="1" dirty="0">
                          <a:solidFill>
                            <a:schemeClr val="bg1">
                              <a:lumMod val="75000"/>
                            </a:schemeClr>
                          </a:solidFill>
                        </a:rPr>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bg1">
                            <a:lumMod val="75000"/>
                          </a:schemeClr>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3"/>
                  </a:ext>
                </a:extLst>
              </a:tr>
              <a:tr h="345850">
                <a:tc>
                  <a:txBody>
                    <a:bodyPr/>
                    <a:lstStyle/>
                    <a:p>
                      <a:pPr algn="r"/>
                      <a:r>
                        <a:rPr lang="it-IT" sz="1800" b="1">
                          <a:solidFill>
                            <a:schemeClr val="bg1">
                              <a:lumMod val="75000"/>
                            </a:schemeClr>
                          </a:solidFill>
                        </a:rPr>
                        <a:t>4.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bg1">
                            <a:lumMod val="75000"/>
                          </a:schemeClr>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&lt;</a:t>
                      </a:r>
                      <a:r>
                        <a:rPr lang="it-IT" sz="1800" b="1" dirty="0" err="1">
                          <a:solidFill>
                            <a:schemeClr val="bg1">
                              <a:lumMod val="75000"/>
                            </a:schemeClr>
                          </a:solidFill>
                        </a:rPr>
                        <a:t>--</a:t>
                      </a:r>
                      <a:r>
                        <a:rPr lang="it-IT" sz="1800" b="1" dirty="0">
                          <a:solidFill>
                            <a:schemeClr val="bg1">
                              <a:lumMod val="75000"/>
                            </a:schemeClr>
                          </a:solidFill>
                        </a:rPr>
                        <a:t> B, u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B = v + </a:t>
                      </a:r>
                      <a:r>
                        <a:rPr lang="it-IT" sz="1800" b="1" dirty="0" err="1">
                          <a:solidFill>
                            <a:schemeClr val="bg1">
                              <a:lumMod val="75000"/>
                            </a:schemeClr>
                          </a:solidFill>
                        </a:rPr>
                        <a:t>g^b</a:t>
                      </a:r>
                      <a:r>
                        <a:rPr lang="it-IT" sz="1800" b="1" dirty="0">
                          <a:solidFill>
                            <a:schemeClr val="bg1">
                              <a:lumMod val="75000"/>
                            </a:schemeClr>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4"/>
                  </a:ext>
                </a:extLst>
              </a:tr>
              <a:tr h="603922">
                <a:tc>
                  <a:txBody>
                    <a:bodyPr/>
                    <a:lstStyle/>
                    <a:p>
                      <a:pPr algn="r"/>
                      <a:r>
                        <a:rPr lang="it-IT" sz="1800" b="1">
                          <a:solidFill>
                            <a:schemeClr val="bg1">
                              <a:lumMod val="75000"/>
                            </a:schemeClr>
                          </a:solidFill>
                        </a:rPr>
                        <a:t>5.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S = (B - </a:t>
                      </a:r>
                      <a:r>
                        <a:rPr lang="it-IT" sz="1800" b="1" dirty="0" err="1">
                          <a:solidFill>
                            <a:schemeClr val="bg1">
                              <a:lumMod val="75000"/>
                            </a:schemeClr>
                          </a:solidFill>
                        </a:rPr>
                        <a:t>g^x</a:t>
                      </a:r>
                      <a:r>
                        <a:rPr lang="it-IT" sz="1800" b="1" dirty="0">
                          <a:solidFill>
                            <a:schemeClr val="bg1">
                              <a:lumMod val="75000"/>
                            </a:schemeClr>
                          </a:solidFill>
                        </a:rPr>
                        <a:t>)^(a + </a:t>
                      </a:r>
                      <a:r>
                        <a:rPr lang="it-IT" sz="1800" b="1" dirty="0" err="1">
                          <a:solidFill>
                            <a:schemeClr val="bg1">
                              <a:lumMod val="75000"/>
                            </a:schemeClr>
                          </a:solidFill>
                        </a:rPr>
                        <a:t>ux</a:t>
                      </a:r>
                      <a:r>
                        <a:rPr lang="it-IT" sz="1800" b="1" dirty="0">
                          <a:solidFill>
                            <a:schemeClr val="bg1">
                              <a:lumMod val="75000"/>
                            </a:schemeClr>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bg1">
                            <a:lumMod val="75000"/>
                          </a:schemeClr>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S = (A · </a:t>
                      </a:r>
                      <a:r>
                        <a:rPr lang="it-IT" sz="1800" b="1" dirty="0" err="1">
                          <a:solidFill>
                            <a:schemeClr val="bg1">
                              <a:lumMod val="75000"/>
                            </a:schemeClr>
                          </a:solidFill>
                        </a:rPr>
                        <a:t>v^u</a:t>
                      </a:r>
                      <a:r>
                        <a:rPr lang="it-IT" sz="1800" b="1" dirty="0">
                          <a:solidFill>
                            <a:schemeClr val="bg1">
                              <a:lumMod val="75000"/>
                            </a:schemeClr>
                          </a:solidFill>
                        </a:rPr>
                        <a:t>)</a:t>
                      </a:r>
                      <a:r>
                        <a:rPr lang="it-IT" sz="1800" b="1" dirty="0" err="1">
                          <a:solidFill>
                            <a:schemeClr val="bg1">
                              <a:lumMod val="75000"/>
                            </a:schemeClr>
                          </a:solidFill>
                        </a:rPr>
                        <a:t>^b</a:t>
                      </a:r>
                      <a:r>
                        <a:rPr lang="it-IT" sz="1800" b="1" dirty="0">
                          <a:solidFill>
                            <a:schemeClr val="bg1">
                              <a:lumMod val="75000"/>
                            </a:schemeClr>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5"/>
                  </a:ext>
                </a:extLst>
              </a:tr>
              <a:tr h="345850">
                <a:tc>
                  <a:txBody>
                    <a:bodyPr/>
                    <a:lstStyle/>
                    <a:p>
                      <a:pPr algn="r"/>
                      <a:r>
                        <a:rPr lang="it-IT" sz="1800" b="1">
                          <a:solidFill>
                            <a:schemeClr val="bg1">
                              <a:lumMod val="75000"/>
                            </a:schemeClr>
                          </a:solidFill>
                        </a:rPr>
                        <a:t>6.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bg1">
                              <a:lumMod val="75000"/>
                            </a:schemeClr>
                          </a:solidFill>
                        </a:rPr>
                        <a:t>K = H(S)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bg1">
                            <a:lumMod val="75000"/>
                          </a:schemeClr>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K = H(S)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6"/>
                  </a:ext>
                </a:extLst>
              </a:tr>
              <a:tr h="603922">
                <a:tc>
                  <a:txBody>
                    <a:bodyPr/>
                    <a:lstStyle/>
                    <a:p>
                      <a:pPr algn="r"/>
                      <a:r>
                        <a:rPr lang="it-IT" sz="1800" b="1">
                          <a:solidFill>
                            <a:schemeClr val="bg1">
                              <a:lumMod val="75000"/>
                            </a:schemeClr>
                          </a:solidFill>
                        </a:rPr>
                        <a:t>7.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bg1">
                              <a:lumMod val="75000"/>
                            </a:schemeClr>
                          </a:solidFill>
                        </a:rPr>
                        <a:t>M[1] = H(A, B, K)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M[1] </a:t>
                      </a:r>
                      <a:r>
                        <a:rPr lang="it-IT" sz="1800" b="1" dirty="0" err="1">
                          <a:solidFill>
                            <a:schemeClr val="bg1">
                              <a:lumMod val="75000"/>
                            </a:schemeClr>
                          </a:solidFill>
                        </a:rPr>
                        <a:t>--</a:t>
                      </a:r>
                      <a:r>
                        <a:rPr lang="it-IT" sz="1800" b="1" dirty="0">
                          <a:solidFill>
                            <a:schemeClr val="bg1">
                              <a:lumMod val="75000"/>
                            </a:schemeClr>
                          </a:solidFill>
                        </a:rPr>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a:t>
                      </a:r>
                      <a:r>
                        <a:rPr lang="it-IT" sz="1800" b="1" dirty="0" err="1">
                          <a:solidFill>
                            <a:schemeClr val="bg1">
                              <a:lumMod val="75000"/>
                            </a:schemeClr>
                          </a:solidFill>
                        </a:rPr>
                        <a:t>verify</a:t>
                      </a:r>
                      <a:r>
                        <a:rPr lang="it-IT" sz="1800" b="1" dirty="0">
                          <a:solidFill>
                            <a:schemeClr val="bg1">
                              <a:lumMod val="75000"/>
                            </a:schemeClr>
                          </a:solidFill>
                        </a:rPr>
                        <a:t> M[1])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7"/>
                  </a:ext>
                </a:extLst>
              </a:tr>
              <a:tr h="603922">
                <a:tc>
                  <a:txBody>
                    <a:bodyPr/>
                    <a:lstStyle/>
                    <a:p>
                      <a:pPr algn="r"/>
                      <a:r>
                        <a:rPr lang="it-IT" sz="1800" b="1">
                          <a:solidFill>
                            <a:schemeClr val="bg1">
                              <a:lumMod val="75000"/>
                            </a:schemeClr>
                          </a:solidFill>
                        </a:rPr>
                        <a:t>8.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bg1">
                              <a:lumMod val="75000"/>
                            </a:schemeClr>
                          </a:solidFill>
                        </a:rPr>
                        <a:t>(verify M[2])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&lt;</a:t>
                      </a:r>
                      <a:r>
                        <a:rPr lang="it-IT" sz="1800" b="1" dirty="0" err="1">
                          <a:solidFill>
                            <a:schemeClr val="bg1">
                              <a:lumMod val="75000"/>
                            </a:schemeClr>
                          </a:solidFill>
                        </a:rPr>
                        <a:t>--</a:t>
                      </a:r>
                      <a:r>
                        <a:rPr lang="it-IT" sz="1800" b="1" dirty="0">
                          <a:solidFill>
                            <a:schemeClr val="bg1">
                              <a:lumMod val="75000"/>
                            </a:schemeClr>
                          </a:solidFill>
                        </a:rPr>
                        <a:t> M[2]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M[2] = H(A, M[1], K)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8"/>
                  </a:ext>
                </a:extLst>
              </a:tr>
            </a:tbl>
          </a:graphicData>
        </a:graphic>
      </p:graphicFrame>
      <p:sp>
        <p:nvSpPr>
          <p:cNvPr id="17411" name="Rettangolo 6"/>
          <p:cNvSpPr>
            <a:spLocks noChangeArrowheads="1"/>
          </p:cNvSpPr>
          <p:nvPr/>
        </p:nvSpPr>
        <p:spPr bwMode="auto">
          <a:xfrm>
            <a:off x="1000125" y="142875"/>
            <a:ext cx="7572375" cy="1200150"/>
          </a:xfrm>
          <a:prstGeom prst="rect">
            <a:avLst/>
          </a:prstGeom>
          <a:noFill/>
          <a:ln w="9525">
            <a:solidFill>
              <a:schemeClr val="accent1"/>
            </a:solidFill>
            <a:miter lim="800000"/>
            <a:headEnd/>
            <a:tailEnd/>
          </a:ln>
        </p:spPr>
        <p:txBody>
          <a:bodyPr>
            <a:spAutoFit/>
          </a:bodyPr>
          <a:lstStyle/>
          <a:p>
            <a:pPr algn="ctr"/>
            <a:r>
              <a:rPr lang="en-US" dirty="0">
                <a:latin typeface="Calibri" pitchFamily="34" charset="0"/>
              </a:rPr>
              <a:t>Steve takes salt </a:t>
            </a:r>
            <a:r>
              <a:rPr lang="en-US" b="1" i="1" dirty="0">
                <a:latin typeface="Calibri" pitchFamily="34" charset="0"/>
              </a:rPr>
              <a:t>s</a:t>
            </a:r>
            <a:r>
              <a:rPr lang="en-US" dirty="0">
                <a:latin typeface="Calibri" pitchFamily="34" charset="0"/>
              </a:rPr>
              <a:t> &amp; computes:</a:t>
            </a:r>
          </a:p>
          <a:p>
            <a:pPr algn="ctr"/>
            <a:r>
              <a:rPr lang="en-US" b="1" i="1" dirty="0">
                <a:latin typeface="Calibri" pitchFamily="34" charset="0"/>
              </a:rPr>
              <a:t>x = H(s, P)</a:t>
            </a:r>
            <a:br>
              <a:rPr lang="en-US" b="1" i="1" dirty="0">
                <a:latin typeface="Calibri" pitchFamily="34" charset="0"/>
              </a:rPr>
            </a:br>
            <a:r>
              <a:rPr lang="en-US" b="1" i="1" dirty="0">
                <a:latin typeface="Calibri" pitchFamily="34" charset="0"/>
              </a:rPr>
              <a:t>v = </a:t>
            </a:r>
            <a:r>
              <a:rPr lang="en-US" b="1" i="1" dirty="0" err="1">
                <a:latin typeface="Calibri" pitchFamily="34" charset="0"/>
              </a:rPr>
              <a:t>g^x</a:t>
            </a:r>
            <a:r>
              <a:rPr lang="en-US" b="1" i="1" dirty="0">
                <a:latin typeface="Calibri" pitchFamily="34" charset="0"/>
              </a:rPr>
              <a:t> </a:t>
            </a:r>
          </a:p>
          <a:p>
            <a:pPr algn="ctr"/>
            <a:r>
              <a:rPr lang="en-US" dirty="0">
                <a:latin typeface="Calibri" pitchFamily="34" charset="0"/>
              </a:rPr>
              <a:t>Steve stores </a:t>
            </a:r>
            <a:r>
              <a:rPr lang="en-US" b="1" i="1" dirty="0">
                <a:latin typeface="Calibri" pitchFamily="34" charset="0"/>
              </a:rPr>
              <a:t>v</a:t>
            </a:r>
            <a:r>
              <a:rPr lang="en-US" dirty="0">
                <a:latin typeface="Calibri" pitchFamily="34" charset="0"/>
              </a:rPr>
              <a:t> and </a:t>
            </a:r>
            <a:r>
              <a:rPr lang="en-US" b="1" i="1" dirty="0">
                <a:latin typeface="Calibri" pitchFamily="34" charset="0"/>
              </a:rPr>
              <a:t>s</a:t>
            </a:r>
            <a:r>
              <a:rPr lang="en-US" dirty="0">
                <a:latin typeface="Calibri" pitchFamily="34" charset="0"/>
              </a:rPr>
              <a:t> as Carol's </a:t>
            </a:r>
            <a:r>
              <a:rPr lang="en-US" i="1" dirty="0">
                <a:latin typeface="Calibri" pitchFamily="34" charset="0"/>
              </a:rPr>
              <a:t>password verifier </a:t>
            </a:r>
            <a:r>
              <a:rPr lang="en-US" dirty="0">
                <a:latin typeface="Calibri" pitchFamily="34" charset="0"/>
              </a:rPr>
              <a:t>+ </a:t>
            </a:r>
            <a:r>
              <a:rPr lang="en-US" i="1" dirty="0">
                <a:latin typeface="Calibri" pitchFamily="34" charset="0"/>
              </a:rPr>
              <a:t>salt. </a:t>
            </a:r>
            <a:r>
              <a:rPr lang="en-US" b="1" i="1" dirty="0">
                <a:latin typeface="Calibri" pitchFamily="34" charset="0"/>
              </a:rPr>
              <a:t>x </a:t>
            </a:r>
            <a:r>
              <a:rPr lang="en-US" i="1" dirty="0">
                <a:latin typeface="Calibri" pitchFamily="34" charset="0"/>
              </a:rPr>
              <a:t>is discarded </a:t>
            </a:r>
          </a:p>
        </p:txBody>
      </p:sp>
      <p:sp>
        <p:nvSpPr>
          <p:cNvPr id="17412" name="Rettangolo 12"/>
          <p:cNvSpPr>
            <a:spLocks noChangeArrowheads="1"/>
          </p:cNvSpPr>
          <p:nvPr/>
        </p:nvSpPr>
        <p:spPr bwMode="auto">
          <a:xfrm>
            <a:off x="571500" y="1422400"/>
            <a:ext cx="8429625" cy="1201738"/>
          </a:xfrm>
          <a:prstGeom prst="rect">
            <a:avLst/>
          </a:prstGeom>
          <a:noFill/>
          <a:ln w="9525">
            <a:noFill/>
            <a:miter lim="800000"/>
            <a:headEnd/>
            <a:tailEnd/>
          </a:ln>
        </p:spPr>
        <p:txBody>
          <a:bodyPr>
            <a:spAutoFit/>
          </a:bodyPr>
          <a:lstStyle/>
          <a:p>
            <a:pPr marL="514350" indent="-514350">
              <a:buFont typeface="Calibri" pitchFamily="34" charset="0"/>
              <a:buAutoNum type="arabicPeriod"/>
            </a:pPr>
            <a:r>
              <a:rPr lang="en-US" dirty="0">
                <a:latin typeface="Calibri" pitchFamily="34" charset="0"/>
              </a:rPr>
              <a:t>Carol sends Steve her username, (e.g. carol).</a:t>
            </a:r>
          </a:p>
          <a:p>
            <a:pPr marL="514350" indent="-514350">
              <a:buFont typeface="Calibri" pitchFamily="34" charset="0"/>
              <a:buAutoNum type="arabicPeriod"/>
            </a:pPr>
            <a:r>
              <a:rPr lang="en-US" dirty="0">
                <a:latin typeface="Calibri" pitchFamily="34" charset="0"/>
              </a:rPr>
              <a:t>Steve looks up Carol's password entry and fetches her password verifier v and her salt s. He sends s to Carol. Carol computes her long-term private key x using s and her real password P.  </a:t>
            </a:r>
          </a:p>
        </p:txBody>
      </p:sp>
      <p:sp>
        <p:nvSpPr>
          <p:cNvPr id="15" name="Parentesi graffa aperta 14"/>
          <p:cNvSpPr/>
          <p:nvPr/>
        </p:nvSpPr>
        <p:spPr>
          <a:xfrm>
            <a:off x="357188" y="3143250"/>
            <a:ext cx="71437" cy="642938"/>
          </a:xfrm>
          <a:prstGeom prst="leftBrace">
            <a:avLst/>
          </a:prstGeom>
          <a:noFill/>
          <a:ln w="2222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t-IT"/>
          </a:p>
        </p:txBody>
      </p:sp>
      <p:sp>
        <p:nvSpPr>
          <p:cNvPr id="16" name="Parentesi graffa aperta 15"/>
          <p:cNvSpPr/>
          <p:nvPr/>
        </p:nvSpPr>
        <p:spPr>
          <a:xfrm>
            <a:off x="428625" y="1428750"/>
            <a:ext cx="71438" cy="1143000"/>
          </a:xfrm>
          <a:prstGeom prst="leftBrace">
            <a:avLst/>
          </a:prstGeom>
          <a:noFill/>
          <a:ln w="2222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t-IT"/>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nvGraphicFramePr>
        <p:xfrm>
          <a:off x="500034" y="2756847"/>
          <a:ext cx="8429686" cy="3955314"/>
        </p:xfrm>
        <a:graphic>
          <a:graphicData uri="http://schemas.openxmlformats.org/drawingml/2006/table">
            <a:tbl>
              <a:tblPr>
                <a:tableStyleId>{9D7B26C5-4107-4FEC-AEDC-1716B250A1EF}</a:tableStyleId>
              </a:tblPr>
              <a:tblGrid>
                <a:gridCol w="513112">
                  <a:extLst>
                    <a:ext uri="{9D8B030D-6E8A-4147-A177-3AD203B41FA5}">
                      <a16:colId xmlns:a16="http://schemas.microsoft.com/office/drawing/2014/main" val="20000"/>
                    </a:ext>
                  </a:extLst>
                </a:gridCol>
                <a:gridCol w="3201665">
                  <a:extLst>
                    <a:ext uri="{9D8B030D-6E8A-4147-A177-3AD203B41FA5}">
                      <a16:colId xmlns:a16="http://schemas.microsoft.com/office/drawing/2014/main" val="20001"/>
                    </a:ext>
                  </a:extLst>
                </a:gridCol>
                <a:gridCol w="2000264">
                  <a:extLst>
                    <a:ext uri="{9D8B030D-6E8A-4147-A177-3AD203B41FA5}">
                      <a16:colId xmlns:a16="http://schemas.microsoft.com/office/drawing/2014/main" val="20002"/>
                    </a:ext>
                  </a:extLst>
                </a:gridCol>
                <a:gridCol w="2714645">
                  <a:extLst>
                    <a:ext uri="{9D8B030D-6E8A-4147-A177-3AD203B41FA5}">
                      <a16:colId xmlns:a16="http://schemas.microsoft.com/office/drawing/2014/main" val="20003"/>
                    </a:ext>
                  </a:extLst>
                </a:gridCol>
              </a:tblGrid>
              <a:tr h="345850">
                <a:tc>
                  <a:txBody>
                    <a:bodyPr/>
                    <a:lstStyle/>
                    <a:p>
                      <a:pPr algn="l"/>
                      <a:endParaRPr lang="it-IT" sz="1800" b="1" dirty="0">
                        <a:solidFill>
                          <a:srgbClr val="FF0000"/>
                        </a:solidFill>
                      </a:endParaRPr>
                    </a:p>
                  </a:txBody>
                  <a:tcPr marL="82939" marR="82939" marT="41469" marB="4146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rgbClr val="FF0000"/>
                          </a:solidFill>
                        </a:rPr>
                        <a:t>Carol </a:t>
                      </a:r>
                    </a:p>
                  </a:txBody>
                  <a:tcPr marL="82939" marR="82939" marT="41469" marB="41469" anchor="ctr">
                    <a:lnL w="12700" cap="flat" cmpd="sng" algn="ctr">
                      <a:no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rgbClr val="FF0000"/>
                        </a:solidFill>
                      </a:endParaRPr>
                    </a:p>
                  </a:txBody>
                  <a:tcPr marL="82939" marR="82939" marT="41469" marB="41469" anchor="ctr">
                    <a:lnL>
                      <a:noFill/>
                    </a:lnL>
                    <a:lnR>
                      <a:noFill/>
                    </a:lnR>
                    <a:lnT w="12700" cmpd="sng">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rgbClr val="FF0000"/>
                          </a:solidFill>
                        </a:rPr>
                        <a:t>Steve </a:t>
                      </a:r>
                    </a:p>
                  </a:txBody>
                  <a:tcPr marL="82939" marR="82939" marT="41469" marB="41469" anchor="ctr">
                    <a:lnL>
                      <a:noFill/>
                    </a:lnL>
                    <a:lnR>
                      <a:noFill/>
                    </a:lnR>
                    <a:lnT w="12700" cmpd="sng">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0"/>
                  </a:ext>
                </a:extLst>
              </a:tr>
              <a:tr h="345850">
                <a:tc>
                  <a:txBody>
                    <a:bodyPr/>
                    <a:lstStyle/>
                    <a:p>
                      <a:pPr algn="r"/>
                      <a:r>
                        <a:rPr lang="it-IT" sz="1800" b="1" dirty="0"/>
                        <a:t>1. </a:t>
                      </a:r>
                    </a:p>
                  </a:txBody>
                  <a:tcPr marL="82939" marR="82939" marT="41469" marB="41469"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C </a:t>
                      </a:r>
                      <a:r>
                        <a:rPr lang="it-IT" sz="1800" b="1" dirty="0" err="1"/>
                        <a:t>--</a:t>
                      </a:r>
                      <a:r>
                        <a:rPr lang="it-IT" sz="1800" b="1" dirty="0"/>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a:t>
                      </a:r>
                      <a:r>
                        <a:rPr lang="it-IT" sz="1800" b="1" dirty="0" err="1"/>
                        <a:t>lookup</a:t>
                      </a:r>
                      <a:r>
                        <a:rPr lang="it-IT" sz="1800" b="1" dirty="0"/>
                        <a:t> s, v)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1"/>
                  </a:ext>
                </a:extLst>
              </a:tr>
              <a:tr h="345850">
                <a:tc>
                  <a:txBody>
                    <a:bodyPr/>
                    <a:lstStyle/>
                    <a:p>
                      <a:pPr algn="r"/>
                      <a:r>
                        <a:rPr lang="it-IT" sz="1800" b="1"/>
                        <a:t>2.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x = H(s, P)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&lt;</a:t>
                      </a:r>
                      <a:r>
                        <a:rPr lang="it-IT" sz="1800" b="1" dirty="0" err="1"/>
                        <a:t>--</a:t>
                      </a:r>
                      <a:r>
                        <a:rPr lang="it-IT" sz="1800" b="1" dirty="0"/>
                        <a:t> 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2"/>
                  </a:ext>
                </a:extLst>
              </a:tr>
              <a:tr h="345850">
                <a:tc>
                  <a:txBody>
                    <a:bodyPr/>
                    <a:lstStyle/>
                    <a:p>
                      <a:pPr algn="r"/>
                      <a:r>
                        <a:rPr lang="it-IT" sz="1800" b="1" dirty="0">
                          <a:solidFill>
                            <a:schemeClr val="tx1"/>
                          </a:solidFill>
                        </a:rPr>
                        <a:t>3.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A = </a:t>
                      </a:r>
                      <a:r>
                        <a:rPr lang="it-IT" sz="1800" b="1" dirty="0" err="1">
                          <a:solidFill>
                            <a:schemeClr val="tx1"/>
                          </a:solidFill>
                        </a:rPr>
                        <a:t>g^a</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A </a:t>
                      </a:r>
                      <a:r>
                        <a:rPr lang="it-IT" sz="1800" b="1" dirty="0" err="1">
                          <a:solidFill>
                            <a:schemeClr val="tx1"/>
                          </a:solidFill>
                        </a:rPr>
                        <a:t>--</a:t>
                      </a:r>
                      <a:r>
                        <a:rPr lang="it-IT" sz="1800" b="1" dirty="0">
                          <a:solidFill>
                            <a:schemeClr val="tx1"/>
                          </a:solidFill>
                        </a:rPr>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tx1"/>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3"/>
                  </a:ext>
                </a:extLst>
              </a:tr>
              <a:tr h="345850">
                <a:tc>
                  <a:txBody>
                    <a:bodyPr/>
                    <a:lstStyle/>
                    <a:p>
                      <a:pPr algn="r"/>
                      <a:r>
                        <a:rPr lang="it-IT" sz="1800" b="1">
                          <a:solidFill>
                            <a:schemeClr val="tx1"/>
                          </a:solidFill>
                        </a:rPr>
                        <a:t>4.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tx1"/>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&lt;</a:t>
                      </a:r>
                      <a:r>
                        <a:rPr lang="it-IT" sz="1800" b="1" dirty="0" err="1">
                          <a:solidFill>
                            <a:schemeClr val="tx1"/>
                          </a:solidFill>
                        </a:rPr>
                        <a:t>--</a:t>
                      </a:r>
                      <a:r>
                        <a:rPr lang="it-IT" sz="1800" b="1" dirty="0">
                          <a:solidFill>
                            <a:schemeClr val="tx1"/>
                          </a:solidFill>
                        </a:rPr>
                        <a:t> B, u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B = v + </a:t>
                      </a:r>
                      <a:r>
                        <a:rPr lang="it-IT" sz="1800" b="1" dirty="0" err="1">
                          <a:solidFill>
                            <a:schemeClr val="tx1"/>
                          </a:solidFill>
                        </a:rPr>
                        <a:t>g^b</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4"/>
                  </a:ext>
                </a:extLst>
              </a:tr>
              <a:tr h="603922">
                <a:tc>
                  <a:txBody>
                    <a:bodyPr/>
                    <a:lstStyle/>
                    <a:p>
                      <a:pPr algn="r"/>
                      <a:r>
                        <a:rPr lang="it-IT" sz="1800" b="1">
                          <a:solidFill>
                            <a:schemeClr val="tx1"/>
                          </a:solidFill>
                        </a:rPr>
                        <a:t>5.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S = (B - </a:t>
                      </a:r>
                      <a:r>
                        <a:rPr lang="it-IT" sz="1800" b="1" dirty="0" err="1">
                          <a:solidFill>
                            <a:schemeClr val="tx1"/>
                          </a:solidFill>
                        </a:rPr>
                        <a:t>g^x</a:t>
                      </a:r>
                      <a:r>
                        <a:rPr lang="it-IT" sz="1800" b="1" dirty="0">
                          <a:solidFill>
                            <a:schemeClr val="tx1"/>
                          </a:solidFill>
                        </a:rPr>
                        <a:t>)^(a + </a:t>
                      </a:r>
                      <a:r>
                        <a:rPr lang="it-IT" sz="1800" b="1" dirty="0" err="1">
                          <a:solidFill>
                            <a:schemeClr val="tx1"/>
                          </a:solidFill>
                        </a:rPr>
                        <a:t>ux</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tx1"/>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S = (A · </a:t>
                      </a:r>
                      <a:r>
                        <a:rPr lang="it-IT" sz="1800" b="1" dirty="0" err="1">
                          <a:solidFill>
                            <a:schemeClr val="tx1"/>
                          </a:solidFill>
                        </a:rPr>
                        <a:t>v^u</a:t>
                      </a:r>
                      <a:r>
                        <a:rPr lang="it-IT" sz="1800" b="1" dirty="0">
                          <a:solidFill>
                            <a:schemeClr val="tx1"/>
                          </a:solidFill>
                        </a:rPr>
                        <a:t>)</a:t>
                      </a:r>
                      <a:r>
                        <a:rPr lang="it-IT" sz="1800" b="1" dirty="0" err="1">
                          <a:solidFill>
                            <a:schemeClr val="tx1"/>
                          </a:solidFill>
                        </a:rPr>
                        <a:t>^b</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5"/>
                  </a:ext>
                </a:extLst>
              </a:tr>
              <a:tr h="345850">
                <a:tc>
                  <a:txBody>
                    <a:bodyPr/>
                    <a:lstStyle/>
                    <a:p>
                      <a:pPr algn="r"/>
                      <a:r>
                        <a:rPr lang="it-IT" sz="1800" b="1">
                          <a:solidFill>
                            <a:schemeClr val="bg1">
                              <a:lumMod val="75000"/>
                            </a:schemeClr>
                          </a:solidFill>
                        </a:rPr>
                        <a:t>6.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bg1">
                              <a:lumMod val="75000"/>
                            </a:schemeClr>
                          </a:solidFill>
                        </a:rPr>
                        <a:t>K = H(S)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bg1">
                            <a:lumMod val="75000"/>
                          </a:schemeClr>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K = H(S)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6"/>
                  </a:ext>
                </a:extLst>
              </a:tr>
              <a:tr h="603922">
                <a:tc>
                  <a:txBody>
                    <a:bodyPr/>
                    <a:lstStyle/>
                    <a:p>
                      <a:pPr algn="r"/>
                      <a:r>
                        <a:rPr lang="it-IT" sz="1800" b="1">
                          <a:solidFill>
                            <a:schemeClr val="bg1">
                              <a:lumMod val="75000"/>
                            </a:schemeClr>
                          </a:solidFill>
                        </a:rPr>
                        <a:t>7.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bg1">
                              <a:lumMod val="75000"/>
                            </a:schemeClr>
                          </a:solidFill>
                        </a:rPr>
                        <a:t>M[1] = H(A, B, K)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M[1] </a:t>
                      </a:r>
                      <a:r>
                        <a:rPr lang="it-IT" sz="1800" b="1" dirty="0" err="1">
                          <a:solidFill>
                            <a:schemeClr val="bg1">
                              <a:lumMod val="75000"/>
                            </a:schemeClr>
                          </a:solidFill>
                        </a:rPr>
                        <a:t>--</a:t>
                      </a:r>
                      <a:r>
                        <a:rPr lang="it-IT" sz="1800" b="1" dirty="0">
                          <a:solidFill>
                            <a:schemeClr val="bg1">
                              <a:lumMod val="75000"/>
                            </a:schemeClr>
                          </a:solidFill>
                        </a:rPr>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a:t>
                      </a:r>
                      <a:r>
                        <a:rPr lang="it-IT" sz="1800" b="1" dirty="0" err="1">
                          <a:solidFill>
                            <a:schemeClr val="bg1">
                              <a:lumMod val="75000"/>
                            </a:schemeClr>
                          </a:solidFill>
                        </a:rPr>
                        <a:t>verify</a:t>
                      </a:r>
                      <a:r>
                        <a:rPr lang="it-IT" sz="1800" b="1" dirty="0">
                          <a:solidFill>
                            <a:schemeClr val="bg1">
                              <a:lumMod val="75000"/>
                            </a:schemeClr>
                          </a:solidFill>
                        </a:rPr>
                        <a:t> M[1])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7"/>
                  </a:ext>
                </a:extLst>
              </a:tr>
              <a:tr h="603922">
                <a:tc>
                  <a:txBody>
                    <a:bodyPr/>
                    <a:lstStyle/>
                    <a:p>
                      <a:pPr algn="r"/>
                      <a:r>
                        <a:rPr lang="it-IT" sz="1800" b="1">
                          <a:solidFill>
                            <a:schemeClr val="bg1">
                              <a:lumMod val="75000"/>
                            </a:schemeClr>
                          </a:solidFill>
                        </a:rPr>
                        <a:t>8.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bg1">
                              <a:lumMod val="75000"/>
                            </a:schemeClr>
                          </a:solidFill>
                        </a:rPr>
                        <a:t>(verify M[2])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&lt;</a:t>
                      </a:r>
                      <a:r>
                        <a:rPr lang="it-IT" sz="1800" b="1" dirty="0" err="1">
                          <a:solidFill>
                            <a:schemeClr val="bg1">
                              <a:lumMod val="75000"/>
                            </a:schemeClr>
                          </a:solidFill>
                        </a:rPr>
                        <a:t>--</a:t>
                      </a:r>
                      <a:r>
                        <a:rPr lang="it-IT" sz="1800" b="1" dirty="0">
                          <a:solidFill>
                            <a:schemeClr val="bg1">
                              <a:lumMod val="75000"/>
                            </a:schemeClr>
                          </a:solidFill>
                        </a:rPr>
                        <a:t> M[2]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M[2] = H(A, M[1], K)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8"/>
                  </a:ext>
                </a:extLst>
              </a:tr>
            </a:tbl>
          </a:graphicData>
        </a:graphic>
      </p:graphicFrame>
      <p:sp>
        <p:nvSpPr>
          <p:cNvPr id="18435" name="Rettangolo 12"/>
          <p:cNvSpPr>
            <a:spLocks noChangeArrowheads="1"/>
          </p:cNvSpPr>
          <p:nvPr/>
        </p:nvSpPr>
        <p:spPr bwMode="auto">
          <a:xfrm>
            <a:off x="428625" y="357188"/>
            <a:ext cx="8429625" cy="2308324"/>
          </a:xfrm>
          <a:prstGeom prst="rect">
            <a:avLst/>
          </a:prstGeom>
          <a:noFill/>
          <a:ln w="9525">
            <a:noFill/>
            <a:miter lim="800000"/>
            <a:headEnd/>
            <a:tailEnd/>
          </a:ln>
        </p:spPr>
        <p:txBody>
          <a:bodyPr>
            <a:spAutoFit/>
          </a:bodyPr>
          <a:lstStyle/>
          <a:p>
            <a:pPr marL="514350" indent="-514350" algn="just">
              <a:buFont typeface="Calibri" pitchFamily="34" charset="0"/>
              <a:buAutoNum type="arabicPeriod" startAt="3"/>
            </a:pPr>
            <a:r>
              <a:rPr lang="en-US" dirty="0">
                <a:latin typeface="Calibri" pitchFamily="34" charset="0"/>
              </a:rPr>
              <a:t>Carol generates a random number a, 1 &lt; a &lt; n, computes her ephemeral public key A = </a:t>
            </a:r>
            <a:r>
              <a:rPr lang="en-US" dirty="0" err="1">
                <a:latin typeface="Calibri" pitchFamily="34" charset="0"/>
              </a:rPr>
              <a:t>g^a</a:t>
            </a:r>
            <a:r>
              <a:rPr lang="en-US" dirty="0">
                <a:latin typeface="Calibri" pitchFamily="34" charset="0"/>
              </a:rPr>
              <a:t>, and sends it to Steve.  </a:t>
            </a:r>
          </a:p>
          <a:p>
            <a:pPr marL="514350" indent="-514350" algn="just">
              <a:buFont typeface="Calibri" pitchFamily="34" charset="0"/>
              <a:buAutoNum type="arabicPeriod" startAt="3"/>
            </a:pPr>
            <a:r>
              <a:rPr lang="en-US" dirty="0">
                <a:latin typeface="Calibri" pitchFamily="34" charset="0"/>
              </a:rPr>
              <a:t>Steve generates his own random number b, 1 &lt; b &lt; n, computes his ephemeral public key B = v + </a:t>
            </a:r>
            <a:r>
              <a:rPr lang="en-US" dirty="0" err="1">
                <a:latin typeface="Calibri" pitchFamily="34" charset="0"/>
              </a:rPr>
              <a:t>g^b</a:t>
            </a:r>
            <a:r>
              <a:rPr lang="en-US" dirty="0">
                <a:latin typeface="Calibri" pitchFamily="34" charset="0"/>
              </a:rPr>
              <a:t>, and sends it back to Carol, along with the randomly generated parameter u.  </a:t>
            </a:r>
          </a:p>
          <a:p>
            <a:pPr marL="514350" indent="-514350" algn="just">
              <a:buFont typeface="Calibri" pitchFamily="34" charset="0"/>
              <a:buAutoNum type="arabicPeriod" startAt="3"/>
            </a:pPr>
            <a:r>
              <a:rPr lang="en-US" dirty="0">
                <a:latin typeface="Calibri" pitchFamily="34" charset="0"/>
              </a:rPr>
              <a:t>Carol and Steve compute the common exponential value S = g^(</a:t>
            </a:r>
            <a:r>
              <a:rPr lang="en-US" dirty="0" err="1">
                <a:latin typeface="Calibri" pitchFamily="34" charset="0"/>
              </a:rPr>
              <a:t>ab</a:t>
            </a:r>
            <a:r>
              <a:rPr lang="en-US" dirty="0">
                <a:latin typeface="Calibri" pitchFamily="34" charset="0"/>
              </a:rPr>
              <a:t> + </a:t>
            </a:r>
            <a:r>
              <a:rPr lang="en-US" dirty="0" err="1">
                <a:latin typeface="Calibri" pitchFamily="34" charset="0"/>
              </a:rPr>
              <a:t>bux</a:t>
            </a:r>
            <a:r>
              <a:rPr lang="en-US" dirty="0">
                <a:latin typeface="Calibri" pitchFamily="34" charset="0"/>
              </a:rPr>
              <a:t>) using the values available to each of them. If Carol's password P entered in Step 2 matches the one she originally used to generate v, then both values of S will match.  </a:t>
            </a:r>
          </a:p>
        </p:txBody>
      </p:sp>
      <p:sp>
        <p:nvSpPr>
          <p:cNvPr id="16" name="Parentesi graffa aperta 15"/>
          <p:cNvSpPr/>
          <p:nvPr/>
        </p:nvSpPr>
        <p:spPr>
          <a:xfrm>
            <a:off x="285750" y="500063"/>
            <a:ext cx="71438" cy="1714500"/>
          </a:xfrm>
          <a:prstGeom prst="leftBrace">
            <a:avLst/>
          </a:prstGeom>
          <a:noFill/>
          <a:ln w="2222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t-IT"/>
          </a:p>
        </p:txBody>
      </p:sp>
      <p:sp>
        <p:nvSpPr>
          <p:cNvPr id="8" name="Parentesi graffa aperta 7"/>
          <p:cNvSpPr/>
          <p:nvPr/>
        </p:nvSpPr>
        <p:spPr>
          <a:xfrm>
            <a:off x="357188" y="3857625"/>
            <a:ext cx="71437" cy="1143000"/>
          </a:xfrm>
          <a:prstGeom prst="leftBrace">
            <a:avLst/>
          </a:prstGeom>
          <a:noFill/>
          <a:ln w="2222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Password </a:t>
            </a:r>
            <a:r>
              <a:rPr lang="it-IT" dirty="0" err="1"/>
              <a:t>workflow</a:t>
            </a:r>
            <a:endParaRPr lang="it-IT" dirty="0"/>
          </a:p>
        </p:txBody>
      </p:sp>
      <p:sp>
        <p:nvSpPr>
          <p:cNvPr id="3" name="Segnaposto contenuto 2"/>
          <p:cNvSpPr>
            <a:spLocks noGrp="1"/>
          </p:cNvSpPr>
          <p:nvPr>
            <p:ph idx="1"/>
          </p:nvPr>
        </p:nvSpPr>
        <p:spPr/>
        <p:txBody>
          <a:bodyPr>
            <a:normAutofit fontScale="92500" lnSpcReduction="20000"/>
          </a:bodyPr>
          <a:lstStyle/>
          <a:p>
            <a:r>
              <a:rPr lang="it-IT" dirty="0"/>
              <a:t>Actors:</a:t>
            </a:r>
          </a:p>
          <a:p>
            <a:pPr lvl="1"/>
            <a:r>
              <a:rPr lang="it-IT" dirty="0"/>
              <a:t>A </a:t>
            </a:r>
            <a:r>
              <a:rPr lang="it-IT" dirty="0" err="1"/>
              <a:t>user</a:t>
            </a:r>
            <a:r>
              <a:rPr lang="it-IT" dirty="0"/>
              <a:t> with </a:t>
            </a:r>
            <a:r>
              <a:rPr lang="it-IT" dirty="0" err="1"/>
              <a:t>credentials</a:t>
            </a:r>
            <a:r>
              <a:rPr lang="it-IT" dirty="0"/>
              <a:t> (UID + Pass)</a:t>
            </a:r>
          </a:p>
          <a:p>
            <a:pPr lvl="2"/>
            <a:r>
              <a:rPr lang="it-IT" dirty="0" err="1"/>
              <a:t>Sometimes</a:t>
            </a:r>
            <a:r>
              <a:rPr lang="it-IT" dirty="0"/>
              <a:t> </a:t>
            </a:r>
            <a:r>
              <a:rPr lang="it-IT" dirty="0" err="1"/>
              <a:t>users</a:t>
            </a:r>
            <a:r>
              <a:rPr lang="it-IT" dirty="0"/>
              <a:t> are </a:t>
            </a:r>
            <a:r>
              <a:rPr lang="it-IT" dirty="0" err="1"/>
              <a:t>services</a:t>
            </a:r>
            <a:r>
              <a:rPr lang="it-IT" dirty="0"/>
              <a:t> </a:t>
            </a:r>
            <a:r>
              <a:rPr lang="it-IT" dirty="0" err="1"/>
              <a:t>themselves</a:t>
            </a:r>
            <a:endParaRPr lang="it-IT" dirty="0"/>
          </a:p>
          <a:p>
            <a:pPr lvl="1"/>
            <a:r>
              <a:rPr lang="it-IT" dirty="0"/>
              <a:t>A service (Web server, OS, etc.)</a:t>
            </a:r>
          </a:p>
          <a:p>
            <a:pPr lvl="1"/>
            <a:r>
              <a:rPr lang="it-IT" dirty="0"/>
              <a:t>The </a:t>
            </a:r>
            <a:r>
              <a:rPr lang="it-IT" dirty="0" err="1"/>
              <a:t>user</a:t>
            </a:r>
            <a:r>
              <a:rPr lang="it-IT" dirty="0"/>
              <a:t> </a:t>
            </a:r>
            <a:r>
              <a:rPr lang="it-IT" dirty="0" err="1"/>
              <a:t>host</a:t>
            </a:r>
            <a:r>
              <a:rPr lang="it-IT" dirty="0"/>
              <a:t>, the server </a:t>
            </a:r>
            <a:r>
              <a:rPr lang="it-IT" dirty="0" err="1"/>
              <a:t>host</a:t>
            </a:r>
            <a:r>
              <a:rPr lang="it-IT" dirty="0"/>
              <a:t>, the </a:t>
            </a:r>
            <a:r>
              <a:rPr lang="it-IT" dirty="0" err="1"/>
              <a:t>transmission</a:t>
            </a:r>
            <a:r>
              <a:rPr lang="it-IT" dirty="0"/>
              <a:t> medium</a:t>
            </a:r>
          </a:p>
          <a:p>
            <a:r>
              <a:rPr lang="it-IT" dirty="0" err="1"/>
              <a:t>Workflow</a:t>
            </a:r>
            <a:endParaRPr lang="it-IT" dirty="0"/>
          </a:p>
          <a:p>
            <a:pPr lvl="1"/>
            <a:r>
              <a:rPr lang="it-IT" sz="2400" dirty="0"/>
              <a:t>User side </a:t>
            </a:r>
            <a:r>
              <a:rPr lang="it-IT" sz="2400" dirty="0" err="1"/>
              <a:t>storage</a:t>
            </a:r>
            <a:endParaRPr lang="it-IT" sz="2400" dirty="0"/>
          </a:p>
          <a:p>
            <a:pPr lvl="1"/>
            <a:r>
              <a:rPr lang="it-IT" sz="2400" dirty="0" err="1"/>
              <a:t>Credential</a:t>
            </a:r>
            <a:r>
              <a:rPr lang="it-IT" sz="2400" dirty="0"/>
              <a:t> input</a:t>
            </a:r>
          </a:p>
          <a:p>
            <a:pPr lvl="1"/>
            <a:r>
              <a:rPr lang="it-IT" sz="2400" dirty="0" err="1"/>
              <a:t>Transmission</a:t>
            </a:r>
            <a:endParaRPr lang="it-IT" sz="2400" dirty="0"/>
          </a:p>
          <a:p>
            <a:pPr lvl="1"/>
            <a:r>
              <a:rPr lang="it-IT" sz="2400" dirty="0" err="1"/>
              <a:t>Validation</a:t>
            </a:r>
            <a:r>
              <a:rPr lang="it-IT" sz="2400" dirty="0"/>
              <a:t> (</a:t>
            </a:r>
            <a:r>
              <a:rPr lang="it-IT" sz="2400" dirty="0" err="1"/>
              <a:t>Authentication</a:t>
            </a:r>
            <a:r>
              <a:rPr lang="it-IT" sz="2400" dirty="0"/>
              <a:t> stage)</a:t>
            </a:r>
          </a:p>
          <a:p>
            <a:pPr lvl="1"/>
            <a:r>
              <a:rPr lang="it-IT" sz="2400" dirty="0"/>
              <a:t>Server side </a:t>
            </a:r>
            <a:r>
              <a:rPr lang="it-IT" sz="2400" dirty="0" err="1"/>
              <a:t>storage</a:t>
            </a:r>
            <a:endParaRPr lang="it-IT" sz="2400" dirty="0"/>
          </a:p>
        </p:txBody>
      </p:sp>
    </p:spTree>
    <p:extLst>
      <p:ext uri="{BB962C8B-B14F-4D97-AF65-F5344CB8AC3E}">
        <p14:creationId xmlns:p14="http://schemas.microsoft.com/office/powerpoint/2010/main" val="2314807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extLst>
              <p:ext uri="{D42A27DB-BD31-4B8C-83A1-F6EECF244321}">
                <p14:modId xmlns:p14="http://schemas.microsoft.com/office/powerpoint/2010/main" val="3439663869"/>
              </p:ext>
            </p:extLst>
          </p:nvPr>
        </p:nvGraphicFramePr>
        <p:xfrm>
          <a:off x="500034" y="2756847"/>
          <a:ext cx="8429686" cy="3955314"/>
        </p:xfrm>
        <a:graphic>
          <a:graphicData uri="http://schemas.openxmlformats.org/drawingml/2006/table">
            <a:tbl>
              <a:tblPr>
                <a:tableStyleId>{9D7B26C5-4107-4FEC-AEDC-1716B250A1EF}</a:tableStyleId>
              </a:tblPr>
              <a:tblGrid>
                <a:gridCol w="513112">
                  <a:extLst>
                    <a:ext uri="{9D8B030D-6E8A-4147-A177-3AD203B41FA5}">
                      <a16:colId xmlns:a16="http://schemas.microsoft.com/office/drawing/2014/main" val="20000"/>
                    </a:ext>
                  </a:extLst>
                </a:gridCol>
                <a:gridCol w="3201665">
                  <a:extLst>
                    <a:ext uri="{9D8B030D-6E8A-4147-A177-3AD203B41FA5}">
                      <a16:colId xmlns:a16="http://schemas.microsoft.com/office/drawing/2014/main" val="20001"/>
                    </a:ext>
                  </a:extLst>
                </a:gridCol>
                <a:gridCol w="2000264">
                  <a:extLst>
                    <a:ext uri="{9D8B030D-6E8A-4147-A177-3AD203B41FA5}">
                      <a16:colId xmlns:a16="http://schemas.microsoft.com/office/drawing/2014/main" val="20002"/>
                    </a:ext>
                  </a:extLst>
                </a:gridCol>
                <a:gridCol w="2714645">
                  <a:extLst>
                    <a:ext uri="{9D8B030D-6E8A-4147-A177-3AD203B41FA5}">
                      <a16:colId xmlns:a16="http://schemas.microsoft.com/office/drawing/2014/main" val="20003"/>
                    </a:ext>
                  </a:extLst>
                </a:gridCol>
              </a:tblGrid>
              <a:tr h="345850">
                <a:tc>
                  <a:txBody>
                    <a:bodyPr/>
                    <a:lstStyle/>
                    <a:p>
                      <a:pPr algn="l"/>
                      <a:endParaRPr lang="it-IT" sz="1800" b="1" dirty="0">
                        <a:solidFill>
                          <a:srgbClr val="FF0000"/>
                        </a:solidFill>
                      </a:endParaRPr>
                    </a:p>
                  </a:txBody>
                  <a:tcPr marL="82939" marR="82939" marT="41469" marB="4146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rgbClr val="FF0000"/>
                          </a:solidFill>
                        </a:rPr>
                        <a:t>Carol </a:t>
                      </a:r>
                    </a:p>
                  </a:txBody>
                  <a:tcPr marL="82939" marR="82939" marT="41469" marB="41469" anchor="ctr">
                    <a:lnL w="12700" cap="flat" cmpd="sng" algn="ctr">
                      <a:no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rgbClr val="FF0000"/>
                        </a:solidFill>
                      </a:endParaRPr>
                    </a:p>
                  </a:txBody>
                  <a:tcPr marL="82939" marR="82939" marT="41469" marB="41469" anchor="ctr">
                    <a:lnL>
                      <a:noFill/>
                    </a:lnL>
                    <a:lnR>
                      <a:noFill/>
                    </a:lnR>
                    <a:lnT w="12700" cmpd="sng">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rgbClr val="FF0000"/>
                          </a:solidFill>
                        </a:rPr>
                        <a:t>Steve </a:t>
                      </a:r>
                    </a:p>
                  </a:txBody>
                  <a:tcPr marL="82939" marR="82939" marT="41469" marB="41469" anchor="ctr">
                    <a:lnL>
                      <a:noFill/>
                    </a:lnL>
                    <a:lnR>
                      <a:noFill/>
                    </a:lnR>
                    <a:lnT w="12700" cmpd="sng">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0"/>
                  </a:ext>
                </a:extLst>
              </a:tr>
              <a:tr h="345850">
                <a:tc>
                  <a:txBody>
                    <a:bodyPr/>
                    <a:lstStyle/>
                    <a:p>
                      <a:pPr algn="r"/>
                      <a:r>
                        <a:rPr lang="it-IT" sz="1800" b="1" dirty="0"/>
                        <a:t>1. </a:t>
                      </a:r>
                    </a:p>
                  </a:txBody>
                  <a:tcPr marL="82939" marR="82939" marT="41469" marB="41469"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C </a:t>
                      </a:r>
                      <a:r>
                        <a:rPr lang="it-IT" sz="1800" b="1" dirty="0" err="1"/>
                        <a:t>--</a:t>
                      </a:r>
                      <a:r>
                        <a:rPr lang="it-IT" sz="1800" b="1" dirty="0"/>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a:t>
                      </a:r>
                      <a:r>
                        <a:rPr lang="it-IT" sz="1800" b="1" dirty="0" err="1"/>
                        <a:t>lookup</a:t>
                      </a:r>
                      <a:r>
                        <a:rPr lang="it-IT" sz="1800" b="1" dirty="0"/>
                        <a:t> s, v)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1"/>
                  </a:ext>
                </a:extLst>
              </a:tr>
              <a:tr h="345850">
                <a:tc>
                  <a:txBody>
                    <a:bodyPr/>
                    <a:lstStyle/>
                    <a:p>
                      <a:pPr algn="r"/>
                      <a:r>
                        <a:rPr lang="it-IT" sz="1800" b="1"/>
                        <a:t>2.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x = H(s, P)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&lt;</a:t>
                      </a:r>
                      <a:r>
                        <a:rPr lang="it-IT" sz="1800" b="1" dirty="0" err="1"/>
                        <a:t>--</a:t>
                      </a:r>
                      <a:r>
                        <a:rPr lang="it-IT" sz="1800" b="1" dirty="0"/>
                        <a:t> 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2"/>
                  </a:ext>
                </a:extLst>
              </a:tr>
              <a:tr h="345850">
                <a:tc>
                  <a:txBody>
                    <a:bodyPr/>
                    <a:lstStyle/>
                    <a:p>
                      <a:pPr algn="r"/>
                      <a:r>
                        <a:rPr lang="it-IT" sz="1800" b="1" dirty="0">
                          <a:solidFill>
                            <a:schemeClr val="tx1"/>
                          </a:solidFill>
                        </a:rPr>
                        <a:t>3.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A = </a:t>
                      </a:r>
                      <a:r>
                        <a:rPr lang="it-IT" sz="1800" b="1" dirty="0" err="1">
                          <a:solidFill>
                            <a:schemeClr val="tx1"/>
                          </a:solidFill>
                        </a:rPr>
                        <a:t>g^a</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A </a:t>
                      </a:r>
                      <a:r>
                        <a:rPr lang="it-IT" sz="1800" b="1" dirty="0" err="1">
                          <a:solidFill>
                            <a:schemeClr val="tx1"/>
                          </a:solidFill>
                        </a:rPr>
                        <a:t>--</a:t>
                      </a:r>
                      <a:r>
                        <a:rPr lang="it-IT" sz="1800" b="1" dirty="0">
                          <a:solidFill>
                            <a:schemeClr val="tx1"/>
                          </a:solidFill>
                        </a:rPr>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tx1"/>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3"/>
                  </a:ext>
                </a:extLst>
              </a:tr>
              <a:tr h="345850">
                <a:tc>
                  <a:txBody>
                    <a:bodyPr/>
                    <a:lstStyle/>
                    <a:p>
                      <a:pPr algn="r"/>
                      <a:r>
                        <a:rPr lang="it-IT" sz="1800" b="1">
                          <a:solidFill>
                            <a:schemeClr val="tx1"/>
                          </a:solidFill>
                        </a:rPr>
                        <a:t>4.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tx1"/>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&lt;</a:t>
                      </a:r>
                      <a:r>
                        <a:rPr lang="it-IT" sz="1800" b="1" dirty="0" err="1">
                          <a:solidFill>
                            <a:schemeClr val="tx1"/>
                          </a:solidFill>
                        </a:rPr>
                        <a:t>--</a:t>
                      </a:r>
                      <a:r>
                        <a:rPr lang="it-IT" sz="1800" b="1" dirty="0">
                          <a:solidFill>
                            <a:schemeClr val="tx1"/>
                          </a:solidFill>
                        </a:rPr>
                        <a:t> B, u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B = v + </a:t>
                      </a:r>
                      <a:r>
                        <a:rPr lang="it-IT" sz="1800" b="1" dirty="0" err="1">
                          <a:solidFill>
                            <a:schemeClr val="tx1"/>
                          </a:solidFill>
                        </a:rPr>
                        <a:t>g^b</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4"/>
                  </a:ext>
                </a:extLst>
              </a:tr>
              <a:tr h="603922">
                <a:tc>
                  <a:txBody>
                    <a:bodyPr/>
                    <a:lstStyle/>
                    <a:p>
                      <a:pPr algn="r"/>
                      <a:r>
                        <a:rPr lang="it-IT" sz="1800" b="1">
                          <a:solidFill>
                            <a:schemeClr val="tx1"/>
                          </a:solidFill>
                        </a:rPr>
                        <a:t>5.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S = (B - </a:t>
                      </a:r>
                      <a:r>
                        <a:rPr lang="it-IT" sz="1800" b="1" dirty="0" err="1">
                          <a:solidFill>
                            <a:schemeClr val="tx1"/>
                          </a:solidFill>
                        </a:rPr>
                        <a:t>g^x</a:t>
                      </a:r>
                      <a:r>
                        <a:rPr lang="it-IT" sz="1800" b="1" dirty="0">
                          <a:solidFill>
                            <a:schemeClr val="tx1"/>
                          </a:solidFill>
                        </a:rPr>
                        <a:t>)^(a + </a:t>
                      </a:r>
                      <a:r>
                        <a:rPr lang="it-IT" sz="1800" b="1" dirty="0" err="1">
                          <a:solidFill>
                            <a:schemeClr val="tx1"/>
                          </a:solidFill>
                        </a:rPr>
                        <a:t>ux</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TRICK!</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S = (A · </a:t>
                      </a:r>
                      <a:r>
                        <a:rPr lang="it-IT" sz="1800" b="1" dirty="0" err="1">
                          <a:solidFill>
                            <a:schemeClr val="tx1"/>
                          </a:solidFill>
                        </a:rPr>
                        <a:t>v^u</a:t>
                      </a:r>
                      <a:r>
                        <a:rPr lang="it-IT" sz="1800" b="1" dirty="0">
                          <a:solidFill>
                            <a:schemeClr val="tx1"/>
                          </a:solidFill>
                        </a:rPr>
                        <a:t>)</a:t>
                      </a:r>
                      <a:r>
                        <a:rPr lang="it-IT" sz="1800" b="1" dirty="0" err="1">
                          <a:solidFill>
                            <a:schemeClr val="tx1"/>
                          </a:solidFill>
                        </a:rPr>
                        <a:t>^b</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5"/>
                  </a:ext>
                </a:extLst>
              </a:tr>
              <a:tr h="345850">
                <a:tc>
                  <a:txBody>
                    <a:bodyPr/>
                    <a:lstStyle/>
                    <a:p>
                      <a:pPr algn="r"/>
                      <a:r>
                        <a:rPr lang="it-IT" sz="1800" b="1" dirty="0">
                          <a:solidFill>
                            <a:schemeClr val="tx1"/>
                          </a:solidFill>
                        </a:rPr>
                        <a:t>6.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tx1"/>
                          </a:solidFill>
                        </a:rPr>
                        <a:t>K = H(S)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tx1"/>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K = H(S)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6"/>
                  </a:ext>
                </a:extLst>
              </a:tr>
              <a:tr h="603922">
                <a:tc>
                  <a:txBody>
                    <a:bodyPr/>
                    <a:lstStyle/>
                    <a:p>
                      <a:pPr algn="r"/>
                      <a:r>
                        <a:rPr lang="it-IT" sz="1800" b="1">
                          <a:solidFill>
                            <a:schemeClr val="tx1"/>
                          </a:solidFill>
                        </a:rPr>
                        <a:t>7.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M[1] = H(A, B, K)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M[1] </a:t>
                      </a:r>
                      <a:r>
                        <a:rPr lang="it-IT" sz="1800" b="1" dirty="0" err="1">
                          <a:solidFill>
                            <a:schemeClr val="tx1"/>
                          </a:solidFill>
                        </a:rPr>
                        <a:t>--</a:t>
                      </a:r>
                      <a:r>
                        <a:rPr lang="it-IT" sz="1800" b="1" dirty="0">
                          <a:solidFill>
                            <a:schemeClr val="tx1"/>
                          </a:solidFill>
                        </a:rPr>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a:t>
                      </a:r>
                      <a:r>
                        <a:rPr lang="it-IT" sz="1800" b="1" dirty="0" err="1">
                          <a:solidFill>
                            <a:schemeClr val="tx1"/>
                          </a:solidFill>
                        </a:rPr>
                        <a:t>verify</a:t>
                      </a:r>
                      <a:r>
                        <a:rPr lang="it-IT" sz="1800" b="1" dirty="0">
                          <a:solidFill>
                            <a:schemeClr val="tx1"/>
                          </a:solidFill>
                        </a:rPr>
                        <a:t> M[1])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7"/>
                  </a:ext>
                </a:extLst>
              </a:tr>
              <a:tr h="603922">
                <a:tc>
                  <a:txBody>
                    <a:bodyPr/>
                    <a:lstStyle/>
                    <a:p>
                      <a:pPr algn="r"/>
                      <a:r>
                        <a:rPr lang="it-IT" sz="1800" b="1">
                          <a:solidFill>
                            <a:schemeClr val="tx1"/>
                          </a:solidFill>
                        </a:rPr>
                        <a:t>8.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a:t>
                      </a:r>
                      <a:r>
                        <a:rPr lang="it-IT" sz="1800" b="1" dirty="0" err="1">
                          <a:solidFill>
                            <a:schemeClr val="tx1"/>
                          </a:solidFill>
                        </a:rPr>
                        <a:t>verify</a:t>
                      </a:r>
                      <a:r>
                        <a:rPr lang="it-IT" sz="1800" b="1" dirty="0">
                          <a:solidFill>
                            <a:schemeClr val="tx1"/>
                          </a:solidFill>
                        </a:rPr>
                        <a:t> M[2])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&lt;</a:t>
                      </a:r>
                      <a:r>
                        <a:rPr lang="it-IT" sz="1800" b="1" dirty="0" err="1">
                          <a:solidFill>
                            <a:schemeClr val="tx1"/>
                          </a:solidFill>
                        </a:rPr>
                        <a:t>--</a:t>
                      </a:r>
                      <a:r>
                        <a:rPr lang="it-IT" sz="1800" b="1" dirty="0">
                          <a:solidFill>
                            <a:schemeClr val="tx1"/>
                          </a:solidFill>
                        </a:rPr>
                        <a:t> M[2]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M[2] = H(A, M[1], K)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8"/>
                  </a:ext>
                </a:extLst>
              </a:tr>
            </a:tbl>
          </a:graphicData>
        </a:graphic>
      </p:graphicFrame>
      <p:sp>
        <p:nvSpPr>
          <p:cNvPr id="19459" name="Rettangolo 12"/>
          <p:cNvSpPr>
            <a:spLocks noChangeArrowheads="1"/>
          </p:cNvSpPr>
          <p:nvPr/>
        </p:nvSpPr>
        <p:spPr bwMode="auto">
          <a:xfrm>
            <a:off x="428625" y="571500"/>
            <a:ext cx="8429625" cy="1477328"/>
          </a:xfrm>
          <a:prstGeom prst="rect">
            <a:avLst/>
          </a:prstGeom>
          <a:noFill/>
          <a:ln w="9525">
            <a:noFill/>
            <a:miter lim="800000"/>
            <a:headEnd/>
            <a:tailEnd/>
          </a:ln>
        </p:spPr>
        <p:txBody>
          <a:bodyPr>
            <a:spAutoFit/>
          </a:bodyPr>
          <a:lstStyle/>
          <a:p>
            <a:pPr marL="514350" indent="-514350" algn="just">
              <a:buFont typeface="Calibri" pitchFamily="34" charset="0"/>
              <a:buAutoNum type="arabicPeriod" startAt="6"/>
            </a:pPr>
            <a:r>
              <a:rPr lang="en-US" dirty="0">
                <a:latin typeface="Calibri" pitchFamily="34" charset="0"/>
              </a:rPr>
              <a:t>Both sides hash the exponential S into a cryptographically strong session key.</a:t>
            </a:r>
          </a:p>
          <a:p>
            <a:pPr marL="514350" indent="-514350" algn="just">
              <a:buFont typeface="Calibri" pitchFamily="34" charset="0"/>
              <a:buAutoNum type="arabicPeriod" startAt="6"/>
            </a:pPr>
            <a:r>
              <a:rPr lang="en-US" dirty="0">
                <a:latin typeface="Calibri" pitchFamily="34" charset="0"/>
              </a:rPr>
              <a:t>Carol sends Steve M[1] as evidence that she has the correct session key. Steve computes M[1] himself and verifies that it matches what Carol sent him.</a:t>
            </a:r>
          </a:p>
          <a:p>
            <a:pPr marL="514350" indent="-514350" algn="just">
              <a:buFont typeface="Calibri" pitchFamily="34" charset="0"/>
              <a:buAutoNum type="arabicPeriod" startAt="6"/>
            </a:pPr>
            <a:r>
              <a:rPr lang="en-US" dirty="0">
                <a:latin typeface="Calibri" pitchFamily="34" charset="0"/>
              </a:rPr>
              <a:t>Steve sends Carol M[2] as evidence that he also has the correct session key. Carol also verifies M[2] herself, accepting only if it matches Steve's value.</a:t>
            </a:r>
          </a:p>
        </p:txBody>
      </p:sp>
      <p:sp>
        <p:nvSpPr>
          <p:cNvPr id="16" name="Parentesi graffa aperta 15"/>
          <p:cNvSpPr/>
          <p:nvPr/>
        </p:nvSpPr>
        <p:spPr>
          <a:xfrm>
            <a:off x="285750" y="714375"/>
            <a:ext cx="71438" cy="1143000"/>
          </a:xfrm>
          <a:prstGeom prst="leftBrace">
            <a:avLst/>
          </a:prstGeom>
          <a:noFill/>
          <a:ln w="2222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t-IT"/>
          </a:p>
        </p:txBody>
      </p:sp>
      <p:sp>
        <p:nvSpPr>
          <p:cNvPr id="8" name="Parentesi graffa aperta 7"/>
          <p:cNvSpPr/>
          <p:nvPr/>
        </p:nvSpPr>
        <p:spPr>
          <a:xfrm>
            <a:off x="357188" y="5214938"/>
            <a:ext cx="46037" cy="1428750"/>
          </a:xfrm>
          <a:prstGeom prst="leftBrace">
            <a:avLst/>
          </a:prstGeom>
          <a:noFill/>
          <a:ln w="2222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t-IT"/>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85720" y="90470"/>
            <a:ext cx="8686800" cy="838200"/>
          </a:xfrm>
        </p:spPr>
        <p:txBody>
          <a:bodyPr>
            <a:noAutofit/>
          </a:bodyPr>
          <a:lstStyle/>
          <a:p>
            <a:r>
              <a:rPr lang="it-IT" sz="3200" b="1" dirty="0"/>
              <a:t>STEALING PASSWORD FILE WITH SRP ALLOW AN EXPENSIVE DICTIONARY ATTACK</a:t>
            </a:r>
          </a:p>
        </p:txBody>
      </p:sp>
      <p:sp>
        <p:nvSpPr>
          <p:cNvPr id="3" name="Segnaposto contenuto 2"/>
          <p:cNvSpPr>
            <a:spLocks noGrp="1"/>
          </p:cNvSpPr>
          <p:nvPr>
            <p:ph idx="1"/>
          </p:nvPr>
        </p:nvSpPr>
        <p:spPr/>
        <p:txBody>
          <a:bodyPr/>
          <a:lstStyle/>
          <a:p>
            <a:r>
              <a:rPr lang="en-US" b="1" i="1" dirty="0">
                <a:latin typeface="Calibri" pitchFamily="34" charset="0"/>
              </a:rPr>
              <a:t>x = H(s, P)</a:t>
            </a:r>
            <a:br>
              <a:rPr lang="en-US" b="1" i="1" dirty="0">
                <a:latin typeface="Calibri" pitchFamily="34" charset="0"/>
              </a:rPr>
            </a:br>
            <a:r>
              <a:rPr lang="en-US" b="1" i="1" dirty="0">
                <a:latin typeface="Calibri" pitchFamily="34" charset="0"/>
              </a:rPr>
              <a:t>v = </a:t>
            </a:r>
            <a:r>
              <a:rPr lang="en-US" b="1" i="1" dirty="0" err="1">
                <a:latin typeface="Calibri" pitchFamily="34" charset="0"/>
              </a:rPr>
              <a:t>g^x</a:t>
            </a:r>
            <a:r>
              <a:rPr lang="en-US" b="1" i="1" dirty="0">
                <a:latin typeface="Calibri" pitchFamily="34" charset="0"/>
              </a:rPr>
              <a:t> </a:t>
            </a:r>
          </a:p>
          <a:p>
            <a:r>
              <a:rPr lang="it-IT" dirty="0" err="1"/>
              <a:t>Values</a:t>
            </a:r>
            <a:r>
              <a:rPr lang="it-IT" dirty="0"/>
              <a:t> </a:t>
            </a:r>
            <a:r>
              <a:rPr lang="it-IT" dirty="0" err="1"/>
              <a:t>stored</a:t>
            </a:r>
            <a:r>
              <a:rPr lang="it-IT"/>
              <a:t> are </a:t>
            </a:r>
            <a:r>
              <a:rPr lang="it-IT" i="1" dirty="0"/>
              <a:t>v</a:t>
            </a:r>
            <a:r>
              <a:rPr lang="it-IT" dirty="0"/>
              <a:t> and </a:t>
            </a:r>
            <a:r>
              <a:rPr lang="it-IT" i="1" dirty="0"/>
              <a:t>s</a:t>
            </a:r>
          </a:p>
          <a:p>
            <a:r>
              <a:rPr lang="en-US" i="1" dirty="0"/>
              <a:t>To find P, I set a massive brute-force attack </a:t>
            </a:r>
            <a:r>
              <a:rPr lang="it-IT" i="1" dirty="0"/>
              <a:t>:</a:t>
            </a:r>
          </a:p>
          <a:p>
            <a:pPr lvl="1"/>
            <a:r>
              <a:rPr lang="it-IT" i="1" dirty="0" err="1"/>
              <a:t>Calculate</a:t>
            </a:r>
            <a:r>
              <a:rPr lang="it-IT" i="1" dirty="0"/>
              <a:t> x’ </a:t>
            </a:r>
            <a:r>
              <a:rPr lang="it-IT" i="1" dirty="0" err="1"/>
              <a:t>from</a:t>
            </a:r>
            <a:r>
              <a:rPr lang="it-IT" i="1" dirty="0"/>
              <a:t> P’ and s: </a:t>
            </a:r>
            <a:r>
              <a:rPr lang="it-IT" i="1" dirty="0" err="1"/>
              <a:t>verify</a:t>
            </a:r>
            <a:r>
              <a:rPr lang="it-IT" i="1" dirty="0"/>
              <a:t> v = g^x</a:t>
            </a:r>
            <a:r>
              <a:rPr lang="it-IT"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04800" y="142852"/>
            <a:ext cx="8686800" cy="838200"/>
          </a:xfrm>
        </p:spPr>
        <p:txBody>
          <a:bodyPr rtlCol="0">
            <a:normAutofit fontScale="90000"/>
          </a:bodyPr>
          <a:lstStyle/>
          <a:p>
            <a:pPr>
              <a:defRPr/>
            </a:pPr>
            <a:r>
              <a:rPr lang="en-US" b="1" dirty="0"/>
              <a:t>What is missing from SRP to operate via the Web?</a:t>
            </a:r>
            <a:endParaRPr lang="it-IT" b="1" dirty="0"/>
          </a:p>
        </p:txBody>
      </p:sp>
      <p:sp>
        <p:nvSpPr>
          <p:cNvPr id="20483" name="Segnaposto contenuto 2"/>
          <p:cNvSpPr>
            <a:spLocks noGrp="1"/>
          </p:cNvSpPr>
          <p:nvPr>
            <p:ph idx="1"/>
          </p:nvPr>
        </p:nvSpPr>
        <p:spPr/>
        <p:txBody>
          <a:bodyPr/>
          <a:lstStyle/>
          <a:p>
            <a:pPr algn="just"/>
            <a:r>
              <a:rPr lang="en-US" sz="2400" dirty="0"/>
              <a:t>SRP has been only recently released under BSD-like license</a:t>
            </a:r>
          </a:p>
          <a:p>
            <a:pPr algn="just"/>
            <a:r>
              <a:rPr lang="en-US" sz="2400" dirty="0"/>
              <a:t>Available since 2012 as EAP-SRP. </a:t>
            </a:r>
            <a:r>
              <a:rPr lang="en-US" sz="2400" dirty="0" err="1"/>
              <a:t>Javascript</a:t>
            </a:r>
            <a:r>
              <a:rPr lang="en-US" sz="2400" dirty="0"/>
              <a:t> code is available</a:t>
            </a:r>
          </a:p>
          <a:p>
            <a:pPr lvl="1" algn="just"/>
            <a:r>
              <a:rPr lang="en-US" sz="2000" dirty="0">
                <a:hlinkClick r:id="rId3"/>
              </a:rPr>
              <a:t>https://github.com/symeapp/srp-client</a:t>
            </a:r>
            <a:endParaRPr lang="en-US" sz="2000" dirty="0"/>
          </a:p>
          <a:p>
            <a:pPr lvl="1" algn="just"/>
            <a:r>
              <a:rPr lang="en-US" sz="2000" dirty="0" err="1"/>
              <a:t>Freeradius</a:t>
            </a:r>
            <a:r>
              <a:rPr lang="en-US" sz="2000" dirty="0"/>
              <a:t> patch: http://radeapsrp.sourceforge.net/</a:t>
            </a:r>
          </a:p>
          <a:p>
            <a:pPr algn="just"/>
            <a:r>
              <a:rPr lang="en-US" sz="2400" dirty="0"/>
              <a:t>To be secure on a browser, however, it is necessary anyway to fill in a login page via SSL</a:t>
            </a:r>
          </a:p>
          <a:p>
            <a:pPr lvl="1" algn="just"/>
            <a:r>
              <a:rPr lang="en-US" sz="2000" dirty="0"/>
              <a:t>Otherwise, the system is vulnerable to easy phishing attacks</a:t>
            </a:r>
          </a:p>
          <a:p>
            <a:pPr lvl="1" algn="just"/>
            <a:r>
              <a:rPr lang="en-US" sz="2000" dirty="0"/>
              <a:t>The result is a scheme that can be affected by anyone that would compromise a web page</a:t>
            </a:r>
            <a:endParaRPr lang="it-IT"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MS-CHAP </a:t>
            </a:r>
            <a:r>
              <a:rPr lang="it-IT" b="1" i="1" dirty="0"/>
              <a:t>v2</a:t>
            </a:r>
            <a:r>
              <a:rPr lang="it-IT" b="1" dirty="0"/>
              <a:t> </a:t>
            </a:r>
            <a:r>
              <a:rPr lang="it-IT" b="1" dirty="0" err="1"/>
              <a:t>protocol</a:t>
            </a:r>
            <a:br>
              <a:rPr lang="it-IT" b="1" dirty="0"/>
            </a:br>
            <a:endParaRPr lang="it-IT" b="1" dirty="0"/>
          </a:p>
        </p:txBody>
      </p:sp>
      <p:sp>
        <p:nvSpPr>
          <p:cNvPr id="3" name="Segnaposto contenuto 2"/>
          <p:cNvSpPr>
            <a:spLocks noGrp="1"/>
          </p:cNvSpPr>
          <p:nvPr>
            <p:ph idx="1"/>
          </p:nvPr>
        </p:nvSpPr>
        <p:spPr>
          <a:xfrm>
            <a:off x="457200" y="1689100"/>
            <a:ext cx="8229600" cy="4525963"/>
          </a:xfrm>
        </p:spPr>
        <p:txBody>
          <a:bodyPr rtlCol="0">
            <a:normAutofit lnSpcReduction="10000"/>
          </a:bodyPr>
          <a:lstStyle/>
          <a:p>
            <a:pPr algn="just" eaLnBrk="1" fontAlgn="auto" hangingPunct="1">
              <a:spcAft>
                <a:spcPts val="0"/>
              </a:spcAft>
              <a:buFont typeface="Arial" pitchFamily="34" charset="0"/>
              <a:buChar char="•"/>
              <a:defRPr/>
            </a:pPr>
            <a:r>
              <a:rPr lang="it-IT" sz="2800" b="1" dirty="0"/>
              <a:t>Microsoft </a:t>
            </a:r>
            <a:r>
              <a:rPr lang="it-IT" sz="2800" b="1" dirty="0" err="1"/>
              <a:t>Challenge-Handshake</a:t>
            </a:r>
            <a:r>
              <a:rPr lang="it-IT" sz="2800" b="1" dirty="0"/>
              <a:t> </a:t>
            </a:r>
            <a:r>
              <a:rPr lang="it-IT" sz="2800" b="1" dirty="0" err="1"/>
              <a:t>Authentication</a:t>
            </a:r>
            <a:r>
              <a:rPr lang="it-IT" sz="2800" b="1" dirty="0"/>
              <a:t> </a:t>
            </a:r>
            <a:r>
              <a:rPr lang="it-IT" sz="2800" b="1" dirty="0" err="1"/>
              <a:t>Protocol</a:t>
            </a:r>
            <a:r>
              <a:rPr lang="it-IT" sz="2800" b="1" dirty="0"/>
              <a:t> </a:t>
            </a:r>
          </a:p>
          <a:p>
            <a:pPr algn="just" eaLnBrk="1" fontAlgn="auto" hangingPunct="1">
              <a:spcAft>
                <a:spcPts val="0"/>
              </a:spcAft>
              <a:buFont typeface="Arial" pitchFamily="34" charset="0"/>
              <a:buChar char="•"/>
              <a:defRPr/>
            </a:pPr>
            <a:endParaRPr lang="it-IT" dirty="0"/>
          </a:p>
          <a:p>
            <a:pPr algn="just">
              <a:buFont typeface="Arial" pitchFamily="34" charset="0"/>
              <a:buChar char="•"/>
              <a:defRPr/>
            </a:pPr>
            <a:r>
              <a:rPr lang="it-IT" dirty="0"/>
              <a:t>MS-CHAP </a:t>
            </a:r>
            <a:r>
              <a:rPr lang="en-US" dirty="0"/>
              <a:t>is a </a:t>
            </a:r>
            <a:r>
              <a:rPr lang="en-US" b="1" dirty="0"/>
              <a:t>mutual</a:t>
            </a:r>
            <a:r>
              <a:rPr lang="en-US" dirty="0"/>
              <a:t> authentication method that supports password-based users or computer authentication. Both the client and the server must prove that they have knowledge of the user's password for authentication to succeed.</a:t>
            </a:r>
            <a:endParaRPr lang="it-IT" dirty="0"/>
          </a:p>
          <a:p>
            <a:pPr eaLnBrk="1" fontAlgn="auto" hangingPunct="1">
              <a:spcAft>
                <a:spcPts val="0"/>
              </a:spcAft>
              <a:buFont typeface="Arial" pitchFamily="34" charset="0"/>
              <a:buChar char="•"/>
              <a:defRPr/>
            </a:pPr>
            <a:endParaRPr lang="it-IT"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MS-CHAP </a:t>
            </a:r>
            <a:r>
              <a:rPr lang="it-IT" b="1" i="1" dirty="0"/>
              <a:t>v2</a:t>
            </a:r>
            <a:r>
              <a:rPr lang="it-IT" b="1" dirty="0"/>
              <a:t> </a:t>
            </a:r>
            <a:r>
              <a:rPr lang="it-IT" b="1" dirty="0" err="1"/>
              <a:t>protocol</a:t>
            </a:r>
            <a:br>
              <a:rPr lang="it-IT" b="1" dirty="0"/>
            </a:br>
            <a:endParaRPr lang="it-IT" b="1" dirty="0"/>
          </a:p>
        </p:txBody>
      </p:sp>
      <p:sp>
        <p:nvSpPr>
          <p:cNvPr id="23554" name="Segnaposto contenuto 2"/>
          <p:cNvSpPr>
            <a:spLocks noGrp="1"/>
          </p:cNvSpPr>
          <p:nvPr>
            <p:ph idx="1"/>
          </p:nvPr>
        </p:nvSpPr>
        <p:spPr>
          <a:xfrm>
            <a:off x="428625" y="1268760"/>
            <a:ext cx="8429625" cy="5072062"/>
          </a:xfrm>
        </p:spPr>
        <p:txBody>
          <a:bodyPr>
            <a:normAutofit/>
          </a:bodyPr>
          <a:lstStyle/>
          <a:p>
            <a:pPr marL="514350" indent="-514350" algn="just">
              <a:buFont typeface="+mj-lt"/>
              <a:buAutoNum type="arabicPeriod"/>
            </a:pPr>
            <a:r>
              <a:rPr lang="en-US" sz="1800" dirty="0"/>
              <a:t>The server stores the pairs &lt;</a:t>
            </a:r>
            <a:r>
              <a:rPr lang="en-US" sz="1800" dirty="0" err="1"/>
              <a:t>uid,NTLM</a:t>
            </a:r>
            <a:r>
              <a:rPr lang="en-US" sz="1800" dirty="0"/>
              <a:t> hash&gt;</a:t>
            </a:r>
          </a:p>
          <a:p>
            <a:pPr marL="514350" indent="-514350" algn="just" eaLnBrk="1" hangingPunct="1">
              <a:buFont typeface="+mj-lt"/>
              <a:buAutoNum type="arabicPeriod"/>
            </a:pPr>
            <a:r>
              <a:rPr lang="en-US" sz="1800" dirty="0"/>
              <a:t>Client requests a login challenge from the Server.</a:t>
            </a:r>
          </a:p>
          <a:p>
            <a:pPr marL="514350" indent="-514350" algn="just" eaLnBrk="1" hangingPunct="1">
              <a:buFont typeface="+mj-lt"/>
              <a:buAutoNum type="arabicPeriod"/>
            </a:pPr>
            <a:r>
              <a:rPr lang="en-US" sz="1800" dirty="0"/>
              <a:t>The Server sends back a 16-byte random challenge (RC).</a:t>
            </a:r>
          </a:p>
          <a:p>
            <a:pPr marL="514350" indent="-514350" algn="just" eaLnBrk="1" hangingPunct="1">
              <a:buFont typeface="+mj-lt"/>
              <a:buAutoNum type="arabicPeriod"/>
            </a:pPr>
            <a:r>
              <a:rPr lang="en-US" sz="1800" dirty="0"/>
              <a:t>The Client generates a reply:</a:t>
            </a:r>
          </a:p>
          <a:p>
            <a:pPr marL="914400" lvl="1" indent="-514350" algn="just">
              <a:buSzPct val="100000"/>
              <a:buFont typeface="+mj-lt"/>
              <a:buAutoNum type="alphaLcPeriod"/>
            </a:pPr>
            <a:r>
              <a:rPr lang="en-US" sz="1400" dirty="0"/>
              <a:t>The Client generates a random 16-byte number (PC)</a:t>
            </a:r>
          </a:p>
          <a:p>
            <a:pPr marL="914400" lvl="1" indent="-514350" algn="just">
              <a:buSzPct val="100000"/>
              <a:buFont typeface="+mj-lt"/>
              <a:buAutoNum type="alphaLcPeriod"/>
            </a:pPr>
            <a:r>
              <a:rPr lang="en-US" sz="1400" dirty="0"/>
              <a:t>The Client generates an 8-byte challenge by hashing and the Client's username with SHA</a:t>
            </a:r>
          </a:p>
          <a:p>
            <a:pPr marL="914400" lvl="1" indent="-514350" algn="just">
              <a:buSzPct val="100000"/>
              <a:buFont typeface="+mj-lt"/>
              <a:buAutoNum type="alphaLcPeriod"/>
            </a:pPr>
            <a:r>
              <a:rPr lang="en-US" sz="1400" dirty="0"/>
              <a:t>The client generate NTLM hash </a:t>
            </a:r>
            <a:r>
              <a:rPr lang="en-US" sz="1400" i="1" dirty="0"/>
              <a:t>H </a:t>
            </a:r>
            <a:r>
              <a:rPr lang="en-US" sz="1400" dirty="0"/>
              <a:t>of the user password (16 Bytes)</a:t>
            </a:r>
            <a:endParaRPr lang="en-US" sz="1400" i="1" dirty="0"/>
          </a:p>
          <a:p>
            <a:pPr marL="914400" lvl="1" indent="-514350" algn="just">
              <a:buFont typeface="+mj-lt"/>
              <a:buAutoNum type="alphaLcPeriod"/>
            </a:pPr>
            <a:r>
              <a:rPr lang="en-US" sz="1400" dirty="0"/>
              <a:t>H is padded with 5 zero bytes. With the 21 bytes one  obtains 3 DES  keys of 7-byte each</a:t>
            </a:r>
          </a:p>
          <a:p>
            <a:pPr marL="914400" lvl="1" indent="-514350" algn="just">
              <a:buFont typeface="+mj-lt"/>
              <a:buAutoNum type="alphaLcPeriod"/>
            </a:pPr>
            <a:r>
              <a:rPr lang="en-US" sz="1400" dirty="0"/>
              <a:t>the 8-byte challenge generated in step (b) are encrypted with DES  with each key generated in (d) step</a:t>
            </a:r>
          </a:p>
          <a:p>
            <a:pPr marL="914400" lvl="1" indent="-514350" algn="just">
              <a:buFont typeface="+mj-lt"/>
              <a:buAutoNum type="alphaLcPeriod"/>
            </a:pPr>
            <a:r>
              <a:rPr lang="en-US" sz="1400" dirty="0"/>
              <a:t>The Client replies the Server the results of step a (16 bytes) , step e (24 bytes) and user’s login.</a:t>
            </a:r>
          </a:p>
          <a:p>
            <a:pPr marL="514350" indent="-514350" algn="just" eaLnBrk="1" hangingPunct="1">
              <a:buFont typeface="+mj-lt"/>
              <a:buAutoNum type="arabicPeriod"/>
            </a:pPr>
            <a:r>
              <a:rPr lang="en-US" sz="1800" dirty="0"/>
              <a:t>The Server uses the hashes of the Client's password, stored in a database, to decrypt the replies. </a:t>
            </a:r>
          </a:p>
        </p:txBody>
      </p:sp>
    </p:spTree>
    <p:extLst>
      <p:ext uri="{BB962C8B-B14F-4D97-AF65-F5344CB8AC3E}">
        <p14:creationId xmlns:p14="http://schemas.microsoft.com/office/powerpoint/2010/main" val="42108825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pic>
        <p:nvPicPr>
          <p:cNvPr id="2050" name="Picture 2" descr="https://www.cloudcracker.com/blog/chap/protocol-fra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072" y="404663"/>
            <a:ext cx="8033392" cy="6120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7603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b="1" dirty="0"/>
              <a:t>MS-CHAPv2 - II</a:t>
            </a:r>
          </a:p>
        </p:txBody>
      </p:sp>
      <p:sp>
        <p:nvSpPr>
          <p:cNvPr id="3" name="Segnaposto contenuto 2"/>
          <p:cNvSpPr>
            <a:spLocks noGrp="1"/>
          </p:cNvSpPr>
          <p:nvPr>
            <p:ph idx="1"/>
          </p:nvPr>
        </p:nvSpPr>
        <p:spPr/>
        <p:txBody>
          <a:bodyPr>
            <a:normAutofit lnSpcReduction="10000"/>
          </a:bodyPr>
          <a:lstStyle/>
          <a:p>
            <a:pPr marL="514350" indent="-514350" algn="just">
              <a:buFont typeface="+mj-lt"/>
              <a:buAutoNum type="arabicPeriod" startAt="6"/>
            </a:pPr>
            <a:r>
              <a:rPr lang="en-US" sz="2000" dirty="0"/>
              <a:t>If the decrypted blocks match the challenge, the Client is authenticated.</a:t>
            </a:r>
          </a:p>
          <a:p>
            <a:pPr marL="914400" lvl="1" indent="-514350" algn="just">
              <a:buFont typeface="Calibri" pitchFamily="34" charset="0"/>
              <a:buAutoNum type="alphaLcParenR"/>
            </a:pPr>
            <a:r>
              <a:rPr lang="en-US" sz="1800" dirty="0"/>
              <a:t>The server  computes a SHA-1 value obtained with Hash(H) and with</a:t>
            </a:r>
            <a:r>
              <a:rPr lang="it-IT" sz="1800" dirty="0"/>
              <a:t> </a:t>
            </a:r>
            <a:r>
              <a:rPr lang="it-IT" sz="1800" dirty="0" err="1"/>
              <a:t>constant</a:t>
            </a:r>
            <a:r>
              <a:rPr lang="it-IT" sz="1800" dirty="0"/>
              <a:t> </a:t>
            </a:r>
            <a:r>
              <a:rPr lang="it-IT" sz="1800" dirty="0" err="1"/>
              <a:t>literal</a:t>
            </a:r>
            <a:r>
              <a:rPr lang="it-IT" sz="1800" dirty="0"/>
              <a:t> </a:t>
            </a:r>
            <a:r>
              <a:rPr lang="en-US" sz="1800" dirty="0"/>
              <a:t>“Magic server to client </a:t>
            </a:r>
            <a:r>
              <a:rPr lang="it-IT" sz="1800" dirty="0" err="1"/>
              <a:t>signing</a:t>
            </a:r>
            <a:r>
              <a:rPr lang="it-IT" sz="1800" dirty="0"/>
              <a:t> </a:t>
            </a:r>
            <a:r>
              <a:rPr lang="it-IT" sz="1800" dirty="0" err="1"/>
              <a:t>constant</a:t>
            </a:r>
            <a:r>
              <a:rPr lang="it-IT" sz="1800" dirty="0"/>
              <a:t>“</a:t>
            </a:r>
          </a:p>
          <a:p>
            <a:pPr marL="914400" lvl="1" indent="-514350" algn="just">
              <a:buFont typeface="Calibri" pitchFamily="34" charset="0"/>
              <a:buAutoNum type="alphaLcParenR"/>
            </a:pPr>
            <a:r>
              <a:rPr lang="en-US" sz="1800" dirty="0"/>
              <a:t>The server generates an other hash value </a:t>
            </a:r>
            <a:r>
              <a:rPr lang="en-US" sz="1800" dirty="0" err="1"/>
              <a:t>usign</a:t>
            </a:r>
            <a:r>
              <a:rPr lang="en-US" sz="1800" dirty="0"/>
              <a:t> SHA with 20-byte output of the  step 5, the challenge of 8-byte (step 3.b), and a </a:t>
            </a:r>
            <a:r>
              <a:rPr lang="en-US" sz="1800" dirty="0" err="1"/>
              <a:t>costant</a:t>
            </a:r>
            <a:r>
              <a:rPr lang="en-US" sz="1800" dirty="0"/>
              <a:t> “Pad to make it do more than one iteration“</a:t>
            </a:r>
          </a:p>
          <a:p>
            <a:pPr marL="914400" lvl="1" indent="-514350" algn="just">
              <a:buFont typeface="Calibri" pitchFamily="34" charset="0"/>
              <a:buAutoNum type="alphaLcParenR"/>
            </a:pPr>
            <a:r>
              <a:rPr lang="en-US" sz="1800" dirty="0"/>
              <a:t>The 20 bytes  are sent to client in the form “S=&lt;</a:t>
            </a:r>
            <a:r>
              <a:rPr lang="en-US" sz="1800" dirty="0" err="1"/>
              <a:t>hupper</a:t>
            </a:r>
            <a:r>
              <a:rPr lang="en-US" sz="1800" dirty="0"/>
              <a:t>-case ASCII representation of the byte values&gt;“</a:t>
            </a:r>
          </a:p>
          <a:p>
            <a:pPr marL="514350" indent="-514350" algn="just">
              <a:buFont typeface="+mj-lt"/>
              <a:buAutoNum type="arabicPeriod" startAt="6"/>
            </a:pPr>
            <a:endParaRPr lang="en-US" sz="2000" dirty="0"/>
          </a:p>
          <a:p>
            <a:pPr marL="514350" indent="-514350" algn="just">
              <a:buFont typeface="+mj-lt"/>
              <a:buAutoNum type="arabicPeriod" startAt="6"/>
            </a:pPr>
            <a:r>
              <a:rPr lang="en-US" sz="2000" dirty="0"/>
              <a:t>The Server uses the 16-byte Peer Authenticator Challenge from the client, as well as the Client's hashed password, to create a 20-byte Authenticator Response." </a:t>
            </a:r>
          </a:p>
          <a:p>
            <a:pPr marL="514350" indent="-514350" algn="just">
              <a:buFont typeface="+mj-lt"/>
              <a:buAutoNum type="arabicPeriod" startAt="6"/>
            </a:pPr>
            <a:endParaRPr lang="en-US" sz="2000" dirty="0"/>
          </a:p>
          <a:p>
            <a:pPr marL="514350" indent="-514350" algn="just">
              <a:buFont typeface="+mj-lt"/>
              <a:buAutoNum type="arabicPeriod" startAt="6"/>
            </a:pPr>
            <a:r>
              <a:rPr lang="en-US" sz="2000" dirty="0"/>
              <a:t>The Client also computes the Authenticator Response. If the computed response matches the received response, the Server is authenticated.</a:t>
            </a:r>
          </a:p>
          <a:p>
            <a:pPr marL="514350" indent="-514350" algn="just" eaLnBrk="1" hangingPunct="1">
              <a:buNone/>
            </a:pPr>
            <a:endParaRPr lang="it-IT" sz="2000" dirty="0"/>
          </a:p>
        </p:txBody>
      </p:sp>
    </p:spTree>
    <p:extLst>
      <p:ext uri="{BB962C8B-B14F-4D97-AF65-F5344CB8AC3E}">
        <p14:creationId xmlns:p14="http://schemas.microsoft.com/office/powerpoint/2010/main" val="26902041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b="1" dirty="0"/>
              <a:t>MPPE </a:t>
            </a:r>
            <a:r>
              <a:rPr lang="it-IT" sz="3200" b="1" dirty="0" err="1"/>
              <a:t>Key</a:t>
            </a:r>
            <a:r>
              <a:rPr lang="it-IT" sz="3200" b="1" dirty="0"/>
              <a:t> </a:t>
            </a:r>
            <a:r>
              <a:rPr lang="it-IT" sz="3200" b="1" dirty="0" err="1"/>
              <a:t>derivation</a:t>
            </a:r>
            <a:endParaRPr lang="it-IT" sz="3200" b="1" dirty="0"/>
          </a:p>
        </p:txBody>
      </p:sp>
      <p:sp>
        <p:nvSpPr>
          <p:cNvPr id="3" name="Segnaposto contenuto 2"/>
          <p:cNvSpPr>
            <a:spLocks noGrp="1"/>
          </p:cNvSpPr>
          <p:nvPr>
            <p:ph idx="1"/>
          </p:nvPr>
        </p:nvSpPr>
        <p:spPr/>
        <p:txBody>
          <a:bodyPr>
            <a:normAutofit lnSpcReduction="10000"/>
          </a:bodyPr>
          <a:lstStyle/>
          <a:p>
            <a:r>
              <a:rPr lang="it-IT" dirty="0"/>
              <a:t>MPPE </a:t>
            </a:r>
            <a:r>
              <a:rPr lang="it-IT" dirty="0" err="1"/>
              <a:t>keys</a:t>
            </a:r>
            <a:r>
              <a:rPr lang="it-IT" dirty="0"/>
              <a:t> </a:t>
            </a:r>
            <a:r>
              <a:rPr lang="it-IT" dirty="0" err="1"/>
              <a:t>allow</a:t>
            </a:r>
            <a:r>
              <a:rPr lang="it-IT" dirty="0"/>
              <a:t> to </a:t>
            </a:r>
            <a:r>
              <a:rPr lang="it-IT" dirty="0" err="1"/>
              <a:t>decrypt</a:t>
            </a:r>
            <a:r>
              <a:rPr lang="it-IT" dirty="0"/>
              <a:t> MPPE/VPN </a:t>
            </a:r>
            <a:r>
              <a:rPr lang="it-IT" dirty="0" err="1"/>
              <a:t>traffic</a:t>
            </a:r>
            <a:endParaRPr lang="it-IT" dirty="0"/>
          </a:p>
          <a:p>
            <a:endParaRPr lang="it-IT" dirty="0"/>
          </a:p>
          <a:p>
            <a:r>
              <a:rPr lang="it-IT" dirty="0"/>
              <a:t>MK = </a:t>
            </a:r>
            <a:r>
              <a:rPr lang="en-US" dirty="0"/>
              <a:t>SHA1(NT password hash + RE + “This is the MPPE Master Key"). Truncate to get a 16-byte master-master key.</a:t>
            </a:r>
          </a:p>
          <a:p>
            <a:endParaRPr lang="en-US" sz="2400" dirty="0"/>
          </a:p>
          <a:p>
            <a:r>
              <a:rPr lang="en-US" sz="2400" dirty="0"/>
              <a:t>Derive two session keys:</a:t>
            </a:r>
          </a:p>
          <a:p>
            <a:pPr marL="400050" lvl="1" indent="0">
              <a:buNone/>
            </a:pPr>
            <a:r>
              <a:rPr lang="en-US" sz="1800" dirty="0"/>
              <a:t>Hash the master-master key, 40 bytes of 0x00, an 84-byte constant and 40 bytes of 0xF2 with SHA. Truncate to get a 16-byte </a:t>
            </a:r>
            <a:r>
              <a:rPr lang="it-IT" sz="1800" dirty="0"/>
              <a:t>output.</a:t>
            </a:r>
          </a:p>
          <a:p>
            <a:pPr marL="400050" lvl="1" indent="0">
              <a:buNone/>
            </a:pPr>
            <a:r>
              <a:rPr lang="it-IT" sz="1800" dirty="0" err="1"/>
              <a:t>Constants</a:t>
            </a:r>
            <a:r>
              <a:rPr lang="it-IT" sz="1800" dirty="0"/>
              <a:t>: «Magic server to client </a:t>
            </a:r>
            <a:r>
              <a:rPr lang="it-IT" sz="1800" dirty="0" err="1"/>
              <a:t>constant</a:t>
            </a:r>
            <a:r>
              <a:rPr lang="it-IT" sz="1800" dirty="0"/>
              <a:t>», «Pad to </a:t>
            </a:r>
            <a:r>
              <a:rPr lang="en-US" sz="1800" dirty="0"/>
              <a:t>make it do more than one iteration</a:t>
            </a:r>
            <a:r>
              <a:rPr lang="it-IT" sz="1800" dirty="0"/>
              <a:t>», «</a:t>
            </a:r>
            <a:r>
              <a:rPr lang="en-US" sz="1800" dirty="0"/>
              <a:t>session key to client-to-server signing key magic constant»,</a:t>
            </a:r>
          </a:p>
          <a:p>
            <a:pPr marL="400050" lvl="1" indent="0">
              <a:buNone/>
            </a:pPr>
            <a:endParaRPr lang="it-IT" sz="6000" dirty="0"/>
          </a:p>
        </p:txBody>
      </p:sp>
    </p:spTree>
    <p:extLst>
      <p:ext uri="{BB962C8B-B14F-4D97-AF65-F5344CB8AC3E}">
        <p14:creationId xmlns:p14="http://schemas.microsoft.com/office/powerpoint/2010/main" val="20323035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Weaknesses</a:t>
            </a:r>
            <a:endParaRPr lang="it-IT" dirty="0"/>
          </a:p>
        </p:txBody>
      </p:sp>
      <p:sp>
        <p:nvSpPr>
          <p:cNvPr id="3" name="Segnaposto contenuto 2"/>
          <p:cNvSpPr>
            <a:spLocks noGrp="1"/>
          </p:cNvSpPr>
          <p:nvPr>
            <p:ph idx="1"/>
          </p:nvPr>
        </p:nvSpPr>
        <p:spPr/>
        <p:txBody>
          <a:bodyPr/>
          <a:lstStyle/>
          <a:p>
            <a:r>
              <a:rPr lang="it-IT" dirty="0"/>
              <a:t>Third DES </a:t>
            </a:r>
            <a:r>
              <a:rPr lang="it-IT" dirty="0" err="1"/>
              <a:t>key</a:t>
            </a:r>
            <a:r>
              <a:rPr lang="it-IT" dirty="0"/>
              <a:t> (K3) </a:t>
            </a:r>
            <a:r>
              <a:rPr lang="it-IT" dirty="0" err="1"/>
              <a:t>has</a:t>
            </a:r>
            <a:r>
              <a:rPr lang="it-IT" dirty="0"/>
              <a:t> a </a:t>
            </a:r>
            <a:r>
              <a:rPr lang="it-IT" dirty="0" err="1"/>
              <a:t>search</a:t>
            </a:r>
            <a:r>
              <a:rPr lang="it-IT" dirty="0"/>
              <a:t> </a:t>
            </a:r>
            <a:r>
              <a:rPr lang="it-IT" dirty="0" err="1"/>
              <a:t>space</a:t>
            </a:r>
            <a:r>
              <a:rPr lang="it-IT" dirty="0"/>
              <a:t> of 65535 </a:t>
            </a:r>
            <a:r>
              <a:rPr lang="it-IT" dirty="0" err="1"/>
              <a:t>combinations</a:t>
            </a:r>
            <a:r>
              <a:rPr lang="it-IT" dirty="0"/>
              <a:t>: K3 can be </a:t>
            </a:r>
            <a:r>
              <a:rPr lang="it-IT" dirty="0" err="1"/>
              <a:t>found</a:t>
            </a:r>
            <a:r>
              <a:rPr lang="it-IT" dirty="0"/>
              <a:t> </a:t>
            </a:r>
            <a:r>
              <a:rPr lang="it-IT" dirty="0" err="1"/>
              <a:t>quickly</a:t>
            </a:r>
            <a:endParaRPr lang="it-IT" dirty="0"/>
          </a:p>
          <a:p>
            <a:r>
              <a:rPr lang="it-IT" dirty="0"/>
              <a:t>Brute forcing </a:t>
            </a:r>
            <a:r>
              <a:rPr lang="it-IT" dirty="0" err="1"/>
              <a:t>speed</a:t>
            </a:r>
            <a:r>
              <a:rPr lang="it-IT" dirty="0"/>
              <a:t> up by </a:t>
            </a:r>
            <a:r>
              <a:rPr lang="it-IT" dirty="0" err="1"/>
              <a:t>checking</a:t>
            </a:r>
            <a:r>
              <a:rPr lang="it-IT" dirty="0"/>
              <a:t> </a:t>
            </a:r>
            <a:r>
              <a:rPr lang="it-IT" dirty="0" err="1"/>
              <a:t>only</a:t>
            </a:r>
            <a:r>
              <a:rPr lang="it-IT" dirty="0"/>
              <a:t> candidate </a:t>
            </a:r>
            <a:r>
              <a:rPr lang="it-IT" dirty="0" err="1"/>
              <a:t>passwords</a:t>
            </a:r>
            <a:r>
              <a:rPr lang="it-IT" dirty="0"/>
              <a:t> with last </a:t>
            </a:r>
            <a:r>
              <a:rPr lang="it-IT" dirty="0" err="1"/>
              <a:t>two</a:t>
            </a:r>
            <a:r>
              <a:rPr lang="it-IT" dirty="0"/>
              <a:t> </a:t>
            </a:r>
            <a:r>
              <a:rPr lang="it-IT" dirty="0" err="1"/>
              <a:t>bytes</a:t>
            </a:r>
            <a:r>
              <a:rPr lang="it-IT" dirty="0"/>
              <a:t> </a:t>
            </a:r>
            <a:r>
              <a:rPr lang="it-IT" dirty="0" err="1"/>
              <a:t>corresponding</a:t>
            </a:r>
            <a:r>
              <a:rPr lang="it-IT" dirty="0"/>
              <a:t> to K3 </a:t>
            </a:r>
          </a:p>
          <a:p>
            <a:r>
              <a:rPr lang="it-IT" dirty="0">
                <a:hlinkClick r:id="rId2"/>
              </a:rPr>
              <a:t>http://blog.rastating.com/cracking-pptp-ms-chapv2-with-chapcrack-cloudcracker/</a:t>
            </a:r>
            <a:endParaRPr lang="it-IT" dirty="0"/>
          </a:p>
          <a:p>
            <a:r>
              <a:rPr lang="it-IT" dirty="0">
                <a:hlinkClick r:id="rId3"/>
              </a:rPr>
              <a:t>https://www.cloudcracker.com</a:t>
            </a:r>
            <a:r>
              <a:rPr lang="it-IT" dirty="0"/>
              <a:t>/</a:t>
            </a:r>
          </a:p>
        </p:txBody>
      </p:sp>
    </p:spTree>
    <p:extLst>
      <p:ext uri="{BB962C8B-B14F-4D97-AF65-F5344CB8AC3E}">
        <p14:creationId xmlns:p14="http://schemas.microsoft.com/office/powerpoint/2010/main" val="5257523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dirty="0"/>
            </a:br>
            <a:r>
              <a:rPr lang="it-IT" b="1" dirty="0" err="1"/>
              <a:t>Weaknesses</a:t>
            </a:r>
            <a:br>
              <a:rPr lang="it-IT" dirty="0"/>
            </a:br>
            <a:endParaRPr lang="it-IT" dirty="0"/>
          </a:p>
        </p:txBody>
      </p:sp>
      <p:sp>
        <p:nvSpPr>
          <p:cNvPr id="25603" name="Segnaposto contenuto 2"/>
          <p:cNvSpPr>
            <a:spLocks noGrp="1"/>
          </p:cNvSpPr>
          <p:nvPr>
            <p:ph idx="1"/>
          </p:nvPr>
        </p:nvSpPr>
        <p:spPr/>
        <p:txBody>
          <a:bodyPr/>
          <a:lstStyle/>
          <a:p>
            <a:pPr algn="just"/>
            <a:r>
              <a:rPr lang="it-IT" sz="2400" b="1" dirty="0"/>
              <a:t>Generation of the 8-byte challenge</a:t>
            </a:r>
          </a:p>
          <a:p>
            <a:pPr lvl="1" algn="just"/>
            <a:r>
              <a:rPr lang="en-US" sz="2000" dirty="0"/>
              <a:t>It is not obvious nor documented as ..</a:t>
            </a:r>
          </a:p>
          <a:p>
            <a:pPr lvl="1" algn="just"/>
            <a:r>
              <a:rPr lang="en-US" sz="2000" dirty="0"/>
              <a:t>It is derived from information sent as clear text, so it can be calculated by an intruder</a:t>
            </a:r>
          </a:p>
          <a:p>
            <a:pPr lvl="1" algn="just"/>
            <a:r>
              <a:rPr lang="en-US" sz="2000" dirty="0"/>
              <a:t>Can be calculated from a potential intruder</a:t>
            </a:r>
          </a:p>
          <a:p>
            <a:pPr lvl="1" algn="just"/>
            <a:r>
              <a:rPr lang="en-US" sz="2000" dirty="0"/>
              <a:t>When the discovery challenge, the 'authenticator challenge, the peer challenge and the user's login is replaced by this information</a:t>
            </a:r>
            <a:endParaRPr lang="it-IT" sz="20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User SIDE </a:t>
            </a:r>
            <a:r>
              <a:rPr lang="it-IT" dirty="0" err="1"/>
              <a:t>storage</a:t>
            </a:r>
            <a:endParaRPr lang="it-IT" dirty="0"/>
          </a:p>
        </p:txBody>
      </p:sp>
      <p:sp>
        <p:nvSpPr>
          <p:cNvPr id="10" name="Segnaposto contenuto 9"/>
          <p:cNvSpPr>
            <a:spLocks noGrp="1"/>
          </p:cNvSpPr>
          <p:nvPr>
            <p:ph idx="1"/>
          </p:nvPr>
        </p:nvSpPr>
        <p:spPr/>
        <p:txBody>
          <a:bodyPr/>
          <a:lstStyle/>
          <a:p>
            <a:pPr marL="0" indent="0">
              <a:buNone/>
            </a:pPr>
            <a:r>
              <a:rPr lang="it-IT" dirty="0">
                <a:effectLst>
                  <a:outerShdw blurRad="38100" dist="38100" dir="2700000" algn="tl">
                    <a:srgbClr val="000000">
                      <a:alpha val="43137"/>
                    </a:srgbClr>
                  </a:outerShdw>
                </a:effectLst>
              </a:rPr>
              <a:t>Storage must be </a:t>
            </a:r>
            <a:r>
              <a:rPr lang="it-IT" dirty="0" err="1">
                <a:effectLst>
                  <a:outerShdw blurRad="38100" dist="38100" dir="2700000" algn="tl">
                    <a:srgbClr val="000000">
                      <a:alpha val="43137"/>
                    </a:srgbClr>
                  </a:outerShdw>
                </a:effectLst>
              </a:rPr>
              <a:t>reversible</a:t>
            </a:r>
            <a:endParaRPr lang="it-IT" dirty="0">
              <a:effectLst>
                <a:outerShdw blurRad="38100" dist="38100" dir="2700000" algn="tl">
                  <a:srgbClr val="000000">
                    <a:alpha val="43137"/>
                  </a:srgbClr>
                </a:outerShdw>
              </a:effectLst>
            </a:endParaRPr>
          </a:p>
          <a:p>
            <a:r>
              <a:rPr lang="it-IT" dirty="0" err="1"/>
              <a:t>Mental</a:t>
            </a:r>
            <a:r>
              <a:rPr lang="it-IT" dirty="0"/>
              <a:t> </a:t>
            </a:r>
            <a:r>
              <a:rPr lang="it-IT" dirty="0" err="1"/>
              <a:t>storage</a:t>
            </a:r>
            <a:endParaRPr lang="it-IT" dirty="0"/>
          </a:p>
          <a:p>
            <a:r>
              <a:rPr lang="it-IT" dirty="0" err="1"/>
              <a:t>Paper</a:t>
            </a:r>
            <a:r>
              <a:rPr lang="it-IT" dirty="0"/>
              <a:t> </a:t>
            </a:r>
            <a:r>
              <a:rPr lang="it-IT" dirty="0" err="1"/>
              <a:t>storage</a:t>
            </a:r>
            <a:endParaRPr lang="it-IT" dirty="0"/>
          </a:p>
          <a:p>
            <a:r>
              <a:rPr lang="it-IT" dirty="0"/>
              <a:t>Digital </a:t>
            </a:r>
            <a:r>
              <a:rPr lang="it-IT" dirty="0" err="1"/>
              <a:t>storage</a:t>
            </a:r>
            <a:endParaRPr lang="it-IT" dirty="0"/>
          </a:p>
          <a:p>
            <a:endParaRPr lang="it-IT" dirty="0"/>
          </a:p>
        </p:txBody>
      </p:sp>
      <p:pic>
        <p:nvPicPr>
          <p:cNvPr id="1026" name="Picture 2" descr="https://encrypted-tbn2.google.com/images?q=tbn:ANd9GcRADMG8XCELHlVKqk0y0CiSXq6vve_L1miVsyoVQ-4wk7RNmKcQN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4396" y="4149080"/>
            <a:ext cx="2171700" cy="210502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data:image/jpeg;base64,/9j/4AAQSkZJRgABAQAAAQABAAD/2wCEAAkGBhAPEBQPDxAPDw8PDw8PDw8PDw8PDw8PFBAVFBQQFBQXHCYeFxkjGRQUHy8gIycpLCwsFR4xNTAqNSYrLCkBCQoKDgwOGg8PGCkcHBwpKSkpLCksKSkpLCksKSksLCwsLCkpLCwpLCwsLCksKSwpKSwsKSkpKSwsKSwpLCwpLP/AABEIAMIA8AMBIgACEQEDEQH/xAAbAAACAwEBAQAAAAAAAAAAAAABAgADBAUGB//EAEQQAAIBAgIDCwgGCgMBAAAAAAABAgMRBCESMZEFE0FRUmFxgaKy0QYWIjRUc6GxFCMkMnLwBzNCU2KSk7PB4RVD8dL/xAAbAQACAwEBAQAAAAAAAAAAAAABAgAEBQYDB//EADARAAIBAgQEAwcFAQAAAAAAAAABAgMRBCExUQUSE0EyM/BSYYGRocHRBhQiceFC/9oADAMBAAIRAxEAPwDYS5ARzkopNym9GMVrbtf/AAz1PCxLkua3uTXX/VPs+IP+Krfu5dnxBdDcjMtxWzW9y637t7Y+Iv8AxlbkPbHxJdE5HsZrkuaFufUvZxt0tf4NVLc2K+83L4Ip1sfQpau72WY0aMmc+EW8km+gerRlC2krXV0dmCjHJJLoRRujR0oXWtP4Mo0eK9Ssoctov5npLD2j7zkhuM8NPk9pA3ifJ+KNu6K/TlsC5Lh3ifJ7SJvU+T2ohugdOWxEwk3qfJ7USb3Pk9qJOZE6ctgkuTe58ntRJvc+T2oh5kDklsFMlwb3Pk9qPiHe58ntRJdA5JbBuQGhPk9qJNCfJ7USXQOSWwbkuDRnyfjHxBoy5L2x8SXROSWw1yXFtLk9qPiS0uS9sfEPMickthgC+lyfjHxI9Lk9qIOZE5JbD3AxPS5PxQG5cntInMgOnLYjLcB6zh/ev+3Ioua8DhJqrSqtWjTm5O+TtoSWS6zwqVYU1ebSLMItvI9hiXmZpzS1uxmxG6EpPJaK2sw1cSl953b4NbMirxOKypq5bVPc2VMWuBX+RTOs3wmRb43fJLJtPPq/PEXKOd7vbkZNbF1auUpZbLQ9FFIjYSMW5TYwyDLNW4xUyXCnZ3IZW9qyfSI2DHYmFL0qk4U4yyvOSitLiu+G3yZhlu9hfaKH9an4nY4er1aanuV2rM3NgOe/KDC+00P6sPEV+UOF9oo/1IlgU6VyXOZ5x4T2ij/OhfOTCe0Uv5iEOrclzlec2E9opbX4E858H7TS2y8CCnWuG5yPOjB+00u14B86cH7TS7fgQB17kucnzqwXtNLt+BPOnBe00u34BAdVgucp+VOD9ppdvwB504L2mn2/AgDqXAzl+dOD9pp9vwA/KnB+0U9k/AhDqAOU/KnB+0U9k/8A5A/KrB+0Q2T8CEOrcDZyvOrB+0Q2T8APyqwf7+GyfgAh0KNXRkpcT+B2ay0llnqavezX+TgtnW3Or3hZ645dXAZPFqV4xqrtk/XrU9KEs7FkcI9Tk7Z5RSind8JdTpKOpeIn0mOpO7autHPi8UPTbtnr+fOc/K/cuAqVEtbt0lDr6X3M89dsn1lk4LhzzvnnmVPFQ5SX+c7ZceZFnohQKlJ/flZXdoxslbp6C2EFFWWpauEpjidJ2ina11K2T16uDgIo1GldqKt6TyvdfK/wtw3C0+5DQiCU6CjndtvXd3EnW16Li2rXu+D88IEtiHP8qNyvpWFqUl9/R06fHvkc0uu1us+Mb3zvaffISur59asz5F5Zbl/RsZOKVoVHv0OK03drqlpI6v8AT1SEnKjNJ919/sUcVdJSRwVS53tCqK43tHQUdb+2p+yuxnupLcVUFz7Rvo6tw7RuAYKw9O/hWorqT3F+jrn2jfRlz7WOWLWBUKdl/FaMR1Z7sq+iR59rIsJHn2l6QyRP29P2UJ1p7sz/AESPPtA8IufaaWiNA6FP2UDrT3ZleFXPtA8MuN7TS0CxOhT9lDdae7Mzw643tB9HXG9poaA0ToU/ZQerPcz7xzvaDeOd7S+wLAdCHsobqy3KHR53tJvPO9pdYliSoU1/yg9WW59TbL9z8Q41Yw4Kmkn0qLkvkZ2y3c7PE0PeS/tyOfrU1VpuD7o0qeUkdyLjFWySjlxWFjiLysldcpZx/wDR8RhIqburtZbNT+Is8RCOTaTVsuHmsjinGztbM0QZ3d7cwkqMdbS69XhwFjfCle/VlxlU8LpO7+b1cXEiIUlTFRjw3eWSabz4SQm5xa0XG8WlfVdq3zLKdFR1Lreb2lhMuxCmph9KV5X0bL0b8N+H88A8KaWpJdA5A5kAeP8A0j7l75QjXS9KhK0vdzy+ErbWevbKcZhY1ac6U/u1IShLoat/vqLeCxDw1eNXZ5/13+h5VI88XE+GIPAXYvCypTnSn96nOUJdKdrlVj6tGzs0YbyJxDcJLZhSzJ+GIxlrHg8xIjwA1b5IRlsR0JBliA0eLBYKQSC2AI0LYtkhLECmI0K0WWFaIMmJYVosYtiLca4tgMditCpXYx9NuXbm+s0PeS/tyM7ZduY/tNH8cu4znWa8NT1W6tDS1NrVmtaMMMFBXutK+tyzZ1MVmYWctxGm6dW60ln+S/B5AaIBsFzOsEa4LgIEgSIZIAQCguExbo7sUMOr1qsKfFFu830RWbPSnSnVlywi5P3ZgbUc2zwf6RdzNCvGul6NeNpe8hl8VbYzydj13lZ5XUcXT3mnTk1pxkqs2o2a4o5602s7Hk7Zn03hca0cLCNZWlFNfDsYmIceduLIlmGKDFEijSa+xWuSI0dQEshiNZ/EVjxLYlSLYitHlIZECGwthBUhWh7EkgWJcrsLYsaFaIMmVtEsNYjQHsNcraBYexNEjyQ1z6K2W7mes0fxy7jM7Zdua/tNH8Uu4zm2bUPEj2VZ5mSqaKzKJmVxCl1KTa1jn+S7FlLAFiymoq8mklrbaSXWc2k27Idj3Jc8/ul5cYSjdRm68lwUs4/zvLZc8rul+kDE1MqSjQjxr06n8zyXUus2cNwPF18+XlW8svpr9CtPFU4d7/0fRsTjKdKOnVnCnHlTkor4nmd0v0i4andUYzryXD+rp7Xn8D53iMROrLSqTlUlypycn8dRXonS4X9N4ennVbm/kvz9SjPGyfhyO7ul5bYyvkpqjB/s0Vovrl957ThSk3dtttvNt3bfOw6JNHI6KjQp0Vy04qKy0RTlNyzbuCwUsxrBSPW2R53FSGtkFLILQe/xFuBoLQzQbZgFuBFkRUhkhbCssiNYVFiFPJi2BYawLAAI0K0W2EaAMmJYDRY0CwBriWBJFlgaIA3Pd3LtzfWaX4pdxme5dua/tNL8U+4znHobsPEevqsrDUeZW2eLV8mXDwW6/wCkGpGrUo0aUYb1KUHOb0pNptXStZauG55rHbpTxDvWrVZc0/SguhKy+Bl3Tf2rEe+n35Fdzc4bhKNKlFwik9++u5i4qcpVGrjuhxSi8uOz+JHhpL9l6tdroW/yGU2tTtlwZGol6+RUzE0dRFEuWIllnfpsxlX44xfVb5DK/r4guyjRzDoF+nHia6H4gsuN9aCgcxXoZkUCzR50xdHIn+EuDRyC46g2GtmT/QXF0cwqIyQUhRbi6IdEZIOiBi3IkNEiQyQorYWgNDINhRLldgaJY4gsBhuV2JYdxJYAbiWBolmiTRAG5665fua/tFL8Uu6zNcu3Nf2il0z7rOceh0UPEj11VlekGrIrcjyLZ8X3S9axHvp96Qg+6HrWI99PvMQ6XBeTH13MTEeYyDEvzBsXEVyIKJokSCKEYFhkgisiQVqIhrEFuQZRIo5jWFFbAkHRDojpAYrYiiNYZINhRbi2DYawUhRbi2GSDYKQGC4NEGiWJAaFFuV6INEssSwobiKJNEfRJYBLno7l25r+0UumXdM9y3c5/aKXTLunPvQ6eHiR62qypyDVkVOR4ls+P471qv76XeYCY31mv76XeZDpcF5MfXcxMR5jIMgBRcK4UhkwJDIIjChkhUOkQVhSQ2iKkPEAjCojaIUhmgHm2LYKQ1gpCi3IoksMkMhRbiWDYfRJYFwXFUSJDWJYUFyJBsSwUhWBitE0SywHEALiWJojaIbCkudi5bue/r6fTLume5bgH9fT6Zd0wXodVDxI9VVkVuRKrKpM8i4fJsX6zX97LvMKFxL+01/ey7zGR0mC8mPruYuJ8xhQbAGRcKwRkAZBEYUhkgIZEEYUhkBDIURjxHesSJYs+kVnmyBBYKBcUZBQEMhWKwolgogooA2JYIGAANJGvc2lGVT0lpRjGUmnqdtSfWdGhWcnZUqPBf6rV8SvOry/A94UlK13rpZXOGprjQ2muNHp4O7to0f6aQatoxctGk0nb9WtfEUVxGlKPMmrWvqaD4TU5uXO97af6eYuiHenNNJ7zRd+DR1GWtTpyUo73Ti1CUlKF1mlfrPanjIVLW756lergJ073vk7adyvSLcA/r6fTLusz3LcA/r6fTLusznobUPEj1FRlcmSpIqlI8i4fLa/rFf3su8xhZ54iv71/NlljosF5MfXcxsT5jIhkgJDIulZkQ6QEhkiCMKGQEMkARhQUyIZIAjCmMpICQyFYjGU1whVuNACkK7iBS5xkBLoDoriFzFYyDYGgvy2FR4m/mLdihJYln+UFC3AX7nStNv+C22UTpVsWs7WT8DkUptPriu0iqriWnc5fjd3KNnv9juP03RVSnJtaW+50aON9JpviafMUvHvT3n9lzUm+ZRf56jnb9ncWM3puXNbaYUY8t37jr5UEdipjfS0U+DPo4hI1tb/AIZWXTwswUnrk+HV0cZJ4nJvgtb4oucPTWIikZXFqSjhKjS0X10Nty3AS+vp9Mu6Z7luBf11Ppl3Wbj0OWh4kemqSK5SJUZU5HiWz5rJ/X1vev5suTM7f19b3r+bL0dFg/Jj67sx8T5jGQyFQyLhVYyGQqGRBWMhkKhiHmxkMhUMgCsZIIqGQojGQULcZMArHQyFTChGIxkECYUKxRkECChWKCKz64vtIxzqKX+jdS+90r5NMxzwv8L6lJnO8XhKUo2TeunwO9/S9aEKU+aSWmrtuZ6tXQzfUW0VJwVXR+rlN00081JJZNdDFq4Jztk1bgdzXgMAotXu2nfN5L85mN02o5xd/wCjcrY1uf8AGasvegtL9pq3AuMprVVKLS1I04qhGVV3TtZWyaT6yqrhIwTcU87LMs8PpyVeLaa+HuK3FsRTlgp2abaXf3o0MswP66n0y+RCGq9Dm4eI9FUKpEIeJaPmv/fW96/my9EIdFg/JXruzHxHmMZDIBC2VWOgkIEVjxGRCAPNjDIhACsKGIQDEZByEAwMaIyIQRiMKGQCCMVjoJCCsRlWI1GenJ8bIQWR7w8Joixm8iEFAwNlUpNyzIQAUf/Z"/>
          <p:cNvSpPr>
            <a:spLocks noChangeAspect="1" noChangeArrowheads="1"/>
          </p:cNvSpPr>
          <p:nvPr/>
        </p:nvSpPr>
        <p:spPr bwMode="auto">
          <a:xfrm>
            <a:off x="155575" y="-884238"/>
            <a:ext cx="2286000"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032" name="Picture 8" descr="https://encrypted-tbn0.google.com/images?q=tbn:ANd9GcSrg2soHW7mttcMYgg_q2GABCF3N6O4XrH9fP_FChZe6Wnqli1Q"/>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9872" y="2688750"/>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ncrypted-tbn2.google.com/images?q=tbn:ANd9GcTKehxzxSHdfK1-DoJT4D2tBgr8jW2G-4khGXPAiLaLxqkqJGRU"/>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8064" y="1340768"/>
            <a:ext cx="3466488" cy="2016224"/>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4" descr="data:image/jpeg;base64,/9j/4AAQSkZJRgABAQAAAQABAAD/2wCEAAkGBhAPEBQPDxAPDw8PDw8PDw8PDw8PDw8PFBAVFBQQFBQXHCYeFxkjGRQUHy8gIycpLCwsFR4xNTAqNSYrLCkBCQoKDgwOGg8PGCkcHBwpKSkpLCksKSkpLCksKSksLCwsLCkpLCwpLCwsLCksKSwpKSwsKSkpKSwsKSwpLCwpLP/AABEIAMIA8AMBIgACEQEDEQH/xAAbAAACAwEBAQAAAAAAAAAAAAABAgADBAUGB//EAEQQAAIBAgIDCwgGCgMBAAAAAAABAgMRBCESMZEFE0FRUmFxgaKy0QYWIjRUc6GxFCMkMnLwBzNCU2KSk7PB4RVD8dL/xAAbAQACAwEBAQAAAAAAAAAAAAABAgAEBQYDB//EADARAAIBAgQEAwcFAQAAAAAAAAABAgMRBCExUQUSE0EyM/BSYYGRocHRBhQiceFC/9oADAMBAAIRAxEAPwDYS5ARzkopNym9GMVrbtf/AAz1PCxLkua3uTXX/VPs+IP+Krfu5dnxBdDcjMtxWzW9y637t7Y+Iv8AxlbkPbHxJdE5HsZrkuaFufUvZxt0tf4NVLc2K+83L4Ip1sfQpau72WY0aMmc+EW8km+gerRlC2krXV0dmCjHJJLoRRujR0oXWtP4Mo0eK9Ssoctov5npLD2j7zkhuM8NPk9pA3ifJ+KNu6K/TlsC5Lh3ifJ7SJvU+T2ohugdOWxEwk3qfJ7USb3Pk9qJOZE6ctgkuTe58ntRJvc+T2oh5kDklsFMlwb3Pk9qPiHe58ntRJdA5JbBuQGhPk9qJNCfJ7USXQOSWwbkuDRnyfjHxBoy5L2x8SXROSWw1yXFtLk9qPiS0uS9sfEPMickthgC+lyfjHxI9Lk9qIOZE5JbD3AxPS5PxQG5cntInMgOnLYjLcB6zh/ev+3Ioua8DhJqrSqtWjTm5O+TtoSWS6zwqVYU1ebSLMItvI9hiXmZpzS1uxmxG6EpPJaK2sw1cSl953b4NbMirxOKypq5bVPc2VMWuBX+RTOs3wmRb43fJLJtPPq/PEXKOd7vbkZNbF1auUpZbLQ9FFIjYSMW5TYwyDLNW4xUyXCnZ3IZW9qyfSI2DHYmFL0qk4U4yyvOSitLiu+G3yZhlu9hfaKH9an4nY4er1aanuV2rM3NgOe/KDC+00P6sPEV+UOF9oo/1IlgU6VyXOZ5x4T2ij/OhfOTCe0Uv5iEOrclzlec2E9opbX4E858H7TS2y8CCnWuG5yPOjB+00u14B86cH7TS7fgQB17kucnzqwXtNLt+BPOnBe00u34BAdVgucp+VOD9ppdvwB504L2mn2/AgDqXAzl+dOD9pp9vwA/KnB+0U9k/AhDqAOU/KnB+0U9k/8A5A/KrB+0Q2T8CEOrcDZyvOrB+0Q2T8APyqwf7+GyfgAh0KNXRkpcT+B2ay0llnqavezX+TgtnW3Or3hZ645dXAZPFqV4xqrtk/XrU9KEs7FkcI9Tk7Z5RSind8JdTpKOpeIn0mOpO7autHPi8UPTbtnr+fOc/K/cuAqVEtbt0lDr6X3M89dsn1lk4LhzzvnnmVPFQ5SX+c7ZceZFnohQKlJ/flZXdoxslbp6C2EFFWWpauEpjidJ2ina11K2T16uDgIo1GldqKt6TyvdfK/wtw3C0+5DQiCU6CjndtvXd3EnW16Li2rXu+D88IEtiHP8qNyvpWFqUl9/R06fHvkc0uu1us+Mb3zvaffISur59asz5F5Zbl/RsZOKVoVHv0OK03drqlpI6v8AT1SEnKjNJ919/sUcVdJSRwVS53tCqK43tHQUdb+2p+yuxnupLcVUFz7Rvo6tw7RuAYKw9O/hWorqT3F+jrn2jfRlz7WOWLWBUKdl/FaMR1Z7sq+iR59rIsJHn2l6QyRP29P2UJ1p7sz/AESPPtA8IufaaWiNA6FP2UDrT3ZleFXPtA8MuN7TS0CxOhT9lDdae7Mzw643tB9HXG9poaA0ToU/ZQerPcz7xzvaDeOd7S+wLAdCHsobqy3KHR53tJvPO9pdYliSoU1/yg9WW59TbL9z8Q41Yw4Kmkn0qLkvkZ2y3c7PE0PeS/tyOfrU1VpuD7o0qeUkdyLjFWySjlxWFjiLysldcpZx/wDR8RhIqburtZbNT+Is8RCOTaTVsuHmsjinGztbM0QZ3d7cwkqMdbS69XhwFjfCle/VlxlU8LpO7+b1cXEiIUlTFRjw3eWSabz4SQm5xa0XG8WlfVdq3zLKdFR1Lreb2lhMuxCmph9KV5X0bL0b8N+H88A8KaWpJdA5A5kAeP8A0j7l75QjXS9KhK0vdzy+ErbWevbKcZhY1ac6U/u1IShLoat/vqLeCxDw1eNXZ5/13+h5VI88XE+GIPAXYvCypTnSn96nOUJdKdrlVj6tGzs0YbyJxDcJLZhSzJ+GIxlrHg8xIjwA1b5IRlsR0JBliA0eLBYKQSC2AI0LYtkhLECmI0K0WWFaIMmJYVosYtiLca4tgMditCpXYx9NuXbm+s0PeS/tyM7ZduY/tNH8cu4znWa8NT1W6tDS1NrVmtaMMMFBXutK+tyzZ1MVmYWctxGm6dW60ln+S/B5AaIBsFzOsEa4LgIEgSIZIAQCguExbo7sUMOr1qsKfFFu830RWbPSnSnVlywi5P3ZgbUc2zwf6RdzNCvGul6NeNpe8hl8VbYzydj13lZ5XUcXT3mnTk1pxkqs2o2a4o5602s7Hk7Zn03hca0cLCNZWlFNfDsYmIceduLIlmGKDFEijSa+xWuSI0dQEshiNZ/EVjxLYlSLYitHlIZECGwthBUhWh7EkgWJcrsLYsaFaIMmVtEsNYjQHsNcraBYexNEjyQ1z6K2W7mes0fxy7jM7Zdua/tNH8Uu4zm2bUPEj2VZ5mSqaKzKJmVxCl1KTa1jn+S7FlLAFiymoq8mklrbaSXWc2k27Idj3Jc8/ul5cYSjdRm68lwUs4/zvLZc8rul+kDE1MqSjQjxr06n8zyXUus2cNwPF18+XlW8svpr9CtPFU4d7/0fRsTjKdKOnVnCnHlTkor4nmd0v0i4andUYzryXD+rp7Xn8D53iMROrLSqTlUlypycn8dRXonS4X9N4ennVbm/kvz9SjPGyfhyO7ul5bYyvkpqjB/s0Vovrl957ThSk3dtttvNt3bfOw6JNHI6KjQp0Vy04qKy0RTlNyzbuCwUsxrBSPW2R53FSGtkFLILQe/xFuBoLQzQbZgFuBFkRUhkhbCssiNYVFiFPJi2BYawLAAI0K0W2EaAMmJYDRY0CwBriWBJFlgaIA3Pd3LtzfWaX4pdxme5dua/tNL8U+4znHobsPEevqsrDUeZW2eLV8mXDwW6/wCkGpGrUo0aUYb1KUHOb0pNptXStZauG55rHbpTxDvWrVZc0/SguhKy+Bl3Tf2rEe+n35Fdzc4bhKNKlFwik9++u5i4qcpVGrjuhxSi8uOz+JHhpL9l6tdroW/yGU2tTtlwZGol6+RUzE0dRFEuWIllnfpsxlX44xfVb5DK/r4guyjRzDoF+nHia6H4gsuN9aCgcxXoZkUCzR50xdHIn+EuDRyC46g2GtmT/QXF0cwqIyQUhRbi6IdEZIOiBi3IkNEiQyQorYWgNDINhRLldgaJY4gsBhuV2JYdxJYAbiWBolmiTRAG5665fua/tFL8Uu6zNcu3Nf2il0z7rOceh0UPEj11VlekGrIrcjyLZ8X3S9axHvp96Qg+6HrWI99PvMQ6XBeTH13MTEeYyDEvzBsXEVyIKJokSCKEYFhkgisiQVqIhrEFuQZRIo5jWFFbAkHRDojpAYrYiiNYZINhRbi2DYawUhRbi2GSDYKQGC4NEGiWJAaFFuV6INEssSwobiKJNEfRJYBLno7l25r+0UumXdM9y3c5/aKXTLunPvQ6eHiR62qypyDVkVOR4ls+P471qv76XeYCY31mv76XeZDpcF5MfXcxMR5jIMgBRcK4UhkwJDIIjChkhUOkQVhSQ2iKkPEAjCojaIUhmgHm2LYKQ1gpCi3IoksMkMhRbiWDYfRJYFwXFUSJDWJYUFyJBsSwUhWBitE0SywHEALiWJojaIbCkudi5bue/r6fTLume5bgH9fT6Zd0wXodVDxI9VVkVuRKrKpM8i4fJsX6zX97LvMKFxL+01/ey7zGR0mC8mPruYuJ8xhQbAGRcKwRkAZBEYUhkgIZEEYUhkBDIURjxHesSJYs+kVnmyBBYKBcUZBQEMhWKwolgogooA2JYIGAANJGvc2lGVT0lpRjGUmnqdtSfWdGhWcnZUqPBf6rV8SvOry/A94UlK13rpZXOGprjQ2muNHp4O7to0f6aQatoxctGk0nb9WtfEUVxGlKPMmrWvqaD4TU5uXO97af6eYuiHenNNJ7zRd+DR1GWtTpyUo73Ti1CUlKF1mlfrPanjIVLW756lergJ073vk7adyvSLcA/r6fTLusz3LcA/r6fTLusznobUPEj1FRlcmSpIqlI8i4fLa/rFf3su8xhZ54iv71/NlljosF5MfXcxsT5jIhkgJDIulZkQ6QEhkiCMKGQEMkARhQUyIZIAjCmMpICQyFYjGU1whVuNACkK7iBS5xkBLoDoriFzFYyDYGgvy2FR4m/mLdihJYln+UFC3AX7nStNv+C22UTpVsWs7WT8DkUptPriu0iqriWnc5fjd3KNnv9juP03RVSnJtaW+50aON9JpviafMUvHvT3n9lzUm+ZRf56jnb9ncWM3puXNbaYUY8t37jr5UEdipjfS0U+DPo4hI1tb/AIZWXTwswUnrk+HV0cZJ4nJvgtb4oucPTWIikZXFqSjhKjS0X10Nty3AS+vp9Mu6Z7luBf11Ppl3Wbj0OWh4kemqSK5SJUZU5HiWz5rJ/X1vev5suTM7f19b3r+bL0dFg/Jj67sx8T5jGQyFQyLhVYyGQqGRBWMhkKhiHmxkMhUMgCsZIIqGQojGQULcZMArHQyFTChGIxkECYUKxRkECChWKCKz64vtIxzqKX+jdS+90r5NMxzwv8L6lJnO8XhKUo2TeunwO9/S9aEKU+aSWmrtuZ6tXQzfUW0VJwVXR+rlN00081JJZNdDFq4Jztk1bgdzXgMAotXu2nfN5L85mN02o5xd/wCjcrY1uf8AGasvegtL9pq3AuMprVVKLS1I04qhGVV3TtZWyaT6yqrhIwTcU87LMs8PpyVeLaa+HuK3FsRTlgp2abaXf3o0MswP66n0y+RCGq9Dm4eI9FUKpEIeJaPmv/fW96/my9EIdFg/JXruzHxHmMZDIBC2VWOgkIEVjxGRCAPNjDIhACsKGIQDEZByEAwMaIyIQRiMKGQCCMVjoJCCsRlWI1GenJ8bIQWR7w8Joixm8iEFAwNlUpNyzIQAUf/Z"/>
          <p:cNvSpPr>
            <a:spLocks noChangeAspect="1" noChangeArrowheads="1"/>
          </p:cNvSpPr>
          <p:nvPr/>
        </p:nvSpPr>
        <p:spPr bwMode="auto">
          <a:xfrm>
            <a:off x="612775" y="-427038"/>
            <a:ext cx="2286000"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8" name="AutoShape 16" descr="data:image/jpeg;base64,/9j/4AAQSkZJRgABAQAAAQABAAD/2wCEAAkGBhQSERQUExQVFRUWGBcUFxcXGBwcGRcYGBcYFxcYGhcYHCYeFxwjGRcVHy8gJCcpLCwsFR4xNTAqNSYrLCkBCQoKDgwOGg8PFykkHyQsLCwsLCwsKSwsLCksLCkpKSwsKSwsLCwsLCwsLCwsKSwsLCwsLCwsLCwsLCwsLCwsLP/AABEIAMIBAwMBIgACEQEDEQH/xAAbAAAABwEAAAAAAAAAAAAAAAAAAQIDBAUGB//EAEUQAAIAAwQHBQUHAwIEBwEAAAECAAMRBCExQQUSUWFxgfAGEyKRoTJCYrHBFDNScoLR4Qcj8ZKyFUOiwiRTY3OD0uI0/8QAGQEBAQEBAQEAAAAAAAAAAAAAAAECAwQF/8QAKxEBAQACAQQBAAkFAAAAAAAAAAECESEDEjFBUQQiMkJhcYGx8BOh0eHx/9oADAMBAAIRAxEAPwDBCFiKyTpTgeES5VvU504wExTChDaMDga8IlWGytNmKiCrMQBAX3Y7spKtTtMtAX7PKBeYzC6gFTfjQC803RnNK2GQ8x2lBpMose7TWJ1V2eIm84nfG57YWpbLZ5ejpR8RCzLQwxpiicSaOdwTJoxc5RTARrL4FLN0ay3qwI/0nzvjRdjp02xT5VsnyJxsw1wW1SyklWCAMKgEvqi/bB9n9DNa7Skpcz4jsUYmNR/UTTKl1scn7myijAe9NpQj9I8PFn2Q8TYwlp7UPOnTJ00azTGLMQcMgor7oACgbFELGlJZzpxENpL7zW7xVNMCBnuO6J2gexZtk8SpTMtbyT4go20N/rGZNjadhbPLs1mmaRmgMqgrKX8b11QBvLeHdecoys+0vMd5kw60yYxd2OFTkBsGAGQAGURdOSp8tDYFmrOk2ea7ayVUM7AK1zH3SHA/M+2KUW+bKubWA+IGnn/MWi/do2HYfRySZc232i6VJUkbWbdtJJCjeRHObNpgFl1gNUkaxBwFbzTcI3X9SdPS1aVo+UwEmz0M0j3ptLgaZKDX8zfDCcCgtFve0Tplom+3NbWpkowVBuVQAOFc4jizU95sQfLfDqTARcQRug4gQVOtjdTDafp/MNzrEj+0infS/wAxfD8FAV7aAVjRCwJuArrDyap9Yl9pew06wrJYzJbtOrRF1ldQKVJBqtASBWuflsewGgxMmmdMoJUkFyTgCBWpOwC+KTTWmjbbTMtBqE9iSp92WtQt2RNSx3uRkI165RkzPny8Q4G8aw8xX5w5J082xW4dGLS1zXBGooIqusSciwB1QMbjiaU3w7L0UJ7qmoHZiALr6nfjGdKuf6bvKtFqPeUTukM7xG4haaxr8Na/4it7Taf+3WxphNEuEtTlLX2BTaalj+bdFh2z7NWfR7IlnaZ3vdHvxr1UhxqhKGpGtfUVwyvjJz9COfECpJvINRjlWhjfiIujCVlliABUk0A3mM/WfLymAbvEPStIvuwGnkGkJPfsuoSQSaDUOqSrHZeAL9sYVtu1Fp/4do1LNL//AKLUCGIxCH7w86hBx3RziVZgzrLHsp4m2HdzPoIsO0vaM2u0zbUa6p8EkfhQXLdtoSeL7oPRdl1EqfabxN9ByF0ayqJQEAwqG3aMKKXL1moblFSx2KMeeQ3kQ9Z7RQvaGooS6XsVtUkEDZLRS/FUHvQzMBCBACXmUNBjq+4o3k381iq7a28S0WzIQaAhiMDRv7jbw0xQoP4bOu2N4z+wylutZmTGe8Am4VwAuUcgBfBRHgobRoptilN7Usqdq4ekMtoav3cwHc0SJDXVqRTEGv1vi00poN5BQTQlXRZo1WBIVsKlcDuho2zj2WbLxU8VjT/0+7VSrLPmTZ41tSS5lA4tNBUKnOpvyAMQ0lsPZcjcbx5w3MUn25Qb4kx9L4T8AR7Rd7MeZNJMyYxdm2k34ZDYMhQZQqZaQcCDziI2jpT+w5Q7COvlDU3Q81cAHG7HrlGdLt1jQcsaL0c1qYf+Jn+CSDiCRcabAKudtAM4wuGJJJvJN5JOJJzO+IvaPtjPtPcB6qJEpJQGNWCgTHO9mFeCrsiFK03XEcx+xi5XYsXat0b9G/4Vo3XF1rtXgl7UFL3/AEqa/mZRGc/ptYZdrtfjICSlM5g1wKqQMdgJFd0J7SdoPt1recPu1/tyV/DLGBIyLe2eIHuw8QVSSNVQAaHzy2+XlAQGl5rDhMIYxkMHRSTGA1AWN1wob94i57Ydg0ssqSROc2icCzS2oVCjFy3tXsQL61v2Rff0/wBDKWe1TiFkyAXLHC4VJ5CM9pjTDWu0TLQ4I1zRFPuSl+7TjS872Mb8QZI2CehuUk5GWanyxg5enXX2j/rFPW6NPLm90veD2ySkr81BrP8AoUi/JnQ5GIz6suWdb2VFTdXiaRkV0vTwzU8jX5xOsVvSa6oDRmYKAbr2NBfxMRDoyU41ghSt4I8JO+gNPMRbSf6cTfsT2wT1RVPhWYp1mNQBqsuB1qAVEJNjY9tbSLJZJWjpR8c0B552S6+yfzsDX4UYZiMgooKCKbTNqtVonPaZgJeYdclDhcAFC1qAAFA3CI0nT7qaNQnYw1W65RbRoGMbbsNYks8mbpCePDLBCDNjhdvJoo3kxznR+llmTZaONQM6qWxChiBU7hWvKNz/AFP02qd3YZJAl2cDX2GZTwg/lB1jvbdFxKyk61vaZ7zphqxYu2zWOAG5RQDhBzbOCa1IO0HZ184OzywqgC/ft3wpjEtCrHZGdllrezEAbSTmY1f9Qu4sdlkWVJcl7UwBVmRWda1GvUioAozbPCBnEj+n+jElrMts+6XKUkE7vaP0jAac0y1pnzbVM9qYaIv4VwVRwFBxJjU4m0RbJZg0xUX7uUBzOQ+sXsRtHWXUQA4m9uJ/bDlEmOdURhMpAzX+yo1m4DLmaDnBTGg5ss0SUoJeYVJAxvulr61/Vuihcu06izbU5oRVZZ2ORUsB8CXj4ml7Y51b7WZsxnpSpoq/hUABV5KAOUavtxpNVVbNLIIUapIwIDVdv1zRd8MpNsUGgLD3kypICreScBQEkncoBY7ljpr7qbWtg7MM0tT3TNvCkitb79xu5QIpNIabd5jMk15aVoqBiNVVGqtaHGgBJzJJgRPq/wA/6aPSrTMHxDfjEqVpZcGBWHrPIoIfaQCLwDxjl3Kds89W9kg9bIkqIqX0OpvBKndAEufLHhYOBkf5v9YbFs8kNiAeMN/YAL1Zl51H7+sDR9r7xA1KHAjYRj1viQXjUtiaRJqzKeJVmD18j+8QJ1kkMfErS29PX94vRAZQRQivGL3T3DSmsuj5krXMmbUTEaWwBoWRqay+LI0AxiunSpks1IYHaKj1zjQtopMRVT8Jp6YQgyJy+y4cbGFP4i8U3VNJ04wuJB/MKHzibI0sCw1hQEgE1qANvKBOCf8ANkld64elxhn/AINKb7uZTcbvld6Q7abdM7d21ZEmVo2SRQBZtpIzzly6/EfGdwXbGQkyizBRSpzNwGZJOQAqScgCYq7TMtKszkGbrGrMTViaAVqNwGV1IQ+nqy2RUYTH8BqMExYDMljRTd7IYe9dLzVWvfCY+sK92o1JVRQ6oJ8RGTMSzEZFyMAINzFNZdN0AV1wuqMeYMTBpOWfe87oyLns9oY2mfLkoKVIH5VGJ5ARo/6kaWUzJdgk3SrOBr0zfVwP5UPnNOaxO7LMujtGzLewDTJoCSAfeqaIOBbxH4VJjAyiTVmJZnJZmOLFiSSd5JLcWMa8QJts0qjFRUihApjeKjyrCaa6+NBf7po1OOVeHnDxMXHY/QRtdqSWfYHjfcgx87hziBdr/p9ZZOjPtU3vJc6Yf7So1FOt7NUYEYBmNKXRlrXYZk7xs1WarGtaszEksTtNY2X9RtOC1W3uU+5s1ZYAwL4TDyoJY/K8Z6cxAuGsdlaeuXzjVvpGc1J0r3XA2r4l/wCmvqIclacc5q3K/nTCLexo6oBMILC6oreMqk5743WguzFlSwTrZbpKTF1aoHF9BcuqcQWY5HMRJNqh9t+0ktrHZLJZrkmS5c+ZuVgGRG51Y/l3xi7HKEybX3JeG9sv34mI05tRSVW9jqqoJNKnAE30Fy8FMXNgsvdoFxOJO0m8nzhlUSoImBDc16RlSpKgsS3sKNZt+xeZoOFdkLkWnu5c21TDQnWRDmGK1mOPySzd8UxITMkMe7kIKu5UsPia5F5A8izRR9u9KCq2eUay5YC1HvUJJb9cyr8BL2R0xnv4/dKy9qtDTHLHEm4bBgqjgAByi40h/wCGsqyh95O9r8gPi/1OuoN0p/xQz2a0frzNdjRJdWLHAUBYtv1VDNTcNsV+lLeZ01nI1QblH4UWiqt+JACnfec4vibT2iU+EnffyzxgQr9VN1c88F2wUc2mtlrDghCiHFEc1AmkOaPkl3C1xNKm4DMsdgAvOyh2RHY1NB1v6+sWEsaiUGLi/dLyHFiK/lUfjiwR7FI1FptJbzP7Uh+kCDEVChBiCAgOd/8APKAMGFCI62jbcetsJNpNT4bgDTebqRdCXEedo2W2Kiu0XHzEEluXO7r6Z7KxISYDgYvMOKg/8Ndfu5h4N+4/aETZswfeSg+8CvqLx5RZ1hQjUzvtO1m5kiRNOLI2+/8AmGX0FMxluswevlcY0s+yI/tKDxF/njEKZoJcUdk3Yj1v9Ym5TlDt+nrQ1ms9mcEJI7zVF9azGJJNaYAlRuLbYjWfTrC5qNuNx/nyiyaXaEFCBMHn6N9Ihzu5a6ZLMs7rvRrovbvwbOytLy9jD1+sdQ0Nbk0foc2pGUzrV4ZR/D7QH+gK7kfDSOStoJT91NHBrvnUQ7bJtpEmVImV7uWXK3HV/uMGY1Fa1IHlE1pVzZZWqu83muO6pzO05kk5w6YycjSrS7gxA33r+wi0s2m9bELTaDEGq7NaCa12hZag6vtOdijE7q4c4t/6r6bBeVYJJASTRplMNanhH6V8VNpWIVg/qOlmsxlWSWpc+04vFcAWb3jsUekY20THZiKl50wksTjeaszc7zwAjfiId0fK7yaX92X4V4/wPUmLoQxZLKJaBRl6nM+cPRzqgTAs4BYu3syxrHYT7q8z6BobnPQQ81mYmXZ0HjYgt+dsAdyrjs8RiwCXau5kzbVMJ1m1paHOpH91xvCsEHxThsjndsLtMOsPExBoPiAKrTK6gpwjU9rNJo80It8izqKfGAfDXfMdi53OPwxG0TY/GWmmgla0ya+feEa0zjqKKU/HhjHaYfd/m2LfZvTkwWezrIlijTfE19SEDYEgCus60rddJGTRmF3dbMKnCoxyiTpS3mdNeYwpU3DJVACqoJ/CoXK+kRj1j5ZD/EYzu7w1JqBqbq9cYKEsy5jrLPZAjCtqsFNakGIaAqevL5/9W6OapVgswNWb2VvIFxIwVRsLGg3Vr7sO1JJJvJvNLhXcMgLgBkABlBzRTwfhPi3zMDyQVQbzMOBEKkyS7BVBLE0AGJMaRM0Po0z5qoMMWOxRj+3EiNJa+xaG+W5Xc1488R6xZaB0ILPLvvdqFz8lG4et8T3mAXE34gZmOGWd3w1Iwdr7Oz5dfBrDal/pj6RUWhdxNN9KR1SWSQCRQ7DiIYtmjpc320Vt9L/MXxZ1deTTlim6lcMm9L4MDcRdiL16xjbWzsUjfduV3N4h54j1ihtvZadLv1SR+JPF6Y05R2nUxrOqpqVyB4G/rhCe5AOJGFQbrt3WUPNJIxAPC4wmt9KkbmH1jaJYcQqI0mV4qlac6gmJAXZGapcHWC64QzNluysyahIKAJXxsXmKlDqsO7UVN5B1ijnAAwk2H4DywRQgEbCKwxMSdLrry2oNbxDxKVBI1wUGtqmhIJQVCk5GhS9IKRWopjWoI8xgONIurAzO0LLN4qn5T9DdDH2KcgrLcMNhuPleDFsDBgRZnU0ztomj/nyKfEBq/wDUtx8oilLLiNYnZRW9Ssa2CAGyHdDSikLMe6VL7tfxviB8KgCnICLWw6PWWDSpY4scT+w3RJg4zaoQTGDhmc8A7ZiKmY16y6Hi59geYJ4KdsFMtf2ezTLQ3tzdaWm2h+9cbzrLLB/9RtkOmyszy7MlK1q5y1z7RJ2Io8kJzjL9stKifPWVK+7lhZcsG64V1SdhNWcnbMOyOmHHPx+6X4QLHPLeKlSra5qPvJ7EiUoH4VFWpucZiJen5/cSEs6mrvR5hvqVrUVpf43BbgkvbCezFmHinTCRLlgt6eIjfSij4nWKK325p815jYsa0FSALgFGVAAoG6Om9YfmzrdMgU3enyqf8GA3XROV3rBjr/C/v70Jfr6fWOLZAUHr+IELu6rAgNjNbLrd1w2xIs3gGsParRNzUFW/QCCPiKb4bkJrEUxOdbhdidgAF52CLrRehTaQXR1FPDqsCCFvINB+Ilm3E090Rziq6TKrRVBJuAAvOwAbY6D2b7OiQus9DNIv+AfhH1P0xT2f7OJIOuTrvgDSgXbQbd/8xoaRy6mXpZDZERnsni1gxrW/gcQKUpgL7zdEh52SjWOBpgOJy4Y7oWRHHbSH3TGgqCtb7sVpSmedONTzVPnhaDEmtAMTTGg6xEP0hIQX78f24bt5gG5U0MKjro1HKAHH047acITNsKGopTgSM63ZDD5w4sumG67ZQUgI1r0fLm+2itvIv8xfFLbexctr0YrubxD9x6xpNWA0amVnhGBt2gp0kVZQVHvA1GwVGI8orxGm7R2wzpq2eXfQ+LYW2cFFa89kWyaDld2qMisFFNalG3nWF4qanGOvfqcpphmk6yt41QgAiuZJuAABORbA+yuOtQ5606ORdZkmmSWBFK+AkihXWBLXjWua862F1Ds+0X9OO+IeTOKEVoriq13MviGQwOAjPDsFPNVnK6svszFOujDC/MHjSvIxv+rjJtccLldK1LXaJctTqy3SXrFHW5lUKELLeAbidVireJnYXkmGtHnvyJagiWrFiCa6qXassHYTrV+sK0x2RtFmllmIMqor4qVOAOocTflU4xa6F0f3UsA+0b247OX7xqZ45TcYy6eryt7DZDMdUXE3cBmeQi/tvZ2Qi1acZe92WhPA09DEBbT9isjWggGY9Elg78Cd1xY7lG2MUsqbPYzZrOzMaAnM0rqj8N1brgADsjtMdYd+U4J9bLt3J+bZTNAPTWlMk5dqEV8q08iYrXQg0IIIxBFCOUVvZnSEyRbZaVqHYI1PeB28DfXcdpjX9rLWCyoAKqKk530ovlfzETLHHW8bwku1FAgoFY5KJjB2Q0LTThLpq75h9nyoW/SNsMzmyF5NwAzOQiWLJrzJdnUgBa67ZBqa01z8KqDyQRqBi1Wv7NZHmn7ydrS026gNJjfqakvh3kc9RGmPTFmPmSYu+2mmRPn6qVEuWAiLsVRRAd9Kk/E7QXZqzKoefM9hATvNMQN5JVBvfdHbXMxn8+WN+w7S2gSZMuzIcQHmHdig/UazCN8vZGbA6/zdt9IettqabMeY/tOSxy5DE0AwGACw1SnX1a/ZlkYxnlutSaKr1jx2Db5CEZ9dY384Ux6v+vLyglEZUdOr4EJJOyBBGsl6GMp11ZjajKSyHYaUFdhvPAb4uNG6SaTMDrwIyYZgxD7xmvY1Y40uHIZDdAEYrTp2jNJJOQOh4jNTsIiwBrjWmwGnnS+OU2HSDyX1pZoc9hGwjMRvNBdo5dou9iZmhz3qfeG7EescsoLgI60pQjC5TQA190G4C7C8k3mgNUzbSQdW8ALrFyALqkXKc8MRmLjWHpbUgzKBNTfs2D9zx5UjlY0KUwIurxOf78YbNqGvqkEHGtxFNpINV5gQ7NBOdBmc+Wzj8sYaWtKINVdpF53hcTxanAxnSnYOkNyLMqCgrjX/AABcvAACHawANwvii05p4SgVW+YRX8gODHfsHPDFzT+me6S6hZvCg2nNjuGPMDOM9obRLWiZ4iStdaYxxJOVdp9ByixFr2U0ZRTObFqha7M25n0G+Lq0gsNVbrwSxwuINNrVpTZfjlEpUAAAFBgB8gIjG2JWmsMaVyrxhbbdrEb7I6klWBJre2Ww7+FwFTwhcq20YLqtfgTicixBvArmK55CJikG8EEHMYQhhsib2eELSWhZNpp3qBtU1BvBB2giledRFa3Y9dcarnVrerC+mwMPLCLq0SCVorFbsrvWl3Vxwhmyy3S68gVxIocaX3kUx+hvJsyuPhLyqe2+iWnWcBBfLYNQZihUgcj6RhpE/u1KFNYnCuORApiLwLxfcNgjq8i0BxUGu2l/L+MdoENSu7c1AFcMKHfx4iueyPZPpMuH9PqY8fhdOfZZl3Y1guzegWkk2ueKate7Q4ljcCa3jGlOJgTZpZixNSSSTvMazTmhXdUWVqhEFyYX4Y4YcM4y1psbyzR1K8RceBwMXLqzPwTHRqEu0HWI8wliFUVJIAG0m4CIqRYjq604+74U3uRj+kX8SsI0hbPstjZz95PBVd0oNf8A65gp+WU+2JYsweYkkMBLlgl3yAALTZnkDTgojHdqtKfaZzMo1USiov4VUAKv6UoOJbbHXHjn4/f/AEl+FLJlNMcAXsxz2k4n5xddpJ4ly5dmTILMfy/tg8iXP/uD8MH2bs6or2iYKqgNB+LAUH5mKpXLWY5Rn7TaGmOzvezEsa3VJNTjh5XUjX2cd/KeaSo2dbK02G6Cp1h/ON3OFV62+dMRTLbCWbr6+Xzjk0KFGCAgV88vp+/lEBGaBd184ECvDnT6msCKNxAgCDjChCaHEXEXgjEbCNkLpAIiUajQPbelEtJuwE3/AO4H+4c9sbVJgIBBBBvBBqCMiCMY4+yRM0R2inWQ0Q60vEy2w3lTih3i7aDHOwdZUwZik0D2ok2q5TqzM5be1y/GN45gRdBo52NABDc5shBzpgAqTFXI07Kab3WtR8gbtbhv3YxnQhNoBp80zJxKqPCiCldUZk4Ak33Vx3ReWWSstQqigGQ+e874VAjWkKdda44ZjbuO6CmSARQ+hpyuygCFAxLF2jzJTCpBrVq33XUzOeQGFLsaQKhBrMaVxqL602CuzAbM8YkgQmZJBpjcaggkU5jiRSMqSjayhhWhvFQR6G8QTi6gJG/PlDb2bV8SirbTexqRWpJF1BWlRgLwIObO1QBeWNKDVxJNNoF1am8XAxADKBAX3Rlkdx2jPfnnVk2Y6xYXVJzqBdTW1SaFiLhkBtwhS20UFfS8E1p4c2AzIFOMPhqw5gYszGl4oN5q1c6nPK/fDOkrYJUtmYA7AfeJwFOrgYmExjO02k+8maoPhSo4t7x+nLfG8J3VKp50zE89nplB2Hwq044+xL/MR4m5KfNxsiOyl2CKKliABvMWSyFmTFl61JMpSWfYi+KY/E303soj2SfDCv0zbfs1jP8A5lov4Sg3hH65ik/lk74x0lC2qq4vdXjiSc8yYk9qNLG0z2elFBoqjBVAChRuVQq8iczEjs7JEuW9ocVCg6oPvGtAv6moD8Ic5R2mO7MIxb7K7QTgiy7OmCAM/wCYjwKeCknjNYZRUhAcYJpjOxZjVmJYk5kmpPmTDgEfU6eE1p58qjzLJs9f3x2+cRCDW/hE60TqDeYhR4PpWGGOWsXbp22cjN/X8GEk58v3OHV0HTzO7Dbls37YQ52dXGmyPK6hxp6QIGtx9f3HygRBuFeFgxDJZcRdtF4/cc4clz4ipUHDazIcBiAUhJSFwImhFezX1W4i8EbdtcjF/ovt7Ol0WcO9X8WDgccH5374q6Qh5QMYuI1ukO18ju9dWLscEvDV+KvsjffurGFtFpZ2ZifETX9qbKfSHmsmyGxKvEc+3lWt0D2wmIoWfWYPxe+ONfb+e8xsNH6UlzhVGDUxGY4g3iOY0hBmshDIxVheCDQjmI3YjrlIAMYnQnb8XJaRu7xR/uUfNfKNnInK6hkYMpvBBqDwIjmp0GDhIWDoYlgOEkVgqwsYRmxUOZYb6hmGIprEgg0uvNQLhcpERzZZikUbClFU0U4Fq1FFzvA5XmtmTDTmm4Y12bTDdFZpzSHcya1Gu3hWm3MjcB9IwU2ZSLHTeku+mFvdFyjd+5x5xUiWZjqi4k03cTuz4Ax6enjqM2pVgGojTTi1ZcvmPG3IHV/UdkRu0Ft+z2QIPvbRRjtEoH+2P1MC53JL2xZpLSZMoSRIkqSxz7tL2P5mY0HxTBGC0/pg2i0vMa4EmgGCjAAbgAFG5RHpx45/Rm/Bmz2fXKoud1dgzbyqYsu0M8LqWdbhLALD4yKBT+VTT8zTIc0MBKlvaGANBRAczXwjfVgSfhltFLezEkkkmpJxJOJO8mPV0MPblnS5awsmkEIj2qbkI9+ec6eG64yd10YmNU1hOPX8HoQIBGW3OmXMR8TLK5XdeuTQic/LgOWf0hA69eflBseuXnlBgdc88vMnjGVIbrD+YKFkb9mf/wCYOKLOx9pCLm8xFrJtcuZeDQ7rjzGBjHQpXIwMZ0u21owwow3XHyOPIwuXaP8AGflGWsumnXG+LeRphHprUPHEcDiOUQXKTodDxWowPstyb9x9RzhwWimN3HPgcDAWMCIqT4fWbBC6QNWADCoihCHWFwUQQptn2RI0RpudZWrLa4+0hvVuI27xfCysNvJBjFxHR9AdrJNpFAdSZnLY3n8p94eu6Lh5gji0yynKHpGlZ8u5Z0wbtY08iaRixXX++EH3wjnOje3k2WQJyiau32X8xceY5xqU7Y2QyWmBr1Fe7Nzk5ADA1OYqBiYyL8PWMz2l7QLqmVKNTg7DAfCDmdvlmaYu1aenzmYtMZVb3FJCgbKDHnjByHu4RqY7oVOmRIsS6kszPeeqJw99v+3/AFxFkyTNmKguqccgMSTuABPKLaUEeYSwIkSV1iM+7SgC/mdiq8XJj1yfDKq7SWvuLMslfvJ+rMfaE/5S+RMw8ZeyMdKsAeYqqbjidgGJ9D6RL0rpc2i0TJjm9q0OV5vpsFLhuAETtEnuZT2k43CWD+I17vjerOdolgZx1mPdZjGbfZntDPoyyFuEr2h/6lwI/QAE4h9sVyLCVFbz6/MmHCI+t08NR5sqRMmUFYghqmsKtT30hEfO+ldTuy7fUdunjqbDrq7omEsd2PQgEemP0GEI49ddCPI6jp1yPLzvhwC/n9R1cK8YQOvXq4QsdenE09OEUKAO/wBfoYECg3c9X/uvgoCIBApBiDPXXnECCIAMKgoCTI0iy74tLLpvInkcIoqQUTS7a6XaVOB1eF6+WXIiJCzSL8RtW8cxiPKMdKtTLgYsLNpfbUHaILw1Mi1DiN0SlcHDyjPytIBrzf8AEtx57eYMSpU/8LV3ey37Hz5RE0uKwdYr5duyIvGRFD5RKlzgc7/nDQdgUgtaDrEBasNvJBh6BE0IL2aGxJixpBFIz2iMkuFnwiHKUgWWzmdNCi4Zn8Ki9m5AE+UXHG7EyyL3ckv782qruQHxHmRT9J2xD7W2/wCz2ZJC3TJlJs3aKj+0nJGLnfNH4Yt5Do8xpjj+xIXW1dqrRZcvi7aq8CxyjnenNJtPnvMY1LMSTtJNSfP0pHpnE3+n+Wb8GdH2TvJgXLE02DHnlxIi27QWrxiSvsyaqaYGYaa54DVVBul1zh2xSzZbMZ5umNTu65Eiqn9I8fEyxnFBIm7bo79HWN581zy5nCYghm0TqcYOZMoIiFs49XX6/Zj2zy54Ybu6SRAr/HVOqiC1uut9ISW62XR8t6QPX7wP2+nW7fAUdddb4MDrkdn1NYgUPr9T1eecGOvLYP8APGAOtmPl8+EDr08urjFCg9P8/tdAhDPv9R+0CIGB111jB9dekGOuusIBHXXOATBdddZwqC666ygC666ygoVBQBQUKgoA0mkYGJkrSR96IVIIwXbQSNJVFKhhsbLhmOUS5dqG0qdjXj/ULxzB4xlAYkybewxvETS7ntrUthWlcNuIPBhdyiTLtand8ozFm0iPdbVPoeOR5xOS1jMU3rh/pN3lSIa+GgWaKY9f4hYeKaVOPunWHw481x6xh2VbIukW1YImIiWqDa1CJoLnPE+zp3UivvzvSWDj+ph5KNsQdH2bvXFTRRe52KMTxyG8iLyyzA0x7Q61lytXVTJm9mRJAzqRePwo0bmPqIqe11p+z2ZZAuYkPN294ynUT/45ZJOxppjG6Ps41g701FoxrgQNtMstpwEWvaq260ysxtYIXFxvmzS1Zz1/Dr+HWzEtaZ0zdotjPdcFGCjD+TvMbzurqek8pml9MNPepNwqFByBNSaYVJvPCmAEQg3XXCGhClOwc4xcrbukmjhmbYSTXr5Qkkcfl1jABJ65Qt2o3f8AgdbvlAgd2OuPGDHXy6vpviAV68ur/IQoDrLPbd1jCR15dYX8YWOvXM3+Q4iAV18sz/njBdfPb9BxEDr5Zn/HCB11W/68YoItvPmfoDAgj1j+8CAR16mCHXpAgRAQ69YAx63QIEAUDr1gQIAhAgQIAoBgQIBMCBAgAIsNHsa0rAgQqzymMYsZ18qWx9o4nM84ECMxq+BgwpYECNMLuzH+xxe/fccYnz2IWyUNPDbJl340l+B/zLQUOIoIOBHbpfaHPe1C0tBAuASSABgB3Ms3DK8k84qCYECOV8hUkX8m/wBpgObzAgRAkQ/Jy5fIwIEAQN3l/tghiOs4ECACYHiRypDnu1zpX1MCBAGfZP6fUCsCnzI+cCBFCVFRAgQIiv/Z"/>
          <p:cNvSpPr>
            <a:spLocks noChangeAspect="1" noChangeArrowheads="1"/>
          </p:cNvSpPr>
          <p:nvPr/>
        </p:nvSpPr>
        <p:spPr bwMode="auto">
          <a:xfrm>
            <a:off x="155575" y="-884238"/>
            <a:ext cx="2466975"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042" name="Picture 18" descr="http://blogs-images.forbes.com/andygreenberg/files/2011/08/password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36096" y="3098535"/>
            <a:ext cx="3383668" cy="253775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encrypted-tbn2.google.com/images?q=tbn:ANd9GcQfDgrW25wVSYmv-HUwH04YIHPfM9fU6gkLRKqBmQwCyetA0GH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9754" y="4203225"/>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84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
                                        </p:tgtEl>
                                        <p:attrNameLst>
                                          <p:attrName>style.visibility</p:attrName>
                                        </p:attrNameLst>
                                      </p:cBhvr>
                                      <p:to>
                                        <p:strVal val="visible"/>
                                      </p:to>
                                    </p:set>
                                    <p:anim calcmode="lin" valueType="num">
                                      <p:cBhvr additive="base">
                                        <p:cTn id="7" dur="500" fill="hold"/>
                                        <p:tgtEl>
                                          <p:spTgt spid="1044"/>
                                        </p:tgtEl>
                                        <p:attrNameLst>
                                          <p:attrName>ppt_x</p:attrName>
                                        </p:attrNameLst>
                                      </p:cBhvr>
                                      <p:tavLst>
                                        <p:tav tm="0">
                                          <p:val>
                                            <p:strVal val="#ppt_x"/>
                                          </p:val>
                                        </p:tav>
                                        <p:tav tm="100000">
                                          <p:val>
                                            <p:strVal val="#ppt_x"/>
                                          </p:val>
                                        </p:tav>
                                      </p:tavLst>
                                    </p:anim>
                                    <p:anim calcmode="lin" valueType="num">
                                      <p:cBhvr additive="base">
                                        <p:cTn id="8" dur="500" fill="hold"/>
                                        <p:tgtEl>
                                          <p:spTgt spid="10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wipe(down)">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042"/>
                                        </p:tgtEl>
                                        <p:attrNameLst>
                                          <p:attrName>style.visibility</p:attrName>
                                        </p:attrNameLst>
                                      </p:cBhvr>
                                      <p:to>
                                        <p:strVal val="visible"/>
                                      </p:to>
                                    </p:set>
                                    <p:animEffect transition="in" filter="circle(in)">
                                      <p:cBhvr>
                                        <p:cTn id="18" dur="2000"/>
                                        <p:tgtEl>
                                          <p:spTgt spid="1042"/>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1034"/>
                                        </p:tgtEl>
                                        <p:attrNameLst>
                                          <p:attrName>style.visibility</p:attrName>
                                        </p:attrNameLst>
                                      </p:cBhvr>
                                      <p:to>
                                        <p:strVal val="visible"/>
                                      </p:to>
                                    </p:set>
                                    <p:animEffect transition="in" filter="wipe(down)">
                                      <p:cBhvr>
                                        <p:cTn id="23" dur="580">
                                          <p:stCondLst>
                                            <p:cond delay="0"/>
                                          </p:stCondLst>
                                        </p:cTn>
                                        <p:tgtEl>
                                          <p:spTgt spid="1034"/>
                                        </p:tgtEl>
                                      </p:cBhvr>
                                    </p:animEffect>
                                    <p:anim calcmode="lin" valueType="num">
                                      <p:cBhvr>
                                        <p:cTn id="24" dur="1822" tmFilter="0,0; 0.14,0.36; 0.43,0.73; 0.71,0.91; 1.0,1.0">
                                          <p:stCondLst>
                                            <p:cond delay="0"/>
                                          </p:stCondLst>
                                        </p:cTn>
                                        <p:tgtEl>
                                          <p:spTgt spid="103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3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3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3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34"/>
                                        </p:tgtEl>
                                        <p:attrNameLst>
                                          <p:attrName>ppt_y</p:attrName>
                                        </p:attrNameLst>
                                      </p:cBhvr>
                                      <p:tavLst>
                                        <p:tav tm="0" fmla="#ppt_y-sin(pi*$)/81">
                                          <p:val>
                                            <p:fltVal val="0"/>
                                          </p:val>
                                        </p:tav>
                                        <p:tav tm="100000">
                                          <p:val>
                                            <p:fltVal val="1"/>
                                          </p:val>
                                        </p:tav>
                                      </p:tavLst>
                                    </p:anim>
                                    <p:animScale>
                                      <p:cBhvr>
                                        <p:cTn id="29" dur="26">
                                          <p:stCondLst>
                                            <p:cond delay="650"/>
                                          </p:stCondLst>
                                        </p:cTn>
                                        <p:tgtEl>
                                          <p:spTgt spid="1034"/>
                                        </p:tgtEl>
                                      </p:cBhvr>
                                      <p:to x="100000" y="60000"/>
                                    </p:animScale>
                                    <p:animScale>
                                      <p:cBhvr>
                                        <p:cTn id="30" dur="166" decel="50000">
                                          <p:stCondLst>
                                            <p:cond delay="676"/>
                                          </p:stCondLst>
                                        </p:cTn>
                                        <p:tgtEl>
                                          <p:spTgt spid="1034"/>
                                        </p:tgtEl>
                                      </p:cBhvr>
                                      <p:to x="100000" y="100000"/>
                                    </p:animScale>
                                    <p:animScale>
                                      <p:cBhvr>
                                        <p:cTn id="31" dur="26">
                                          <p:stCondLst>
                                            <p:cond delay="1312"/>
                                          </p:stCondLst>
                                        </p:cTn>
                                        <p:tgtEl>
                                          <p:spTgt spid="1034"/>
                                        </p:tgtEl>
                                      </p:cBhvr>
                                      <p:to x="100000" y="80000"/>
                                    </p:animScale>
                                    <p:animScale>
                                      <p:cBhvr>
                                        <p:cTn id="32" dur="166" decel="50000">
                                          <p:stCondLst>
                                            <p:cond delay="1338"/>
                                          </p:stCondLst>
                                        </p:cTn>
                                        <p:tgtEl>
                                          <p:spTgt spid="1034"/>
                                        </p:tgtEl>
                                      </p:cBhvr>
                                      <p:to x="100000" y="100000"/>
                                    </p:animScale>
                                    <p:animScale>
                                      <p:cBhvr>
                                        <p:cTn id="33" dur="26">
                                          <p:stCondLst>
                                            <p:cond delay="1642"/>
                                          </p:stCondLst>
                                        </p:cTn>
                                        <p:tgtEl>
                                          <p:spTgt spid="1034"/>
                                        </p:tgtEl>
                                      </p:cBhvr>
                                      <p:to x="100000" y="90000"/>
                                    </p:animScale>
                                    <p:animScale>
                                      <p:cBhvr>
                                        <p:cTn id="34" dur="166" decel="50000">
                                          <p:stCondLst>
                                            <p:cond delay="1668"/>
                                          </p:stCondLst>
                                        </p:cTn>
                                        <p:tgtEl>
                                          <p:spTgt spid="1034"/>
                                        </p:tgtEl>
                                      </p:cBhvr>
                                      <p:to x="100000" y="100000"/>
                                    </p:animScale>
                                    <p:animScale>
                                      <p:cBhvr>
                                        <p:cTn id="35" dur="26">
                                          <p:stCondLst>
                                            <p:cond delay="1808"/>
                                          </p:stCondLst>
                                        </p:cTn>
                                        <p:tgtEl>
                                          <p:spTgt spid="1034"/>
                                        </p:tgtEl>
                                      </p:cBhvr>
                                      <p:to x="100000" y="95000"/>
                                    </p:animScale>
                                    <p:animScale>
                                      <p:cBhvr>
                                        <p:cTn id="36" dur="166" decel="50000">
                                          <p:stCondLst>
                                            <p:cond delay="1834"/>
                                          </p:stCondLst>
                                        </p:cTn>
                                        <p:tgtEl>
                                          <p:spTgt spid="1034"/>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45" presetClass="entr" presetSubtype="0" fill="hold" nodeType="clickEffect">
                                  <p:stCondLst>
                                    <p:cond delay="0"/>
                                  </p:stCondLst>
                                  <p:childTnLst>
                                    <p:set>
                                      <p:cBhvr>
                                        <p:cTn id="40" dur="1" fill="hold">
                                          <p:stCondLst>
                                            <p:cond delay="0"/>
                                          </p:stCondLst>
                                        </p:cTn>
                                        <p:tgtEl>
                                          <p:spTgt spid="1032"/>
                                        </p:tgtEl>
                                        <p:attrNameLst>
                                          <p:attrName>style.visibility</p:attrName>
                                        </p:attrNameLst>
                                      </p:cBhvr>
                                      <p:to>
                                        <p:strVal val="visible"/>
                                      </p:to>
                                    </p:set>
                                    <p:animEffect transition="in" filter="fade">
                                      <p:cBhvr>
                                        <p:cTn id="41" dur="2000"/>
                                        <p:tgtEl>
                                          <p:spTgt spid="1032"/>
                                        </p:tgtEl>
                                      </p:cBhvr>
                                    </p:animEffect>
                                    <p:anim calcmode="lin" valueType="num">
                                      <p:cBhvr>
                                        <p:cTn id="42" dur="2000" fill="hold"/>
                                        <p:tgtEl>
                                          <p:spTgt spid="1032"/>
                                        </p:tgtEl>
                                        <p:attrNameLst>
                                          <p:attrName>ppt_w</p:attrName>
                                        </p:attrNameLst>
                                      </p:cBhvr>
                                      <p:tavLst>
                                        <p:tav tm="0" fmla="#ppt_w*sin(2.5*pi*$)">
                                          <p:val>
                                            <p:fltVal val="0"/>
                                          </p:val>
                                        </p:tav>
                                        <p:tav tm="100000">
                                          <p:val>
                                            <p:fltVal val="1"/>
                                          </p:val>
                                        </p:tav>
                                      </p:tavLst>
                                    </p:anim>
                                    <p:anim calcmode="lin" valueType="num">
                                      <p:cBhvr>
                                        <p:cTn id="43" dur="2000" fill="hold"/>
                                        <p:tgtEl>
                                          <p:spTgt spid="10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D6341AE-302F-419D-A9DB-A200FA48780B}"/>
              </a:ext>
            </a:extLst>
          </p:cNvPr>
          <p:cNvSpPr>
            <a:spLocks noGrp="1"/>
          </p:cNvSpPr>
          <p:nvPr>
            <p:ph type="title"/>
          </p:nvPr>
        </p:nvSpPr>
        <p:spPr>
          <a:xfrm>
            <a:off x="942206" y="2271449"/>
            <a:ext cx="7259587" cy="2847058"/>
          </a:xfrm>
        </p:spPr>
        <p:txBody>
          <a:bodyPr vert="horz" lIns="91440" tIns="45720" rIns="91440" bIns="45720" rtlCol="0" anchor="b">
            <a:normAutofit/>
          </a:bodyPr>
          <a:lstStyle/>
          <a:p>
            <a:pPr>
              <a:lnSpc>
                <a:spcPct val="90000"/>
              </a:lnSpc>
            </a:pPr>
            <a:r>
              <a:rPr lang="en-US" sz="7000" kern="1200">
                <a:solidFill>
                  <a:srgbClr val="FFFFFF"/>
                </a:solidFill>
                <a:latin typeface="+mj-lt"/>
                <a:ea typeface="+mj-ea"/>
                <a:cs typeface="+mj-cs"/>
              </a:rPr>
              <a:t>AAA</a:t>
            </a:r>
          </a:p>
        </p:txBody>
      </p:sp>
      <p:sp>
        <p:nvSpPr>
          <p:cNvPr id="3" name="Text Placeholder 2">
            <a:extLst>
              <a:ext uri="{FF2B5EF4-FFF2-40B4-BE49-F238E27FC236}">
                <a16:creationId xmlns:a16="http://schemas.microsoft.com/office/drawing/2014/main" id="{96DAC1C1-E344-46FC-84A9-D10A9EC66D6C}"/>
              </a:ext>
            </a:extLst>
          </p:cNvPr>
          <p:cNvSpPr>
            <a:spLocks noGrp="1"/>
          </p:cNvSpPr>
          <p:nvPr>
            <p:ph type="body" idx="1"/>
          </p:nvPr>
        </p:nvSpPr>
        <p:spPr>
          <a:xfrm>
            <a:off x="942206" y="5098254"/>
            <a:ext cx="7259587" cy="750259"/>
          </a:xfrm>
        </p:spPr>
        <p:txBody>
          <a:bodyPr vert="horz" lIns="91440" tIns="45720" rIns="91440" bIns="45720" rtlCol="0" anchor="ctr">
            <a:normAutofit/>
          </a:bodyPr>
          <a:lstStyle/>
          <a:p>
            <a:pPr>
              <a:lnSpc>
                <a:spcPct val="90000"/>
              </a:lnSpc>
              <a:spcBef>
                <a:spcPts val="1000"/>
              </a:spcBef>
            </a:pPr>
            <a:r>
              <a:rPr lang="en-US" sz="1700" kern="1200">
                <a:solidFill>
                  <a:srgbClr val="FFFFFF"/>
                </a:solidFill>
                <a:latin typeface="+mn-lt"/>
                <a:ea typeface="+mn-ea"/>
                <a:cs typeface="+mn-cs"/>
              </a:rPr>
              <a:t>Part III	</a:t>
            </a: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58" y="806470"/>
            <a:ext cx="6340078"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715" y="2875093"/>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7800" y="310438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060" y="3619532"/>
            <a:ext cx="95786"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5242442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DDE4C0-31F4-40E7-A003-C8B8D3B1141B}"/>
              </a:ext>
            </a:extLst>
          </p:cNvPr>
          <p:cNvSpPr>
            <a:spLocks noGrp="1"/>
          </p:cNvSpPr>
          <p:nvPr>
            <p:ph type="title"/>
          </p:nvPr>
        </p:nvSpPr>
        <p:spPr/>
        <p:txBody>
          <a:bodyPr>
            <a:normAutofit fontScale="90000"/>
          </a:bodyPr>
          <a:lstStyle/>
          <a:p>
            <a:r>
              <a:rPr lang="it-IT"/>
              <a:t>AAA: Authentication, Authorization, Accounting</a:t>
            </a:r>
            <a:endParaRPr lang="it-IT" dirty="0"/>
          </a:p>
        </p:txBody>
      </p:sp>
      <p:sp>
        <p:nvSpPr>
          <p:cNvPr id="3" name="Segnaposto contenuto 2">
            <a:extLst>
              <a:ext uri="{FF2B5EF4-FFF2-40B4-BE49-F238E27FC236}">
                <a16:creationId xmlns:a16="http://schemas.microsoft.com/office/drawing/2014/main" id="{26E54F4D-823F-4B8D-AAF4-40E3C612CF8F}"/>
              </a:ext>
            </a:extLst>
          </p:cNvPr>
          <p:cNvSpPr>
            <a:spLocks noGrp="1"/>
          </p:cNvSpPr>
          <p:nvPr>
            <p:ph idx="1"/>
          </p:nvPr>
        </p:nvSpPr>
        <p:spPr/>
        <p:txBody>
          <a:bodyPr/>
          <a:lstStyle/>
          <a:p>
            <a:r>
              <a:rPr lang="it-IT" dirty="0"/>
              <a:t>Authentication:</a:t>
            </a:r>
          </a:p>
          <a:p>
            <a:pPr lvl="1"/>
            <a:r>
              <a:rPr lang="it-IT" dirty="0"/>
              <a:t>Check user </a:t>
            </a:r>
            <a:r>
              <a:rPr lang="it-IT" dirty="0" err="1"/>
              <a:t>identity</a:t>
            </a:r>
            <a:endParaRPr lang="it-IT" dirty="0"/>
          </a:p>
          <a:p>
            <a:r>
              <a:rPr lang="it-IT" dirty="0" err="1"/>
              <a:t>Authorization</a:t>
            </a:r>
            <a:r>
              <a:rPr lang="it-IT" dirty="0"/>
              <a:t>:</a:t>
            </a:r>
          </a:p>
          <a:p>
            <a:pPr lvl="1"/>
            <a:r>
              <a:rPr lang="it-IT" dirty="0"/>
              <a:t>Look up </a:t>
            </a:r>
            <a:r>
              <a:rPr lang="it-IT" dirty="0" err="1"/>
              <a:t>what</a:t>
            </a:r>
            <a:r>
              <a:rPr lang="it-IT" dirty="0"/>
              <a:t> </a:t>
            </a:r>
            <a:r>
              <a:rPr lang="it-IT" dirty="0" err="1"/>
              <a:t>she</a:t>
            </a:r>
            <a:r>
              <a:rPr lang="it-IT" dirty="0"/>
              <a:t> can do, </a:t>
            </a:r>
            <a:r>
              <a:rPr lang="it-IT" dirty="0" err="1"/>
              <a:t>authorize</a:t>
            </a:r>
            <a:r>
              <a:rPr lang="it-IT" dirty="0"/>
              <a:t> </a:t>
            </a:r>
            <a:r>
              <a:rPr lang="it-IT" dirty="0" err="1"/>
              <a:t>it</a:t>
            </a:r>
            <a:endParaRPr lang="it-IT" dirty="0"/>
          </a:p>
          <a:p>
            <a:r>
              <a:rPr lang="it-IT" dirty="0"/>
              <a:t>Accounting:</a:t>
            </a:r>
          </a:p>
          <a:p>
            <a:pPr lvl="1"/>
            <a:r>
              <a:rPr lang="it-IT" dirty="0"/>
              <a:t>Record </a:t>
            </a:r>
            <a:r>
              <a:rPr lang="it-IT" dirty="0" err="1"/>
              <a:t>important</a:t>
            </a:r>
            <a:r>
              <a:rPr lang="it-IT" dirty="0"/>
              <a:t> actions; non </a:t>
            </a:r>
            <a:r>
              <a:rPr lang="it-IT" dirty="0" err="1"/>
              <a:t>repudiation</a:t>
            </a:r>
            <a:r>
              <a:rPr lang="it-IT" dirty="0"/>
              <a:t>; billing</a:t>
            </a:r>
          </a:p>
        </p:txBody>
      </p:sp>
    </p:spTree>
    <p:extLst>
      <p:ext uri="{BB962C8B-B14F-4D97-AF65-F5344CB8AC3E}">
        <p14:creationId xmlns:p14="http://schemas.microsoft.com/office/powerpoint/2010/main" val="4014184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E0BE515-42D0-40F1-A38F-FB3E40BCC541}"/>
              </a:ext>
            </a:extLst>
          </p:cNvPr>
          <p:cNvSpPr>
            <a:spLocks noGrp="1" noChangeArrowheads="1"/>
          </p:cNvSpPr>
          <p:nvPr>
            <p:ph type="title"/>
          </p:nvPr>
        </p:nvSpPr>
        <p:spPr/>
        <p:txBody>
          <a:bodyPr/>
          <a:lstStyle/>
          <a:p>
            <a:pPr eaLnBrk="1" hangingPunct="1"/>
            <a:r>
              <a:rPr lang="en-US" altLang="it-IT"/>
              <a:t>Key Distribution Scenario</a:t>
            </a:r>
            <a:endParaRPr lang="en-AU" altLang="it-IT"/>
          </a:p>
        </p:txBody>
      </p:sp>
      <p:pic>
        <p:nvPicPr>
          <p:cNvPr id="12291" name="Picture 3">
            <a:extLst>
              <a:ext uri="{FF2B5EF4-FFF2-40B4-BE49-F238E27FC236}">
                <a16:creationId xmlns:a16="http://schemas.microsoft.com/office/drawing/2014/main" id="{31B11D4E-54AF-482F-8503-AF67BC1EC4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340600" cy="44196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DFC479-3923-4DDA-ABCD-DAADA9E28D23}"/>
              </a:ext>
            </a:extLst>
          </p:cNvPr>
          <p:cNvSpPr>
            <a:spLocks noGrp="1"/>
          </p:cNvSpPr>
          <p:nvPr>
            <p:ph type="title"/>
          </p:nvPr>
        </p:nvSpPr>
        <p:spPr/>
        <p:txBody>
          <a:bodyPr/>
          <a:lstStyle/>
          <a:p>
            <a:r>
              <a:rPr lang="it-IT" dirty="0"/>
              <a:t>IDP + SP + User</a:t>
            </a:r>
          </a:p>
        </p:txBody>
      </p:sp>
      <p:sp>
        <p:nvSpPr>
          <p:cNvPr id="3" name="Segnaposto contenuto 2">
            <a:extLst>
              <a:ext uri="{FF2B5EF4-FFF2-40B4-BE49-F238E27FC236}">
                <a16:creationId xmlns:a16="http://schemas.microsoft.com/office/drawing/2014/main" id="{5E7325CD-1C9A-4687-B539-EDB1BF4D43B5}"/>
              </a:ext>
            </a:extLst>
          </p:cNvPr>
          <p:cNvSpPr>
            <a:spLocks noGrp="1"/>
          </p:cNvSpPr>
          <p:nvPr>
            <p:ph idx="1"/>
          </p:nvPr>
        </p:nvSpPr>
        <p:spPr/>
        <p:txBody>
          <a:bodyPr/>
          <a:lstStyle/>
          <a:p>
            <a:r>
              <a:rPr lang="it-IT" dirty="0"/>
              <a:t>IDP: Identity provider</a:t>
            </a:r>
          </a:p>
          <a:p>
            <a:r>
              <a:rPr lang="it-IT" dirty="0"/>
              <a:t>SP or RP: Service/Resource Provider </a:t>
            </a:r>
          </a:p>
        </p:txBody>
      </p:sp>
    </p:spTree>
    <p:extLst>
      <p:ext uri="{BB962C8B-B14F-4D97-AF65-F5344CB8AC3E}">
        <p14:creationId xmlns:p14="http://schemas.microsoft.com/office/powerpoint/2010/main" val="28456477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C079D9-DDAD-4A70-9731-999E23A7B93C}"/>
              </a:ext>
            </a:extLst>
          </p:cNvPr>
          <p:cNvSpPr>
            <a:spLocks noGrp="1"/>
          </p:cNvSpPr>
          <p:nvPr>
            <p:ph type="title"/>
          </p:nvPr>
        </p:nvSpPr>
        <p:spPr/>
        <p:txBody>
          <a:bodyPr/>
          <a:lstStyle/>
          <a:p>
            <a:r>
              <a:rPr lang="it-IT" dirty="0"/>
              <a:t>SAML Workflow</a:t>
            </a:r>
          </a:p>
        </p:txBody>
      </p:sp>
      <p:pic>
        <p:nvPicPr>
          <p:cNvPr id="3074" name="Picture 2" descr="Image result for saml workflow">
            <a:extLst>
              <a:ext uri="{FF2B5EF4-FFF2-40B4-BE49-F238E27FC236}">
                <a16:creationId xmlns:a16="http://schemas.microsoft.com/office/drawing/2014/main" id="{CA9D1A31-1EEB-4879-AC11-B12BA8C3D11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3659"/>
          <a:stretch/>
        </p:blipFill>
        <p:spPr bwMode="auto">
          <a:xfrm>
            <a:off x="338040" y="1988840"/>
            <a:ext cx="8467920" cy="402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4806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4EAA30-F8E9-4E24-AE44-E4186F4F9AFA}"/>
              </a:ext>
            </a:extLst>
          </p:cNvPr>
          <p:cNvSpPr>
            <a:spLocks noGrp="1"/>
          </p:cNvSpPr>
          <p:nvPr>
            <p:ph type="title"/>
          </p:nvPr>
        </p:nvSpPr>
        <p:spPr/>
        <p:txBody>
          <a:bodyPr/>
          <a:lstStyle/>
          <a:p>
            <a:r>
              <a:rPr lang="it-IT" dirty="0" err="1"/>
              <a:t>OAuth</a:t>
            </a:r>
            <a:r>
              <a:rPr lang="it-IT" dirty="0"/>
              <a:t> workflow</a:t>
            </a:r>
          </a:p>
        </p:txBody>
      </p:sp>
      <p:pic>
        <p:nvPicPr>
          <p:cNvPr id="5" name="Picture 2" descr="oauth_example">
            <a:extLst>
              <a:ext uri="{FF2B5EF4-FFF2-40B4-BE49-F238E27FC236}">
                <a16:creationId xmlns:a16="http://schemas.microsoft.com/office/drawing/2014/main" id="{EB9D0E12-D098-4BE2-8CE9-ADC412DF80A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902" t="9970" r="12201" b="1965"/>
          <a:stretch/>
        </p:blipFill>
        <p:spPr bwMode="auto">
          <a:xfrm>
            <a:off x="1331640" y="1600199"/>
            <a:ext cx="6112990"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4091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6D219C-B137-42E2-89BC-BAB090C13543}"/>
              </a:ext>
            </a:extLst>
          </p:cNvPr>
          <p:cNvSpPr>
            <a:spLocks noGrp="1"/>
          </p:cNvSpPr>
          <p:nvPr>
            <p:ph type="title"/>
          </p:nvPr>
        </p:nvSpPr>
        <p:spPr/>
        <p:txBody>
          <a:bodyPr/>
          <a:lstStyle/>
          <a:p>
            <a:r>
              <a:rPr lang="it-IT" dirty="0"/>
              <a:t>IDP + SP + Users II</a:t>
            </a:r>
          </a:p>
        </p:txBody>
      </p:sp>
      <p:sp>
        <p:nvSpPr>
          <p:cNvPr id="3" name="Segnaposto contenuto 2">
            <a:extLst>
              <a:ext uri="{FF2B5EF4-FFF2-40B4-BE49-F238E27FC236}">
                <a16:creationId xmlns:a16="http://schemas.microsoft.com/office/drawing/2014/main" id="{236279D7-76BE-4487-85ED-42CB20602F13}"/>
              </a:ext>
            </a:extLst>
          </p:cNvPr>
          <p:cNvSpPr>
            <a:spLocks noGrp="1"/>
          </p:cNvSpPr>
          <p:nvPr>
            <p:ph idx="1"/>
          </p:nvPr>
        </p:nvSpPr>
        <p:spPr/>
        <p:txBody>
          <a:bodyPr/>
          <a:lstStyle/>
          <a:p>
            <a:r>
              <a:rPr lang="it-IT" dirty="0"/>
              <a:t>A </a:t>
            </a:r>
            <a:r>
              <a:rPr lang="it-IT" dirty="0" err="1"/>
              <a:t>scheme</a:t>
            </a:r>
            <a:r>
              <a:rPr lang="it-IT" dirty="0"/>
              <a:t> </a:t>
            </a:r>
            <a:r>
              <a:rPr lang="it-IT" dirty="0" err="1"/>
              <a:t>typical</a:t>
            </a:r>
            <a:r>
              <a:rPr lang="it-IT" dirty="0"/>
              <a:t> of </a:t>
            </a:r>
            <a:r>
              <a:rPr lang="it-IT" dirty="0">
                <a:hlinkClick r:id="rId2"/>
              </a:rPr>
              <a:t>SAML, </a:t>
            </a:r>
            <a:r>
              <a:rPr lang="it-IT" dirty="0" err="1">
                <a:hlinkClick r:id="rId2"/>
              </a:rPr>
              <a:t>Oauth</a:t>
            </a:r>
            <a:r>
              <a:rPr lang="it-IT" dirty="0"/>
              <a:t>, </a:t>
            </a:r>
            <a:r>
              <a:rPr lang="it-IT" dirty="0" err="1"/>
              <a:t>Kerberos</a:t>
            </a:r>
            <a:r>
              <a:rPr lang="it-IT" dirty="0"/>
              <a:t> </a:t>
            </a:r>
          </a:p>
          <a:p>
            <a:pPr lvl="1"/>
            <a:r>
              <a:rPr lang="it-IT" dirty="0"/>
              <a:t>Benefits: </a:t>
            </a:r>
            <a:r>
              <a:rPr lang="it-IT" dirty="0" err="1"/>
              <a:t>SP’s</a:t>
            </a:r>
            <a:r>
              <a:rPr lang="it-IT" dirty="0"/>
              <a:t> do </a:t>
            </a:r>
            <a:r>
              <a:rPr lang="it-IT" dirty="0" err="1"/>
              <a:t>not</a:t>
            </a:r>
            <a:r>
              <a:rPr lang="it-IT" dirty="0"/>
              <a:t> handle </a:t>
            </a:r>
            <a:r>
              <a:rPr lang="it-IT" dirty="0" err="1"/>
              <a:t>credentials</a:t>
            </a:r>
            <a:r>
              <a:rPr lang="it-IT" dirty="0"/>
              <a:t> </a:t>
            </a:r>
            <a:r>
              <a:rPr lang="it-IT" dirty="0" err="1"/>
              <a:t>but</a:t>
            </a:r>
            <a:r>
              <a:rPr lang="it-IT" dirty="0"/>
              <a:t> </a:t>
            </a:r>
            <a:r>
              <a:rPr lang="it-IT" i="1" dirty="0" err="1"/>
              <a:t>authorization</a:t>
            </a:r>
            <a:r>
              <a:rPr lang="it-IT" i="1" dirty="0"/>
              <a:t> tokens</a:t>
            </a:r>
          </a:p>
          <a:p>
            <a:r>
              <a:rPr lang="it-IT" dirty="0" err="1"/>
              <a:t>Oauth</a:t>
            </a:r>
            <a:r>
              <a:rPr lang="it-IT" dirty="0"/>
              <a:t> 2.0: Google, Facebook, </a:t>
            </a:r>
            <a:r>
              <a:rPr lang="it-IT" dirty="0" err="1"/>
              <a:t>OpenID</a:t>
            </a:r>
            <a:endParaRPr lang="it-IT" dirty="0"/>
          </a:p>
          <a:p>
            <a:r>
              <a:rPr lang="it-IT" dirty="0"/>
              <a:t>SAML: National SPID, IDEM network</a:t>
            </a:r>
          </a:p>
          <a:p>
            <a:r>
              <a:rPr lang="it-IT" dirty="0" err="1"/>
              <a:t>Kerberos</a:t>
            </a:r>
            <a:r>
              <a:rPr lang="it-IT" dirty="0"/>
              <a:t>: common in the Microsoft </a:t>
            </a:r>
            <a:r>
              <a:rPr lang="it-IT" dirty="0" err="1"/>
              <a:t>ecosystem</a:t>
            </a:r>
            <a:endParaRPr lang="it-IT" dirty="0"/>
          </a:p>
        </p:txBody>
      </p:sp>
    </p:spTree>
    <p:extLst>
      <p:ext uri="{BB962C8B-B14F-4D97-AF65-F5344CB8AC3E}">
        <p14:creationId xmlns:p14="http://schemas.microsoft.com/office/powerpoint/2010/main" val="143493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dn.toptenreviews.com/rev/prod/large/54993-mylok-bo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148" y="3212976"/>
            <a:ext cx="3466356" cy="3466356"/>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p:cNvSpPr>
            <a:spLocks noGrp="1"/>
          </p:cNvSpPr>
          <p:nvPr>
            <p:ph type="title"/>
          </p:nvPr>
        </p:nvSpPr>
        <p:spPr/>
        <p:txBody>
          <a:bodyPr/>
          <a:lstStyle/>
          <a:p>
            <a:r>
              <a:rPr lang="it-IT" dirty="0"/>
              <a:t>USER SIDE STORAGE - 2</a:t>
            </a:r>
          </a:p>
        </p:txBody>
      </p:sp>
      <p:sp>
        <p:nvSpPr>
          <p:cNvPr id="3" name="Segnaposto contenuto 2"/>
          <p:cNvSpPr>
            <a:spLocks noGrp="1"/>
          </p:cNvSpPr>
          <p:nvPr>
            <p:ph idx="1"/>
          </p:nvPr>
        </p:nvSpPr>
        <p:spPr>
          <a:xfrm>
            <a:off x="457200" y="1600200"/>
            <a:ext cx="8075240" cy="4925144"/>
          </a:xfrm>
        </p:spPr>
        <p:txBody>
          <a:bodyPr>
            <a:normAutofit fontScale="92500" lnSpcReduction="10000"/>
          </a:bodyPr>
          <a:lstStyle/>
          <a:p>
            <a:r>
              <a:rPr lang="it-IT" dirty="0"/>
              <a:t>Digital Storage</a:t>
            </a:r>
          </a:p>
          <a:p>
            <a:pPr lvl="1"/>
            <a:r>
              <a:rPr lang="it-IT" dirty="0"/>
              <a:t>Local password </a:t>
            </a:r>
            <a:r>
              <a:rPr lang="it-IT" dirty="0" err="1"/>
              <a:t>managers</a:t>
            </a:r>
            <a:r>
              <a:rPr lang="it-IT" dirty="0"/>
              <a:t> (</a:t>
            </a:r>
            <a:r>
              <a:rPr lang="it-IT" dirty="0" err="1"/>
              <a:t>Lastpass</a:t>
            </a:r>
            <a:r>
              <a:rPr lang="it-IT" dirty="0"/>
              <a:t>, Norton, Local Browser </a:t>
            </a:r>
            <a:r>
              <a:rPr lang="it-IT" dirty="0" err="1"/>
              <a:t>storage</a:t>
            </a:r>
            <a:r>
              <a:rPr lang="it-IT" dirty="0"/>
              <a:t>…)</a:t>
            </a:r>
          </a:p>
          <a:p>
            <a:pPr lvl="2"/>
            <a:r>
              <a:rPr lang="it-IT" dirty="0"/>
              <a:t>Pro: can </a:t>
            </a:r>
            <a:r>
              <a:rPr lang="it-IT" dirty="0" err="1"/>
              <a:t>avoid</a:t>
            </a:r>
            <a:r>
              <a:rPr lang="it-IT" dirty="0"/>
              <a:t> </a:t>
            </a:r>
            <a:r>
              <a:rPr lang="it-IT" dirty="0" err="1"/>
              <a:t>manual</a:t>
            </a:r>
            <a:r>
              <a:rPr lang="it-IT" dirty="0"/>
              <a:t>/</a:t>
            </a:r>
            <a:r>
              <a:rPr lang="it-IT" dirty="0" err="1"/>
              <a:t>mental</a:t>
            </a:r>
            <a:r>
              <a:rPr lang="it-IT" dirty="0"/>
              <a:t> </a:t>
            </a:r>
            <a:r>
              <a:rPr lang="it-IT" dirty="0" err="1"/>
              <a:t>storage</a:t>
            </a:r>
            <a:r>
              <a:rPr lang="it-IT" dirty="0"/>
              <a:t>;</a:t>
            </a:r>
          </a:p>
          <a:p>
            <a:pPr lvl="2"/>
            <a:r>
              <a:rPr lang="it-IT" dirty="0" err="1"/>
              <a:t>Cons</a:t>
            </a:r>
            <a:r>
              <a:rPr lang="it-IT" dirty="0"/>
              <a:t>: </a:t>
            </a:r>
            <a:r>
              <a:rPr lang="it-IT" dirty="0" err="1"/>
              <a:t>keystore</a:t>
            </a:r>
            <a:r>
              <a:rPr lang="it-IT" dirty="0"/>
              <a:t> password can be </a:t>
            </a:r>
            <a:r>
              <a:rPr lang="it-IT" dirty="0" err="1"/>
              <a:t>stolen</a:t>
            </a:r>
            <a:r>
              <a:rPr lang="it-IT" dirty="0"/>
              <a:t>/</a:t>
            </a:r>
            <a:r>
              <a:rPr lang="it-IT" dirty="0" err="1"/>
              <a:t>bruteforced</a:t>
            </a:r>
            <a:endParaRPr lang="it-IT" dirty="0"/>
          </a:p>
          <a:p>
            <a:pPr marL="914400" lvl="2" indent="0">
              <a:buNone/>
            </a:pPr>
            <a:endParaRPr lang="it-IT" dirty="0"/>
          </a:p>
          <a:p>
            <a:pPr lvl="1"/>
            <a:r>
              <a:rPr lang="it-IT" dirty="0"/>
              <a:t>USB Password </a:t>
            </a:r>
            <a:r>
              <a:rPr lang="it-IT" dirty="0" err="1"/>
              <a:t>Managers</a:t>
            </a:r>
            <a:endParaRPr lang="it-IT" dirty="0"/>
          </a:p>
          <a:p>
            <a:pPr lvl="2"/>
            <a:r>
              <a:rPr lang="it-IT" dirty="0"/>
              <a:t>Pro: password are </a:t>
            </a:r>
            <a:r>
              <a:rPr lang="it-IT" dirty="0" err="1"/>
              <a:t>physically</a:t>
            </a:r>
            <a:r>
              <a:rPr lang="it-IT" dirty="0"/>
              <a:t> </a:t>
            </a:r>
            <a:r>
              <a:rPr lang="it-IT" dirty="0" err="1"/>
              <a:t>outsourced</a:t>
            </a:r>
            <a:endParaRPr lang="it-IT" dirty="0"/>
          </a:p>
          <a:p>
            <a:pPr lvl="2"/>
            <a:r>
              <a:rPr lang="it-IT" dirty="0"/>
              <a:t>New U2F </a:t>
            </a:r>
            <a:r>
              <a:rPr lang="it-IT" dirty="0" err="1"/>
              <a:t>devices</a:t>
            </a:r>
            <a:r>
              <a:rPr lang="it-IT" dirty="0"/>
              <a:t> open new </a:t>
            </a:r>
            <a:r>
              <a:rPr lang="it-IT" dirty="0" err="1"/>
              <a:t>possibilities</a:t>
            </a:r>
            <a:endParaRPr lang="it-IT" dirty="0"/>
          </a:p>
          <a:p>
            <a:pPr lvl="2"/>
            <a:endParaRPr lang="it-IT" dirty="0"/>
          </a:p>
          <a:p>
            <a:pPr lvl="1"/>
            <a:endParaRPr lang="it-IT" dirty="0"/>
          </a:p>
          <a:p>
            <a:pPr lvl="1"/>
            <a:r>
              <a:rPr lang="it-IT" b="1" dirty="0">
                <a:solidFill>
                  <a:schemeClr val="tx2">
                    <a:lumMod val="75000"/>
                  </a:schemeClr>
                </a:solidFill>
              </a:rPr>
              <a:t>Browser and OS </a:t>
            </a:r>
            <a:r>
              <a:rPr lang="it-IT" b="1" dirty="0" err="1">
                <a:solidFill>
                  <a:schemeClr val="tx2">
                    <a:lumMod val="75000"/>
                  </a:schemeClr>
                </a:solidFill>
              </a:rPr>
              <a:t>storages</a:t>
            </a:r>
            <a:r>
              <a:rPr lang="it-IT" b="1" dirty="0">
                <a:solidFill>
                  <a:schemeClr val="tx2">
                    <a:lumMod val="75000"/>
                  </a:schemeClr>
                </a:solidFill>
              </a:rPr>
              <a:t>.. </a:t>
            </a:r>
            <a:r>
              <a:rPr lang="it-IT" b="1" dirty="0" err="1">
                <a:solidFill>
                  <a:schemeClr val="tx2">
                    <a:lumMod val="75000"/>
                  </a:schemeClr>
                </a:solidFill>
              </a:rPr>
              <a:t>Poor</a:t>
            </a:r>
            <a:r>
              <a:rPr lang="it-IT" b="1" dirty="0">
                <a:solidFill>
                  <a:schemeClr val="tx2">
                    <a:lumMod val="75000"/>
                  </a:schemeClr>
                </a:solidFill>
              </a:rPr>
              <a:t>.</a:t>
            </a:r>
          </a:p>
          <a:p>
            <a:endParaRPr lang="it-IT" dirty="0"/>
          </a:p>
          <a:p>
            <a:endParaRPr lang="it-IT" dirty="0"/>
          </a:p>
          <a:p>
            <a:pPr lvl="1"/>
            <a:endParaRPr lang="it-IT" dirty="0"/>
          </a:p>
        </p:txBody>
      </p:sp>
      <p:pic>
        <p:nvPicPr>
          <p:cNvPr id="1027" name="Picture 3" descr="C:\Users\AgelinBee\Dropbox\Screenshot\Screenshot 2014-11-11 17.38.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077072"/>
            <a:ext cx="8416925" cy="243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99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Input Stage</a:t>
            </a:r>
          </a:p>
        </p:txBody>
      </p:sp>
      <p:sp>
        <p:nvSpPr>
          <p:cNvPr id="3" name="Segnaposto contenuto 2"/>
          <p:cNvSpPr>
            <a:spLocks noGrp="1"/>
          </p:cNvSpPr>
          <p:nvPr>
            <p:ph idx="1"/>
          </p:nvPr>
        </p:nvSpPr>
        <p:spPr>
          <a:xfrm>
            <a:off x="457200" y="1240160"/>
            <a:ext cx="8229600" cy="2044824"/>
          </a:xfrm>
        </p:spPr>
        <p:txBody>
          <a:bodyPr>
            <a:normAutofit fontScale="85000" lnSpcReduction="20000"/>
          </a:bodyPr>
          <a:lstStyle/>
          <a:p>
            <a:r>
              <a:rPr lang="it-IT" dirty="0" err="1"/>
              <a:t>Keyloggers</a:t>
            </a:r>
            <a:r>
              <a:rPr lang="it-IT" dirty="0"/>
              <a:t>: HW &amp; SW</a:t>
            </a:r>
          </a:p>
          <a:p>
            <a:pPr lvl="1"/>
            <a:r>
              <a:rPr lang="it-IT" dirty="0"/>
              <a:t>Anti-</a:t>
            </a:r>
            <a:r>
              <a:rPr lang="it-IT" dirty="0" err="1"/>
              <a:t>keylogger</a:t>
            </a:r>
            <a:r>
              <a:rPr lang="it-IT" dirty="0"/>
              <a:t> can mitigate the </a:t>
            </a:r>
            <a:r>
              <a:rPr lang="it-IT" dirty="0" err="1"/>
              <a:t>issue</a:t>
            </a:r>
            <a:endParaRPr lang="it-IT" dirty="0"/>
          </a:p>
          <a:p>
            <a:pPr lvl="1"/>
            <a:r>
              <a:rPr lang="it-IT" dirty="0">
                <a:hlinkClick r:id="rId3"/>
              </a:rPr>
              <a:t>http://www.keylogger.org/</a:t>
            </a:r>
            <a:r>
              <a:rPr lang="it-IT" dirty="0"/>
              <a:t>, es. </a:t>
            </a:r>
            <a:r>
              <a:rPr lang="it-IT" dirty="0" err="1"/>
              <a:t>Relytec</a:t>
            </a:r>
            <a:endParaRPr lang="it-IT" dirty="0"/>
          </a:p>
          <a:p>
            <a:r>
              <a:rPr lang="it-IT" dirty="0" err="1"/>
              <a:t>Snooping</a:t>
            </a:r>
            <a:r>
              <a:rPr lang="it-IT" dirty="0"/>
              <a:t> – Direct and </a:t>
            </a:r>
            <a:r>
              <a:rPr lang="it-IT" dirty="0" err="1"/>
              <a:t>indirect</a:t>
            </a:r>
            <a:endParaRPr lang="it-IT" dirty="0"/>
          </a:p>
          <a:p>
            <a:pPr lvl="1"/>
            <a:r>
              <a:rPr lang="it-IT" dirty="0" err="1"/>
              <a:t>Beware</a:t>
            </a:r>
            <a:r>
              <a:rPr lang="it-IT" dirty="0"/>
              <a:t> of </a:t>
            </a:r>
            <a:r>
              <a:rPr lang="it-IT" dirty="0" err="1"/>
              <a:t>who’s</a:t>
            </a:r>
            <a:r>
              <a:rPr lang="it-IT" dirty="0"/>
              <a:t> </a:t>
            </a:r>
            <a:r>
              <a:rPr lang="it-IT" dirty="0" err="1"/>
              <a:t>around</a:t>
            </a:r>
            <a:r>
              <a:rPr lang="it-IT" dirty="0"/>
              <a:t> </a:t>
            </a:r>
            <a:r>
              <a:rPr lang="it-IT" dirty="0" err="1"/>
              <a:t>you</a:t>
            </a:r>
            <a:endParaRPr lang="it-IT" dirty="0"/>
          </a:p>
          <a:p>
            <a:pPr lvl="1"/>
            <a:endParaRPr lang="it-IT" dirty="0"/>
          </a:p>
          <a:p>
            <a:pPr lvl="1"/>
            <a:endParaRPr lang="it-IT" dirty="0"/>
          </a:p>
          <a:p>
            <a:pPr lvl="1"/>
            <a:endParaRPr lang="it-IT" dirty="0"/>
          </a:p>
          <a:p>
            <a:pPr lvl="1"/>
            <a:endParaRPr lang="it-IT" dirty="0"/>
          </a:p>
          <a:p>
            <a:endParaRPr lang="it-IT" dirty="0"/>
          </a:p>
        </p:txBody>
      </p:sp>
      <p:pic>
        <p:nvPicPr>
          <p:cNvPr id="1026" name="Picture 2" descr="Windows hook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4476328"/>
            <a:ext cx="571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www.keelog.com/images/kusb_inst1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184" y="4309069"/>
            <a:ext cx="2619375"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487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TRANSMISSION STAGE</a:t>
            </a:r>
          </a:p>
        </p:txBody>
      </p:sp>
      <p:sp>
        <p:nvSpPr>
          <p:cNvPr id="3" name="Segnaposto contenuto 2"/>
          <p:cNvSpPr>
            <a:spLocks noGrp="1"/>
          </p:cNvSpPr>
          <p:nvPr>
            <p:ph idx="1"/>
          </p:nvPr>
        </p:nvSpPr>
        <p:spPr/>
        <p:txBody>
          <a:bodyPr>
            <a:normAutofit fontScale="92500" lnSpcReduction="20000"/>
          </a:bodyPr>
          <a:lstStyle/>
          <a:p>
            <a:pPr marL="274320" lvl="1" indent="0">
              <a:buNone/>
            </a:pPr>
            <a:endParaRPr lang="it-IT" dirty="0"/>
          </a:p>
          <a:p>
            <a:r>
              <a:rPr lang="it-IT" dirty="0" err="1"/>
              <a:t>Covering</a:t>
            </a:r>
            <a:r>
              <a:rPr lang="it-IT" dirty="0"/>
              <a:t> </a:t>
            </a:r>
            <a:r>
              <a:rPr lang="it-IT" dirty="0" err="1"/>
              <a:t>authentication</a:t>
            </a:r>
            <a:r>
              <a:rPr lang="it-IT" dirty="0"/>
              <a:t> with TLS/SSL: </a:t>
            </a:r>
          </a:p>
          <a:p>
            <a:pPr lvl="1"/>
            <a:r>
              <a:rPr lang="it-IT" dirty="0" err="1"/>
              <a:t>Recall</a:t>
            </a:r>
            <a:r>
              <a:rPr lang="it-IT" dirty="0"/>
              <a:t> </a:t>
            </a:r>
            <a:r>
              <a:rPr lang="it-IT" dirty="0" err="1"/>
              <a:t>that</a:t>
            </a:r>
            <a:r>
              <a:rPr lang="it-IT" dirty="0"/>
              <a:t> SSLSTRIP </a:t>
            </a:r>
            <a:r>
              <a:rPr lang="it-IT" dirty="0" err="1"/>
              <a:t>is</a:t>
            </a:r>
            <a:r>
              <a:rPr lang="it-IT" dirty="0"/>
              <a:t> </a:t>
            </a:r>
            <a:r>
              <a:rPr lang="it-IT" dirty="0" err="1"/>
              <a:t>still</a:t>
            </a:r>
            <a:r>
              <a:rPr lang="it-IT" dirty="0"/>
              <a:t> </a:t>
            </a:r>
            <a:r>
              <a:rPr lang="it-IT" dirty="0" err="1"/>
              <a:t>possible</a:t>
            </a:r>
            <a:endParaRPr lang="it-IT" dirty="0"/>
          </a:p>
          <a:p>
            <a:pPr marL="274320" lvl="1" indent="0">
              <a:buNone/>
            </a:pPr>
            <a:endParaRPr lang="it-IT" dirty="0"/>
          </a:p>
          <a:p>
            <a:r>
              <a:rPr lang="it-IT" dirty="0" err="1"/>
              <a:t>Better</a:t>
            </a:r>
            <a:r>
              <a:rPr lang="it-IT" dirty="0"/>
              <a:t> </a:t>
            </a:r>
            <a:r>
              <a:rPr lang="it-IT" dirty="0" err="1"/>
              <a:t>using</a:t>
            </a:r>
            <a:r>
              <a:rPr lang="it-IT" dirty="0"/>
              <a:t> Challenge </a:t>
            </a:r>
            <a:r>
              <a:rPr lang="it-IT" dirty="0" err="1"/>
              <a:t>based</a:t>
            </a:r>
            <a:r>
              <a:rPr lang="it-IT" dirty="0"/>
              <a:t> </a:t>
            </a:r>
            <a:r>
              <a:rPr lang="it-IT" dirty="0" err="1"/>
              <a:t>protocols</a:t>
            </a:r>
            <a:r>
              <a:rPr lang="it-IT" dirty="0"/>
              <a:t>:</a:t>
            </a:r>
          </a:p>
          <a:p>
            <a:pPr lvl="1"/>
            <a:r>
              <a:rPr lang="it-IT" dirty="0"/>
              <a:t>Challenge </a:t>
            </a:r>
            <a:r>
              <a:rPr lang="it-IT" dirty="0" err="1"/>
              <a:t>based</a:t>
            </a:r>
            <a:r>
              <a:rPr lang="it-IT" dirty="0"/>
              <a:t>: HTTP </a:t>
            </a:r>
            <a:r>
              <a:rPr lang="it-IT" dirty="0" err="1"/>
              <a:t>digest</a:t>
            </a:r>
            <a:r>
              <a:rPr lang="it-IT" dirty="0"/>
              <a:t>, CHAP, MS-CHAPv2, </a:t>
            </a:r>
            <a:r>
              <a:rPr lang="it-IT" b="1" dirty="0"/>
              <a:t>EAP-SRP</a:t>
            </a:r>
          </a:p>
          <a:p>
            <a:endParaRPr lang="it-IT" b="1" dirty="0">
              <a:solidFill>
                <a:schemeClr val="tx2">
                  <a:lumMod val="75000"/>
                </a:schemeClr>
              </a:solidFill>
            </a:endParaRPr>
          </a:p>
          <a:p>
            <a:r>
              <a:rPr lang="it-IT" b="1" dirty="0">
                <a:solidFill>
                  <a:schemeClr val="tx2">
                    <a:lumMod val="75000"/>
                  </a:schemeClr>
                </a:solidFill>
              </a:rPr>
              <a:t>And </a:t>
            </a:r>
            <a:r>
              <a:rPr lang="it-IT" b="1" dirty="0" err="1">
                <a:solidFill>
                  <a:schemeClr val="tx2">
                    <a:lumMod val="75000"/>
                  </a:schemeClr>
                </a:solidFill>
              </a:rPr>
              <a:t>even</a:t>
            </a:r>
            <a:r>
              <a:rPr lang="it-IT" b="1" dirty="0">
                <a:solidFill>
                  <a:schemeClr val="tx2">
                    <a:lumMod val="75000"/>
                  </a:schemeClr>
                </a:solidFill>
              </a:rPr>
              <a:t> </a:t>
            </a:r>
            <a:r>
              <a:rPr lang="it-IT" b="1" dirty="0" err="1">
                <a:solidFill>
                  <a:schemeClr val="tx2">
                    <a:lumMod val="75000"/>
                  </a:schemeClr>
                </a:solidFill>
              </a:rPr>
              <a:t>better</a:t>
            </a:r>
            <a:r>
              <a:rPr lang="it-IT" b="1" dirty="0">
                <a:solidFill>
                  <a:schemeClr val="tx2">
                    <a:lumMod val="75000"/>
                  </a:schemeClr>
                </a:solidFill>
              </a:rPr>
              <a:t>: combine </a:t>
            </a:r>
            <a:r>
              <a:rPr lang="it-IT" b="1" dirty="0" err="1">
                <a:solidFill>
                  <a:schemeClr val="tx2">
                    <a:lumMod val="75000"/>
                  </a:schemeClr>
                </a:solidFill>
              </a:rPr>
              <a:t>TLS+Challenge</a:t>
            </a:r>
            <a:r>
              <a:rPr lang="it-IT" b="1" dirty="0">
                <a:solidFill>
                  <a:schemeClr val="tx2">
                    <a:lumMod val="75000"/>
                  </a:schemeClr>
                </a:solidFill>
              </a:rPr>
              <a:t>, </a:t>
            </a:r>
            <a:r>
              <a:rPr lang="it-IT" b="1" dirty="0" err="1">
                <a:solidFill>
                  <a:schemeClr val="tx2">
                    <a:lumMod val="75000"/>
                  </a:schemeClr>
                </a:solidFill>
              </a:rPr>
              <a:t>as</a:t>
            </a:r>
            <a:r>
              <a:rPr lang="it-IT" b="1" dirty="0">
                <a:solidFill>
                  <a:schemeClr val="tx2">
                    <a:lumMod val="75000"/>
                  </a:schemeClr>
                </a:solidFill>
              </a:rPr>
              <a:t> in PEAP, etc..</a:t>
            </a:r>
          </a:p>
        </p:txBody>
      </p:sp>
      <p:grpSp>
        <p:nvGrpSpPr>
          <p:cNvPr id="4" name="Gruppo 3"/>
          <p:cNvGrpSpPr/>
          <p:nvPr/>
        </p:nvGrpSpPr>
        <p:grpSpPr>
          <a:xfrm>
            <a:off x="1274243" y="3573016"/>
            <a:ext cx="6381750" cy="2267396"/>
            <a:chOff x="4067944" y="332656"/>
            <a:chExt cx="6381750" cy="2267396"/>
          </a:xfrm>
        </p:grpSpPr>
        <p:pic>
          <p:nvPicPr>
            <p:cNvPr id="3074" name="Picture 2" descr="http://netfinitytech.files.wordpress.com/2011/06/paypal-sslstrip.jpg"/>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4067944" y="332656"/>
              <a:ext cx="638175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gelinBee\Dropbox\Screenshot\Screenshot 2014-11-11 18.06.3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6272" y="1953691"/>
              <a:ext cx="5386328" cy="64636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9877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5275</Words>
  <Application>Microsoft Office PowerPoint</Application>
  <PresentationFormat>On-screen Show (4:3)</PresentationFormat>
  <Paragraphs>596</Paragraphs>
  <Slides>66</Slides>
  <Notes>50</Notes>
  <HiddenSlides>3</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6" baseType="lpstr">
      <vt:lpstr>Arial</vt:lpstr>
      <vt:lpstr>Arial Unicode MS</vt:lpstr>
      <vt:lpstr>Calibri</vt:lpstr>
      <vt:lpstr>Comic Sans MS</vt:lpstr>
      <vt:lpstr>Courier New</vt:lpstr>
      <vt:lpstr>Times New Roman</vt:lpstr>
      <vt:lpstr>Wingdings 2</vt:lpstr>
      <vt:lpstr>ZapfDingbats</vt:lpstr>
      <vt:lpstr>Tema di Office</vt:lpstr>
      <vt:lpstr>Clip</vt:lpstr>
      <vt:lpstr>Identity management  &amp; Password – based authentication</vt:lpstr>
      <vt:lpstr>Password Management workflow</vt:lpstr>
      <vt:lpstr>Password-based authentication</vt:lpstr>
      <vt:lpstr>Password-based authentication - II</vt:lpstr>
      <vt:lpstr>Password workflow</vt:lpstr>
      <vt:lpstr>User SIDE storage</vt:lpstr>
      <vt:lpstr>USER SIDE STORAGE - 2</vt:lpstr>
      <vt:lpstr>Input Stage</vt:lpstr>
      <vt:lpstr>TRANSMISSION STAGE</vt:lpstr>
      <vt:lpstr>Other stealing channels</vt:lpstr>
      <vt:lpstr>Mitigations:  Multi-Factor AUTH</vt:lpstr>
      <vt:lpstr>Password choice</vt:lpstr>
      <vt:lpstr>Password Storage</vt:lpstr>
      <vt:lpstr>Password crackers</vt:lpstr>
      <vt:lpstr>Rainbow Table ATTACKS</vt:lpstr>
      <vt:lpstr>Rainbow tables - countermeasure</vt:lpstr>
      <vt:lpstr>Programming Practice</vt:lpstr>
      <vt:lpstr>BAD HABITS Examples</vt:lpstr>
      <vt:lpstr>Password storage DESIGN</vt:lpstr>
      <vt:lpstr>A long long road ahead…</vt:lpstr>
      <vt:lpstr>Is my password online?</vt:lpstr>
      <vt:lpstr>Thermal snooping &amp; C.</vt:lpstr>
      <vt:lpstr>Authentication</vt:lpstr>
      <vt:lpstr>Authentication Protocols</vt:lpstr>
      <vt:lpstr> HTTP Basic access authentication </vt:lpstr>
      <vt:lpstr> Basic access authentication </vt:lpstr>
      <vt:lpstr>  Advantages  </vt:lpstr>
      <vt:lpstr>Disadvantages</vt:lpstr>
      <vt:lpstr>Example</vt:lpstr>
      <vt:lpstr>Example</vt:lpstr>
      <vt:lpstr>Example</vt:lpstr>
      <vt:lpstr>Autenticazione tipo CHAP</vt:lpstr>
      <vt:lpstr>Autenticazione tipo CHAP</vt:lpstr>
      <vt:lpstr> HTTP Digest access authentication </vt:lpstr>
      <vt:lpstr>RFC 2069</vt:lpstr>
      <vt:lpstr>RFC 2617</vt:lpstr>
      <vt:lpstr>MD5 &amp; Digest authentication</vt:lpstr>
      <vt:lpstr>  Advantages </vt:lpstr>
      <vt:lpstr>Disadvantages</vt:lpstr>
      <vt:lpstr>Example</vt:lpstr>
      <vt:lpstr>Example</vt:lpstr>
      <vt:lpstr>Example</vt:lpstr>
      <vt:lpstr>Example</vt:lpstr>
      <vt:lpstr>Example</vt:lpstr>
      <vt:lpstr>Stanford Secure Remote Password protocol</vt:lpstr>
      <vt:lpstr>Stanford Secure Remote Password protocol</vt:lpstr>
      <vt:lpstr>Stanford Secure Remote Password protocol</vt:lpstr>
      <vt:lpstr>PowerPoint Presentation</vt:lpstr>
      <vt:lpstr>PowerPoint Presentation</vt:lpstr>
      <vt:lpstr>PowerPoint Presentation</vt:lpstr>
      <vt:lpstr>STEALING PASSWORD FILE WITH SRP ALLOW AN EXPENSIVE DICTIONARY ATTACK</vt:lpstr>
      <vt:lpstr>What is missing from SRP to operate via the Web?</vt:lpstr>
      <vt:lpstr> MS-CHAP v2 protocol </vt:lpstr>
      <vt:lpstr> MS-CHAP v2 protocol </vt:lpstr>
      <vt:lpstr>PowerPoint Presentation</vt:lpstr>
      <vt:lpstr>MS-CHAPv2 - II</vt:lpstr>
      <vt:lpstr>MPPE Key derivation</vt:lpstr>
      <vt:lpstr>Weaknesses</vt:lpstr>
      <vt:lpstr> Weaknesses </vt:lpstr>
      <vt:lpstr>AAA</vt:lpstr>
      <vt:lpstr>AAA: Authentication, Authorization, Accounting</vt:lpstr>
      <vt:lpstr>Key Distribution Scenario</vt:lpstr>
      <vt:lpstr>IDP + SP + User</vt:lpstr>
      <vt:lpstr>SAML Workflow</vt:lpstr>
      <vt:lpstr>OAuth workflow</vt:lpstr>
      <vt:lpstr>IDP + SP + Users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Identity management  &amp; Password – based authentication</dc:title>
  <dc:creator>Giovambattista Ianni</dc:creator>
  <cp:lastModifiedBy>Giovambattista Ianni</cp:lastModifiedBy>
  <cp:revision>3</cp:revision>
  <dcterms:created xsi:type="dcterms:W3CDTF">2020-12-14T10:37:56Z</dcterms:created>
  <dcterms:modified xsi:type="dcterms:W3CDTF">2020-12-15T09:51:01Z</dcterms:modified>
</cp:coreProperties>
</file>