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</p:sldIdLst>
  <p:sldSz cx="12192000" cy="68580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2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9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45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62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7095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05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17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583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24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52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259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89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2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9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75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6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4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1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259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capy.readthedocs.io/en/latest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00" y="204840"/>
            <a:ext cx="10261080" cy="33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it-IT" sz="7200" b="0" strike="noStrike" spc="-1">
                <a:solidFill>
                  <a:srgbClr val="EBEBEB"/>
                </a:solidFill>
                <a:latin typeface="Century Gothic"/>
              </a:rPr>
              <a:t>Network Security</a:t>
            </a:r>
            <a:br/>
            <a:r>
              <a:rPr lang="it-IT" sz="7200" b="0" strike="noStrike" spc="-1">
                <a:solidFill>
                  <a:srgbClr val="EBEBEB"/>
                </a:solidFill>
                <a:latin typeface="Century Gothic"/>
              </a:rPr>
              <a:t>Laboratory – Lecture 4 </a:t>
            </a:r>
            <a:endParaRPr lang="en-US" sz="72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154880" y="4777560"/>
            <a:ext cx="8825040" cy="86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2000" b="0" strike="noStrike" cap="all" spc="-1">
                <a:solidFill>
                  <a:srgbClr val="8AD0D6"/>
                </a:solidFill>
                <a:latin typeface="Century Gothic"/>
              </a:rPr>
              <a:t>LAYER 2 ATTACKS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Layer 2 Attacks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Layer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2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attacks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–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They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are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performed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into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LAN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Most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common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attacks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Usually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the target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 switch, a router or an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host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137" name="Immagine 136"/>
          <p:cNvPicPr/>
          <p:nvPr/>
        </p:nvPicPr>
        <p:blipFill>
          <a:blip r:embed="rId2"/>
          <a:stretch/>
        </p:blipFill>
        <p:spPr>
          <a:xfrm>
            <a:off x="8046720" y="2377440"/>
            <a:ext cx="4020840" cy="3318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 dirty="0">
                <a:solidFill>
                  <a:srgbClr val="EBEBEB"/>
                </a:solidFill>
                <a:latin typeface="Century Gothic"/>
              </a:rPr>
              <a:t>MAC </a:t>
            </a:r>
            <a:r>
              <a:rPr lang="it-IT" sz="4200" b="0" strike="noStrike" spc="-1" dirty="0" err="1">
                <a:solidFill>
                  <a:srgbClr val="EBEBEB"/>
                </a:solidFill>
                <a:latin typeface="Century Gothic"/>
              </a:rPr>
              <a:t>Flooding</a:t>
            </a:r>
            <a:endParaRPr lang="en-US" sz="4200" b="0" strike="noStrike" spc="-1" dirty="0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96957" y="2053079"/>
            <a:ext cx="11434969" cy="45465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This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attack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tries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exploit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limit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of the switch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mac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table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size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spc="-1" dirty="0">
                <a:solidFill>
                  <a:srgbClr val="FFFFFF"/>
                </a:solidFill>
              </a:rPr>
              <a:t>The </a:t>
            </a:r>
            <a:r>
              <a:rPr lang="it-IT" sz="2000" spc="-1" dirty="0" err="1">
                <a:solidFill>
                  <a:srgbClr val="FFFFFF"/>
                </a:solidFill>
              </a:rPr>
              <a:t>attacker</a:t>
            </a:r>
            <a:r>
              <a:rPr lang="it-IT" sz="2000" spc="-1" dirty="0">
                <a:solidFill>
                  <a:srgbClr val="FFFFFF"/>
                </a:solidFill>
              </a:rPr>
              <a:t> </a:t>
            </a:r>
            <a:r>
              <a:rPr lang="it-IT" sz="2000" spc="-1" dirty="0" err="1">
                <a:solidFill>
                  <a:srgbClr val="FFFFFF"/>
                </a:solidFill>
              </a:rPr>
              <a:t>sends</a:t>
            </a:r>
            <a:r>
              <a:rPr lang="it-IT" sz="2000" spc="-1" dirty="0">
                <a:solidFill>
                  <a:srgbClr val="FFFFFF"/>
                </a:solidFill>
              </a:rPr>
              <a:t> </a:t>
            </a:r>
            <a:r>
              <a:rPr lang="it-IT" sz="2000" spc="-1" dirty="0" err="1">
                <a:solidFill>
                  <a:srgbClr val="FFFFFF"/>
                </a:solidFill>
              </a:rPr>
              <a:t>messages</a:t>
            </a:r>
            <a:r>
              <a:rPr lang="it-IT" sz="2000" spc="-1" dirty="0">
                <a:solidFill>
                  <a:srgbClr val="FFFFFF"/>
                </a:solidFill>
              </a:rPr>
              <a:t> </a:t>
            </a:r>
            <a:r>
              <a:rPr lang="it-IT" sz="2000" spc="-1" dirty="0" err="1">
                <a:solidFill>
                  <a:srgbClr val="FFFFFF"/>
                </a:solidFill>
              </a:rPr>
              <a:t>through</a:t>
            </a:r>
            <a:r>
              <a:rPr lang="it-IT" sz="2000" spc="-1" dirty="0">
                <a:solidFill>
                  <a:srgbClr val="FFFFFF"/>
                </a:solidFill>
              </a:rPr>
              <a:t> the network </a:t>
            </a:r>
            <a:r>
              <a:rPr lang="it-IT" sz="2000" spc="-1" dirty="0" err="1">
                <a:solidFill>
                  <a:srgbClr val="FFFFFF"/>
                </a:solidFill>
              </a:rPr>
              <a:t>using</a:t>
            </a:r>
            <a:r>
              <a:rPr lang="it-IT" sz="2000" spc="-1" dirty="0">
                <a:solidFill>
                  <a:srgbClr val="FFFFFF"/>
                </a:solidFill>
              </a:rPr>
              <a:t> random </a:t>
            </a:r>
            <a:r>
              <a:rPr lang="it-IT" sz="2000" spc="-1" dirty="0" err="1">
                <a:solidFill>
                  <a:srgbClr val="FFFFFF"/>
                </a:solidFill>
              </a:rPr>
              <a:t>mac</a:t>
            </a:r>
            <a:r>
              <a:rPr lang="it-IT" sz="2000" spc="-1" dirty="0">
                <a:solidFill>
                  <a:srgbClr val="FFFFFF"/>
                </a:solidFill>
              </a:rPr>
              <a:t> address</a:t>
            </a:r>
          </a:p>
          <a:p>
            <a:pPr marL="343080" indent="-342360"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it-IT" sz="2000" b="0" strike="noStrike" spc="-1" dirty="0">
              <a:solidFill>
                <a:srgbClr val="FFFFFF"/>
              </a:solidFill>
              <a:latin typeface="Arial"/>
            </a:endParaRPr>
          </a:p>
          <a:p>
            <a:pPr marL="343080" indent="-342360"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spc="-1" dirty="0">
                <a:solidFill>
                  <a:srgbClr val="FFFFFF"/>
                </a:solidFill>
              </a:rPr>
              <a:t>The switch </a:t>
            </a:r>
            <a:r>
              <a:rPr lang="it-IT" sz="2000" spc="-1" dirty="0" err="1">
                <a:solidFill>
                  <a:srgbClr val="FFFFFF"/>
                </a:solidFill>
              </a:rPr>
              <a:t>tries</a:t>
            </a:r>
            <a:r>
              <a:rPr lang="it-IT" sz="2000" spc="-1" dirty="0">
                <a:solidFill>
                  <a:srgbClr val="FFFFFF"/>
                </a:solidFill>
              </a:rPr>
              <a:t> to </a:t>
            </a:r>
            <a:r>
              <a:rPr lang="it-IT" sz="2000" spc="-1" dirty="0" err="1">
                <a:solidFill>
                  <a:srgbClr val="FFFFFF"/>
                </a:solidFill>
              </a:rPr>
              <a:t>learn</a:t>
            </a:r>
            <a:r>
              <a:rPr lang="it-IT" sz="2000" spc="-1" dirty="0">
                <a:solidFill>
                  <a:srgbClr val="FFFFFF"/>
                </a:solidFill>
              </a:rPr>
              <a:t> </a:t>
            </a:r>
            <a:r>
              <a:rPr lang="it-IT" sz="2000" spc="-1" dirty="0" err="1">
                <a:solidFill>
                  <a:srgbClr val="FFFFFF"/>
                </a:solidFill>
              </a:rPr>
              <a:t>all</a:t>
            </a:r>
            <a:r>
              <a:rPr lang="it-IT" sz="2000" spc="-1" dirty="0">
                <a:solidFill>
                  <a:srgbClr val="FFFFFF"/>
                </a:solidFill>
              </a:rPr>
              <a:t> the new entries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When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mac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table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of the switch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full,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the new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packages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will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be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sent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in broadcast (the switch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will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start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working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an HUB </a:t>
            </a:r>
            <a:r>
              <a:rPr lang="it-IT" sz="2000" spc="-1" dirty="0">
                <a:solidFill>
                  <a:srgbClr val="FFFFFF"/>
                </a:solidFill>
              </a:rPr>
              <a:t>- </a:t>
            </a:r>
            <a:r>
              <a:rPr lang="it-IT" sz="2000" b="1" i="1" spc="-1" dirty="0" err="1">
                <a:solidFill>
                  <a:srgbClr val="FFFFFF"/>
                </a:solidFill>
              </a:rPr>
              <a:t>fail</a:t>
            </a:r>
            <a:r>
              <a:rPr lang="it-IT" sz="2000" b="1" i="1" spc="-1" dirty="0">
                <a:solidFill>
                  <a:srgbClr val="FFFFFF"/>
                </a:solidFill>
              </a:rPr>
              <a:t> open</a:t>
            </a:r>
            <a:r>
              <a:rPr lang="it-IT" sz="2000" spc="-1" dirty="0">
                <a:solidFill>
                  <a:srgbClr val="FFFFFF"/>
                </a:solidFill>
              </a:rPr>
              <a:t> condition)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This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happens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because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the </a:t>
            </a:r>
            <a:r>
              <a:rPr lang="it-IT" sz="2000" spc="-1" dirty="0">
                <a:solidFill>
                  <a:srgbClr val="FFFFFF"/>
                </a:solidFill>
              </a:rPr>
              <a:t>switch </a:t>
            </a:r>
            <a:r>
              <a:rPr lang="it-IT" sz="2000" spc="-1" dirty="0" err="1">
                <a:solidFill>
                  <a:srgbClr val="FFFFFF"/>
                </a:solidFill>
              </a:rPr>
              <a:t>is</a:t>
            </a:r>
            <a:r>
              <a:rPr lang="it-IT" sz="2000" spc="-1" dirty="0">
                <a:solidFill>
                  <a:srgbClr val="FFFFFF"/>
                </a:solidFill>
              </a:rPr>
              <a:t> no more </a:t>
            </a:r>
            <a:r>
              <a:rPr lang="it-IT" sz="2000" spc="-1" dirty="0" err="1">
                <a:solidFill>
                  <a:srgbClr val="FFFFFF"/>
                </a:solidFill>
              </a:rPr>
              <a:t>able</a:t>
            </a:r>
            <a:r>
              <a:rPr lang="it-IT" sz="2000" spc="-1" dirty="0">
                <a:solidFill>
                  <a:srgbClr val="FFFFFF"/>
                </a:solidFill>
              </a:rPr>
              <a:t> 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to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memorize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new &lt;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mac_address,port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&gt;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pairs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AE25669E-5F2F-41EE-8B66-D1AEE09A8D5B}"/>
              </a:ext>
            </a:extLst>
          </p:cNvPr>
          <p:cNvSpPr/>
          <p:nvPr/>
        </p:nvSpPr>
        <p:spPr>
          <a:xfrm>
            <a:off x="496957" y="1547909"/>
            <a:ext cx="104360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spc="-1" dirty="0" err="1">
                <a:solidFill>
                  <a:srgbClr val="FFFFFF"/>
                </a:solidFill>
              </a:rPr>
              <a:t>Question</a:t>
            </a:r>
            <a:r>
              <a:rPr lang="it-IT" sz="2000" spc="-1" dirty="0">
                <a:solidFill>
                  <a:srgbClr val="FFFFFF"/>
                </a:solidFill>
              </a:rPr>
              <a:t>: How </a:t>
            </a:r>
            <a:r>
              <a:rPr lang="it-IT" sz="2000" spc="-1" dirty="0" err="1">
                <a:solidFill>
                  <a:srgbClr val="FFFFFF"/>
                </a:solidFill>
              </a:rPr>
              <a:t>does</a:t>
            </a:r>
            <a:r>
              <a:rPr lang="it-IT" sz="2000" spc="-1" dirty="0">
                <a:solidFill>
                  <a:srgbClr val="FFFFFF"/>
                </a:solidFill>
              </a:rPr>
              <a:t> a switch work? </a:t>
            </a:r>
            <a:r>
              <a:rPr lang="it-IT" sz="2000" spc="-1" dirty="0" err="1">
                <a:solidFill>
                  <a:srgbClr val="FFFFFF"/>
                </a:solidFill>
              </a:rPr>
              <a:t>What</a:t>
            </a:r>
            <a:r>
              <a:rPr lang="it-IT" sz="2000" spc="-1" dirty="0">
                <a:solidFill>
                  <a:srgbClr val="FFFFFF"/>
                </a:solidFill>
              </a:rPr>
              <a:t> </a:t>
            </a:r>
            <a:r>
              <a:rPr lang="it-IT" sz="2000" spc="-1" dirty="0" err="1">
                <a:solidFill>
                  <a:srgbClr val="FFFFFF"/>
                </a:solidFill>
              </a:rPr>
              <a:t>happens</a:t>
            </a:r>
            <a:r>
              <a:rPr lang="it-IT" sz="2000" spc="-1" dirty="0">
                <a:solidFill>
                  <a:srgbClr val="FFFFFF"/>
                </a:solidFill>
              </a:rPr>
              <a:t> </a:t>
            </a:r>
            <a:r>
              <a:rPr lang="it-IT" sz="2000" spc="-1" dirty="0" err="1">
                <a:solidFill>
                  <a:srgbClr val="FFFFFF"/>
                </a:solidFill>
              </a:rPr>
              <a:t>when</a:t>
            </a:r>
            <a:r>
              <a:rPr lang="it-IT" sz="2000" spc="-1" dirty="0">
                <a:solidFill>
                  <a:srgbClr val="FFFFFF"/>
                </a:solidFill>
              </a:rPr>
              <a:t> </a:t>
            </a:r>
            <a:r>
              <a:rPr lang="it-IT" sz="2000" spc="-1" dirty="0" err="1">
                <a:solidFill>
                  <a:srgbClr val="FFFFFF"/>
                </a:solidFill>
              </a:rPr>
              <a:t>its</a:t>
            </a:r>
            <a:r>
              <a:rPr lang="it-IT" sz="2000" spc="-1" dirty="0">
                <a:solidFill>
                  <a:srgbClr val="FFFFFF"/>
                </a:solidFill>
              </a:rPr>
              <a:t> ARP </a:t>
            </a:r>
            <a:r>
              <a:rPr lang="it-IT" sz="2000" spc="-1" dirty="0" err="1">
                <a:solidFill>
                  <a:srgbClr val="FFFFFF"/>
                </a:solidFill>
              </a:rPr>
              <a:t>table</a:t>
            </a:r>
            <a:r>
              <a:rPr lang="it-IT" sz="2000" spc="-1" dirty="0">
                <a:solidFill>
                  <a:srgbClr val="FFFFFF"/>
                </a:solidFill>
              </a:rPr>
              <a:t> </a:t>
            </a:r>
            <a:r>
              <a:rPr lang="it-IT" sz="2000" spc="-1" dirty="0" err="1">
                <a:solidFill>
                  <a:srgbClr val="FFFFFF"/>
                </a:solidFill>
              </a:rPr>
              <a:t>is</a:t>
            </a:r>
            <a:r>
              <a:rPr lang="it-IT" sz="2000" spc="-1" dirty="0">
                <a:solidFill>
                  <a:srgbClr val="FFFFFF"/>
                </a:solidFill>
              </a:rPr>
              <a:t> full?</a:t>
            </a:r>
            <a:endParaRPr lang="it-I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MAC Flooding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8EC515B-FF94-4989-A085-5646F42CF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866" y="2053080"/>
            <a:ext cx="7316268" cy="345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1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ARP Spoofing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427383" y="1277178"/>
            <a:ext cx="11102008" cy="5471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attacker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2000" dirty="0"/>
              <a:t>send (spoofed) ARP messages onto a local area network with the aim to associate its MAC address with the IP address of another host 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343080" indent="-342360"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dirty="0"/>
              <a:t>In this way, the traffic meant for a specific host will be sent to the attacker IP address from the default gateway</a:t>
            </a:r>
            <a:endParaRPr lang="it-IT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When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performing an ARP Spoofing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attack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inside an enterprise network,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are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basically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performing a port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stealing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attack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Port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stealing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attack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occurs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when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force the link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between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 switch port and a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mac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address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When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this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happens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the switch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will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forward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the frame of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that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mac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address to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our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port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instead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of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original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one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ARP Spoofing</a:t>
            </a:r>
            <a:endParaRPr lang="en-US" sz="4200" b="0" strike="noStrike" spc="-1">
              <a:latin typeface="Arial"/>
            </a:endParaRPr>
          </a:p>
        </p:txBody>
      </p:sp>
      <p:pic>
        <p:nvPicPr>
          <p:cNvPr id="143" name="Immagine 142"/>
          <p:cNvPicPr/>
          <p:nvPr/>
        </p:nvPicPr>
        <p:blipFill>
          <a:blip r:embed="rId2"/>
          <a:stretch/>
        </p:blipFill>
        <p:spPr>
          <a:xfrm>
            <a:off x="1645920" y="1412640"/>
            <a:ext cx="8960760" cy="489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Scapy Module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Scapy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python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module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very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useful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in networking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Its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main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purpose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sniff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traffick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, build and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send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 new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packets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will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be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useful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during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almost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1" i="1" strike="noStrike" spc="-1" dirty="0">
                <a:solidFill>
                  <a:srgbClr val="FFFFFF"/>
                </a:solidFill>
                <a:latin typeface="Century Gothic"/>
              </a:rPr>
              <a:t>ALL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our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laboratory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session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On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scapy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website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there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are some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useful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tips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create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packets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and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perform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attacks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Scapy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Documentation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: </a:t>
            </a:r>
            <a:r>
              <a:rPr lang="it-IT" sz="2000" b="0" u="sng" strike="noStrike" spc="-1" dirty="0">
                <a:solidFill>
                  <a:srgbClr val="58C1BA"/>
                </a:solidFill>
                <a:uFillTx/>
                <a:latin typeface="Century Gothic"/>
                <a:hlinkClick r:id="rId2"/>
              </a:rPr>
              <a:t>https://scapy.readthedocs.io/en/latest/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Challanges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103400" y="2053080"/>
            <a:ext cx="1005192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Check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course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website in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order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start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today’s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challenges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MacFloodingChallenge</a:t>
            </a: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ArpSpoofingChallange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417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The goal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sniff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packets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exchanged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between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 2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hosts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,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decrypt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 data and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read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messages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 in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plaintext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42013" y="159917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800" strike="noStrike" spc="-1" dirty="0" err="1">
                <a:solidFill>
                  <a:srgbClr val="EBEBEB"/>
                </a:solidFill>
                <a:latin typeface="Century Gothic"/>
              </a:rPr>
              <a:t>Useful</a:t>
            </a:r>
            <a:r>
              <a:rPr lang="it-IT" sz="4800" strike="noStrike" spc="-1" dirty="0">
                <a:solidFill>
                  <a:srgbClr val="EBEBEB"/>
                </a:solidFill>
                <a:latin typeface="Century Gothic"/>
              </a:rPr>
              <a:t> </a:t>
            </a:r>
            <a:r>
              <a:rPr lang="it-IT" sz="4800" strike="noStrike" spc="-1" dirty="0" err="1">
                <a:solidFill>
                  <a:srgbClr val="EBEBEB"/>
                </a:solidFill>
                <a:latin typeface="Century Gothic"/>
              </a:rPr>
              <a:t>Commands</a:t>
            </a:r>
            <a:endParaRPr lang="en-US" sz="4800" strike="noStrike" spc="-1" dirty="0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182880" y="1280160"/>
            <a:ext cx="10972440" cy="496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FFFFFF"/>
                </a:solidFill>
                <a:latin typeface="Century Gothic"/>
              </a:rPr>
              <a:t>Sending data with </a:t>
            </a:r>
            <a:r>
              <a:rPr lang="en-US" sz="2000" strike="noStrike" spc="-1" dirty="0" err="1">
                <a:solidFill>
                  <a:srgbClr val="FFFFFF"/>
                </a:solidFill>
                <a:latin typeface="Century Gothic"/>
              </a:rPr>
              <a:t>Scapy</a:t>
            </a:r>
            <a:r>
              <a:rPr lang="en-US" sz="2000" strike="noStrike" spc="-1" dirty="0">
                <a:solidFill>
                  <a:srgbClr val="FFFFFF"/>
                </a:solidFill>
                <a:latin typeface="Century Gothic"/>
              </a:rPr>
              <a:t> (Mac Flooding)</a:t>
            </a:r>
            <a:endParaRPr lang="en-US" sz="200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strike="noStrike" spc="-1" dirty="0" err="1">
                <a:solidFill>
                  <a:srgbClr val="FFFFFF"/>
                </a:solidFill>
                <a:latin typeface="Century Gothic"/>
                <a:ea typeface="Noto Sans CJK SC"/>
              </a:rPr>
              <a:t>sendp</a:t>
            </a:r>
            <a:r>
              <a:rPr lang="en-US" sz="2000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(Ether(</a:t>
            </a:r>
            <a:r>
              <a:rPr lang="en-US" sz="2000" strike="noStrike" spc="-1" dirty="0" err="1">
                <a:solidFill>
                  <a:srgbClr val="FFFFFF"/>
                </a:solidFill>
                <a:latin typeface="Century Gothic"/>
                <a:ea typeface="Noto Sans CJK SC"/>
              </a:rPr>
              <a:t>src</a:t>
            </a:r>
            <a:r>
              <a:rPr lang="en-US" sz="2000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=&lt;&lt;MAC_ADDRESS&gt;&gt;, </a:t>
            </a:r>
            <a:r>
              <a:rPr lang="en-US" sz="2000" strike="noStrike" spc="-1" dirty="0" err="1">
                <a:solidFill>
                  <a:srgbClr val="FFFFFF"/>
                </a:solidFill>
                <a:latin typeface="Century Gothic"/>
                <a:ea typeface="Noto Sans CJK SC"/>
              </a:rPr>
              <a:t>dst</a:t>
            </a:r>
            <a:r>
              <a:rPr lang="en-US" sz="2000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=&lt;&lt;MAC_ADDRESS&gt;&gt;)/ARP(op=2, </a:t>
            </a:r>
            <a:r>
              <a:rPr lang="en-US" sz="2000" strike="noStrike" spc="-1" dirty="0" err="1">
                <a:solidFill>
                  <a:srgbClr val="FFFFFF"/>
                </a:solidFill>
                <a:latin typeface="Century Gothic"/>
                <a:ea typeface="Noto Sans CJK SC"/>
              </a:rPr>
              <a:t>psrc</a:t>
            </a:r>
            <a:r>
              <a:rPr lang="en-US" sz="2000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="&lt;&lt;IP_ADDRESS(Or subnet)&gt;&gt;", </a:t>
            </a:r>
            <a:r>
              <a:rPr lang="en-US" sz="2000" strike="noStrike" spc="-1" dirty="0" err="1">
                <a:solidFill>
                  <a:srgbClr val="FFFFFF"/>
                </a:solidFill>
                <a:latin typeface="Century Gothic"/>
                <a:ea typeface="Noto Sans CJK SC"/>
              </a:rPr>
              <a:t>hwdst</a:t>
            </a:r>
            <a:r>
              <a:rPr lang="en-US" sz="2000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="&lt;&lt;BROADCAST_MAC_ADDRESS&gt;&gt;"), loop=1)</a:t>
            </a:r>
            <a:endParaRPr lang="en-US" sz="200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strike="noStrike" spc="-1" dirty="0" err="1">
                <a:solidFill>
                  <a:srgbClr val="FFFFFF"/>
                </a:solidFill>
                <a:latin typeface="Century Gothic"/>
                <a:ea typeface="Noto Sans CJK SC"/>
              </a:rPr>
              <a:t>RandMAC</a:t>
            </a:r>
            <a:r>
              <a:rPr lang="en-US" sz="2000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() → inside </a:t>
            </a:r>
            <a:r>
              <a:rPr lang="en-US" sz="2000" strike="noStrike" spc="-1" dirty="0" err="1">
                <a:solidFill>
                  <a:srgbClr val="FFFFFF"/>
                </a:solidFill>
                <a:latin typeface="Century Gothic"/>
                <a:ea typeface="Noto Sans CJK SC"/>
              </a:rPr>
              <a:t>scapy</a:t>
            </a:r>
            <a:r>
              <a:rPr lang="en-US" sz="2000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 for generating random mac address</a:t>
            </a:r>
            <a:endParaRPr lang="en-US" sz="200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Sending data with </a:t>
            </a:r>
            <a:r>
              <a:rPr lang="en-US" sz="2000" strike="noStrike" spc="-1" dirty="0" err="1">
                <a:solidFill>
                  <a:srgbClr val="FFFFFF"/>
                </a:solidFill>
                <a:latin typeface="Century Gothic"/>
                <a:ea typeface="Noto Sans CJK SC"/>
              </a:rPr>
              <a:t>Scapy</a:t>
            </a:r>
            <a:r>
              <a:rPr lang="en-US" sz="2000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 (ARP Spoofing)</a:t>
            </a:r>
            <a:endParaRPr lang="en-US" sz="200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strike="noStrike" spc="-1" dirty="0" err="1">
                <a:solidFill>
                  <a:srgbClr val="FFFFFF"/>
                </a:solidFill>
                <a:latin typeface="Century Gothic"/>
                <a:ea typeface="Noto Sans CJK SC"/>
              </a:rPr>
              <a:t>sendp</a:t>
            </a:r>
            <a:r>
              <a:rPr lang="en-US" sz="2000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(pkt = Ether(</a:t>
            </a:r>
            <a:r>
              <a:rPr lang="en-US" sz="2000" strike="noStrike" spc="-1" dirty="0" err="1">
                <a:solidFill>
                  <a:srgbClr val="FFFFFF"/>
                </a:solidFill>
                <a:latin typeface="Century Gothic"/>
                <a:ea typeface="Noto Sans CJK SC"/>
              </a:rPr>
              <a:t>src</a:t>
            </a:r>
            <a:r>
              <a:rPr lang="en-US" sz="2000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='&lt;&lt;VICTIM_MAC_ADDRESS&gt;&gt;', </a:t>
            </a:r>
            <a:r>
              <a:rPr lang="en-US" sz="2000" strike="noStrike" spc="-1" dirty="0" err="1">
                <a:solidFill>
                  <a:srgbClr val="FFFFFF"/>
                </a:solidFill>
                <a:latin typeface="Century Gothic"/>
                <a:ea typeface="Noto Sans CJK SC"/>
              </a:rPr>
              <a:t>dst</a:t>
            </a:r>
            <a:r>
              <a:rPr lang="en-US" sz="2000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=’&lt;&lt;BROADCAST_MAC_ADDRESS&gt;&gt;')/ARP(op=2, </a:t>
            </a:r>
            <a:r>
              <a:rPr lang="en-US" sz="2000" strike="noStrike" spc="-1" dirty="0" err="1">
                <a:solidFill>
                  <a:srgbClr val="FFFFFF"/>
                </a:solidFill>
                <a:latin typeface="Century Gothic"/>
                <a:ea typeface="Noto Sans CJK SC"/>
              </a:rPr>
              <a:t>hwsrc</a:t>
            </a:r>
            <a:r>
              <a:rPr lang="en-US" sz="2000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='&lt;&lt;VICTIM_MAC_ADDRESS&gt;&gt;’, </a:t>
            </a:r>
            <a:r>
              <a:rPr lang="en-US" sz="2000" strike="noStrike" spc="-1" dirty="0" err="1">
                <a:solidFill>
                  <a:srgbClr val="FFFFFF"/>
                </a:solidFill>
                <a:latin typeface="Century Gothic"/>
                <a:ea typeface="Noto Sans CJK SC"/>
              </a:rPr>
              <a:t>pdst</a:t>
            </a:r>
            <a:r>
              <a:rPr lang="en-US" sz="2000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='&lt;&lt;VICTIM_IP_ADDRESS&gt;&gt;')</a:t>
            </a:r>
            <a:endParaRPr lang="en-US" sz="200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 err="1">
                <a:solidFill>
                  <a:srgbClr val="FFFFFF"/>
                </a:solidFill>
                <a:latin typeface="Century Gothic"/>
                <a:ea typeface="Noto Sans CJK SC"/>
              </a:rPr>
              <a:t>sudo</a:t>
            </a:r>
            <a:r>
              <a:rPr lang="en-US" sz="2000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 </a:t>
            </a:r>
            <a:r>
              <a:rPr lang="en-US" sz="2000" strike="noStrike" spc="-1" dirty="0" err="1">
                <a:solidFill>
                  <a:srgbClr val="FFFFFF"/>
                </a:solidFill>
                <a:latin typeface="Century Gothic"/>
                <a:ea typeface="Noto Sans CJK SC"/>
              </a:rPr>
              <a:t>tshark</a:t>
            </a:r>
            <a:r>
              <a:rPr lang="en-US" sz="2000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 -Y '&lt;&lt;FILTER&gt;&gt;' -</a:t>
            </a:r>
            <a:r>
              <a:rPr lang="en-US" sz="2000" strike="noStrike" spc="-1" dirty="0" err="1">
                <a:solidFill>
                  <a:srgbClr val="FFFFFF"/>
                </a:solidFill>
                <a:latin typeface="Century Gothic"/>
                <a:ea typeface="Noto Sans CJK SC"/>
              </a:rPr>
              <a:t>Tfields</a:t>
            </a:r>
            <a:r>
              <a:rPr lang="en-US" sz="2000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 -e data &gt; raw.txt</a:t>
            </a:r>
            <a:endParaRPr lang="en-US" sz="200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 err="1">
                <a:solidFill>
                  <a:srgbClr val="FFFFFF"/>
                </a:solidFill>
                <a:latin typeface="Century Gothic"/>
                <a:ea typeface="Noto Sans CJK SC"/>
              </a:rPr>
              <a:t>xxd</a:t>
            </a:r>
            <a:r>
              <a:rPr lang="en-US" sz="2000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 -r -p &gt; output.txt</a:t>
            </a:r>
            <a:endParaRPr lang="en-US" sz="200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openssl enc -&lt;&lt;CYPHER&gt;&gt; -d -k &lt;&lt;KEY&gt;&gt;-base64</a:t>
            </a:r>
            <a:endParaRPr lang="en-US" sz="20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292</TotalTime>
  <Words>505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6" baseType="lpstr">
      <vt:lpstr>Arial</vt:lpstr>
      <vt:lpstr>Century Gothic</vt:lpstr>
      <vt:lpstr>Noto Sans CJK SC</vt:lpstr>
      <vt:lpstr>Symbol</vt:lpstr>
      <vt:lpstr>Wingdings</vt:lpstr>
      <vt:lpstr>Wingdings 3</vt:lpstr>
      <vt:lpstr>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 Laboratory – Lecture 3 </dc:title>
  <dc:subject/>
  <dc:creator>Francesco Pacenza</dc:creator>
  <dc:description/>
  <cp:lastModifiedBy>Francesco Pacenza</cp:lastModifiedBy>
  <cp:revision>36</cp:revision>
  <dcterms:created xsi:type="dcterms:W3CDTF">2020-11-08T15:13:59Z</dcterms:created>
  <dcterms:modified xsi:type="dcterms:W3CDTF">2022-10-10T16:01:14Z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