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7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6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394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7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7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15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05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3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1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5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5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9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0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65160" y="994320"/>
            <a:ext cx="1026108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Network Security</a:t>
            </a:r>
            <a:br/>
            <a:r>
              <a:rPr lang="en-GB" sz="7200" b="0" strike="noStrike" spc="-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 – </a:t>
            </a:r>
            <a:r>
              <a:rPr lang="en-GB" sz="7200" b="0" strike="noStrike" spc="-1">
                <a:solidFill>
                  <a:srgbClr val="EBEBEB"/>
                </a:solidFill>
                <a:latin typeface="Century Gothic"/>
              </a:rPr>
              <a:t>Lecture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 2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54880" y="4777560"/>
            <a:ext cx="923112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800" b="0" strike="noStrike" cap="all" spc="-1">
                <a:solidFill>
                  <a:srgbClr val="8AD0D6"/>
                </a:solidFill>
                <a:latin typeface="Century Gothic"/>
              </a:rPr>
              <a:t>Symmetric</a:t>
            </a:r>
            <a:r>
              <a:rPr lang="it-IT" sz="2800" b="0" strike="noStrike" cap="all" spc="-1">
                <a:solidFill>
                  <a:srgbClr val="8AD0D6"/>
                </a:solidFill>
                <a:latin typeface="Century Gothic"/>
              </a:rPr>
              <a:t> </a:t>
            </a:r>
            <a:r>
              <a:rPr lang="en-GB" sz="2800" b="0" strike="noStrike" cap="all" spc="-1">
                <a:solidFill>
                  <a:srgbClr val="8AD0D6"/>
                </a:solidFill>
                <a:latin typeface="Century Gothic"/>
              </a:rPr>
              <a:t>Cryptography</a:t>
            </a:r>
            <a:r>
              <a:rPr lang="it-IT" sz="2800" b="0" strike="noStrike" cap="all" spc="-1">
                <a:solidFill>
                  <a:srgbClr val="8AD0D6"/>
                </a:solidFill>
                <a:latin typeface="Century Gothic"/>
              </a:rPr>
              <a:t> &amp; </a:t>
            </a:r>
            <a:r>
              <a:rPr lang="en-GB" sz="2800" b="0" strike="noStrike" cap="all" spc="-1">
                <a:solidFill>
                  <a:srgbClr val="8AD0D6"/>
                </a:solidFill>
                <a:latin typeface="Century Gothic"/>
              </a:rPr>
              <a:t>Steganography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Mutt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13120" y="2053080"/>
            <a:ext cx="115848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Is a tool to send email through CLI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It uses SMTP protocol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Useful Commands: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FFFFFF"/>
                </a:solidFill>
                <a:latin typeface="Century Gothic"/>
              </a:rPr>
              <a:t>Send email: mutt [-s subject] [-a attachment]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entury Gothic"/>
              </a:rPr>
              <a:t>receiver_address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Steghide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103400" y="2053080"/>
            <a:ext cx="100375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Download 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exercise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Steghide.pdf on 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website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Build Run steghide.py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what’s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going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commands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Encryption: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steghide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embed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-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cf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&lt;source&gt; -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ef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data_to_encrypt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 -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sf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output_file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 [-k key]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Decryption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 err="1">
                <a:solidFill>
                  <a:srgbClr val="FFFFFF"/>
                </a:solidFill>
                <a:latin typeface="Century Gothic"/>
              </a:rPr>
              <a:t>steghide</a:t>
            </a:r>
            <a:r>
              <a:rPr lang="en-GB" sz="1600" b="0" strike="noStrike" spc="-1" dirty="0">
                <a:solidFill>
                  <a:srgbClr val="FFFFFF"/>
                </a:solidFill>
                <a:latin typeface="Century Gothic"/>
              </a:rPr>
              <a:t> extract -sf 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image_with_encrypted_data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099680" y="2734200"/>
            <a:ext cx="4155840" cy="87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Questions?</a:t>
            </a:r>
            <a:endParaRPr lang="en-US" sz="4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83520" y="2592360"/>
            <a:ext cx="10192680" cy="284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The lesson is over.</a:t>
            </a:r>
            <a:br/>
            <a:br/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Thank you! </a:t>
            </a:r>
            <a:endParaRPr lang="en-US" sz="4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Symmetric Cryptography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Most widely used encryption system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Based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shared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hosts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common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symmetric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algorithms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are: DES, AES,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TwoFish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, etc...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92" name="Picture 2"/>
          <p:cNvPicPr/>
          <p:nvPr/>
        </p:nvPicPr>
        <p:blipFill>
          <a:blip r:embed="rId2"/>
          <a:stretch/>
        </p:blipFill>
        <p:spPr>
          <a:xfrm>
            <a:off x="3815280" y="3657600"/>
            <a:ext cx="4596840" cy="269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Netcat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73840" y="1629360"/>
            <a:ext cx="9252720" cy="459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CLI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Tool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plain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text transmission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reading and writing </a:t>
            </a:r>
            <a:r>
              <a:rPr lang="en-US" sz="2000" spc="-1" dirty="0">
                <a:solidFill>
                  <a:srgbClr val="FFFFFF"/>
                </a:solidFill>
              </a:rPr>
              <a:t>data between two computer networks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commands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Server: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netcat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-l &lt;port&gt;	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Client: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netcat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hostname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 &lt;port&gt;</a:t>
            </a: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1600" spc="-1" dirty="0">
              <a:solidFill>
                <a:srgbClr val="FFFFFF"/>
              </a:solidFill>
              <a:latin typeface="Century Gothic"/>
            </a:endParaRP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We will use </a:t>
            </a:r>
            <a:r>
              <a:rPr lang="en-US" sz="2000" spc="-1" dirty="0" err="1">
                <a:solidFill>
                  <a:srgbClr val="FFFFFF"/>
                </a:solidFill>
              </a:rPr>
              <a:t>netcat</a:t>
            </a:r>
            <a:r>
              <a:rPr lang="en-US" sz="2000" spc="-1" dirty="0">
                <a:solidFill>
                  <a:srgbClr val="FFFFFF"/>
                </a:solidFill>
              </a:rPr>
              <a:t> in our laboratory session to exchange encrypted messages between 2 hosts</a:t>
            </a: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1600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OpenSSL Enc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03400" y="1385455"/>
            <a:ext cx="8946000" cy="4862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It allows to encrypted or decrypted data using various block and stream ciphers using keys based on passwords or explicitly provided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data from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stdin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files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commands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Encrypt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en-US" sz="1600" b="0" strike="noStrike" spc="-1" dirty="0">
                <a:solidFill>
                  <a:srgbClr val="FFFFFF"/>
                </a:solidFill>
                <a:latin typeface="Century Gothic"/>
              </a:rPr>
              <a:t> enc -&lt;cipher&gt; -e -k &lt;key&gt; -in &lt;file&gt;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Decrypt: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en-US" sz="1600" b="0" strike="noStrike" spc="-1" dirty="0">
                <a:solidFill>
                  <a:srgbClr val="FFFFFF"/>
                </a:solidFill>
                <a:latin typeface="Century Gothic"/>
              </a:rPr>
              <a:t> enc -&lt;cypher&gt; -d -k &lt;key&gt; -out &lt;file&gt;</a:t>
            </a: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16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We will use OpenSSL Enc in our laboratory session to encrypt and decrypt data sent/received by hosts</a:t>
            </a:r>
          </a:p>
          <a:p>
            <a:pPr marL="720">
              <a:spcBef>
                <a:spcPts val="1001"/>
              </a:spcBef>
              <a:buClr>
                <a:srgbClr val="8AD0D6"/>
              </a:buClr>
              <a:buSzPct val="80000"/>
            </a:pPr>
            <a:endParaRPr lang="en-US" sz="16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Cryptocat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03400" y="1253836"/>
            <a:ext cx="9512640" cy="49939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Download 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exercise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cryptocat.pdf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website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Create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execute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python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3 script called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cryptocat.py 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Execute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sniff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traffic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hosts</a:t>
            </a: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differences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plain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text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cypher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text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?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commands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To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execute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bash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command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through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python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use </a:t>
            </a:r>
            <a:r>
              <a:rPr lang="it-IT" sz="1800" b="1" strike="noStrike" spc="-1" dirty="0" err="1">
                <a:solidFill>
                  <a:srgbClr val="FFFFFF"/>
                </a:solidFill>
                <a:latin typeface="Century Gothic"/>
              </a:rPr>
              <a:t>os.system</a:t>
            </a:r>
            <a:r>
              <a:rPr lang="it-IT" sz="1800" b="1" strike="noStrike" spc="-1" dirty="0">
                <a:solidFill>
                  <a:srgbClr val="FFFFFF"/>
                </a:solidFill>
                <a:latin typeface="Century Gothic"/>
              </a:rPr>
              <a:t>(‘</a:t>
            </a:r>
            <a:r>
              <a:rPr lang="it-IT" sz="1800" b="1" strike="noStrike" spc="-1" dirty="0" err="1">
                <a:solidFill>
                  <a:srgbClr val="FFFFFF"/>
                </a:solidFill>
                <a:latin typeface="Century Gothic"/>
              </a:rPr>
              <a:t>your_command</a:t>
            </a:r>
            <a:r>
              <a:rPr lang="it-IT" sz="1800" b="1" strike="noStrike" spc="-1" dirty="0">
                <a:solidFill>
                  <a:srgbClr val="FFFFFF"/>
                </a:solidFill>
                <a:latin typeface="Century Gothic"/>
              </a:rPr>
              <a:t>’) </a:t>
            </a:r>
            <a:r>
              <a:rPr lang="it-IT" sz="1800" strike="noStrike" spc="-1" dirty="0">
                <a:solidFill>
                  <a:srgbClr val="FFFFFF"/>
                </a:solidFill>
                <a:latin typeface="Century Gothic"/>
              </a:rPr>
              <a:t>or the </a:t>
            </a:r>
            <a:r>
              <a:rPr lang="it-IT" sz="1800" b="1" strike="noStrike" spc="-1" dirty="0" err="1">
                <a:solidFill>
                  <a:srgbClr val="FFFFFF"/>
                </a:solidFill>
                <a:latin typeface="Century Gothic"/>
              </a:rPr>
              <a:t>subprocess</a:t>
            </a:r>
            <a:r>
              <a:rPr lang="it-IT" sz="1800" strike="noStrike" spc="-1" dirty="0">
                <a:solidFill>
                  <a:srgbClr val="FFFFFF"/>
                </a:solidFill>
                <a:latin typeface="Century Gothic"/>
              </a:rPr>
              <a:t> library</a:t>
            </a:r>
            <a:endParaRPr lang="en-US" sz="1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45920" y="26236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 dirty="0">
                <a:solidFill>
                  <a:srgbClr val="EBEBEB"/>
                </a:solidFill>
                <a:latin typeface="Century Gothic"/>
              </a:rPr>
              <a:t>But… how can we build an encrypted stream?</a:t>
            </a:r>
            <a:endParaRPr lang="en-US" sz="4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6200" y="452880"/>
            <a:ext cx="9403920" cy="8078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 err="1">
                <a:solidFill>
                  <a:srgbClr val="EBEBEB"/>
                </a:solidFill>
                <a:latin typeface="Century Gothic"/>
              </a:rPr>
              <a:t>Cryptcat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73840" y="1212273"/>
            <a:ext cx="9252720" cy="5192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CLI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Tool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text transmission in a stream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It is a simple Unix utility which reads and writes data across network connections, using TCP or UDP protocol while encrypting the data being transmitted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Based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Netcat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s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ymmetric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encryption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algorithm</a:t>
            </a:r>
            <a:r>
              <a:rPr lang="it-IT" sz="2000" spc="-1" dirty="0">
                <a:solidFill>
                  <a:srgbClr val="FFFFFF"/>
                </a:solidFill>
              </a:rPr>
              <a:t> (</a:t>
            </a:r>
            <a:r>
              <a:rPr lang="it-IT" sz="2000" spc="-1" dirty="0" err="1">
                <a:solidFill>
                  <a:srgbClr val="FFFFFF"/>
                </a:solidFill>
              </a:rPr>
              <a:t>TwoFish</a:t>
            </a:r>
            <a:r>
              <a:rPr lang="it-IT" sz="2000" spc="-1" dirty="0">
                <a:solidFill>
                  <a:srgbClr val="FFFFFF"/>
                </a:solidFill>
              </a:rPr>
              <a:t>)</a:t>
            </a:r>
            <a:r>
              <a:rPr lang="en-US" sz="2000" spc="-1" dirty="0">
                <a:latin typeface="Arial"/>
              </a:rPr>
              <a:t> 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streams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commands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Server: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cryptcat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-l &lt;port&gt; -k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Client: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cryptcat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hostname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 &lt;port&gt; -k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Cryptcat - attack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73840" y="1629360"/>
            <a:ext cx="9252720" cy="459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Can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capture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decrypt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stream?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YES,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use</a:t>
            </a:r>
          </a:p>
          <a:p>
            <a:pPr marL="800280" lvl="1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Decryptcat</a:t>
            </a:r>
            <a:endParaRPr lang="en-US" sz="2000" spc="-1" dirty="0">
              <a:latin typeface="Arial"/>
            </a:endParaRPr>
          </a:p>
          <a:p>
            <a:pPr marL="800280" lvl="1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Netcat</a:t>
            </a:r>
            <a:endParaRPr lang="en-US" sz="20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Check 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decrypt_cryptcat.pdf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websiteand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follow the guide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Steganography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Technique for hide data into images or video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output images contains secret data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hidden file cannot be seen immediately without a deeper analysis of the image itself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Image must be decrypted in order to extract hidden data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518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MS PGothic</vt:lpstr>
      <vt:lpstr>Arial</vt:lpstr>
      <vt:lpstr>Century Gothic</vt:lpstr>
      <vt:lpstr>Wingdings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Laboratory – Lecture 1 </dc:title>
  <dc:subject/>
  <dc:creator>Andrea Baffa</dc:creator>
  <dc:description/>
  <cp:lastModifiedBy>Francesco Pacenza</cp:lastModifiedBy>
  <cp:revision>16</cp:revision>
  <dcterms:created xsi:type="dcterms:W3CDTF">2020-10-12T18:37:43Z</dcterms:created>
  <dcterms:modified xsi:type="dcterms:W3CDTF">2022-10-07T16:10:48Z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