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5.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6" r:id="rId2"/>
    <p:sldId id="257" r:id="rId3"/>
    <p:sldId id="310" r:id="rId4"/>
    <p:sldId id="311" r:id="rId5"/>
    <p:sldId id="335" r:id="rId6"/>
    <p:sldId id="336" r:id="rId7"/>
    <p:sldId id="312" r:id="rId8"/>
    <p:sldId id="337" r:id="rId9"/>
    <p:sldId id="314" r:id="rId10"/>
    <p:sldId id="315" r:id="rId11"/>
    <p:sldId id="316" r:id="rId12"/>
    <p:sldId id="340" r:id="rId13"/>
    <p:sldId id="338" r:id="rId14"/>
    <p:sldId id="326" r:id="rId15"/>
    <p:sldId id="343" r:id="rId16"/>
    <p:sldId id="327" r:id="rId17"/>
    <p:sldId id="341" r:id="rId18"/>
    <p:sldId id="346" r:id="rId19"/>
    <p:sldId id="345" r:id="rId20"/>
    <p:sldId id="342" r:id="rId21"/>
    <p:sldId id="328" r:id="rId22"/>
    <p:sldId id="333" r:id="rId23"/>
    <p:sldId id="329" r:id="rId24"/>
    <p:sldId id="330" r:id="rId25"/>
    <p:sldId id="344" r:id="rId26"/>
    <p:sldId id="331" r:id="rId27"/>
    <p:sldId id="320" r:id="rId28"/>
    <p:sldId id="321" r:id="rId29"/>
    <p:sldId id="339" r:id="rId30"/>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5" autoAdjust="0"/>
    <p:restoredTop sz="94660"/>
  </p:normalViewPr>
  <p:slideViewPr>
    <p:cSldViewPr snapToGrid="0">
      <p:cViewPr varScale="1">
        <p:scale>
          <a:sx n="84" d="100"/>
          <a:sy n="84" d="100"/>
        </p:scale>
        <p:origin x="643" y="31"/>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05.482"/>
    </inkml:context>
    <inkml:brush xml:id="br0">
      <inkml:brushProperty name="width" value="0.05" units="cm"/>
      <inkml:brushProperty name="height" value="0.05" units="cm"/>
      <inkml:brushProperty name="color" value="#E71224"/>
      <inkml:brushProperty name="ignorePressure" value="1"/>
    </inkml:brush>
  </inkml:definitions>
  <inkml:trace contextRef="#ctx0" brushRef="#br0">527 2162,'0'-1966,"0"1965,1-5,-1-1,-1 0,1 0,-1 1,0-1,-3-8,4 15,-1-1,1 0,0 0,-1 1,1-1,-1 0,1 1,0-1,-1 1,0-1,1 0,-1 1,1-1,-1 1,0 0,1-1,-1 1,0-1,0 1,1 0,-1 0,0-1,-1 1,0 0,0 0,0 1,0-1,0 1,0-1,1 1,-1 0,0-1,0 1,0 0,1 0,-1 0,0 1,-1 0,-34 31,0 1,-46 57,0 0,37-46,10-10,2 1,-34 47,47-58,16-20,1 0,0 0,0 1,0-1,-3 8,6-13,1 1,0-1,0 0,-1 1,1-1,0 0,0 1,0-1,-1 0,1 1,0-1,0 0,0 1,0-1,0 0,0 1,0-1,0 1,0-1,0 0,0 1,0-1,0 0,0 1,0-1,0 1,0-1,1 0,-1 1,0-1,0 0,0 1,1-1,-1 0,0 0,0 1,1-1,-1 1,17-5,19-16,-10-3,0-1,-2-2,35-46,-12 14,243-297,-283 346,0 0,1 0,0 1,0 0,1 1,0 0,13-8,-20 13,1 1,-1-1,1 1,-1 0,1 0,0 0,0 1,0-1,-1 0,1 1,0 0,0 0,0 0,0 0,0 0,0 0,-1 1,1-1,0 1,0 0,0 0,-1 0,1 0,-1 1,1-1,-1 1,1-1,-1 1,0 0,0 0,0 0,3 4,79 96,-45-51,3-2,85 79,-90-98,87 69,-97-81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29.740"/>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0.404"/>
    </inkml:context>
    <inkml:brush xml:id="br0">
      <inkml:brushProperty name="width" value="0.05" units="cm"/>
      <inkml:brushProperty name="height" value="0.05" units="cm"/>
      <inkml:brushProperty name="color" value="#E71224"/>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0T17:53:32.974"/>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0,'0'0</inkml:trace>
</inkml:ink>
</file>

<file path=ppt/ink/ink5.xml><?xml version="1.0" encoding="utf-8"?>
<inkml:ink xmlns:inkml="http://www.w3.org/2003/InkML">
  <inkml:definitions>
    <inkml:context xml:id="ctx0">
      <inkml:inkSource xml:id="inkSrc0">
        <inkml:traceFormat>
          <inkml:channel name="X" type="integer" max="13768" units="cm"/>
          <inkml:channel name="Y" type="integer" max="7744" units="cm"/>
          <inkml:channel name="T" type="integer" max="2.14748E9" units="dev"/>
        </inkml:traceFormat>
        <inkml:channelProperties>
          <inkml:channelProperty channel="X" name="resolution" value="400" units="1/cm"/>
          <inkml:channelProperty channel="Y" name="resolution" value="400" units="1/cm"/>
          <inkml:channelProperty channel="T" name="resolution" value="1" units="1/dev"/>
        </inkml:channelProperties>
      </inkml:inkSource>
      <inkml:timestamp xml:id="ts0" timeString="2020-10-27T07:56:37.453"/>
    </inkml:context>
    <inkml:brush xml:id="br0">
      <inkml:brushProperty name="width" value="0.05292" units="cm"/>
      <inkml:brushProperty name="height" value="0.05292" units="cm"/>
    </inkml:brush>
    <inkml:context xml:id="ctx1">
      <inkml:inkSource xml:id="inkSrc27">
        <inkml:traceFormat>
          <inkml:channel name="X" type="integer" max="3840" units="cm"/>
          <inkml:channel name="Y" type="integer" max="2160" units="cm"/>
          <inkml:channel name="T" type="integer" max="2.14748E9" units="dev"/>
        </inkml:traceFormat>
        <inkml:channelProperties>
          <inkml:channelProperty channel="X" name="resolution" value="111.62791" units="1/cm"/>
          <inkml:channelProperty channel="Y" name="resolution" value="111.34021" units="1/cm"/>
          <inkml:channelProperty channel="T" name="resolution" value="1" units="1/dev"/>
        </inkml:channelProperties>
      </inkml:inkSource>
      <inkml:timestamp xml:id="ts1" timeString="2020-10-27T07:58:57.931"/>
    </inkml:context>
  </inkml:definitions>
  <inkml:trace contextRef="#ctx0" brushRef="#br0">7999 11257 0,'0'0'0,"0"0"0,0 0 16,-29-10-16,4 5 15,-14 3-15,-15 4 16,-20 10-1,-20 13 1,6 12-16,9 10 16,5 7-16,15 5 15,0 10-15,0 17 16,5 12 0,5 18-16,15 9 15,14 1-15,15-1 16,10 6-1,15-1-15,14 3 16,10-3 0,5-7-16,1-7 15,9-11-15,0-9 16,15-5 0,9-4-16,6-9 31,4-9-31,1-10 0,4-15 15,10-7-15,0-12 16,1-8-16,4-5 16,5-4-1,0-6-15,0-4 16,5-8-16,15-10 16,9-14-1,-4-10-15,-5-10 47,-10-3-47,-20 5 0,-15 3 0,-4 5 0,0-5 16,-11-6-1,-14-1-15,-10-3 16,-9 0-16,-11 2 16,-4-4-1,-6-6-15,-4-6 16,-10-1-16,-5 2 15,-10 1 1,0-5-16,-10-8 16,0-2-16,-9 0 15,-11 0 1,-9 5-16,-10 2 16,-15-5-1,-5 3-15,-9 2 16,-16 1-16,-9-1 15,-10 0 1,-10-2-16,-5 2 16,0 10-16,5 8 15,-4 4 1,9 6-16,0 9 16,-15 10-16,-10 12 15,-19 20 1,-54 20-16</inkml:trace>
  <inkml:trace contextRef="#ctx0" brushRef="#br0" timeOffset="1796.65">8176 12369 0,'0'0'16,"0"0"-16,0 0 16,5 34-16,-5-2 15,5 17 1,5 13-16,5 2 16,0-5-1,-1-5-15,1-10 16,0-4-16,-5-8 15,0-5 1,-1-5-16,1-7 16,-5-6-16,0-1 15</inkml:trace>
  <inkml:trace contextRef="#ctx0" brushRef="#br0" timeOffset="2437.77">7857 12101 0,'0'0'16,"0"0"-16,0 0 15,0 0-15,0 0 16,0 0 0,0 0-16,0 0 15,44-23-15,-15 11 16,16-5-1,9-3-15,5-2 16,-5 2 0,-5 3-16,-5 2 15,-9 6-15,-1 4 16,1 5 0,-1 5-16,1 4 15,4 6-15,0 7 16,1 10-1,-11 8-15,-9 4 16,-5 0-16,-15-4 16,-5-8-1,-5-3-15,-10-2 16,-9-5-16,-1-2 16,1-3-1,-1-2-15,1-3 16,-1-2-1,1 0-15,-6-5 16,-4-3-16,-1 1 16,-9-6-1,0-2-15</inkml:trace>
  <inkml:trace contextRef="#ctx0" brushRef="#br0" timeOffset="3196.03">9180 12091 0,'0'0'0,"0"0"16,0 0-16,0 0 15,0 0 1,0 0-16,0 0 15,-30 0-15,16 2 16,-16 3 0,-4 7-16,-15 11 15,-6 6-15,1 8 16,0 5 0,5-3-16,5-2 15,4-5-15,6-5 16,4-2-1,6-3-15,4-5 16,5 0 0,6-2-16,4-3 15,5-2-15,5 2 16,4 3 0,6 2-16,10 1 15,4 1-15,11-1 16,9-1-1,10 0-15,5 0 16,5 0 0,0-4-16,-15-3 15,-5-5-15,-5-3 16,10-4 0</inkml:trace>
  <inkml:trace contextRef="#ctx0" brushRef="#br0" timeOffset="6090.53">8732 13498 0,'0'0'0,"0"0"0,0 0 16,0 0-1,0 0-15,0 0 16,0 0-16,10 44 16,0-9-1,0 16-15,0 18 16,0 17 0,-1 5-16,1-2 15,0-8-15,0-5 16,0-2-1,-5-5-15,0-8 16,-1-6-16,1-14 16,-5-9-1,5-7-15,-5-5 16,5-8-16,-5-2 16,0-5-1</inkml:trace>
  <inkml:trace contextRef="#ctx0" brushRef="#br0" timeOffset="6448.06">9273 13370 0,'0'0'16,"0"0"-16,0 0 16,0 0-16,0 0 15,0 0 1,0 44-16,5-2 16,0 27-16,0 22 15,5 15 1,-5 7-16,0 0 15,0-7 1,0-5-16,-5-8 16,5-9-16,0-10 15,-5-6 1,-5 4-16,0 14 16</inkml:trace>
  <inkml:trace contextRef="#ctx0" brushRef="#br0" timeOffset="8547.27">8895 14912 0,'0'0'0,"0"0"16,0 0-16,-30-22 15,10 3-15,1-4 16,-1-1 0,5 2-16,1 4 15,4 6 1,5 5-16,0 2 16,0 2-16,5 1 15,-5 2 1,5 0-16,0 0 15,0 2-15,0 1 16,0-1 0,0-2-16,0 0 15,0 0 1,25 47-16,-11-20 16,11 3-16,5-3 15,9 0 1,0-5-16,10-5 15,1-2-15,-1-3 16,-5-4 0,0-4-16,1-1 15,-6-1-15,5-4 16,1-3 0,9-2-16,0-3 15,0 0-15,-10-2 16,-4-1-1,-11 3-15,-4 1 16,-1-4 0,-9 3-16,0 1 15,0-1-15,-1 0 16,1 3 0,-5-1-16,5 1 15,-5-1-15,-1 1 16,1 0-1,-5-1-15,5 1 16,-5 0-16,0-1 16,-5-2-1,0 0-15,0 10 16,-5-24-16,-5 7 16,-10-3-1,-4 0-15,-16 1 16,-14-1-1,-20 0-15,-14 3 16,-25 0-16,-10 0 16,5 2-1,19 3-15,26 4 16,23 3-16,11 5 16,9 3-1,6 2-15,9 2 16,0 0-16,6 6 15,4 1 1,-5 4-16,5 4 16,0 0-1,5 0-15,-5-2 16,5-3-16,-5-5 16,5-2-16,0-2 15,0-4 1,0-1-16,0-1 15,0 1 1,0-1-16,0-2 16,0 0-16,0 0 15,0 0 1,0 0-16,0 0 16,0-2-16,0-1 15,0 1 1,0-1-16,0 1 15,0 0 1,0 2-16,0 0 16,0 0-16,0 0 15,0 0 1,10 19-16,-10-2 16,5 8-16,0 9 15,5 18 1,-1 15-16,1 21 15,0 15-15,0 8 16,0-3 0,5-4-16,-6-13 15,6-13 1,-5-14-16,0-14 16,0-9-16,0-4 15,-1-2 1,1-8-16,-5-5 15,0-5-15,0-5 16,0-2 0,0-5-16,-5-2 15,5-3-15</inkml:trace>
  <inkml:trace contextRef="#ctx0" brushRef="#br0" timeOffset="9573.34">9879 14728 0,'0'0'0,"0"0"15,0 0-15,0 0 16,0 0-16,0 0 16,0 0-1,0 0-15,0 0 16,0 0-1,0 0-15,9 29 16,1 13-16,5 17 16,0 15-1,-5 7-15,-1 3 16,1-1-16,-10-4 16,5-5-1,-5-3-15,0-2 16,5-2-16,-5-8 15,0-8 1,0-6-16,0-11 16,0-4-1,0-8-15,0-5 16,0-5-16,0-2 16,0-3-16,0-2 15,0 0 1,0 0-16,0-2 15,0-1 1,0 1-16,0 1 16,0 1-16,5 0 15,-5 3 1,5 2-16,-5-1 16,5 1-16,0 0 15,-5 2 1,0-2-16,0 0 15,0 0-15,0 2 16,-5 0 0,-5 1-16,0 2 15,0 2 1,-4 2-16,-6 4 16,-5 4-16,1 2 15,-6 3 1,-4 0-16,4-2 15,-4-3-15,-6-3 16,1-2 0,0-4-16,-1-4 15,1-4-15,-5-2 16,4-3 0,-4-3-16,-5-2 15,-5-2-15,-10-6 16,-5-4-1,0-3-15,5-5 16,15 1 0,10-1-16,9 0 15,6 1-15,4 2 16,0-3 0,0-2-16</inkml:trace>
  <inkml:trace contextRef="#ctx0" brushRef="#br0" timeOffset="11209.22">7212 15092 0,'0'0'0,"0"0"0,0 0 16,-44 12 0,0 3-16,-15 2 15,-20 5 1,-5-2-16,-14-5 15,4-8-15,11-4 16,4-6 0,10 1-16,5-3 15,5 2 1,15 1-16,14 2 16</inkml:trace>
  <inkml:trace contextRef="#ctx0" brushRef="#br0" timeOffset="11441.96">6528 15296 0,'0'0'15,"0"0"-15,0 0 16,15 49-1,5-2-15,4 15 16,6 9-16,-1 0 16,-4-7-1,5-7-15,-6-3 16,1-2 0</inkml:trace>
  <inkml:trace contextRef="#ctx0" brushRef="#br0" timeOffset="12190.59">6907 15572 0,'0'0'16,"0"0"-16,0 34 15,10 5 1,0 18-16,0 12 16,4 2-1,1-7-15,-5-7 16,-5-13-16,0-14 16,0-11-1,-5-6-15,0-6 16,0-5-16,0-2 15,0-2 1,0-5-16,0 7 16,-5-47-16,5 7 15,-5-6 1,5-4-16,5-1 16,0 2-16,5 2 15,4 8 1,1 7-16,10 4 15,-1 6 1,6 5-16,4 2 16,-9 6-16,-1 4 15,-9 5 1,-5 2-16,-5 3 16,0 5-16,-5 5 15,-5 9 1,-20 16-16,-14 6 15,-5-1-15,-1-9 16,11-8 0,9-9-16,6-4 15,9-3 1,5-4-16,0-1 16,5 0-16,5 1 15,10 2 1,4 2-16,11 5 15,9 0-15,1 1 16,-6-4 0,-4-1-16,-6-4 15,-9-1-15,0-3 16,0-5 0</inkml:trace>
  <inkml:trace contextRef="#ctx0" brushRef="#br0" timeOffset="12577.16">7448 15692 0,'0'0'0,"0"0"16,0 0-1,5 30-15,10-1 16,5 8-16,4 2 16,1 1-1,4-8-15,1-8 16,-6-6 0,-4-9-16,-5-4 15,0-5-15,-5-5 16,-1-2-1,1-5-15,0-8 16,0-2-16,-10-5 16,0-5-1,-10-5-15,-5-12 16,-19-15-16</inkml:trace>
  <inkml:trace contextRef="#ctx0" brushRef="#br0" timeOffset="13201.24">7926 15417 0,'0'0'16,"0"0"-16,0 0 15,-25 0 1,-5 0-16,-4 0 31,-10-3-31,9 3 0,6 0 16,9 0-16,10 3 15,5 2-15,5-5 16,0 0 0,49 51-16,-4-14 15,4 7-15,0 1 16,-5-4 0,-4-4-16,-6-5 15,-14-2 1,0-6-16,-11 1 15,-4-3-15,-5 0 16,0 3 0,-10 2-16,1 3 15,-6-3-15,0-3 16,-5-4 0,1-3-16</inkml:trace>
  <inkml:trace contextRef="#ctx0" brushRef="#br0" timeOffset="13685.84">8565 15466 0,'0'0'15,"0"0"-15,0 0 16,0 0-16,0 0 16,-29 0-1,-1-3-15,-19 1 16,-10-1-16,-5 1 16,0 0-1,15-1-15,9 1 16,11-1-16,9 1 15,10-1 1,0 1-16,10-1 16,0 1-16,0 2 15,0 0 1,0 0-16,0 0 16,0 0-1,64 0-15,-39 10 16,0 4-16,4 11 15,-4 9 1,-1 13-16,-4 10 16,-5 7-16,0 7 15,-6 13 1,-4 22-16</inkml:trace>
  <inkml:trace contextRef="#ctx0" brushRef="#br0" timeOffset="34119.11">9820 15660 0,'0'0'0,"0"0"15,0 0-15,0 0 16,0 0-16,0 0 16,0 0-1,-25-15-15,15 13 16,0-1-16,-4 3 16,-6 0-1,0 3-15,0 2 16,-4 0-1,4 2-15,5 1 16,1-1-16,-1 0 16,5 3-1,0 2-15,0 1 16,5 2-16,1-1 16,4 1-1,4 2-15,1 3 16,10 2-16,0 0 15,0-2 1,4-5-16,-4-6 16,-5-1-1,0-6-15,0 1 16,-1-3-16,1-3 16,0 1-1,0-1-15,0-2 16,-5 1-16,0-4 15,0 1 1,0-3-16,-5 0 16,0 0-1,0-2-15,0 12 16,-5-30-16,5 16 16,-5 1-1,0 4-15,0 4 16,-10 2-16,-24 6 15</inkml:trace>
  <inkml:trace contextRef="#ctx0" brushRef="#br0" timeOffset="35309.24">9884 15862 0,'0'0'0,"0"0"15,0 0 1,0 0-16,0 0 16,0 0-16,0 0 15,0 0 1,0 0-16,29-15 16,-9 8-16,9-3 15,11 0 1,9-2-16,0-1 15,5 1 1,5 2-16,10 0 16,10 3-16,-1 0 15,1 2 1,0 0-16,0 2 16,4 6-16,1-1 15,-1 1 1,-9 2-16,-5 0 15,-10 2-15,0 0 16,-5-2 0,-7 0-16,-10-2 15,-10-1-15,-10 1 16</inkml:trace>
  <inkml:trace contextRef="#ctx0" brushRef="#br0" timeOffset="45223.3">11699 15412 0,'0'0'0,"0"0"0,0 0 16,0 0 0,0 0-16,0 0 15,0 0-15,0 0 16,0 0-1,0 0-15,12-30 16,-4 1-16,4-13 16,0-7-1,3-1-15,-3 11 16,0 5 0,1 7-16,2 2 15,-3 3-15,3 0 16,2-5-1,0-8-15,0-7 16,0-2-16,1 2 16,-6 8-1,-2 12-15,0 4 16,-3 9-16,0 1 16,1 6-1,-3 2-15,0 0 16,2 2-16,5 6 15,3 6 1,2 11-16,5 7 16,1 7-16,-1 6 15,0-1 1,-2 0-16,-3 0 16,0 1-1,-2-3-15,-3-1 16,0-1-16,-2-6 15,0-4 1,-3-6-16,1-2 16,-1-2-16,1-3 15,-4-2 1,1-3-16,0-2 16,-2-5-16,-3 0 15,0-2 1</inkml:trace>
  <inkml:trace contextRef="#ctx0" brushRef="#br0" timeOffset="45585.18">12206 15333 0,'0'0'0,"0"0"16,0 0 0,0 0-16,0 0 15,0 0-15,0 0 16,0 0 0,-35-12-16,18 9 15,-5 1-15,-10-1 16,-10-2-1,-5 0-15,-2-2 16,7 0 0,5 2-16,8 2 15,7 3-15,2 3 16,-5 4 0</inkml:trace>
  <inkml:trace contextRef="#ctx0" brushRef="#br0" timeOffset="46329.21">12088 14671 0,'0'0'16,"0"0"-16,0 0 16,0 0-1,0 0-15,0 0 16,0 0-16,0 0 16,27 47-1,-3-5-15,11 14 16,9 6-16,3-3 15,-1 0 1,-1 2-16,1 3 16,1 5-16,-3 0 15,-2-2 1,-2-8-16,-6-8 16,-4-6-16,-3-11 15,-3-4 1,-4-8-16,-5-8 15,-3-4 1,-5-5-16,-2-5 16,-2-2-16,2-3 15,-1-5 1,1-5-16,3-7 16,-1-7-16,3-6 15,0-7 1,2-4-16,5-9 15,6-1-15,4 2 16,5 2 0,2 8-16,-2 4 15,-3 1 1,-1 2-16,1-5 16,10-9-16</inkml:trace>
  <inkml:trace contextRef="#ctx0" brushRef="#br0" timeOffset="70058.7">20065 9095 0,'0'0'0,"0"0"16,-52 9-16,-5 6 15,-16 10 1,-21 17-16,-12 14 15,1 15-15,9 16 16,7 13 0,13 9-16,7 11 15,12 6-15,16-8 16,14-13 0,14-11-16,13-8 15,13 0-15,11 5 16,13 3-1,10-3-15,14 0 16,18 2 0,19-2-16,13-5 15,10-7-15,-1-17 16,-2-18 0,-2-10-16,-5-12 15,-1-9-15,-2-8 16,1-8-1,4-4-15,2-8 16,1-7-16,-5-8 16,-8-4-1,-7-8-15,-3-7 16,1-8-16,-8-2 16,-10-2-1,-12-3-15,-10-5 16,-9-7-1,-8-3-15,-8-5 16,-7 1-16,-7-6 16,-8 3-1,-9-3-15,-8-9 16,-15-20-16,-21-17 16,-28-15-1,-25 0-15,-11 17 16,-11 12-1,-2 18-15,-7 19 16,-18 13-16,-9 22 16,-23 27-1,-58 36-15,-80 50 16</inkml:trace>
  <inkml:trace contextRef="#ctx0" brushRef="#br0" timeOffset="71742.14">19639 9532 0,'0'0'0,"0"0"16,0 0-16,0 0 15,0 0 1,0 0-16,0 0 16,0 27-1,0 8-15,3 19 16,-1 15-16,1 7 15,1 5 1,-1-2-16,2-8 16,0-7-16,0-10 15,-3-14 1,1-8-16,-3-8 16,0-6-16,-3-6 15,1-5 1,-3-4-16,5-3 15,-25-15-15,-2-17 16,-7-22 0,2-13-16,7 1 15,13 2-15,7 3 16,7-1 0,11-2-16,9 3 15,7 7-15,8 7 16,3 10-1,-4 12-15,1 6 16,0 4 0,0 7-16,0 6 15,-3 2-15,3 5 16,-5 2 0,-5 3-16,-7 2 15,-10 3-15,-8-3 16,-7 3-1,-9 7-15,-16 8 16,-14 2 0,-8-3-16,-2-4 15,2-5-15,6-3 16,9-2 0,7-3-16,11 0 15,9-2-15,5 0 16,7 2-1,8 3-15,15 10 16,12 9-16,7 8 16,5 5-1,-2-1-15,0 1 16,-3-3-16,-5-4 16,-9-11-1,-6-4-15,-6-5 16,-4-6-16</inkml:trace>
  <inkml:trace contextRef="#ctx0" brushRef="#br0" timeOffset="72180.31">20340 9987 0,'0'0'0,"0"0"16,0 0-16,0 0 16,-7 42-1,2-12-15,2 2 16,1 0-16,4 0 15,1-3 1,4 1-16,6-6 16,1-1-16,8-4 15,3-2 1,5-4-16,4-3 16,0-6-16,1 1 15,-3-2 1,-3-3-16,-6 0 15,-4 0-15,-4 0 16,-3 0 0,-4 0-16</inkml:trace>
  <inkml:trace contextRef="#ctx0" brushRef="#br0" timeOffset="72510.03">20257 9968 0,'0'0'0,"0"0"0,0 0 16,0 0-1,0 0-15,0 0 16,0 0 0,29-3-16,-9 1 15,9-1-15,8 1 16,3-1 0,-1 1-16,-5 0 15,-7-1-15,-7 1 16,-5-1-1</inkml:trace>
  <inkml:trace contextRef="#ctx0" brushRef="#br0" timeOffset="72711.75">20254 9783 0,'0'0'16,"0"0"-16,0 0 16,0 0-1,0 0-15,0 0 16,44 0-16,6-10 16,43-24-1</inkml:trace>
  <inkml:trace contextRef="#ctx0" brushRef="#br0" timeOffset="73802.25">20958 9569 0,'0'0'0,"0"0"16,0 0-16,0 0 16,0 0-16,0 0 15,0 27 1,0-12-16,2 5 16,1 7-16,1 7 15,1 6 1,0 1-16,0 1 15,0-2 1,0-3-16,0-5 16,0-3-16,0-4 15,0-3 1,0-3-16,-3-4 16,1-2-16,-1-1 15,0-2 1,-2-3-16,0-2 15,0-3-15,0 1 16,0-1 0,0 1-16,0-1 15,0 1-15,0-1 16,0 1 0,3-1-16,-1-2 15,1 0 1,-1 0-16,1 0 15,-1 0-15,1 0 16,-1 0 0,1 0-16,-3 0 15,0 0-15,0 0 16,0 0 0,0 0-16,0 0 15,0 0-15,0 0 16,0 0-1,0 0-15,0 0 16,0 0-16,-15-49 16,10 37-1,0-3-15,0-2 16,0-3 0,0-7-16,-2-5 15,-1-5-15,1-7 16,2-1-1,3 1-15,2 7 16,2 3-16,6 2 16,1 5-1,4 2-15,1 5 16,4 3-16,1 0 16,1 2-1,0 5-15,-1 1 16,4 1-1,-1 3-15,0 5 16,2 3-16,6 4 16,2 5-1,0 6-15,-5 4 16,-5 2-16,-7 1 16,-8-3-1,-7-5-15,-5 1 16,-7-1-16,-13-2 15,-19-6 1,-25-9-16,-37-14 16,-44-16-16,-14-7 15,-6 3 1</inkml:trace>
  <inkml:trace contextRef="#ctx0" brushRef="#br0" timeOffset="85895.74">9667 11668 0,'0'0'0,"0"0"0,0 0 16,0 0 0,0 0-16,0 0 15,0 0-15,0 0 16,0 0-1,0 0-15,0 0 16,0 0-16,0 0 16,0 0-1,0 0-15,0 0 32,0 0-32,0 0 0,25-23 15,-16 19-15,1-4 16,5-2-1,5-4-15,4-1 16,1-5-16,9-2 16,11-3-1,-1-2-15,5 0 16,0-2-16,5-3 16,-9 2-1,-1 1-15,0-1 16,1 3-16,-1 3 15,10-1 1,0 3-16,5 0 16,0 0-16,0-3 15,-5 0 1,5 1-16,0-1 16,10 1-1,5-1-15,-5 0 16,0 3-16,0 0 15,-5 2 1,4 1-16,6-1 16,0 3-16,-3 2 15,-4 0 1,-1 3-16,-2 0 16,5-1-16,0 4 15,2 1 1,-2 1-16,-2-1 15,-8 4 1,0-1-16,2 0 16,1 0-16,2 2 15,-5 1 1,-5-1-16,-5 3 16,-5 0-16,-2 0 15,-3 0 1,3 0-16,0 0 15,0 0-15,2 0 16,0 0 0,-4 0-16,-3 3 15,-5-3 1,-3 0-16,-2 0 16,-5 0-16,-2 0 15,-5 0 1,0 0-16,-3 0 15,-2 0-15,0 0 16,-3 0 0,0 0-16,-2 0 15,0-3-15,-2 1 16,-1-1 0,0 1-16,-2 0 15,0-3-15,0 5 16,0 0-1,-27-35-15,5 15 16,-10-2 0,-7 0-16,-5-2 15,-1-1-15,4 0 16,4 3 0,5 3-16,5 1 15,5 4-15,2 1 16,3 1-1,2 2-15,3 0 16,-1 0-16,3 3 16,3 2-1,2 0-15,3 3 16,-1-1 0,3 1-16,0-1 15,0 3-15,3 0 16,2 0-16,-5 0 15,27 8 1,7 2-16,15 7 16,13 5-1,-1 5-15,-7 0 16,-9 0-16,-11 0 16,-4-2-1,-6-1-15,-4-1 16,-5-4-16,-3 1 15,-2-3 1,0-2-16,-3 0 16,-2-1-16,-3-1 15,-4 2 1,-3 2-16,-5 5 16,-10 7-1,-14 6-15,-13 2 16,-4 0-16,-6 2 15,1 5 1,-13 23-16,-15 46 16</inkml:trace>
  <inkml:trace contextRef="#ctx0" brushRef="#br0" timeOffset="104538.9">13239 10735 0,'0'0'0,"0"0"16,0 0-16,0 0 16,0 0-1,0 0-15,0 0 16,0 0-16,22 25 15,-17-8 1,0 10-16,2 13 16,-2 6-16,-3 8 15,-2 3 1,0 0-16,-2 4 16,-3 3-16,-2 7 15,-3 3 1,-2 0-16,-3 0 15,-2 2 1,-3 10-16,-2 5 16,2 0-16,0-5 15,1 0 1,-3 0-16,-3 1 16,0-4-16,-4 6 15,-6 2 1,-6 7-16,-4 3 15,-1 0 1,4-5-16,0 0 16,10-8-16,5-7 15,5-7 1,2-5-16,3 5 16,0 2-16,-1 0 15,1 1 1,2-3-16,1 2 15,-1 0-15,0-2 16,3-5 0,2-10-16,0-12 15,3-11-15,2-6 16,0-5 0,3-6-16,-1-2 15,1-2-15,-1-3 16,3 1-1,0-3-15,0-1 16,0-1 0,0-1-16,-2-2 15,-3-2-15,-3-1 16,-6-4 0,-13-6-16,-15-9 15,-7-10-15,2-5 16,5-2-1,3-1-15,4 1 16,6 4-16,7 8 16,4 5-1,4 4-15,4 6 16,0 2 0,3 0-16,-1 3 15,3-1-15,0 1 16,0 2-16,3 0 15,-1 0 1,1 0-16,2 0 16,0 2-1,0-2-15,0 0 16,0 0-16,0 0 16,39 54-1,-19-26-15,2-1 16,0 0-1,0 0-15,-2-3 16,0-2-16,-1-2 16,1-3-16,0-2 15,-3-3 1,0 1-16,1-3 16,-1-1-1,0-1-15,0-1 16,3 1-16,0-4 15,2-1 1,0-3-16,0-3 16,5-1-16,3-6 15,1-3 1,4-4-16,4-7 16,3-4-1,2-6-15,3-5 16,0-6-16,2-4 15,0 0-15,0 0 16,-4 5 0,1-1-16,11-6 15</inkml:trace>
  <inkml:trace contextRef="#ctx1" brushRef="#br0">13203 13652 0</inkml:trace>
  <inkml:trace contextRef="#ctx1" brushRef="#br0" timeOffset="3314.14">13397 13026 0,'17'-70'63,"19"-54"-63,61-299 47,-62 326-47,-17 0 15,79-388 16,-97 423-15,70-105 0,-52 114-16,-1-36 15,19-105 1,-19 106 0,10-35-16,43-177 15,-52 238 1,0 9-16,8-106 31,-26 124-15,0 9-16,18-45 31,-1 36-31,-17-80 16,0-61 15,0 158-16,-8 9 17,-1 9-17,-9 0 17,9 0-17,-17 18 1,-27 9-1,-44 34 1,-132 72 15,202-107-15,-35 9 0,-96-8 15,114-27-31,-1 0 0,-43 0 15,-9 0 1,0 0 0,44 0-1,9 0-15,0 0 16,-9 0 15,44 0-31,-17 0 16,8 0-16,1 0 15,-1 0 17,9 0 327,-8 0-359,8 0 16,-18-18-16,-17-35 31,44 44-31,0-17 16,0-9-1,0-9-15,0-1 16,9 10-16,-9 9 15,0-1-15,0-26 32,-18 71 186,-17 35-202,0 0 0,0 17-16,-54 89 31,54-124-15,26-17-16,0-9 15,-52 53 1,52-54-1,9 1 17,26-9-1,-8 0-31,-9 0 16,17 0-1,-17 0-15,9 0 16,-10 0-1,10 0-15,9 0 16,-10 0 0,1 0-16,-9 0 15,17 0-15,54 0 16,-54 18-16,0-18 16,54 35-1,-63-26-15,10 9 16,-9 8-16,17 0 15,9 1 1,-18-1 0,10-17 15</inkml:trace>
  <inkml:trace contextRef="#ctx0" brushRef="#br0" timeOffset="145803.18">13253 13203 0,'0'0'0,"0"0"0,0 0 16,0 0-16,0 0 16,0 0-1,10-30-15,-5 6 16,3-11-16,6-19 15,11-25 1,7-22-16,7-17 16,3-12-16,-3-10 15,1-8 1,-6-12-16,-4-2 16,-3-3-16,-5-5 15,-2 8 1,-3-3-16,-2 15 15,-3 15 1,-2 9-16,-3 11 16,-4 9-16,-1 5 15,-4 3 1,-1 4-16,-4-4 16,-3-3-16,-2 7 15,-1 11 1,1 9-16,2 15 15,0 12-15,3 10 16,0 10 0,2 10-16,0 5 15,0 4 1,0 3-16,0 3 16,0 0-16,0 2 15,-2 0 1,7 0-16,-22 7 15,4 0-15,-4 6 16,-2 1 0,-3 4-16,-10 1 15,-10 8-15,-17 3 16,-27 9 0,-25 8-16,-14 2 15,0-2-15,4-3 16,1-2-1,4-8-15,3-4 16,5-3-16,5-5 16,9-2-1,8-5-15,8-3 16,11-5 0,11-2-16,7-2 15,7-3-15,10-3 16,8-2-1,7 0-15,7 3 16,5-1-16,5 1 16,3-1-1,2 3-15,0 0 16,0 0-16,0 0 16,0 0-1,0 0-15,0 0 16,0 0-16,0 0 15,0 0 1,0 0-16,0 0 16,0 0-1,44-17-15,-44 15 16</inkml:trace>
  <inkml:trace contextRef="#ctx0" brushRef="#br0" timeOffset="146318.51">11433 9953 0,'0'0'16,"0"0"-16,0 0 16,0 0-16,0 0 15,0 0 1,0 0-16,-27 39 16,3-2-16,-16 20 15,-7 17 1,3 4-16,10-4 15,9-7-15,10-11 16,6-12 0,4-9-16,5-10 15,5-6-15,-5-2 16,4-4 0,1-1-16,5-2 15,-5-3 1,5-2-16,5 0 15,-5-2-15,4-3 16,1 0 0,0 0-16,0-3 15,2 3-15,3 0 16,2 0 0</inkml:trace>
  <inkml:trace contextRef="#ctx0" brushRef="#br0" timeOffset="151425.57">13605 14775 0,'0'0'0,"0"0"0,0 0 16,0 0-1,0 0-15,0 0 16,0 0-16,0 0 15,35-27 1,-8-3-16,17-17 16,15-19-1,10-13-15,-3-2 16,-4 2-16,2 5 16,0 1-1,7-9-15,13-6 16,2-1-16,5 1 15,5-1 1,7-2-16,5-2 16,5 2-1,3 5-15,-3 4 16,5-1-16,0-3 16,3 2-1,-1 0-15,3 3 16,5-2-16,3-6 15,-6 5 1,-2 3-16,7-2 16,3-4-16,0-1 15,2-1 1,1 3-16,-6 3 16,0-1-16,1-2 15,-1 0 1,-9 10-16,-1 2 15,-4 0 1,-3-2-16,-2-1 16,-3 4-16,-5 6 15,-2 6 1,-5 4-16,-3 5 16,-1 1-16,-11 6 15,-10 11 1,-9 7-16,-6 5 15,-4 5-15,-3 2 16,-2 3 0,-8 2-16,-5 0 15,-4 3-15,-10-1 16,-6 1 0,-6 2-16,-3 2 15,-5 1 1,0-1-16,-3 1 15,-9 0-15,-13-3 16,-19-3 0,-20 1-16,-17-1 15,-10 1-15,-5 0 16,5-1 0,10 1-16,12 0 15,7-1-15,6 1 16,4-1-1,5 4-15,8-1 16,10 0-16,4 2 16,8 1-1,4-1-15,6 3 16,5 0 0,2 0-16,2 0 15,3 0-15,5 0 16,12 3-1,8-1-15,11 1 16,9 2-16,6-3 16,3-2-1,3-2-15,-1-3 16,-7-3 0,-7 3-16,-8 0 15,-7 3-15,-5 2 16,-2 0-1,-3 2-15,0 3 16,-2 0-16,-5 3 16,-3-1-1,-2 0-15,-3 3 16,-2 3-16,-2-1 16,-3 5-1,-3 13-15,-7 11 16,-7 18-16,-12 15 15,-8 5 1,-5 2-16,-2 0 16,-1 3-16,-6 9 15,-8 18 1</inkml:trace>
  <inkml:trace contextRef="#ctx0" brushRef="#br0" timeOffset="154776.96">19794 11267 0,'0'0'0,"0"0"16,0 0-16,0 0 15,0 0 1,0 0-16,0 0 16,-34 41-1,4-6-15,-14 17 16,-15 12-16,-8 9 16,-1 11-1,1 7-15,3 5 16,-5 10-16,-5 7 15,-7 7 1,-2 1-16,4-3 16,0-7-16,-4-3 15,-13 3 1,0-6-16,-5-4 16,3-5-1,2-5-15,0-7 16,0-5-16,2-6 15,-2 1 1,-2 0-16,-5-5 16,-1-3-16,3-7 15,1-5 1,-1 6-16,-7 3 16,7 4-16,5-1 15,0 1 1,-3-3-16,-1 5 15,1 2-15,6-2 16,2-5 0,0-3-16,2-7 15,3-4-15,5-4 16,0-1 0,-5 1-16,-5 1 15,2-3 1,5-4-16,6-6 15,1 1-15,1-6 16,-3 1 0,1-3-16,9-3 15,0 3 1,3 0-16,-6 3 16,-6 2-16,-4 2 15,4 3-15,4 0 16,5-2-1,7-3-15,3-5 16,3-3 0,2-2-16,5-2 15,2-3-15,3 0 16,2 1 0,0-4-16,-2 1 15,-3-2-15,-2-1 16,-3-2-1,5-1-15,3-1 16,5-3-16,2 0 16,5-3-1,5 1-15,2-1 16,1 1-16,4-1 16,0-2-1,3 2-15,0-2 16,2 0-16,3 0 15,-1 0 1,4 0-16,1 0 16,1 0-1,2 3-15,0-3 16,2 0-16,1 0 16,0 0-1,-1 0-15,3 0 16,0 0-16,0-3 15,0 1 1,0 2-16,0 0 16,0 0-1,0 0-15,0 0 16,20-25-16,-13 18 16,1-3-1,1-2-15,4 0 16,4-3-16,3 0 15,-1-2 1,3 0-16,3-3 16,-3 3-16,0 0 15,0-1 1,-2 4-16,0-1 16,-1 0-16,-1 0 15,-4 0 1,1 1-16,-3 1 15,-2 1-15,0 2 16,-2 3 0,-4 0-16,-1 2 15,-1 2 1,-2 1-16,0 2 16,0 0-16,0 0 15,0 0 1,0 0-16,0 0 15,0 0-15,-56 54 16,24-22 0,-8 10-16,-4 7 15,2 2-15,3 4 16,5-1 0,4-5-16,8-10 15,5-7-15,4-7 16,6-5-1,2-8 17,3-2-32,2-3 0,0 0 0,2-2 15,3 0-15,2 3 16,8 1 0,10 1-16,12 0 15,14 0-15,11 0 16,-3-3-1,0 1-15,-3 1 16,11 4-16,24 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2CD6BD-7546-4E5B-AEEF-17BA2030D417}" type="datetimeFigureOut">
              <a:rPr lang="it-IT" smtClean="0"/>
              <a:t>25/03/2024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F513F-1854-4FA8-95B1-55E774480315}" type="slidenum">
              <a:rPr lang="it-IT" smtClean="0"/>
              <a:t>‹#›</a:t>
            </a:fld>
            <a:endParaRPr lang="it-IT"/>
          </a:p>
        </p:txBody>
      </p:sp>
    </p:spTree>
    <p:extLst>
      <p:ext uri="{BB962C8B-B14F-4D97-AF65-F5344CB8AC3E}">
        <p14:creationId xmlns:p14="http://schemas.microsoft.com/office/powerpoint/2010/main" val="14516453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7BF3498A-E6C6-401F-9CBC-19633EB1DE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9D5A65-2FCA-432C-BFEA-9A3637B52925}" type="slidenum">
              <a:rPr lang="en-AU" altLang="it-IT"/>
              <a:pPr>
                <a:spcBef>
                  <a:spcPct val="0"/>
                </a:spcBef>
              </a:pPr>
              <a:t>3</a:t>
            </a:fld>
            <a:endParaRPr lang="en-AU" altLang="it-IT"/>
          </a:p>
        </p:txBody>
      </p:sp>
      <p:sp>
        <p:nvSpPr>
          <p:cNvPr id="36867" name="Rectangle 2">
            <a:extLst>
              <a:ext uri="{FF2B5EF4-FFF2-40B4-BE49-F238E27FC236}">
                <a16:creationId xmlns:a16="http://schemas.microsoft.com/office/drawing/2014/main" id="{CEB0294A-70A7-4A5C-A5BB-8939281A10FC}"/>
              </a:ext>
            </a:extLst>
          </p:cNvPr>
          <p:cNvSpPr>
            <a:spLocks noGrp="1" noRot="1" noChangeAspect="1" noChangeArrowheads="1" noTextEdit="1"/>
          </p:cNvSpPr>
          <p:nvPr>
            <p:ph type="sldImg"/>
          </p:nvPr>
        </p:nvSpPr>
        <p:spPr>
          <a:ln/>
        </p:spPr>
      </p:sp>
      <p:sp>
        <p:nvSpPr>
          <p:cNvPr id="36868" name="Rectangle 3">
            <a:extLst>
              <a:ext uri="{FF2B5EF4-FFF2-40B4-BE49-F238E27FC236}">
                <a16:creationId xmlns:a16="http://schemas.microsoft.com/office/drawing/2014/main" id="{CA186BF2-A749-4229-8675-A79C92C71DE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Several techniques have been proposed for the distribution of public keys, which can mostly be grouped into the categories shown.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D40FBA21-BDEE-4AE6-98A6-07F44BE01A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5508576-1AB2-42DF-BEFA-0F3F23912764}" type="slidenum">
              <a:rPr lang="en-AU" altLang="it-IT"/>
              <a:pPr>
                <a:spcBef>
                  <a:spcPct val="0"/>
                </a:spcBef>
              </a:pPr>
              <a:t>4</a:t>
            </a:fld>
            <a:endParaRPr lang="en-AU" altLang="it-IT"/>
          </a:p>
        </p:txBody>
      </p:sp>
      <p:sp>
        <p:nvSpPr>
          <p:cNvPr id="38915" name="Rectangle 1026">
            <a:extLst>
              <a:ext uri="{FF2B5EF4-FFF2-40B4-BE49-F238E27FC236}">
                <a16:creationId xmlns:a16="http://schemas.microsoft.com/office/drawing/2014/main" id="{8DF60FB7-97E9-4840-88B4-83D6B449FBC2}"/>
              </a:ext>
            </a:extLst>
          </p:cNvPr>
          <p:cNvSpPr>
            <a:spLocks noGrp="1" noRot="1" noChangeAspect="1" noChangeArrowheads="1" noTextEdit="1"/>
          </p:cNvSpPr>
          <p:nvPr>
            <p:ph type="sldImg"/>
          </p:nvPr>
        </p:nvSpPr>
        <p:spPr>
          <a:ln/>
        </p:spPr>
      </p:sp>
      <p:sp>
        <p:nvSpPr>
          <p:cNvPr id="38916" name="Rectangle 1027">
            <a:extLst>
              <a:ext uri="{FF2B5EF4-FFF2-40B4-BE49-F238E27FC236}">
                <a16:creationId xmlns:a16="http://schemas.microsoft.com/office/drawing/2014/main" id="{3DC0D285-F4B5-4257-8527-6568D07FBA8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The point of public-key encryption is that the public key is public, hence any participant can send his or her public key to any other participant, or broadcast the key to the community at large. Its major weakness is forgery, anyone can create a key claiming to be someone else and broadcast it, and until the forgery is discovered they can masquerade as the claimed user.</a:t>
            </a:r>
            <a:endParaRPr lang="en-AU" altLang="it-IT">
              <a:latin typeface="Arial" panose="020B0604020202020204" pitchFamily="34" charset="0"/>
              <a:cs typeface="Arial" panose="020B0604020202020204" pitchFamily="34" charset="0"/>
            </a:endParaRPr>
          </a:p>
          <a:p>
            <a:pPr lvl="1" eaLnBrk="1" hangingPunct="1"/>
            <a:endParaRPr lang="en-US" altLang="it-IT">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26799606-17F0-478B-A9C0-830630790F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4598115-F4C7-48EB-8369-ABC209DC1B64}" type="slidenum">
              <a:rPr lang="en-AU" altLang="it-IT"/>
              <a:pPr>
                <a:spcBef>
                  <a:spcPct val="0"/>
                </a:spcBef>
              </a:pPr>
              <a:t>7</a:t>
            </a:fld>
            <a:endParaRPr lang="en-AU" altLang="it-IT"/>
          </a:p>
        </p:txBody>
      </p:sp>
      <p:sp>
        <p:nvSpPr>
          <p:cNvPr id="40963" name="Rectangle 2">
            <a:extLst>
              <a:ext uri="{FF2B5EF4-FFF2-40B4-BE49-F238E27FC236}">
                <a16:creationId xmlns:a16="http://schemas.microsoft.com/office/drawing/2014/main" id="{4A53A914-DBAC-4D22-A433-87763176AA1C}"/>
              </a:ext>
            </a:extLst>
          </p:cNvPr>
          <p:cNvSpPr>
            <a:spLocks noGrp="1" noRot="1" noChangeAspect="1" noChangeArrowheads="1" noTextEdit="1"/>
          </p:cNvSpPr>
          <p:nvPr>
            <p:ph type="sldImg"/>
          </p:nvPr>
        </p:nvSpPr>
        <p:spPr>
          <a:ln/>
        </p:spPr>
      </p:sp>
      <p:sp>
        <p:nvSpPr>
          <p:cNvPr id="40964" name="Rectangle 3">
            <a:extLst>
              <a:ext uri="{FF2B5EF4-FFF2-40B4-BE49-F238E27FC236}">
                <a16:creationId xmlns:a16="http://schemas.microsoft.com/office/drawing/2014/main" id="{D2341D58-505A-44A7-9690-D551B16783E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 greater degree of security can be achieved by maintaining a publicly available dynamic directory of public keys. Maintenance and distribution of the public directory would have to be the responsibility of some trusted entity or organization. This scheme is clearly more secure than individual public announcements but still has vulnerabilities to tampering or forgery.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BF6E239C-1FBD-4EB2-804A-212A47EF6D2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0C11C2B-D2F9-42D9-9DC4-B3A3DFFBF296}" type="slidenum">
              <a:rPr lang="en-AU" altLang="it-IT"/>
              <a:pPr>
                <a:spcBef>
                  <a:spcPct val="0"/>
                </a:spcBef>
              </a:pPr>
              <a:t>9</a:t>
            </a:fld>
            <a:endParaRPr lang="en-AU" altLang="it-IT"/>
          </a:p>
        </p:txBody>
      </p:sp>
      <p:sp>
        <p:nvSpPr>
          <p:cNvPr id="45059" name="Rectangle 2">
            <a:extLst>
              <a:ext uri="{FF2B5EF4-FFF2-40B4-BE49-F238E27FC236}">
                <a16:creationId xmlns:a16="http://schemas.microsoft.com/office/drawing/2014/main" id="{9A798A18-F440-4FE7-818F-DC9811BCFC04}"/>
              </a:ext>
            </a:extLst>
          </p:cNvPr>
          <p:cNvSpPr>
            <a:spLocks noGrp="1" noRot="1" noChangeAspect="1" noChangeArrowheads="1" noTextEdit="1"/>
          </p:cNvSpPr>
          <p:nvPr>
            <p:ph type="sldImg"/>
          </p:nvPr>
        </p:nvSpPr>
        <p:spPr>
          <a:ln/>
        </p:spPr>
      </p:sp>
      <p:sp>
        <p:nvSpPr>
          <p:cNvPr id="45060" name="Rectangle 3">
            <a:extLst>
              <a:ext uri="{FF2B5EF4-FFF2-40B4-BE49-F238E27FC236}">
                <a16:creationId xmlns:a16="http://schemas.microsoft.com/office/drawing/2014/main" id="{F9055348-4B13-4135-886F-3A1155D995F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Stallings Figure 14.11 “</a:t>
            </a:r>
            <a:r>
              <a:rPr lang="en-AU" altLang="it-IT">
                <a:latin typeface="Arial" panose="020B0604020202020204" pitchFamily="34" charset="0"/>
                <a:cs typeface="Arial" panose="020B0604020202020204" pitchFamily="34" charset="0"/>
              </a:rPr>
              <a:t>Public-Key Authority” </a:t>
            </a:r>
            <a:r>
              <a:rPr lang="en-US" altLang="it-IT">
                <a:latin typeface="Arial" panose="020B0604020202020204" pitchFamily="34" charset="0"/>
                <a:cs typeface="Arial" panose="020B0604020202020204" pitchFamily="34" charset="0"/>
              </a:rPr>
              <a:t>illustrates a typical protocol interaction. As before, the scenario assumes that a central authority maintains a dynamic directory of public keys of all participants. In addition, each participant reliably knows a public key for the authority, with only the authority knowing the corresponding private key.  See text for details of steps in protocol. A total of seven messages are required. However, the initial four messages need be used only infrequently because both A and B can save the other's public key for future use, a technique known as caching. Periodically, a user should request fresh copies of the public keys of its correspondents to ensure currency. </a:t>
            </a:r>
          </a:p>
          <a:p>
            <a:pPr eaLnBrk="1" hangingPunct="1"/>
            <a:endParaRPr lang="en-AU" altLang="it-IT">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32D3ACD7-24A9-4859-B8BA-9F61F370D9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1421BB3-279F-426D-B93A-F7A87828078C}" type="slidenum">
              <a:rPr lang="en-AU" altLang="it-IT"/>
              <a:pPr>
                <a:spcBef>
                  <a:spcPct val="0"/>
                </a:spcBef>
              </a:pPr>
              <a:t>10</a:t>
            </a:fld>
            <a:endParaRPr lang="en-AU" altLang="it-IT"/>
          </a:p>
        </p:txBody>
      </p:sp>
      <p:sp>
        <p:nvSpPr>
          <p:cNvPr id="47107" name="Rectangle 2">
            <a:extLst>
              <a:ext uri="{FF2B5EF4-FFF2-40B4-BE49-F238E27FC236}">
                <a16:creationId xmlns:a16="http://schemas.microsoft.com/office/drawing/2014/main" id="{DD1C0A99-D889-406F-9C3D-C446395F1523}"/>
              </a:ext>
            </a:extLst>
          </p:cNvPr>
          <p:cNvSpPr>
            <a:spLocks noGrp="1" noRot="1" noChangeAspect="1" noChangeArrowheads="1" noTextEdit="1"/>
          </p:cNvSpPr>
          <p:nvPr>
            <p:ph type="sldImg"/>
          </p:nvPr>
        </p:nvSpPr>
        <p:spPr>
          <a:ln/>
        </p:spPr>
      </p:sp>
      <p:sp>
        <p:nvSpPr>
          <p:cNvPr id="47108" name="Rectangle 3">
            <a:extLst>
              <a:ext uri="{FF2B5EF4-FFF2-40B4-BE49-F238E27FC236}">
                <a16:creationId xmlns:a16="http://schemas.microsoft.com/office/drawing/2014/main" id="{82A1A6E8-8CD3-49C8-9679-99D9C5717A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cs typeface="Arial" panose="020B0604020202020204" pitchFamily="34" charset="0"/>
              </a:rPr>
              <a:t>An further improvement, first suggested by Kohnfelder, is to use certificates, which can be used to exchange keys without contacting a public-key authority, in a way that is as reliable as if the keys were obtained directly from a public-key authority. A certificate </a:t>
            </a:r>
            <a:r>
              <a:rPr lang="en-AU" altLang="it-IT">
                <a:latin typeface="Arial" panose="020B0604020202020204" pitchFamily="34" charset="0"/>
                <a:cs typeface="Arial" panose="020B0604020202020204" pitchFamily="34" charset="0"/>
              </a:rPr>
              <a:t>binds an </a:t>
            </a:r>
            <a:r>
              <a:rPr lang="en-AU" altLang="it-IT" b="1">
                <a:latin typeface="Arial" panose="020B0604020202020204" pitchFamily="34" charset="0"/>
                <a:cs typeface="Arial" panose="020B0604020202020204" pitchFamily="34" charset="0"/>
              </a:rPr>
              <a:t>identity</a:t>
            </a:r>
            <a:r>
              <a:rPr lang="en-AU" altLang="it-IT">
                <a:latin typeface="Arial" panose="020B0604020202020204" pitchFamily="34" charset="0"/>
                <a:cs typeface="Arial" panose="020B0604020202020204" pitchFamily="34" charset="0"/>
              </a:rPr>
              <a:t> to </a:t>
            </a:r>
            <a:r>
              <a:rPr lang="en-AU" altLang="it-IT" b="1">
                <a:latin typeface="Arial" panose="020B0604020202020204" pitchFamily="34" charset="0"/>
                <a:cs typeface="Arial" panose="020B0604020202020204" pitchFamily="34" charset="0"/>
              </a:rPr>
              <a:t>public key</a:t>
            </a:r>
            <a:r>
              <a:rPr lang="en-AU" altLang="it-IT">
                <a:latin typeface="Arial" panose="020B0604020202020204" pitchFamily="34" charset="0"/>
                <a:cs typeface="Arial" panose="020B0604020202020204" pitchFamily="34" charset="0"/>
              </a:rPr>
              <a:t>, with all contents </a:t>
            </a:r>
            <a:r>
              <a:rPr lang="en-AU" altLang="it-IT" b="1">
                <a:latin typeface="Arial" panose="020B0604020202020204" pitchFamily="34" charset="0"/>
                <a:cs typeface="Arial" panose="020B0604020202020204" pitchFamily="34" charset="0"/>
              </a:rPr>
              <a:t>signed</a:t>
            </a:r>
            <a:r>
              <a:rPr lang="en-AU" altLang="it-IT">
                <a:latin typeface="Arial" panose="020B0604020202020204" pitchFamily="34" charset="0"/>
                <a:cs typeface="Arial" panose="020B0604020202020204" pitchFamily="34" charset="0"/>
              </a:rPr>
              <a:t> by a trusted Public-Key or Certificate Authority (CA). </a:t>
            </a:r>
            <a:r>
              <a:rPr lang="en-US" altLang="it-IT">
                <a:latin typeface="Arial" panose="020B0604020202020204" pitchFamily="34" charset="0"/>
                <a:cs typeface="Arial" panose="020B0604020202020204" pitchFamily="34" charset="0"/>
              </a:rPr>
              <a:t>A user can present his or her public key to the authority in a secure manner, and obtain a certificate. The user can then publish the certificate. Anyone needing this user's public key can obtain the certificate and verify that it is valid by way of the attached trusted signature. A participant can also convey its key information to another by transmitting its certificate. Other participants can verify that the certificate was created by the authority, provided they know its public key. </a:t>
            </a:r>
          </a:p>
          <a:p>
            <a:pPr eaLnBrk="1" hangingPunct="1"/>
            <a:r>
              <a:rPr lang="en-US" altLang="it-IT">
                <a:latin typeface="Arial" panose="020B0604020202020204" pitchFamily="34" charset="0"/>
                <a:cs typeface="Arial" panose="020B0604020202020204" pitchFamily="34" charset="0"/>
              </a:rPr>
              <a:t>One scheme has become universally accepted for formatting public-key certificates: the X.509 standard. X.509 certificates are used in most network security applications, including IP security, secure sockets layer (SSL), secure electronic transactions (SET), and S/MIME. Will discuss it in much more detail later.</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98130B3B-070E-4534-A783-BD1A8732AD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8A10971B-DF64-40B9-891C-4F8771CBE297}" type="slidenum">
              <a:rPr lang="en-AU" altLang="it-IT"/>
              <a:pPr>
                <a:spcBef>
                  <a:spcPct val="0"/>
                </a:spcBef>
              </a:pPr>
              <a:t>11</a:t>
            </a:fld>
            <a:endParaRPr lang="en-AU" altLang="it-IT"/>
          </a:p>
        </p:txBody>
      </p:sp>
      <p:sp>
        <p:nvSpPr>
          <p:cNvPr id="49155" name="Rectangle 2">
            <a:extLst>
              <a:ext uri="{FF2B5EF4-FFF2-40B4-BE49-F238E27FC236}">
                <a16:creationId xmlns:a16="http://schemas.microsoft.com/office/drawing/2014/main" id="{F8459545-6566-43FF-A461-A9A6016F4588}"/>
              </a:ext>
            </a:extLst>
          </p:cNvPr>
          <p:cNvSpPr>
            <a:spLocks noGrp="1" noRot="1" noChangeAspect="1" noChangeArrowheads="1" noTextEdit="1"/>
          </p:cNvSpPr>
          <p:nvPr>
            <p:ph type="sldImg"/>
          </p:nvPr>
        </p:nvSpPr>
        <p:spPr>
          <a:ln/>
        </p:spPr>
      </p:sp>
      <p:sp>
        <p:nvSpPr>
          <p:cNvPr id="49156" name="Rectangle 3">
            <a:extLst>
              <a:ext uri="{FF2B5EF4-FFF2-40B4-BE49-F238E27FC236}">
                <a16:creationId xmlns:a16="http://schemas.microsoft.com/office/drawing/2014/main" id="{7CF634FB-49DB-4B36-A22C-426F37F213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it-IT">
                <a:latin typeface="Arial" panose="020B0604020202020204" pitchFamily="34" charset="0"/>
              </a:rPr>
              <a:t>A certificate scheme is illustrated in Stallings Figure 14.12. Each participant applies to the certificate authority, supplying a public key and requesting a certificate. Application must be in person or by some form of secure authenticated communication. For participant A, the authority provides a certificate CA. A may then pass this certificate on to any other participant, who can read and verify the certificate by verifying the signature from the certificate authority. Because the certificate is readable only using the authority's public key, this verifies that the certificate came from the certificate authority. The timestamp counters the following scenario. A's private key is learned by an adversary. A generates a new private/public key pair and applies to the certificate authority for a new certificate. Meanwhile, the adversary replays the old certificate to B. If B then encrypts messages using the compromised old public key, the adversary can read those messages.  In this context, the compromise of a private key is comparable to the loss of a credit card. The owner cancels the credit card number but is at risk until all possible communicants are aware that the old credit card is obsolete. Thus, the timestamp serves as something like an expiration date. If a certificate is sufficiently old, it is assumed to be expired. </a:t>
            </a:r>
          </a:p>
          <a:p>
            <a:pPr eaLnBrk="1" hangingPunct="1"/>
            <a:r>
              <a:rPr lang="en-US" altLang="it-IT">
                <a:latin typeface="Arial" panose="020B0604020202020204" pitchFamily="34" charset="0"/>
              </a:rPr>
              <a:t>One scheme has become universally accepted for formatting public-key certificates: the X.509 standard. </a:t>
            </a:r>
            <a:endParaRPr lang="en-AU" altLang="it-IT">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egnaposto immagine diapositiva 1">
            <a:extLst>
              <a:ext uri="{FF2B5EF4-FFF2-40B4-BE49-F238E27FC236}">
                <a16:creationId xmlns:a16="http://schemas.microsoft.com/office/drawing/2014/main" id="{6C4E7B95-B75B-4006-897D-53318B6DDF61}"/>
              </a:ext>
            </a:extLst>
          </p:cNvPr>
          <p:cNvSpPr>
            <a:spLocks noGrp="1" noRot="1" noChangeAspect="1" noChangeArrowheads="1" noTextEdit="1"/>
          </p:cNvSpPr>
          <p:nvPr>
            <p:ph type="sldImg"/>
          </p:nvPr>
        </p:nvSpPr>
        <p:spPr>
          <a:ln/>
        </p:spPr>
      </p:sp>
      <p:sp>
        <p:nvSpPr>
          <p:cNvPr id="83971" name="Segnaposto note 2">
            <a:extLst>
              <a:ext uri="{FF2B5EF4-FFF2-40B4-BE49-F238E27FC236}">
                <a16:creationId xmlns:a16="http://schemas.microsoft.com/office/drawing/2014/main" id="{DF95B99E-4B93-4324-BF98-19526F6BED6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3972" name="Segnaposto numero diapositiva 3">
            <a:extLst>
              <a:ext uri="{FF2B5EF4-FFF2-40B4-BE49-F238E27FC236}">
                <a16:creationId xmlns:a16="http://schemas.microsoft.com/office/drawing/2014/main" id="{1A60AAF2-F72A-4093-A0C3-BA4B497AFC7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92188C7-AD89-4B6C-9785-0CBFD227BE0C}" type="slidenum">
              <a:rPr lang="en-AU" altLang="it-IT"/>
              <a:pPr>
                <a:spcBef>
                  <a:spcPct val="0"/>
                </a:spcBef>
              </a:pPr>
              <a:t>27</a:t>
            </a:fld>
            <a:endParaRPr lang="en-AU" altLang="it-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egnaposto immagine diapositiva 1">
            <a:extLst>
              <a:ext uri="{FF2B5EF4-FFF2-40B4-BE49-F238E27FC236}">
                <a16:creationId xmlns:a16="http://schemas.microsoft.com/office/drawing/2014/main" id="{8B99686D-BA92-46E3-B29B-06F1CF58FA6B}"/>
              </a:ext>
            </a:extLst>
          </p:cNvPr>
          <p:cNvSpPr>
            <a:spLocks noGrp="1" noRot="1" noChangeAspect="1" noChangeArrowheads="1" noTextEdit="1"/>
          </p:cNvSpPr>
          <p:nvPr>
            <p:ph type="sldImg"/>
          </p:nvPr>
        </p:nvSpPr>
        <p:spPr>
          <a:ln/>
        </p:spPr>
      </p:sp>
      <p:sp>
        <p:nvSpPr>
          <p:cNvPr id="86019" name="Segnaposto note 2">
            <a:extLst>
              <a:ext uri="{FF2B5EF4-FFF2-40B4-BE49-F238E27FC236}">
                <a16:creationId xmlns:a16="http://schemas.microsoft.com/office/drawing/2014/main" id="{8B952B32-316C-496C-9E1C-AB5466C64EE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86020" name="Segnaposto numero diapositiva 3">
            <a:extLst>
              <a:ext uri="{FF2B5EF4-FFF2-40B4-BE49-F238E27FC236}">
                <a16:creationId xmlns:a16="http://schemas.microsoft.com/office/drawing/2014/main" id="{6A6425AD-792D-4548-83CC-ADC8E18EB1B1}"/>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B87BA4A-985B-4470-B9DB-C94539BEA9C7}" type="slidenum">
              <a:rPr lang="en-AU" altLang="it-IT"/>
              <a:pPr>
                <a:spcBef>
                  <a:spcPct val="0"/>
                </a:spcBef>
              </a:pPr>
              <a:t>28</a:t>
            </a:fld>
            <a:endParaRPr lang="en-AU" alt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99464-45DF-4178-8845-C174216825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67170AEB-E5FC-4B7D-AD59-C61B17AC90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0003C84D-CF36-4459-BF57-56D3A9FDE749}"/>
              </a:ext>
            </a:extLst>
          </p:cNvPr>
          <p:cNvSpPr>
            <a:spLocks noGrp="1"/>
          </p:cNvSpPr>
          <p:nvPr>
            <p:ph type="dt" sz="half" idx="10"/>
          </p:nvPr>
        </p:nvSpPr>
        <p:spPr/>
        <p:txBody>
          <a:bodyPr/>
          <a:lstStyle/>
          <a:p>
            <a:fld id="{DD268F46-A143-4D49-98F9-74B8259B3C7B}" type="datetimeFigureOut">
              <a:rPr lang="it-IT" smtClean="0"/>
              <a:t>25/03/2024</a:t>
            </a:fld>
            <a:endParaRPr lang="it-IT"/>
          </a:p>
        </p:txBody>
      </p:sp>
      <p:sp>
        <p:nvSpPr>
          <p:cNvPr id="5" name="Footer Placeholder 4">
            <a:extLst>
              <a:ext uri="{FF2B5EF4-FFF2-40B4-BE49-F238E27FC236}">
                <a16:creationId xmlns:a16="http://schemas.microsoft.com/office/drawing/2014/main" id="{98B31A59-94B2-4E9C-88DD-A9F290564083}"/>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CCB23D4E-FF6D-4442-B3FC-3F684D3459B9}"/>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04066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2FA9-04A2-4E4C-A561-BA8F770A1A5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42149F69-0226-42E2-9DF7-A7CE7465A4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3A56D0BE-FE80-4F7B-9152-1027A2C1832E}"/>
              </a:ext>
            </a:extLst>
          </p:cNvPr>
          <p:cNvSpPr>
            <a:spLocks noGrp="1"/>
          </p:cNvSpPr>
          <p:nvPr>
            <p:ph type="dt" sz="half" idx="10"/>
          </p:nvPr>
        </p:nvSpPr>
        <p:spPr/>
        <p:txBody>
          <a:bodyPr/>
          <a:lstStyle/>
          <a:p>
            <a:fld id="{DD268F46-A143-4D49-98F9-74B8259B3C7B}" type="datetimeFigureOut">
              <a:rPr lang="it-IT" smtClean="0"/>
              <a:t>25/03/2024</a:t>
            </a:fld>
            <a:endParaRPr lang="it-IT"/>
          </a:p>
        </p:txBody>
      </p:sp>
      <p:sp>
        <p:nvSpPr>
          <p:cNvPr id="5" name="Footer Placeholder 4">
            <a:extLst>
              <a:ext uri="{FF2B5EF4-FFF2-40B4-BE49-F238E27FC236}">
                <a16:creationId xmlns:a16="http://schemas.microsoft.com/office/drawing/2014/main" id="{49F3D0D4-5CD2-4879-93F1-C7AE744C6FCE}"/>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45FA30F8-B5EF-4AC9-AB9B-D7A419AEC88D}"/>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165002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89F616-0A2F-485D-BA56-CA22C03399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7CA0BDD8-D43D-4534-9E30-2BBD7F3789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228ED48F-38CD-40E0-9F3E-77DC1DA05F34}"/>
              </a:ext>
            </a:extLst>
          </p:cNvPr>
          <p:cNvSpPr>
            <a:spLocks noGrp="1"/>
          </p:cNvSpPr>
          <p:nvPr>
            <p:ph type="dt" sz="half" idx="10"/>
          </p:nvPr>
        </p:nvSpPr>
        <p:spPr/>
        <p:txBody>
          <a:bodyPr/>
          <a:lstStyle/>
          <a:p>
            <a:fld id="{DD268F46-A143-4D49-98F9-74B8259B3C7B}" type="datetimeFigureOut">
              <a:rPr lang="it-IT" smtClean="0"/>
              <a:t>25/03/2024</a:t>
            </a:fld>
            <a:endParaRPr lang="it-IT"/>
          </a:p>
        </p:txBody>
      </p:sp>
      <p:sp>
        <p:nvSpPr>
          <p:cNvPr id="5" name="Footer Placeholder 4">
            <a:extLst>
              <a:ext uri="{FF2B5EF4-FFF2-40B4-BE49-F238E27FC236}">
                <a16:creationId xmlns:a16="http://schemas.microsoft.com/office/drawing/2014/main" id="{BE5E1A4F-4BA7-4867-9AB9-52857931744B}"/>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0F119F36-89C2-41DD-BF2D-232AB807DD94}"/>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66173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0089-DEA4-42C7-B465-E3340D413054}"/>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1A95001-61DF-4301-9D63-820C4A072F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576429C-D4E5-45E2-9CBA-03DBF55CDC63}"/>
              </a:ext>
            </a:extLst>
          </p:cNvPr>
          <p:cNvSpPr>
            <a:spLocks noGrp="1"/>
          </p:cNvSpPr>
          <p:nvPr>
            <p:ph type="dt" sz="half" idx="10"/>
          </p:nvPr>
        </p:nvSpPr>
        <p:spPr/>
        <p:txBody>
          <a:bodyPr/>
          <a:lstStyle/>
          <a:p>
            <a:fld id="{DD268F46-A143-4D49-98F9-74B8259B3C7B}" type="datetimeFigureOut">
              <a:rPr lang="it-IT" smtClean="0"/>
              <a:t>25/03/2024</a:t>
            </a:fld>
            <a:endParaRPr lang="it-IT"/>
          </a:p>
        </p:txBody>
      </p:sp>
      <p:sp>
        <p:nvSpPr>
          <p:cNvPr id="5" name="Footer Placeholder 4">
            <a:extLst>
              <a:ext uri="{FF2B5EF4-FFF2-40B4-BE49-F238E27FC236}">
                <a16:creationId xmlns:a16="http://schemas.microsoft.com/office/drawing/2014/main" id="{C6E40E7F-262F-47CC-8F45-B193BB35A62F}"/>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FBE15BCB-4520-45B7-934D-A61D2140235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2344050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00A69-0962-4DFD-AA67-4F1AEEEF69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E753626C-22E6-4615-A950-83F152C268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171C0A-9896-464D-A772-FA30097E0679}"/>
              </a:ext>
            </a:extLst>
          </p:cNvPr>
          <p:cNvSpPr>
            <a:spLocks noGrp="1"/>
          </p:cNvSpPr>
          <p:nvPr>
            <p:ph type="dt" sz="half" idx="10"/>
          </p:nvPr>
        </p:nvSpPr>
        <p:spPr/>
        <p:txBody>
          <a:bodyPr/>
          <a:lstStyle/>
          <a:p>
            <a:fld id="{DD268F46-A143-4D49-98F9-74B8259B3C7B}" type="datetimeFigureOut">
              <a:rPr lang="it-IT" smtClean="0"/>
              <a:t>25/03/2024</a:t>
            </a:fld>
            <a:endParaRPr lang="it-IT"/>
          </a:p>
        </p:txBody>
      </p:sp>
      <p:sp>
        <p:nvSpPr>
          <p:cNvPr id="5" name="Footer Placeholder 4">
            <a:extLst>
              <a:ext uri="{FF2B5EF4-FFF2-40B4-BE49-F238E27FC236}">
                <a16:creationId xmlns:a16="http://schemas.microsoft.com/office/drawing/2014/main" id="{8180FACD-66EB-4FEE-B97A-4A2846E2D6F7}"/>
              </a:ext>
            </a:extLst>
          </p:cNvPr>
          <p:cNvSpPr>
            <a:spLocks noGrp="1"/>
          </p:cNvSpPr>
          <p:nvPr>
            <p:ph type="ftr" sz="quarter" idx="11"/>
          </p:nvPr>
        </p:nvSpPr>
        <p:spPr/>
        <p:txBody>
          <a:bodyPr/>
          <a:lstStyle/>
          <a:p>
            <a:endParaRPr lang="it-IT"/>
          </a:p>
        </p:txBody>
      </p:sp>
      <p:sp>
        <p:nvSpPr>
          <p:cNvPr id="6" name="Slide Number Placeholder 5">
            <a:extLst>
              <a:ext uri="{FF2B5EF4-FFF2-40B4-BE49-F238E27FC236}">
                <a16:creationId xmlns:a16="http://schemas.microsoft.com/office/drawing/2014/main" id="{ACFB9300-426F-454E-829B-5B43C9ADE731}"/>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464710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9083-5570-4BBA-8DDC-B9BF7F239A7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F66DE5C2-EA54-42D3-822C-6D5449C234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956748BB-27D9-40F3-A551-428C465B9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0A0C427-7854-4405-8BCF-49DEBBDA8B45}"/>
              </a:ext>
            </a:extLst>
          </p:cNvPr>
          <p:cNvSpPr>
            <a:spLocks noGrp="1"/>
          </p:cNvSpPr>
          <p:nvPr>
            <p:ph type="dt" sz="half" idx="10"/>
          </p:nvPr>
        </p:nvSpPr>
        <p:spPr/>
        <p:txBody>
          <a:bodyPr/>
          <a:lstStyle/>
          <a:p>
            <a:fld id="{DD268F46-A143-4D49-98F9-74B8259B3C7B}" type="datetimeFigureOut">
              <a:rPr lang="it-IT" smtClean="0"/>
              <a:t>25/03/2024</a:t>
            </a:fld>
            <a:endParaRPr lang="it-IT"/>
          </a:p>
        </p:txBody>
      </p:sp>
      <p:sp>
        <p:nvSpPr>
          <p:cNvPr id="6" name="Footer Placeholder 5">
            <a:extLst>
              <a:ext uri="{FF2B5EF4-FFF2-40B4-BE49-F238E27FC236}">
                <a16:creationId xmlns:a16="http://schemas.microsoft.com/office/drawing/2014/main" id="{51280B80-5B54-4394-8FC7-8EF865A59FB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6825A8CE-642E-46EB-A5AE-C2EC7DAE13A8}"/>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10463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6623D-67E9-4606-9A63-9672C1FBE716}"/>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A218C9F9-A72D-47BE-98AC-1F3F2CA2F0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F98C3F-E8C2-4874-A545-A6E81D7AAFB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A04C069A-41F7-4456-9EF2-C4FAE0B90FB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BAF6D-896E-4642-B3FD-06FACCFAB9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8D93BAE7-FA40-468D-969F-4B53D810FF79}"/>
              </a:ext>
            </a:extLst>
          </p:cNvPr>
          <p:cNvSpPr>
            <a:spLocks noGrp="1"/>
          </p:cNvSpPr>
          <p:nvPr>
            <p:ph type="dt" sz="half" idx="10"/>
          </p:nvPr>
        </p:nvSpPr>
        <p:spPr/>
        <p:txBody>
          <a:bodyPr/>
          <a:lstStyle/>
          <a:p>
            <a:fld id="{DD268F46-A143-4D49-98F9-74B8259B3C7B}" type="datetimeFigureOut">
              <a:rPr lang="it-IT" smtClean="0"/>
              <a:t>25/03/2024</a:t>
            </a:fld>
            <a:endParaRPr lang="it-IT"/>
          </a:p>
        </p:txBody>
      </p:sp>
      <p:sp>
        <p:nvSpPr>
          <p:cNvPr id="8" name="Footer Placeholder 7">
            <a:extLst>
              <a:ext uri="{FF2B5EF4-FFF2-40B4-BE49-F238E27FC236}">
                <a16:creationId xmlns:a16="http://schemas.microsoft.com/office/drawing/2014/main" id="{9DDCA240-507D-4FD4-8DDC-1FDB4B06EE65}"/>
              </a:ext>
            </a:extLst>
          </p:cNvPr>
          <p:cNvSpPr>
            <a:spLocks noGrp="1"/>
          </p:cNvSpPr>
          <p:nvPr>
            <p:ph type="ftr" sz="quarter" idx="11"/>
          </p:nvPr>
        </p:nvSpPr>
        <p:spPr/>
        <p:txBody>
          <a:bodyPr/>
          <a:lstStyle/>
          <a:p>
            <a:endParaRPr lang="it-IT"/>
          </a:p>
        </p:txBody>
      </p:sp>
      <p:sp>
        <p:nvSpPr>
          <p:cNvPr id="9" name="Slide Number Placeholder 8">
            <a:extLst>
              <a:ext uri="{FF2B5EF4-FFF2-40B4-BE49-F238E27FC236}">
                <a16:creationId xmlns:a16="http://schemas.microsoft.com/office/drawing/2014/main" id="{AA4C341A-AA4F-4C56-86B1-2EAECB99B492}"/>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039399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ECC5-4F36-40F2-9D05-C904E60F9A4A}"/>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A0E75A05-1384-46FD-B3A2-ED07F07DDB8F}"/>
              </a:ext>
            </a:extLst>
          </p:cNvPr>
          <p:cNvSpPr>
            <a:spLocks noGrp="1"/>
          </p:cNvSpPr>
          <p:nvPr>
            <p:ph type="dt" sz="half" idx="10"/>
          </p:nvPr>
        </p:nvSpPr>
        <p:spPr/>
        <p:txBody>
          <a:bodyPr/>
          <a:lstStyle/>
          <a:p>
            <a:fld id="{DD268F46-A143-4D49-98F9-74B8259B3C7B}" type="datetimeFigureOut">
              <a:rPr lang="it-IT" smtClean="0"/>
              <a:t>25/03/2024</a:t>
            </a:fld>
            <a:endParaRPr lang="it-IT"/>
          </a:p>
        </p:txBody>
      </p:sp>
      <p:sp>
        <p:nvSpPr>
          <p:cNvPr id="4" name="Footer Placeholder 3">
            <a:extLst>
              <a:ext uri="{FF2B5EF4-FFF2-40B4-BE49-F238E27FC236}">
                <a16:creationId xmlns:a16="http://schemas.microsoft.com/office/drawing/2014/main" id="{6547B75B-43BE-4A75-82F8-80FB535B45EF}"/>
              </a:ext>
            </a:extLst>
          </p:cNvPr>
          <p:cNvSpPr>
            <a:spLocks noGrp="1"/>
          </p:cNvSpPr>
          <p:nvPr>
            <p:ph type="ftr" sz="quarter" idx="11"/>
          </p:nvPr>
        </p:nvSpPr>
        <p:spPr/>
        <p:txBody>
          <a:bodyPr/>
          <a:lstStyle/>
          <a:p>
            <a:endParaRPr lang="it-IT"/>
          </a:p>
        </p:txBody>
      </p:sp>
      <p:sp>
        <p:nvSpPr>
          <p:cNvPr id="5" name="Slide Number Placeholder 4">
            <a:extLst>
              <a:ext uri="{FF2B5EF4-FFF2-40B4-BE49-F238E27FC236}">
                <a16:creationId xmlns:a16="http://schemas.microsoft.com/office/drawing/2014/main" id="{39D0C681-684C-4622-ABED-9A729BC4A516}"/>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263313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35660F-9E23-475B-9E02-DD86166C8EA1}"/>
              </a:ext>
            </a:extLst>
          </p:cNvPr>
          <p:cNvSpPr>
            <a:spLocks noGrp="1"/>
          </p:cNvSpPr>
          <p:nvPr>
            <p:ph type="dt" sz="half" idx="10"/>
          </p:nvPr>
        </p:nvSpPr>
        <p:spPr/>
        <p:txBody>
          <a:bodyPr/>
          <a:lstStyle/>
          <a:p>
            <a:fld id="{DD268F46-A143-4D49-98F9-74B8259B3C7B}" type="datetimeFigureOut">
              <a:rPr lang="it-IT" smtClean="0"/>
              <a:t>25/03/2024</a:t>
            </a:fld>
            <a:endParaRPr lang="it-IT"/>
          </a:p>
        </p:txBody>
      </p:sp>
      <p:sp>
        <p:nvSpPr>
          <p:cNvPr id="3" name="Footer Placeholder 2">
            <a:extLst>
              <a:ext uri="{FF2B5EF4-FFF2-40B4-BE49-F238E27FC236}">
                <a16:creationId xmlns:a16="http://schemas.microsoft.com/office/drawing/2014/main" id="{34E69CA1-727B-43C6-87B8-75C68831624A}"/>
              </a:ext>
            </a:extLst>
          </p:cNvPr>
          <p:cNvSpPr>
            <a:spLocks noGrp="1"/>
          </p:cNvSpPr>
          <p:nvPr>
            <p:ph type="ftr" sz="quarter" idx="11"/>
          </p:nvPr>
        </p:nvSpPr>
        <p:spPr/>
        <p:txBody>
          <a:bodyPr/>
          <a:lstStyle/>
          <a:p>
            <a:endParaRPr lang="it-IT"/>
          </a:p>
        </p:txBody>
      </p:sp>
      <p:sp>
        <p:nvSpPr>
          <p:cNvPr id="4" name="Slide Number Placeholder 3">
            <a:extLst>
              <a:ext uri="{FF2B5EF4-FFF2-40B4-BE49-F238E27FC236}">
                <a16:creationId xmlns:a16="http://schemas.microsoft.com/office/drawing/2014/main" id="{5DEF9E0E-088A-4A0B-B550-3D930A1C1AF5}"/>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697607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CF881-4846-40D1-AFBE-9AD6E32E5D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CBDB47A4-B191-45D0-A2FE-BB389F2E33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7D4D1EC2-9225-4AFB-A320-45A88A541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7F463-4349-46A5-904A-E804B9268BEB}"/>
              </a:ext>
            </a:extLst>
          </p:cNvPr>
          <p:cNvSpPr>
            <a:spLocks noGrp="1"/>
          </p:cNvSpPr>
          <p:nvPr>
            <p:ph type="dt" sz="half" idx="10"/>
          </p:nvPr>
        </p:nvSpPr>
        <p:spPr/>
        <p:txBody>
          <a:bodyPr/>
          <a:lstStyle/>
          <a:p>
            <a:fld id="{DD268F46-A143-4D49-98F9-74B8259B3C7B}" type="datetimeFigureOut">
              <a:rPr lang="it-IT" smtClean="0"/>
              <a:t>25/03/2024</a:t>
            </a:fld>
            <a:endParaRPr lang="it-IT"/>
          </a:p>
        </p:txBody>
      </p:sp>
      <p:sp>
        <p:nvSpPr>
          <p:cNvPr id="6" name="Footer Placeholder 5">
            <a:extLst>
              <a:ext uri="{FF2B5EF4-FFF2-40B4-BE49-F238E27FC236}">
                <a16:creationId xmlns:a16="http://schemas.microsoft.com/office/drawing/2014/main" id="{D16D9753-EB78-48AC-8E79-F0454ADE10E0}"/>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C5503CBB-9068-4EF4-A14B-4F855FB807BE}"/>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173930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8BBF1-7E8A-4CAE-A412-F1F7225C85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E6C1B257-D535-411F-BD16-0A77673A1A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6885D713-4D18-4008-9DDC-ED586B55D2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615E16-8245-46B8-A76E-449F618E8F8B}"/>
              </a:ext>
            </a:extLst>
          </p:cNvPr>
          <p:cNvSpPr>
            <a:spLocks noGrp="1"/>
          </p:cNvSpPr>
          <p:nvPr>
            <p:ph type="dt" sz="half" idx="10"/>
          </p:nvPr>
        </p:nvSpPr>
        <p:spPr/>
        <p:txBody>
          <a:bodyPr/>
          <a:lstStyle/>
          <a:p>
            <a:fld id="{DD268F46-A143-4D49-98F9-74B8259B3C7B}" type="datetimeFigureOut">
              <a:rPr lang="it-IT" smtClean="0"/>
              <a:t>25/03/2024</a:t>
            </a:fld>
            <a:endParaRPr lang="it-IT"/>
          </a:p>
        </p:txBody>
      </p:sp>
      <p:sp>
        <p:nvSpPr>
          <p:cNvPr id="6" name="Footer Placeholder 5">
            <a:extLst>
              <a:ext uri="{FF2B5EF4-FFF2-40B4-BE49-F238E27FC236}">
                <a16:creationId xmlns:a16="http://schemas.microsoft.com/office/drawing/2014/main" id="{CEA9F510-4856-42B1-A95F-18D849A0A92D}"/>
              </a:ext>
            </a:extLst>
          </p:cNvPr>
          <p:cNvSpPr>
            <a:spLocks noGrp="1"/>
          </p:cNvSpPr>
          <p:nvPr>
            <p:ph type="ftr" sz="quarter" idx="11"/>
          </p:nvPr>
        </p:nvSpPr>
        <p:spPr/>
        <p:txBody>
          <a:bodyPr/>
          <a:lstStyle/>
          <a:p>
            <a:endParaRPr lang="it-IT"/>
          </a:p>
        </p:txBody>
      </p:sp>
      <p:sp>
        <p:nvSpPr>
          <p:cNvPr id="7" name="Slide Number Placeholder 6">
            <a:extLst>
              <a:ext uri="{FF2B5EF4-FFF2-40B4-BE49-F238E27FC236}">
                <a16:creationId xmlns:a16="http://schemas.microsoft.com/office/drawing/2014/main" id="{34C60E66-6EB8-47F1-A3DF-24CCDA75C920}"/>
              </a:ext>
            </a:extLst>
          </p:cNvPr>
          <p:cNvSpPr>
            <a:spLocks noGrp="1"/>
          </p:cNvSpPr>
          <p:nvPr>
            <p:ph type="sldNum" sz="quarter" idx="12"/>
          </p:nvPr>
        </p:nvSpPr>
        <p:spPr/>
        <p:txBody>
          <a:bodyPr/>
          <a:lstStyle/>
          <a:p>
            <a:fld id="{B3803B74-079A-4BD3-BD34-B9EFF3A6923B}" type="slidenum">
              <a:rPr lang="it-IT" smtClean="0"/>
              <a:t>‹#›</a:t>
            </a:fld>
            <a:endParaRPr lang="it-IT"/>
          </a:p>
        </p:txBody>
      </p:sp>
    </p:spTree>
    <p:extLst>
      <p:ext uri="{BB962C8B-B14F-4D97-AF65-F5344CB8AC3E}">
        <p14:creationId xmlns:p14="http://schemas.microsoft.com/office/powerpoint/2010/main" val="3632144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127911-0771-4DF7-A134-92C322BFC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9972CE1D-2003-46E2-8D9F-EA082F7442E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54BB63A2-3265-490C-9F54-996BE7DD5D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68F46-A143-4D49-98F9-74B8259B3C7B}" type="datetimeFigureOut">
              <a:rPr lang="it-IT" smtClean="0"/>
              <a:t>25/03/2024</a:t>
            </a:fld>
            <a:endParaRPr lang="it-IT"/>
          </a:p>
        </p:txBody>
      </p:sp>
      <p:sp>
        <p:nvSpPr>
          <p:cNvPr id="5" name="Footer Placeholder 4">
            <a:extLst>
              <a:ext uri="{FF2B5EF4-FFF2-40B4-BE49-F238E27FC236}">
                <a16:creationId xmlns:a16="http://schemas.microsoft.com/office/drawing/2014/main" id="{BC255DC2-BA2D-42F3-8B59-A7EFD14FB9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a:extLst>
              <a:ext uri="{FF2B5EF4-FFF2-40B4-BE49-F238E27FC236}">
                <a16:creationId xmlns:a16="http://schemas.microsoft.com/office/drawing/2014/main" id="{71DAD144-3D1A-4D4D-8986-E0050ED652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803B74-079A-4BD3-BD34-B9EFF3A6923B}" type="slidenum">
              <a:rPr lang="it-IT" smtClean="0"/>
              <a:t>‹#›</a:t>
            </a:fld>
            <a:endParaRPr lang="it-IT"/>
          </a:p>
        </p:txBody>
      </p:sp>
    </p:spTree>
    <p:extLst>
      <p:ext uri="{BB962C8B-B14F-4D97-AF65-F5344CB8AC3E}">
        <p14:creationId xmlns:p14="http://schemas.microsoft.com/office/powerpoint/2010/main" val="4083597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www.schneier.com/academic/paperfiles/paper-pki.pdf"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customXml" Target="../ink/ink2.xml"/><Relationship Id="rId4" Type="http://schemas.openxmlformats.org/officeDocument/2006/relationships/image" Target="../media/image5.png"/><Relationship Id="rId9"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esert road drive | HD photo by felipe lopez (@flopez_nice) on Unsplash |  Travel, Trip, Travel alone">
            <a:extLst>
              <a:ext uri="{FF2B5EF4-FFF2-40B4-BE49-F238E27FC236}">
                <a16:creationId xmlns:a16="http://schemas.microsoft.com/office/drawing/2014/main" id="{45481A88-E9AA-4E97-B88C-63DBE6074AAA}"/>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t="11451" b="4279"/>
          <a:stretch/>
        </p:blipFill>
        <p:spPr bwMode="auto">
          <a:xfrm>
            <a:off x="20" y="1"/>
            <a:ext cx="12191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92CB09E-E873-4250-A719-276A0E7E7CB1}"/>
              </a:ext>
            </a:extLst>
          </p:cNvPr>
          <p:cNvSpPr>
            <a:spLocks noGrp="1"/>
          </p:cNvSpPr>
          <p:nvPr>
            <p:ph type="ctrTitle"/>
          </p:nvPr>
        </p:nvSpPr>
        <p:spPr>
          <a:xfrm>
            <a:off x="1524000" y="1122362"/>
            <a:ext cx="9144000" cy="2900518"/>
          </a:xfrm>
        </p:spPr>
        <p:txBody>
          <a:bodyPr>
            <a:normAutofit/>
          </a:bodyPr>
          <a:lstStyle/>
          <a:p>
            <a:r>
              <a:rPr lang="en-US">
                <a:solidFill>
                  <a:srgbClr val="FFFFFF"/>
                </a:solidFill>
              </a:rPr>
              <a:t>The road to PKI </a:t>
            </a:r>
            <a:br>
              <a:rPr lang="en-US">
                <a:solidFill>
                  <a:srgbClr val="FFFFFF"/>
                </a:solidFill>
              </a:rPr>
            </a:br>
            <a:r>
              <a:rPr lang="en-US">
                <a:solidFill>
                  <a:srgbClr val="FFFFFF"/>
                </a:solidFill>
              </a:rPr>
              <a:t>Key distribution and exchange</a:t>
            </a:r>
            <a:endParaRPr lang="it-IT">
              <a:solidFill>
                <a:srgbClr val="FFFFFF"/>
              </a:solidFill>
            </a:endParaRPr>
          </a:p>
        </p:txBody>
      </p:sp>
      <p:sp>
        <p:nvSpPr>
          <p:cNvPr id="3" name="Subtitle 2">
            <a:extLst>
              <a:ext uri="{FF2B5EF4-FFF2-40B4-BE49-F238E27FC236}">
                <a16:creationId xmlns:a16="http://schemas.microsoft.com/office/drawing/2014/main" id="{6CDA862A-0202-4C6D-886D-756B24E7AA53}"/>
              </a:ext>
            </a:extLst>
          </p:cNvPr>
          <p:cNvSpPr>
            <a:spLocks noGrp="1"/>
          </p:cNvSpPr>
          <p:nvPr>
            <p:ph type="subTitle" idx="1"/>
          </p:nvPr>
        </p:nvSpPr>
        <p:spPr>
          <a:xfrm>
            <a:off x="1524000" y="4159404"/>
            <a:ext cx="9144000" cy="1098395"/>
          </a:xfrm>
        </p:spPr>
        <p:txBody>
          <a:bodyPr>
            <a:normAutofit/>
          </a:bodyPr>
          <a:lstStyle/>
          <a:p>
            <a:endParaRPr lang="it-IT">
              <a:solidFill>
                <a:srgbClr val="FFFFFF"/>
              </a:solidFill>
            </a:endParaRPr>
          </a:p>
        </p:txBody>
      </p:sp>
    </p:spTree>
    <p:extLst>
      <p:ext uri="{BB962C8B-B14F-4D97-AF65-F5344CB8AC3E}">
        <p14:creationId xmlns:p14="http://schemas.microsoft.com/office/powerpoint/2010/main" val="244560078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E3282DD4-A7C7-4740-85FD-9DD5D8B8A38E}"/>
              </a:ext>
            </a:extLst>
          </p:cNvPr>
          <p:cNvSpPr>
            <a:spLocks noGrp="1"/>
          </p:cNvSpPr>
          <p:nvPr>
            <p:ph type="title"/>
          </p:nvPr>
        </p:nvSpPr>
        <p:spPr/>
        <p:txBody>
          <a:bodyPr/>
          <a:lstStyle/>
          <a:p>
            <a:pPr eaLnBrk="1" hangingPunct="1"/>
            <a:r>
              <a:rPr lang="en-AU" altLang="it-IT"/>
              <a:t>Public-Key Certificates</a:t>
            </a:r>
          </a:p>
        </p:txBody>
      </p:sp>
      <p:sp>
        <p:nvSpPr>
          <p:cNvPr id="46083" name="Rectangle 3">
            <a:extLst>
              <a:ext uri="{FF2B5EF4-FFF2-40B4-BE49-F238E27FC236}">
                <a16:creationId xmlns:a16="http://schemas.microsoft.com/office/drawing/2014/main" id="{043D4CB6-86E8-4166-99C0-370393382DBD}"/>
              </a:ext>
            </a:extLst>
          </p:cNvPr>
          <p:cNvSpPr>
            <a:spLocks noGrp="1"/>
          </p:cNvSpPr>
          <p:nvPr>
            <p:ph idx="1"/>
          </p:nvPr>
        </p:nvSpPr>
        <p:spPr/>
        <p:txBody>
          <a:bodyPr/>
          <a:lstStyle/>
          <a:p>
            <a:pPr eaLnBrk="1" hangingPunct="1">
              <a:lnSpc>
                <a:spcPct val="90000"/>
              </a:lnSpc>
              <a:buFont typeface="Wingdings" panose="05000000000000000000" pitchFamily="2" charset="2"/>
              <a:buChar char="Ø"/>
            </a:pPr>
            <a:r>
              <a:rPr lang="en-US" altLang="it-IT"/>
              <a:t>certificates allow key exchange without real-time access to </a:t>
            </a:r>
            <a:r>
              <a:rPr lang="en-AU" altLang="it-IT"/>
              <a:t>public-key authority</a:t>
            </a:r>
          </a:p>
          <a:p>
            <a:pPr eaLnBrk="1" hangingPunct="1">
              <a:lnSpc>
                <a:spcPct val="90000"/>
              </a:lnSpc>
              <a:buFont typeface="Wingdings" panose="05000000000000000000" pitchFamily="2" charset="2"/>
              <a:buChar char="Ø"/>
            </a:pPr>
            <a:r>
              <a:rPr lang="en-US" altLang="it-IT"/>
              <a:t>a certificate </a:t>
            </a:r>
            <a:r>
              <a:rPr lang="en-AU" altLang="it-IT"/>
              <a:t>binds </a:t>
            </a:r>
            <a:r>
              <a:rPr lang="en-AU" altLang="it-IT" b="1"/>
              <a:t>identity</a:t>
            </a:r>
            <a:r>
              <a:rPr lang="en-AU" altLang="it-IT"/>
              <a:t> to </a:t>
            </a:r>
            <a:r>
              <a:rPr lang="en-AU" altLang="it-IT" b="1"/>
              <a:t>public key</a:t>
            </a:r>
            <a:r>
              <a:rPr lang="en-AU" altLang="it-IT"/>
              <a:t> </a:t>
            </a:r>
          </a:p>
          <a:p>
            <a:pPr lvl="1" eaLnBrk="1" hangingPunct="1">
              <a:lnSpc>
                <a:spcPct val="90000"/>
              </a:lnSpc>
              <a:buFont typeface="Wingdings" panose="05000000000000000000" pitchFamily="2" charset="2"/>
              <a:buChar char="l"/>
            </a:pPr>
            <a:r>
              <a:rPr lang="en-AU" altLang="it-IT">
                <a:ea typeface="MS PGothic" panose="020B0600070205080204" pitchFamily="34" charset="-128"/>
              </a:rPr>
              <a:t>usually with other info such as period of validity, rights of use etc</a:t>
            </a:r>
          </a:p>
          <a:p>
            <a:pPr eaLnBrk="1" hangingPunct="1">
              <a:lnSpc>
                <a:spcPct val="90000"/>
              </a:lnSpc>
              <a:buFont typeface="Wingdings" panose="05000000000000000000" pitchFamily="2" charset="2"/>
              <a:buChar char="Ø"/>
            </a:pPr>
            <a:r>
              <a:rPr lang="en-AU" altLang="it-IT"/>
              <a:t>with all contents </a:t>
            </a:r>
            <a:r>
              <a:rPr lang="en-AU" altLang="it-IT" b="1"/>
              <a:t>signed</a:t>
            </a:r>
            <a:r>
              <a:rPr lang="en-AU" altLang="it-IT"/>
              <a:t> by a trusted Public-Key or Certificate Authority (CA)</a:t>
            </a:r>
          </a:p>
          <a:p>
            <a:pPr eaLnBrk="1" hangingPunct="1">
              <a:lnSpc>
                <a:spcPct val="90000"/>
              </a:lnSpc>
              <a:buFont typeface="Wingdings" panose="05000000000000000000" pitchFamily="2" charset="2"/>
              <a:buChar char="Ø"/>
            </a:pPr>
            <a:r>
              <a:rPr lang="en-AU" altLang="it-IT"/>
              <a:t>can be verified by anyone who knows the public-key authorities public-key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E8EC1F34-ADC3-4216-9F53-05E47D287D7E}"/>
              </a:ext>
            </a:extLst>
          </p:cNvPr>
          <p:cNvSpPr>
            <a:spLocks noGrp="1"/>
          </p:cNvSpPr>
          <p:nvPr>
            <p:ph type="title"/>
          </p:nvPr>
        </p:nvSpPr>
        <p:spPr/>
        <p:txBody>
          <a:bodyPr/>
          <a:lstStyle/>
          <a:p>
            <a:pPr eaLnBrk="1" hangingPunct="1"/>
            <a:r>
              <a:rPr lang="en-AU" altLang="it-IT"/>
              <a:t>Public-Key Certificates</a:t>
            </a:r>
          </a:p>
        </p:txBody>
      </p:sp>
      <p:pic>
        <p:nvPicPr>
          <p:cNvPr id="48131" name="Picture 3">
            <a:extLst>
              <a:ext uri="{FF2B5EF4-FFF2-40B4-BE49-F238E27FC236}">
                <a16:creationId xmlns:a16="http://schemas.microsoft.com/office/drawing/2014/main" id="{4C7EA79C-0260-495D-B464-715BF4EB3E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7126" y="1499270"/>
            <a:ext cx="8712200" cy="45466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A67C28B0-F98D-4540-83CA-AF82D5D18225}"/>
              </a:ext>
            </a:extLst>
          </p:cNvPr>
          <p:cNvSpPr txBox="1"/>
          <p:nvPr/>
        </p:nvSpPr>
        <p:spPr>
          <a:xfrm>
            <a:off x="2333897" y="2824833"/>
            <a:ext cx="1128835" cy="307777"/>
          </a:xfrm>
          <a:prstGeom prst="rect">
            <a:avLst/>
          </a:prstGeom>
          <a:noFill/>
        </p:spPr>
        <p:txBody>
          <a:bodyPr wrap="none" rtlCol="0">
            <a:spAutoFit/>
          </a:bodyPr>
          <a:lstStyle/>
          <a:p>
            <a:r>
              <a:rPr lang="en-US" sz="1400" dirty="0"/>
              <a:t>Issuing a CSR</a:t>
            </a:r>
            <a:endParaRPr lang="it-IT" sz="1400" dirty="0"/>
          </a:p>
        </p:txBody>
      </p:sp>
      <p:sp>
        <p:nvSpPr>
          <p:cNvPr id="5" name="TextBox 4">
            <a:extLst>
              <a:ext uri="{FF2B5EF4-FFF2-40B4-BE49-F238E27FC236}">
                <a16:creationId xmlns:a16="http://schemas.microsoft.com/office/drawing/2014/main" id="{3B3DAC7D-877C-4D66-9890-D0654855E4AD}"/>
              </a:ext>
            </a:extLst>
          </p:cNvPr>
          <p:cNvSpPr txBox="1"/>
          <p:nvPr/>
        </p:nvSpPr>
        <p:spPr>
          <a:xfrm>
            <a:off x="4219307" y="3615814"/>
            <a:ext cx="1741054" cy="523220"/>
          </a:xfrm>
          <a:prstGeom prst="rect">
            <a:avLst/>
          </a:prstGeom>
          <a:noFill/>
        </p:spPr>
        <p:txBody>
          <a:bodyPr wrap="none" rtlCol="0">
            <a:spAutoFit/>
          </a:bodyPr>
          <a:lstStyle/>
          <a:p>
            <a:r>
              <a:rPr lang="en-US" sz="1400" dirty="0"/>
              <a:t>Signed CSR </a:t>
            </a:r>
          </a:p>
          <a:p>
            <a:r>
              <a:rPr lang="en-US" sz="1400" dirty="0"/>
              <a:t>becomes a certificate</a:t>
            </a:r>
            <a:endParaRPr lang="it-IT"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EC5FF45E-8B7B-4A91-BCAA-56C3DD124407}"/>
              </a:ext>
            </a:extLst>
          </p:cNvPr>
          <p:cNvSpPr>
            <a:spLocks noGrp="1"/>
          </p:cNvSpPr>
          <p:nvPr>
            <p:ph type="title"/>
          </p:nvPr>
        </p:nvSpPr>
        <p:spPr>
          <a:xfrm>
            <a:off x="640079" y="2053641"/>
            <a:ext cx="3669161" cy="2760098"/>
          </a:xfrm>
        </p:spPr>
        <p:txBody>
          <a:bodyPr>
            <a:normAutofit/>
          </a:bodyPr>
          <a:lstStyle/>
          <a:p>
            <a:r>
              <a:rPr lang="en-US" dirty="0">
                <a:solidFill>
                  <a:srgbClr val="FFFFFF"/>
                </a:solidFill>
              </a:rPr>
              <a:t>The main, biggest assumption</a:t>
            </a:r>
            <a:endParaRPr lang="it-IT" dirty="0">
              <a:solidFill>
                <a:srgbClr val="FFFFFF"/>
              </a:solidFill>
            </a:endParaRPr>
          </a:p>
        </p:txBody>
      </p:sp>
      <p:sp>
        <p:nvSpPr>
          <p:cNvPr id="3" name="Content Placeholder 2">
            <a:extLst>
              <a:ext uri="{FF2B5EF4-FFF2-40B4-BE49-F238E27FC236}">
                <a16:creationId xmlns:a16="http://schemas.microsoft.com/office/drawing/2014/main" id="{01C5D80F-0817-4FD7-853D-D065278C71B6}"/>
              </a:ext>
            </a:extLst>
          </p:cNvPr>
          <p:cNvSpPr>
            <a:spLocks noGrp="1"/>
          </p:cNvSpPr>
          <p:nvPr>
            <p:ph idx="1"/>
          </p:nvPr>
        </p:nvSpPr>
        <p:spPr>
          <a:xfrm>
            <a:off x="6090574" y="801866"/>
            <a:ext cx="5306084" cy="5230634"/>
          </a:xfrm>
        </p:spPr>
        <p:txBody>
          <a:bodyPr anchor="ctr">
            <a:normAutofit/>
          </a:bodyPr>
          <a:lstStyle/>
          <a:p>
            <a:endParaRPr lang="en-US" sz="2400" dirty="0">
              <a:solidFill>
                <a:srgbClr val="000000"/>
              </a:solidFill>
            </a:endParaRPr>
          </a:p>
          <a:p>
            <a:endParaRPr lang="en-US" sz="2400" dirty="0">
              <a:solidFill>
                <a:srgbClr val="000000"/>
              </a:solidFill>
            </a:endParaRPr>
          </a:p>
          <a:p>
            <a:r>
              <a:rPr lang="en-US" sz="2400" dirty="0">
                <a:solidFill>
                  <a:srgbClr val="000000"/>
                </a:solidFill>
              </a:rPr>
              <a:t>The CA is </a:t>
            </a:r>
            <a:r>
              <a:rPr lang="en-US" sz="2400" b="1" dirty="0">
                <a:solidFill>
                  <a:srgbClr val="000000"/>
                </a:solidFill>
              </a:rPr>
              <a:t>trusted</a:t>
            </a:r>
            <a:r>
              <a:rPr lang="en-US" sz="2400" dirty="0">
                <a:solidFill>
                  <a:srgbClr val="000000"/>
                </a:solidFill>
              </a:rPr>
              <a:t> and its public key is </a:t>
            </a:r>
            <a:r>
              <a:rPr lang="en-US" sz="2400" b="1" dirty="0">
                <a:solidFill>
                  <a:srgbClr val="FF0000"/>
                </a:solidFill>
              </a:rPr>
              <a:t>pinned</a:t>
            </a:r>
            <a:r>
              <a:rPr lang="en-US" sz="2400" dirty="0">
                <a:solidFill>
                  <a:srgbClr val="000000"/>
                </a:solidFill>
              </a:rPr>
              <a:t> somewhere </a:t>
            </a:r>
            <a:r>
              <a:rPr lang="en-US" sz="2400" b="1" dirty="0">
                <a:solidFill>
                  <a:srgbClr val="000000"/>
                </a:solidFill>
              </a:rPr>
              <a:t>in a secure place</a:t>
            </a:r>
          </a:p>
          <a:p>
            <a:pPr lvl="1"/>
            <a:r>
              <a:rPr lang="en-US" dirty="0">
                <a:solidFill>
                  <a:srgbClr val="000000"/>
                </a:solidFill>
              </a:rPr>
              <a:t>E.g. in the operating system / browser / java keystore</a:t>
            </a:r>
            <a:endParaRPr lang="it-IT" dirty="0">
              <a:solidFill>
                <a:srgbClr val="000000"/>
              </a:solidFill>
            </a:endParaRPr>
          </a:p>
        </p:txBody>
      </p:sp>
    </p:spTree>
    <p:extLst>
      <p:ext uri="{BB962C8B-B14F-4D97-AF65-F5344CB8AC3E}">
        <p14:creationId xmlns:p14="http://schemas.microsoft.com/office/powerpoint/2010/main" val="4007774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olo 1">
            <a:extLst>
              <a:ext uri="{FF2B5EF4-FFF2-40B4-BE49-F238E27FC236}">
                <a16:creationId xmlns:a16="http://schemas.microsoft.com/office/drawing/2014/main" id="{6854888C-FE50-456E-9FD3-DE5B081ED1D7}"/>
              </a:ext>
            </a:extLst>
          </p:cNvPr>
          <p:cNvSpPr>
            <a:spLocks noGrp="1"/>
          </p:cNvSpPr>
          <p:nvPr>
            <p:ph type="title"/>
          </p:nvPr>
        </p:nvSpPr>
        <p:spPr/>
        <p:txBody>
          <a:bodyPr/>
          <a:lstStyle/>
          <a:p>
            <a:r>
              <a:rPr lang="it-IT" altLang="it-IT" dirty="0"/>
              <a:t>Certificate </a:t>
            </a:r>
            <a:r>
              <a:rPr lang="it-IT" altLang="it-IT" dirty="0" err="1"/>
              <a:t>contents</a:t>
            </a:r>
            <a:r>
              <a:rPr lang="it-IT" altLang="it-IT" dirty="0"/>
              <a:t> (x509 format)</a:t>
            </a:r>
          </a:p>
        </p:txBody>
      </p:sp>
      <p:sp>
        <p:nvSpPr>
          <p:cNvPr id="50179" name="Segnaposto contenuto 2">
            <a:extLst>
              <a:ext uri="{FF2B5EF4-FFF2-40B4-BE49-F238E27FC236}">
                <a16:creationId xmlns:a16="http://schemas.microsoft.com/office/drawing/2014/main" id="{49A71CDA-7F64-466A-BFC6-993F8AF5C2EE}"/>
              </a:ext>
            </a:extLst>
          </p:cNvPr>
          <p:cNvSpPr>
            <a:spLocks noGrp="1"/>
          </p:cNvSpPr>
          <p:nvPr>
            <p:ph idx="1"/>
          </p:nvPr>
        </p:nvSpPr>
        <p:spPr/>
        <p:txBody>
          <a:bodyPr/>
          <a:lstStyle/>
          <a:p>
            <a:pPr lvl="1"/>
            <a:r>
              <a:rPr lang="it-IT" altLang="it-IT" dirty="0"/>
              <a:t>Common Name </a:t>
            </a:r>
          </a:p>
          <a:p>
            <a:pPr lvl="1"/>
            <a:r>
              <a:rPr lang="it-IT" altLang="it-IT" dirty="0"/>
              <a:t>Public key </a:t>
            </a:r>
            <a:r>
              <a:rPr lang="it-IT" altLang="it-IT" dirty="0" err="1"/>
              <a:t>associated</a:t>
            </a:r>
            <a:r>
              <a:rPr lang="it-IT" altLang="it-IT" dirty="0"/>
              <a:t> to the common name</a:t>
            </a:r>
          </a:p>
          <a:p>
            <a:pPr lvl="1"/>
            <a:r>
              <a:rPr lang="it-IT" altLang="it-IT" dirty="0" err="1"/>
              <a:t>Validity</a:t>
            </a:r>
            <a:r>
              <a:rPr lang="it-IT" altLang="it-IT" dirty="0"/>
              <a:t> window</a:t>
            </a:r>
          </a:p>
          <a:p>
            <a:pPr lvl="1"/>
            <a:r>
              <a:rPr lang="it-IT" altLang="it-IT" dirty="0"/>
              <a:t>OCSP </a:t>
            </a:r>
            <a:r>
              <a:rPr lang="it-IT" altLang="it-IT" dirty="0" err="1"/>
              <a:t>coordinates</a:t>
            </a:r>
            <a:r>
              <a:rPr lang="it-IT" altLang="it-IT" dirty="0"/>
              <a:t>, CRL </a:t>
            </a:r>
            <a:r>
              <a:rPr lang="it-IT" altLang="it-IT" dirty="0" err="1"/>
              <a:t>coordinates</a:t>
            </a:r>
            <a:endParaRPr lang="it-IT" altLang="it-IT" dirty="0"/>
          </a:p>
          <a:p>
            <a:pPr lvl="1"/>
            <a:r>
              <a:rPr lang="it-IT" altLang="it-IT" dirty="0" err="1"/>
              <a:t>Other</a:t>
            </a:r>
            <a:r>
              <a:rPr lang="it-IT" altLang="it-IT" dirty="0"/>
              <a:t> fields (</a:t>
            </a:r>
            <a:r>
              <a:rPr lang="it-IT" altLang="it-IT" dirty="0" err="1"/>
              <a:t>purpose</a:t>
            </a:r>
            <a:r>
              <a:rPr lang="it-IT" altLang="it-IT" dirty="0"/>
              <a:t>, ecc.)</a:t>
            </a:r>
          </a:p>
          <a:p>
            <a:pPr lvl="1"/>
            <a:r>
              <a:rPr lang="it-IT" altLang="it-IT" b="1" dirty="0"/>
              <a:t>Digital signature of a CA authority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olo 1">
            <a:extLst>
              <a:ext uri="{FF2B5EF4-FFF2-40B4-BE49-F238E27FC236}">
                <a16:creationId xmlns:a16="http://schemas.microsoft.com/office/drawing/2014/main" id="{D3B657AB-8675-4A40-9559-D6A14D9C6DDD}"/>
              </a:ext>
            </a:extLst>
          </p:cNvPr>
          <p:cNvSpPr>
            <a:spLocks noGrp="1"/>
          </p:cNvSpPr>
          <p:nvPr>
            <p:ph type="title"/>
          </p:nvPr>
        </p:nvSpPr>
        <p:spPr/>
        <p:txBody>
          <a:bodyPr/>
          <a:lstStyle/>
          <a:p>
            <a:r>
              <a:rPr lang="it-IT" altLang="it-IT"/>
              <a:t>Certificate creation</a:t>
            </a:r>
          </a:p>
        </p:txBody>
      </p:sp>
      <p:sp>
        <p:nvSpPr>
          <p:cNvPr id="51203" name="Segnaposto contenuto 2">
            <a:extLst>
              <a:ext uri="{FF2B5EF4-FFF2-40B4-BE49-F238E27FC236}">
                <a16:creationId xmlns:a16="http://schemas.microsoft.com/office/drawing/2014/main" id="{00F27F7E-7CE5-4CA2-92A6-D65689D30230}"/>
              </a:ext>
            </a:extLst>
          </p:cNvPr>
          <p:cNvSpPr>
            <a:spLocks noGrp="1"/>
          </p:cNvSpPr>
          <p:nvPr>
            <p:ph idx="1"/>
          </p:nvPr>
        </p:nvSpPr>
        <p:spPr/>
        <p:txBody>
          <a:bodyPr/>
          <a:lstStyle/>
          <a:p>
            <a:r>
              <a:rPr lang="it-IT" altLang="it-IT" dirty="0"/>
              <a:t>A certificate </a:t>
            </a:r>
            <a:r>
              <a:rPr lang="it-IT" altLang="it-IT" dirty="0" err="1"/>
              <a:t>request</a:t>
            </a:r>
            <a:r>
              <a:rPr lang="it-IT" altLang="it-IT" dirty="0"/>
              <a:t> (CSR) </a:t>
            </a:r>
            <a:r>
              <a:rPr lang="it-IT" altLang="it-IT" dirty="0" err="1"/>
              <a:t>is</a:t>
            </a:r>
            <a:r>
              <a:rPr lang="it-IT" altLang="it-IT" dirty="0"/>
              <a:t> </a:t>
            </a:r>
            <a:r>
              <a:rPr lang="it-IT" altLang="it-IT" dirty="0" err="1"/>
              <a:t>produced</a:t>
            </a:r>
            <a:r>
              <a:rPr lang="it-IT" altLang="it-IT" dirty="0"/>
              <a:t> and </a:t>
            </a:r>
            <a:r>
              <a:rPr lang="it-IT" altLang="it-IT" dirty="0" err="1"/>
              <a:t>submitted</a:t>
            </a:r>
            <a:r>
              <a:rPr lang="it-IT" altLang="it-IT" dirty="0"/>
              <a:t> to a CA</a:t>
            </a:r>
          </a:p>
          <a:p>
            <a:r>
              <a:rPr lang="it-IT" altLang="it-IT" dirty="0"/>
              <a:t>A RA (</a:t>
            </a:r>
            <a:r>
              <a:rPr lang="it-IT" altLang="it-IT" dirty="0" err="1"/>
              <a:t>registration</a:t>
            </a:r>
            <a:r>
              <a:rPr lang="it-IT" altLang="it-IT" dirty="0"/>
              <a:t> authority) </a:t>
            </a:r>
            <a:r>
              <a:rPr lang="it-IT" altLang="it-IT" dirty="0" err="1"/>
              <a:t>validates</a:t>
            </a:r>
            <a:r>
              <a:rPr lang="it-IT" altLang="it-IT" dirty="0"/>
              <a:t> the </a:t>
            </a:r>
            <a:r>
              <a:rPr lang="it-IT" altLang="it-IT" dirty="0" err="1"/>
              <a:t>requests</a:t>
            </a:r>
            <a:r>
              <a:rPr lang="it-IT" altLang="it-IT" dirty="0"/>
              <a:t> and </a:t>
            </a:r>
            <a:r>
              <a:rPr lang="it-IT" altLang="it-IT" dirty="0" err="1"/>
              <a:t>submits</a:t>
            </a:r>
            <a:r>
              <a:rPr lang="it-IT" altLang="it-IT" dirty="0"/>
              <a:t> </a:t>
            </a:r>
            <a:r>
              <a:rPr lang="it-IT" altLang="it-IT" dirty="0" err="1"/>
              <a:t>it</a:t>
            </a:r>
            <a:r>
              <a:rPr lang="it-IT" altLang="it-IT" dirty="0"/>
              <a:t> to the CA. </a:t>
            </a:r>
          </a:p>
          <a:p>
            <a:pPr lvl="1"/>
            <a:r>
              <a:rPr lang="it-IT" altLang="it-IT" dirty="0"/>
              <a:t>CA trusts RA and good security </a:t>
            </a:r>
            <a:r>
              <a:rPr lang="it-IT" altLang="it-IT" dirty="0" err="1"/>
              <a:t>practices</a:t>
            </a:r>
            <a:r>
              <a:rPr lang="it-IT" altLang="it-IT" dirty="0"/>
              <a:t> are </a:t>
            </a:r>
            <a:r>
              <a:rPr lang="it-IT" altLang="it-IT" dirty="0" err="1"/>
              <a:t>assumed</a:t>
            </a:r>
            <a:endParaRPr lang="it-IT" altLang="it-IT" dirty="0"/>
          </a:p>
          <a:p>
            <a:r>
              <a:rPr lang="it-IT" altLang="it-IT" dirty="0"/>
              <a:t>Success: a new certificate C </a:t>
            </a:r>
            <a:r>
              <a:rPr lang="it-IT" altLang="it-IT" dirty="0" err="1"/>
              <a:t>is</a:t>
            </a:r>
            <a:r>
              <a:rPr lang="it-IT" altLang="it-IT" dirty="0"/>
              <a:t> </a:t>
            </a:r>
            <a:r>
              <a:rPr lang="it-IT" altLang="it-IT" dirty="0" err="1"/>
              <a:t>issued</a:t>
            </a:r>
            <a:endParaRPr lang="it-IT" altLang="it-IT" dirty="0"/>
          </a:p>
          <a:p>
            <a:r>
              <a:rPr lang="it-IT" altLang="it-IT" dirty="0" err="1"/>
              <a:t>Failure</a:t>
            </a:r>
            <a:r>
              <a:rPr lang="it-IT" altLang="it-IT" dirty="0"/>
              <a:t>: no new certificate </a:t>
            </a:r>
            <a:r>
              <a:rPr lang="it-IT" altLang="it-IT" dirty="0" err="1"/>
              <a:t>is</a:t>
            </a:r>
            <a:r>
              <a:rPr lang="it-IT" altLang="it-IT" dirty="0"/>
              <a:t> </a:t>
            </a:r>
            <a:r>
              <a:rPr lang="it-IT" altLang="it-IT" dirty="0" err="1"/>
              <a:t>issued</a:t>
            </a:r>
            <a:endParaRPr lang="it-IT" altLang="it-IT"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48688-5357-488D-9C1B-6B6ABBFD6D2D}"/>
              </a:ext>
            </a:extLst>
          </p:cNvPr>
          <p:cNvSpPr>
            <a:spLocks noGrp="1"/>
          </p:cNvSpPr>
          <p:nvPr>
            <p:ph type="title"/>
          </p:nvPr>
        </p:nvSpPr>
        <p:spPr/>
        <p:txBody>
          <a:bodyPr/>
          <a:lstStyle/>
          <a:p>
            <a:r>
              <a:rPr lang="en-US" dirty="0"/>
              <a:t>Examples of RA validation practices</a:t>
            </a:r>
            <a:endParaRPr lang="it-IT" dirty="0"/>
          </a:p>
        </p:txBody>
      </p:sp>
      <p:sp>
        <p:nvSpPr>
          <p:cNvPr id="3" name="Content Placeholder 2">
            <a:extLst>
              <a:ext uri="{FF2B5EF4-FFF2-40B4-BE49-F238E27FC236}">
                <a16:creationId xmlns:a16="http://schemas.microsoft.com/office/drawing/2014/main" id="{7F394176-FBB2-45D0-B256-4EECFCDACF6B}"/>
              </a:ext>
            </a:extLst>
          </p:cNvPr>
          <p:cNvSpPr>
            <a:spLocks noGrp="1"/>
          </p:cNvSpPr>
          <p:nvPr>
            <p:ph idx="1"/>
          </p:nvPr>
        </p:nvSpPr>
        <p:spPr/>
        <p:txBody>
          <a:bodyPr/>
          <a:lstStyle/>
          <a:p>
            <a:r>
              <a:rPr lang="en-US" dirty="0"/>
              <a:t>For validating Web Sites + FQDNs</a:t>
            </a:r>
          </a:p>
          <a:p>
            <a:pPr lvl="1"/>
            <a:r>
              <a:rPr lang="en-US" dirty="0"/>
              <a:t>Proof of controlling corresponding DNS, or proof of owning the web server</a:t>
            </a:r>
          </a:p>
          <a:p>
            <a:pPr lvl="1"/>
            <a:r>
              <a:rPr lang="en-US" dirty="0"/>
              <a:t>For EV certificates, needs also personal identification and other legal stuff</a:t>
            </a:r>
          </a:p>
          <a:p>
            <a:pPr lvl="1"/>
            <a:endParaRPr lang="en-US" dirty="0"/>
          </a:p>
          <a:p>
            <a:r>
              <a:rPr lang="en-US" dirty="0"/>
              <a:t>For validating people</a:t>
            </a:r>
          </a:p>
          <a:p>
            <a:pPr lvl="1"/>
            <a:r>
              <a:rPr lang="en-US" dirty="0"/>
              <a:t>Legal identification (Photo ID, webcam, etc.)</a:t>
            </a:r>
            <a:endParaRPr lang="it-IT" dirty="0"/>
          </a:p>
        </p:txBody>
      </p:sp>
    </p:spTree>
    <p:extLst>
      <p:ext uri="{BB962C8B-B14F-4D97-AF65-F5344CB8AC3E}">
        <p14:creationId xmlns:p14="http://schemas.microsoft.com/office/powerpoint/2010/main" val="248554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olo 1">
            <a:extLst>
              <a:ext uri="{FF2B5EF4-FFF2-40B4-BE49-F238E27FC236}">
                <a16:creationId xmlns:a16="http://schemas.microsoft.com/office/drawing/2014/main" id="{042A1010-4F56-4400-AA73-81ADBB0BB7DE}"/>
              </a:ext>
            </a:extLst>
          </p:cNvPr>
          <p:cNvSpPr>
            <a:spLocks noGrp="1"/>
          </p:cNvSpPr>
          <p:nvPr>
            <p:ph type="title"/>
          </p:nvPr>
        </p:nvSpPr>
        <p:spPr/>
        <p:txBody>
          <a:bodyPr/>
          <a:lstStyle/>
          <a:p>
            <a:r>
              <a:rPr lang="it-IT" altLang="it-IT"/>
              <a:t>CA public keys installation</a:t>
            </a:r>
          </a:p>
        </p:txBody>
      </p:sp>
      <p:sp>
        <p:nvSpPr>
          <p:cNvPr id="52227" name="Segnaposto contenuto 2">
            <a:extLst>
              <a:ext uri="{FF2B5EF4-FFF2-40B4-BE49-F238E27FC236}">
                <a16:creationId xmlns:a16="http://schemas.microsoft.com/office/drawing/2014/main" id="{1AD54A3B-60AB-48ED-BDE1-6918EAA5424E}"/>
              </a:ext>
            </a:extLst>
          </p:cNvPr>
          <p:cNvSpPr>
            <a:spLocks noGrp="1"/>
          </p:cNvSpPr>
          <p:nvPr>
            <p:ph idx="1"/>
          </p:nvPr>
        </p:nvSpPr>
        <p:spPr/>
        <p:txBody>
          <a:bodyPr/>
          <a:lstStyle/>
          <a:p>
            <a:r>
              <a:rPr lang="it-IT" altLang="it-IT" dirty="0" err="1"/>
              <a:t>These</a:t>
            </a:r>
            <a:r>
              <a:rPr lang="it-IT" altLang="it-IT" dirty="0"/>
              <a:t> are </a:t>
            </a:r>
            <a:r>
              <a:rPr lang="it-IT" altLang="it-IT" dirty="0" err="1"/>
              <a:t>installed</a:t>
            </a:r>
            <a:r>
              <a:rPr lang="it-IT" altLang="it-IT" dirty="0"/>
              <a:t> one-time in a, </a:t>
            </a:r>
            <a:r>
              <a:rPr lang="it-IT" altLang="it-IT" dirty="0" err="1"/>
              <a:t>tipically</a:t>
            </a:r>
            <a:r>
              <a:rPr lang="it-IT" altLang="it-IT" dirty="0"/>
              <a:t> OS-wide data </a:t>
            </a:r>
            <a:r>
              <a:rPr lang="it-IT" altLang="it-IT" dirty="0" err="1"/>
              <a:t>structure</a:t>
            </a:r>
            <a:r>
              <a:rPr lang="it-IT" altLang="it-IT" dirty="0"/>
              <a:t>, and </a:t>
            </a:r>
            <a:r>
              <a:rPr lang="it-IT" altLang="it-IT" dirty="0" err="1"/>
              <a:t>replaced</a:t>
            </a:r>
            <a:r>
              <a:rPr lang="it-IT" altLang="it-IT" dirty="0"/>
              <a:t> from time to time:</a:t>
            </a:r>
          </a:p>
          <a:p>
            <a:pPr lvl="1"/>
            <a:r>
              <a:rPr lang="it-IT" altLang="it-IT" dirty="0"/>
              <a:t>In case of certificate </a:t>
            </a:r>
            <a:r>
              <a:rPr lang="it-IT" altLang="it-IT" dirty="0" err="1"/>
              <a:t>expiration</a:t>
            </a:r>
            <a:endParaRPr lang="it-IT" altLang="it-IT" dirty="0"/>
          </a:p>
          <a:p>
            <a:pPr lvl="1"/>
            <a:r>
              <a:rPr lang="it-IT" altLang="it-IT" dirty="0"/>
              <a:t>In case of </a:t>
            </a:r>
            <a:r>
              <a:rPr lang="it-IT" altLang="it-IT" dirty="0" err="1"/>
              <a:t>revocation</a:t>
            </a:r>
            <a:endParaRPr lang="it-IT" altLang="it-IT" dirty="0"/>
          </a:p>
          <a:p>
            <a:pPr lvl="1"/>
            <a:r>
              <a:rPr lang="it-IT" altLang="it-IT" dirty="0" err="1"/>
              <a:t>When</a:t>
            </a:r>
            <a:r>
              <a:rPr lang="it-IT" altLang="it-IT" dirty="0"/>
              <a:t> a new CA </a:t>
            </a:r>
            <a:r>
              <a:rPr lang="it-IT" altLang="it-IT" dirty="0" err="1"/>
              <a:t>is</a:t>
            </a:r>
            <a:r>
              <a:rPr lang="it-IT" altLang="it-IT" dirty="0"/>
              <a:t> </a:t>
            </a:r>
            <a:r>
              <a:rPr lang="it-IT" altLang="it-IT" dirty="0" err="1"/>
              <a:t>accepted</a:t>
            </a:r>
            <a:endParaRPr lang="it-IT" altLang="it-IT" dirty="0"/>
          </a:p>
          <a:p>
            <a:pPr lvl="1"/>
            <a:endParaRPr lang="it-IT" altLang="it-IT" dirty="0"/>
          </a:p>
          <a:p>
            <a:r>
              <a:rPr lang="it-IT" altLang="it-IT" dirty="0"/>
              <a:t>Root CA public keys are </a:t>
            </a:r>
            <a:r>
              <a:rPr lang="it-IT" altLang="it-IT" dirty="0" err="1"/>
              <a:t>within</a:t>
            </a:r>
            <a:r>
              <a:rPr lang="it-IT" altLang="it-IT" dirty="0"/>
              <a:t> self-</a:t>
            </a:r>
            <a:r>
              <a:rPr lang="it-IT" altLang="it-IT" dirty="0" err="1"/>
              <a:t>signed</a:t>
            </a:r>
            <a:r>
              <a:rPr lang="it-IT" altLang="it-IT" dirty="0"/>
              <a:t> certificates, and are </a:t>
            </a:r>
            <a:r>
              <a:rPr lang="it-IT" altLang="it-IT" dirty="0" err="1"/>
              <a:t>necessary</a:t>
            </a:r>
            <a:r>
              <a:rPr lang="it-IT" altLang="it-IT" dirty="0"/>
              <a:t> for </a:t>
            </a:r>
            <a:r>
              <a:rPr lang="it-IT" altLang="it-IT" dirty="0" err="1"/>
              <a:t>validation</a:t>
            </a:r>
            <a:endParaRPr lang="it-IT" altLang="it-IT" dirty="0"/>
          </a:p>
          <a:p>
            <a:endParaRPr lang="it-IT" altLang="it-IT" dirty="0"/>
          </a:p>
          <a:p>
            <a:r>
              <a:rPr lang="it-IT" altLang="it-IT" dirty="0" err="1"/>
              <a:t>Keystores</a:t>
            </a:r>
            <a:r>
              <a:rPr lang="it-IT" altLang="it-IT" dirty="0"/>
              <a:t> </a:t>
            </a:r>
            <a:r>
              <a:rPr lang="it-IT" altLang="it-IT" dirty="0" err="1"/>
              <a:t>become</a:t>
            </a:r>
            <a:r>
              <a:rPr lang="it-IT" altLang="it-IT" dirty="0"/>
              <a:t> a </a:t>
            </a:r>
            <a:r>
              <a:rPr lang="it-IT" altLang="it-IT" dirty="0">
                <a:solidFill>
                  <a:srgbClr val="FF0000"/>
                </a:solidFill>
              </a:rPr>
              <a:t>hot</a:t>
            </a:r>
            <a:r>
              <a:rPr lang="it-IT" altLang="it-IT" dirty="0"/>
              <a:t> security point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7E701-7A77-4459-BF04-BF05B48CBFE9}"/>
              </a:ext>
            </a:extLst>
          </p:cNvPr>
          <p:cNvSpPr>
            <a:spLocks noGrp="1"/>
          </p:cNvSpPr>
          <p:nvPr>
            <p:ph type="title"/>
          </p:nvPr>
        </p:nvSpPr>
        <p:spPr/>
        <p:txBody>
          <a:bodyPr/>
          <a:lstStyle/>
          <a:p>
            <a:r>
              <a:rPr lang="en-US" dirty="0"/>
              <a:t>Example of </a:t>
            </a:r>
            <a:r>
              <a:rPr lang="en-US" dirty="0" err="1"/>
              <a:t>keystore</a:t>
            </a:r>
            <a:r>
              <a:rPr lang="en-US" dirty="0"/>
              <a:t> tampering</a:t>
            </a:r>
            <a:endParaRPr lang="it-IT" dirty="0"/>
          </a:p>
        </p:txBody>
      </p:sp>
      <p:sp>
        <p:nvSpPr>
          <p:cNvPr id="3" name="Content Placeholder 2">
            <a:extLst>
              <a:ext uri="{FF2B5EF4-FFF2-40B4-BE49-F238E27FC236}">
                <a16:creationId xmlns:a16="http://schemas.microsoft.com/office/drawing/2014/main" id="{F481500C-E93D-4349-BC42-5FFA7A4941DE}"/>
              </a:ext>
            </a:extLst>
          </p:cNvPr>
          <p:cNvSpPr>
            <a:spLocks noGrp="1"/>
          </p:cNvSpPr>
          <p:nvPr>
            <p:ph idx="1"/>
          </p:nvPr>
        </p:nvSpPr>
        <p:spPr/>
        <p:txBody>
          <a:bodyPr/>
          <a:lstStyle/>
          <a:p>
            <a:r>
              <a:rPr lang="en-US" dirty="0"/>
              <a:t>Avast Web Mail shield</a:t>
            </a:r>
          </a:p>
          <a:p>
            <a:pPr lvl="1"/>
            <a:r>
              <a:rPr lang="en-US" dirty="0"/>
              <a:t>Almost any commercial AV does this currently</a:t>
            </a:r>
          </a:p>
          <a:p>
            <a:pPr lvl="1"/>
            <a:endParaRPr lang="en-US" dirty="0"/>
          </a:p>
          <a:p>
            <a:endParaRPr lang="it-IT"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373198D6-725B-4233-9C8E-35BB61EB8B4A}"/>
                  </a:ext>
                </a:extLst>
              </p14:cNvPr>
              <p14:cNvContentPartPr/>
              <p14:nvPr/>
            </p14:nvContentPartPr>
            <p14:xfrm>
              <a:off x="2261520" y="3206880"/>
              <a:ext cx="5575680" cy="2677320"/>
            </p14:xfrm>
          </p:contentPart>
        </mc:Choice>
        <mc:Fallback xmlns="">
          <p:pic>
            <p:nvPicPr>
              <p:cNvPr id="4" name="Ink 3">
                <a:extLst>
                  <a:ext uri="{FF2B5EF4-FFF2-40B4-BE49-F238E27FC236}">
                    <a16:creationId xmlns:a16="http://schemas.microsoft.com/office/drawing/2014/main" id="{373198D6-725B-4233-9C8E-35BB61EB8B4A}"/>
                  </a:ext>
                </a:extLst>
              </p:cNvPr>
              <p:cNvPicPr/>
              <p:nvPr/>
            </p:nvPicPr>
            <p:blipFill>
              <a:blip r:embed="rId3"/>
              <a:stretch>
                <a:fillRect/>
              </a:stretch>
            </p:blipFill>
            <p:spPr>
              <a:xfrm>
                <a:off x="2252160" y="3197520"/>
                <a:ext cx="5594400" cy="2696040"/>
              </a:xfrm>
              <a:prstGeom prst="rect">
                <a:avLst/>
              </a:prstGeom>
            </p:spPr>
          </p:pic>
        </mc:Fallback>
      </mc:AlternateContent>
    </p:spTree>
    <p:extLst>
      <p:ext uri="{BB962C8B-B14F-4D97-AF65-F5344CB8AC3E}">
        <p14:creationId xmlns:p14="http://schemas.microsoft.com/office/powerpoint/2010/main" val="1438454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0225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91879-3E8F-3378-6103-BF377D05A57E}"/>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A797CE4B-0E31-DFE1-3AD9-7263108DC682}"/>
              </a:ext>
            </a:extLst>
          </p:cNvPr>
          <p:cNvSpPr>
            <a:spLocks noGrp="1"/>
          </p:cNvSpPr>
          <p:nvPr>
            <p:ph idx="1"/>
          </p:nvPr>
        </p:nvSpPr>
        <p:spPr/>
        <p:txBody>
          <a:bodyPr/>
          <a:lstStyle/>
          <a:p>
            <a:endParaRPr lang="it-IT"/>
          </a:p>
        </p:txBody>
      </p:sp>
      <p:pic>
        <p:nvPicPr>
          <p:cNvPr id="5" name="Picture 4">
            <a:extLst>
              <a:ext uri="{FF2B5EF4-FFF2-40B4-BE49-F238E27FC236}">
                <a16:creationId xmlns:a16="http://schemas.microsoft.com/office/drawing/2014/main" id="{07981CA4-AC8A-C8AB-123E-A65FA79A2390}"/>
              </a:ext>
            </a:extLst>
          </p:cNvPr>
          <p:cNvPicPr>
            <a:picLocks noChangeAspect="1"/>
          </p:cNvPicPr>
          <p:nvPr/>
        </p:nvPicPr>
        <p:blipFill>
          <a:blip r:embed="rId2"/>
          <a:stretch>
            <a:fillRect/>
          </a:stretch>
        </p:blipFill>
        <p:spPr>
          <a:xfrm>
            <a:off x="3367803" y="186409"/>
            <a:ext cx="5456393" cy="6485182"/>
          </a:xfrm>
          <a:prstGeom prst="rect">
            <a:avLst/>
          </a:prstGeom>
        </p:spPr>
      </p:pic>
    </p:spTree>
    <p:extLst>
      <p:ext uri="{BB962C8B-B14F-4D97-AF65-F5344CB8AC3E}">
        <p14:creationId xmlns:p14="http://schemas.microsoft.com/office/powerpoint/2010/main" val="4950241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C9B7D-719A-43A0-B857-5CC12B80CA49}"/>
              </a:ext>
            </a:extLst>
          </p:cNvPr>
          <p:cNvSpPr>
            <a:spLocks noGrp="1"/>
          </p:cNvSpPr>
          <p:nvPr>
            <p:ph type="title"/>
          </p:nvPr>
        </p:nvSpPr>
        <p:spPr/>
        <p:txBody>
          <a:bodyPr/>
          <a:lstStyle/>
          <a:p>
            <a:r>
              <a:rPr lang="en-US" dirty="0"/>
              <a:t>Yes, Diffie-Hellman exchange works, but</a:t>
            </a:r>
            <a:endParaRPr lang="it-IT" dirty="0"/>
          </a:p>
        </p:txBody>
      </p:sp>
      <p:sp>
        <p:nvSpPr>
          <p:cNvPr id="3" name="Content Placeholder 2">
            <a:extLst>
              <a:ext uri="{FF2B5EF4-FFF2-40B4-BE49-F238E27FC236}">
                <a16:creationId xmlns:a16="http://schemas.microsoft.com/office/drawing/2014/main" id="{EC840545-F575-4CE9-8948-8CBFD2EC8BBE}"/>
              </a:ext>
            </a:extLst>
          </p:cNvPr>
          <p:cNvSpPr>
            <a:spLocks noGrp="1"/>
          </p:cNvSpPr>
          <p:nvPr>
            <p:ph idx="1"/>
          </p:nvPr>
        </p:nvSpPr>
        <p:spPr/>
        <p:txBody>
          <a:bodyPr/>
          <a:lstStyle/>
          <a:p>
            <a:r>
              <a:rPr lang="en-US" dirty="0"/>
              <a:t>Distributing public keys is subject to MITM</a:t>
            </a:r>
          </a:p>
          <a:p>
            <a:r>
              <a:rPr lang="en-US" dirty="0"/>
              <a:t>Need of a way of having </a:t>
            </a:r>
            <a:r>
              <a:rPr lang="en-US" b="1" dirty="0"/>
              <a:t>trusted</a:t>
            </a:r>
            <a:r>
              <a:rPr lang="en-US" dirty="0"/>
              <a:t> public keys</a:t>
            </a:r>
          </a:p>
          <a:p>
            <a:endParaRPr lang="it-IT" dirty="0"/>
          </a:p>
        </p:txBody>
      </p:sp>
    </p:spTree>
    <p:extLst>
      <p:ext uri="{BB962C8B-B14F-4D97-AF65-F5344CB8AC3E}">
        <p14:creationId xmlns:p14="http://schemas.microsoft.com/office/powerpoint/2010/main" val="1684092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483BF-07BC-421A-AC97-C3FD9B5B4268}"/>
              </a:ext>
            </a:extLst>
          </p:cNvPr>
          <p:cNvSpPr>
            <a:spLocks noGrp="1"/>
          </p:cNvSpPr>
          <p:nvPr>
            <p:ph type="title"/>
          </p:nvPr>
        </p:nvSpPr>
        <p:spPr/>
        <p:txBody>
          <a:bodyPr/>
          <a:lstStyle/>
          <a:p>
            <a:r>
              <a:rPr lang="en-US" dirty="0"/>
              <a:t>Example of CA private key theft</a:t>
            </a:r>
            <a:endParaRPr lang="it-IT" dirty="0"/>
          </a:p>
        </p:txBody>
      </p:sp>
      <p:sp>
        <p:nvSpPr>
          <p:cNvPr id="3" name="Content Placeholder 2">
            <a:extLst>
              <a:ext uri="{FF2B5EF4-FFF2-40B4-BE49-F238E27FC236}">
                <a16:creationId xmlns:a16="http://schemas.microsoft.com/office/drawing/2014/main" id="{A0E590FE-E684-467B-8A5E-5DA4F926C81A}"/>
              </a:ext>
            </a:extLst>
          </p:cNvPr>
          <p:cNvSpPr>
            <a:spLocks noGrp="1"/>
          </p:cNvSpPr>
          <p:nvPr>
            <p:ph idx="1"/>
          </p:nvPr>
        </p:nvSpPr>
        <p:spPr/>
        <p:txBody>
          <a:bodyPr/>
          <a:lstStyle/>
          <a:p>
            <a:r>
              <a:rPr lang="en-US" dirty="0"/>
              <a:t>The </a:t>
            </a:r>
            <a:r>
              <a:rPr lang="en-US" dirty="0" err="1"/>
              <a:t>Diginotar</a:t>
            </a:r>
            <a:r>
              <a:rPr lang="en-US" dirty="0"/>
              <a:t> case and many more</a:t>
            </a:r>
            <a:endParaRPr lang="it-IT" dirty="0"/>
          </a:p>
        </p:txBody>
      </p:sp>
    </p:spTree>
    <p:extLst>
      <p:ext uri="{BB962C8B-B14F-4D97-AF65-F5344CB8AC3E}">
        <p14:creationId xmlns:p14="http://schemas.microsoft.com/office/powerpoint/2010/main" val="5341345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olo 1">
            <a:extLst>
              <a:ext uri="{FF2B5EF4-FFF2-40B4-BE49-F238E27FC236}">
                <a16:creationId xmlns:a16="http://schemas.microsoft.com/office/drawing/2014/main" id="{1D51C8E7-4C4F-47B2-A92C-3A4DAF236C02}"/>
              </a:ext>
            </a:extLst>
          </p:cNvPr>
          <p:cNvSpPr>
            <a:spLocks noGrp="1"/>
          </p:cNvSpPr>
          <p:nvPr>
            <p:ph type="title"/>
          </p:nvPr>
        </p:nvSpPr>
        <p:spPr/>
        <p:txBody>
          <a:bodyPr/>
          <a:lstStyle/>
          <a:p>
            <a:r>
              <a:rPr lang="it-IT" altLang="it-IT"/>
              <a:t>Certificate validation</a:t>
            </a:r>
          </a:p>
        </p:txBody>
      </p:sp>
      <p:sp>
        <p:nvSpPr>
          <p:cNvPr id="53251" name="Segnaposto contenuto 2">
            <a:extLst>
              <a:ext uri="{FF2B5EF4-FFF2-40B4-BE49-F238E27FC236}">
                <a16:creationId xmlns:a16="http://schemas.microsoft.com/office/drawing/2014/main" id="{1DAF082C-5A14-4C8C-991A-2E0E083D6626}"/>
              </a:ext>
            </a:extLst>
          </p:cNvPr>
          <p:cNvSpPr>
            <a:spLocks noGrp="1"/>
          </p:cNvSpPr>
          <p:nvPr>
            <p:ph idx="1"/>
          </p:nvPr>
        </p:nvSpPr>
        <p:spPr/>
        <p:txBody>
          <a:bodyPr/>
          <a:lstStyle/>
          <a:p>
            <a:r>
              <a:rPr lang="it-IT" altLang="it-IT"/>
              <a:t>All these checks must be successful:</a:t>
            </a:r>
          </a:p>
          <a:p>
            <a:pPr lvl="1"/>
            <a:r>
              <a:rPr lang="it-IT" altLang="it-IT"/>
              <a:t>Digest must correspond to a known and </a:t>
            </a:r>
            <a:r>
              <a:rPr lang="it-IT" altLang="it-IT" b="1"/>
              <a:t>accepted</a:t>
            </a:r>
            <a:r>
              <a:rPr lang="it-IT" altLang="it-IT"/>
              <a:t> public key of a CA in the keystore</a:t>
            </a:r>
          </a:p>
          <a:p>
            <a:pPr lvl="1"/>
            <a:r>
              <a:rPr lang="it-IT" altLang="it-IT"/>
              <a:t>Validity time window must fit with </a:t>
            </a:r>
            <a:r>
              <a:rPr lang="it-IT" altLang="it-IT" b="1"/>
              <a:t>current time</a:t>
            </a:r>
          </a:p>
          <a:p>
            <a:pPr lvl="1"/>
            <a:r>
              <a:rPr lang="it-IT" altLang="it-IT"/>
              <a:t>Certificate scope must match (can’t use a certificate for authorizing things not in the certificate scope)</a:t>
            </a:r>
          </a:p>
          <a:p>
            <a:pPr lvl="1"/>
            <a:r>
              <a:rPr lang="it-IT" altLang="it-IT"/>
              <a:t>Certificate must not be </a:t>
            </a:r>
            <a:r>
              <a:rPr lang="it-IT" altLang="it-IT" b="1"/>
              <a:t>revoked</a:t>
            </a:r>
          </a:p>
          <a:p>
            <a:pPr lvl="1"/>
            <a:r>
              <a:rPr lang="it-IT" altLang="it-IT" b="1"/>
              <a:t>Quality check must be ok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AFA67CD3-AB4E-4A7A-BEB8-53C445D8C4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726"/>
            <a:ext cx="561487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a:extLst>
              <a:ext uri="{FF2B5EF4-FFF2-40B4-BE49-F238E27FC236}">
                <a16:creationId xmlns:a16="http://schemas.microsoft.com/office/drawing/2014/main" id="{07CF545F-9C2E-4446-97CD-AD92990C2B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4274" name="Titolo 1">
            <a:extLst>
              <a:ext uri="{FF2B5EF4-FFF2-40B4-BE49-F238E27FC236}">
                <a16:creationId xmlns:a16="http://schemas.microsoft.com/office/drawing/2014/main" id="{29A44A70-2613-405D-8E6B-5538AD6FDC97}"/>
              </a:ext>
            </a:extLst>
          </p:cNvPr>
          <p:cNvSpPr>
            <a:spLocks noGrp="1"/>
          </p:cNvSpPr>
          <p:nvPr>
            <p:ph type="title"/>
          </p:nvPr>
        </p:nvSpPr>
        <p:spPr>
          <a:xfrm>
            <a:off x="6094105" y="802955"/>
            <a:ext cx="4977976" cy="1454051"/>
          </a:xfrm>
        </p:spPr>
        <p:txBody>
          <a:bodyPr>
            <a:normAutofit/>
          </a:bodyPr>
          <a:lstStyle/>
          <a:p>
            <a:r>
              <a:rPr lang="it-IT" altLang="it-IT">
                <a:solidFill>
                  <a:srgbClr val="000000"/>
                </a:solidFill>
              </a:rPr>
              <a:t>Digest check</a:t>
            </a:r>
          </a:p>
        </p:txBody>
      </p:sp>
      <p:sp>
        <p:nvSpPr>
          <p:cNvPr id="78" name="Freeform 62">
            <a:extLst>
              <a:ext uri="{FF2B5EF4-FFF2-40B4-BE49-F238E27FC236}">
                <a16:creationId xmlns:a16="http://schemas.microsoft.com/office/drawing/2014/main" id="{339C8D78-A644-462F-B674-F440635E5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8619"/>
            <a:ext cx="5000438" cy="5400962"/>
          </a:xfrm>
          <a:custGeom>
            <a:avLst/>
            <a:gdLst>
              <a:gd name="connsiteX0" fmla="*/ 2299956 w 5000438"/>
              <a:gd name="connsiteY0" fmla="*/ 0 h 5400962"/>
              <a:gd name="connsiteX1" fmla="*/ 5000438 w 5000438"/>
              <a:gd name="connsiteY1" fmla="*/ 2700481 h 5400962"/>
              <a:gd name="connsiteX2" fmla="*/ 2299956 w 5000438"/>
              <a:gd name="connsiteY2" fmla="*/ 5400962 h 5400962"/>
              <a:gd name="connsiteX3" fmla="*/ 60675 w 5000438"/>
              <a:gd name="connsiteY3" fmla="*/ 4210346 h 5400962"/>
              <a:gd name="connsiteX4" fmla="*/ 0 w 5000438"/>
              <a:gd name="connsiteY4" fmla="*/ 4110472 h 5400962"/>
              <a:gd name="connsiteX5" fmla="*/ 0 w 5000438"/>
              <a:gd name="connsiteY5" fmla="*/ 1290491 h 5400962"/>
              <a:gd name="connsiteX6" fmla="*/ 60675 w 5000438"/>
              <a:gd name="connsiteY6" fmla="*/ 1190617 h 5400962"/>
              <a:gd name="connsiteX7" fmla="*/ 2299956 w 5000438"/>
              <a:gd name="connsiteY7" fmla="*/ 0 h 5400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00438" h="5400962">
                <a:moveTo>
                  <a:pt x="2299956" y="0"/>
                </a:moveTo>
                <a:cubicBezTo>
                  <a:pt x="3791390" y="0"/>
                  <a:pt x="5000438" y="1209047"/>
                  <a:pt x="5000438" y="2700481"/>
                </a:cubicBezTo>
                <a:cubicBezTo>
                  <a:pt x="5000438" y="4191915"/>
                  <a:pt x="3791390" y="5400962"/>
                  <a:pt x="2299956" y="5400962"/>
                </a:cubicBezTo>
                <a:cubicBezTo>
                  <a:pt x="1367810" y="5400962"/>
                  <a:pt x="545971" y="4928678"/>
                  <a:pt x="60675" y="4210346"/>
                </a:cubicBezTo>
                <a:lnTo>
                  <a:pt x="0" y="4110472"/>
                </a:lnTo>
                <a:lnTo>
                  <a:pt x="0" y="1290491"/>
                </a:lnTo>
                <a:lnTo>
                  <a:pt x="60675" y="1190617"/>
                </a:lnTo>
                <a:cubicBezTo>
                  <a:pt x="545971" y="472284"/>
                  <a:pt x="1367810" y="0"/>
                  <a:pt x="229995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85000"/>
                  </a:schemeClr>
                </a:gs>
                <a:gs pos="100000">
                  <a:schemeClr val="bg2">
                    <a:lumMod val="8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1" name="Graphic 70" descr="Fingerprint">
            <a:extLst>
              <a:ext uri="{FF2B5EF4-FFF2-40B4-BE49-F238E27FC236}">
                <a16:creationId xmlns:a16="http://schemas.microsoft.com/office/drawing/2014/main" id="{F8F7DAF5-8C3E-4D33-A963-F7D736F9E3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0254" y="1629089"/>
            <a:ext cx="3620021" cy="3620021"/>
          </a:xfrm>
          <a:prstGeom prst="rect">
            <a:avLst/>
          </a:prstGeom>
        </p:spPr>
      </p:pic>
      <p:sp>
        <p:nvSpPr>
          <p:cNvPr id="54275" name="Segnaposto contenuto 2">
            <a:extLst>
              <a:ext uri="{FF2B5EF4-FFF2-40B4-BE49-F238E27FC236}">
                <a16:creationId xmlns:a16="http://schemas.microsoft.com/office/drawing/2014/main" id="{B4954967-5220-414D-8A5C-EAEA7AD8E3A0}"/>
              </a:ext>
            </a:extLst>
          </p:cNvPr>
          <p:cNvSpPr>
            <a:spLocks noGrp="1"/>
          </p:cNvSpPr>
          <p:nvPr>
            <p:ph idx="1"/>
          </p:nvPr>
        </p:nvSpPr>
        <p:spPr>
          <a:xfrm>
            <a:off x="6090574" y="2421682"/>
            <a:ext cx="4977578" cy="3639289"/>
          </a:xfrm>
        </p:spPr>
        <p:txBody>
          <a:bodyPr anchor="ctr">
            <a:normAutofit/>
          </a:bodyPr>
          <a:lstStyle/>
          <a:p>
            <a:r>
              <a:rPr lang="it-IT" altLang="it-IT" dirty="0">
                <a:solidFill>
                  <a:srgbClr val="000000"/>
                </a:solidFill>
              </a:rPr>
              <a:t>C = Certificate to be </a:t>
            </a:r>
            <a:r>
              <a:rPr lang="it-IT" altLang="it-IT" dirty="0" err="1">
                <a:solidFill>
                  <a:srgbClr val="000000"/>
                </a:solidFill>
              </a:rPr>
              <a:t>checked</a:t>
            </a:r>
            <a:endParaRPr lang="it-IT" altLang="it-IT" dirty="0">
              <a:solidFill>
                <a:srgbClr val="000000"/>
              </a:solidFill>
            </a:endParaRPr>
          </a:p>
          <a:p>
            <a:r>
              <a:rPr lang="it-IT" altLang="it-IT" dirty="0">
                <a:solidFill>
                  <a:srgbClr val="000000"/>
                </a:solidFill>
              </a:rPr>
              <a:t>D = </a:t>
            </a:r>
            <a:r>
              <a:rPr lang="it-IT" altLang="it-IT" dirty="0" err="1">
                <a:solidFill>
                  <a:srgbClr val="000000"/>
                </a:solidFill>
              </a:rPr>
              <a:t>Fingerprint</a:t>
            </a:r>
            <a:r>
              <a:rPr lang="it-IT" altLang="it-IT" dirty="0">
                <a:solidFill>
                  <a:srgbClr val="000000"/>
                </a:solidFill>
              </a:rPr>
              <a:t> of C</a:t>
            </a:r>
          </a:p>
          <a:p>
            <a:pPr lvl="1"/>
            <a:r>
              <a:rPr lang="it-IT" altLang="it-IT" sz="2800" dirty="0">
                <a:solidFill>
                  <a:srgbClr val="000000"/>
                </a:solidFill>
              </a:rPr>
              <a:t>D = E(</a:t>
            </a:r>
            <a:r>
              <a:rPr lang="it-IT" altLang="it-IT" sz="2800" dirty="0" err="1">
                <a:solidFill>
                  <a:srgbClr val="000000"/>
                </a:solidFill>
              </a:rPr>
              <a:t>Pr_CA</a:t>
            </a:r>
            <a:r>
              <a:rPr lang="it-IT" altLang="it-IT" sz="2800" dirty="0">
                <a:solidFill>
                  <a:srgbClr val="000000"/>
                </a:solidFill>
              </a:rPr>
              <a:t>,  H( C ) )</a:t>
            </a:r>
          </a:p>
          <a:p>
            <a:pPr lvl="1"/>
            <a:endParaRPr lang="it-IT" altLang="it-IT" sz="2800" dirty="0">
              <a:solidFill>
                <a:srgbClr val="000000"/>
              </a:solidFill>
            </a:endParaRPr>
          </a:p>
          <a:p>
            <a:pPr lvl="1"/>
            <a:r>
              <a:rPr lang="it-IT" altLang="it-IT" sz="2800" dirty="0">
                <a:solidFill>
                  <a:srgbClr val="000000"/>
                </a:solidFill>
              </a:rPr>
              <a:t>C’</a:t>
            </a:r>
          </a:p>
          <a:p>
            <a:pPr lvl="1"/>
            <a:r>
              <a:rPr lang="it-IT" altLang="it-IT" sz="2800" dirty="0">
                <a:solidFill>
                  <a:srgbClr val="000000"/>
                </a:solidFill>
              </a:rPr>
              <a:t>H( C’ ) = D( </a:t>
            </a:r>
            <a:r>
              <a:rPr lang="it-IT" altLang="it-IT" sz="2800" dirty="0" err="1">
                <a:solidFill>
                  <a:srgbClr val="000000"/>
                </a:solidFill>
              </a:rPr>
              <a:t>Pu_CA</a:t>
            </a:r>
            <a:r>
              <a:rPr lang="it-IT" altLang="it-IT" sz="2800" dirty="0">
                <a:solidFill>
                  <a:srgbClr val="000000"/>
                </a:solidFill>
              </a:rPr>
              <a:t>, D’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olo 1">
            <a:extLst>
              <a:ext uri="{FF2B5EF4-FFF2-40B4-BE49-F238E27FC236}">
                <a16:creationId xmlns:a16="http://schemas.microsoft.com/office/drawing/2014/main" id="{00B425F9-28E9-49F1-A242-F513CAE22D64}"/>
              </a:ext>
            </a:extLst>
          </p:cNvPr>
          <p:cNvSpPr>
            <a:spLocks noGrp="1"/>
          </p:cNvSpPr>
          <p:nvPr>
            <p:ph type="title"/>
          </p:nvPr>
        </p:nvSpPr>
        <p:spPr/>
        <p:txBody>
          <a:bodyPr/>
          <a:lstStyle/>
          <a:p>
            <a:r>
              <a:rPr lang="it-IT" altLang="it-IT"/>
              <a:t>Certificate revocation check</a:t>
            </a:r>
          </a:p>
        </p:txBody>
      </p:sp>
      <p:sp>
        <p:nvSpPr>
          <p:cNvPr id="3" name="Segnaposto contenuto 2">
            <a:extLst>
              <a:ext uri="{FF2B5EF4-FFF2-40B4-BE49-F238E27FC236}">
                <a16:creationId xmlns:a16="http://schemas.microsoft.com/office/drawing/2014/main" id="{52070687-03D4-416A-859A-53F1F7C6CE21}"/>
              </a:ext>
            </a:extLst>
          </p:cNvPr>
          <p:cNvSpPr>
            <a:spLocks noGrp="1"/>
          </p:cNvSpPr>
          <p:nvPr>
            <p:ph idx="1"/>
          </p:nvPr>
        </p:nvSpPr>
        <p:spPr/>
        <p:txBody>
          <a:bodyPr/>
          <a:lstStyle/>
          <a:p>
            <a:pPr marL="0" indent="0">
              <a:buNone/>
              <a:defRPr/>
            </a:pPr>
            <a:r>
              <a:rPr lang="it-IT" dirty="0" err="1"/>
              <a:t>Alternatives</a:t>
            </a:r>
            <a:r>
              <a:rPr lang="it-IT" dirty="0"/>
              <a:t>:</a:t>
            </a:r>
          </a:p>
          <a:p>
            <a:pPr>
              <a:defRPr/>
            </a:pPr>
            <a:r>
              <a:rPr lang="it-IT" dirty="0"/>
              <a:t>Via an OCSP server. </a:t>
            </a:r>
            <a:r>
              <a:rPr lang="it-IT" dirty="0" err="1"/>
              <a:t>It</a:t>
            </a:r>
            <a:r>
              <a:rPr lang="it-IT" dirty="0"/>
              <a:t> must be </a:t>
            </a:r>
            <a:r>
              <a:rPr lang="it-IT" dirty="0" err="1"/>
              <a:t>trusted</a:t>
            </a:r>
            <a:r>
              <a:rPr lang="it-IT" dirty="0"/>
              <a:t> on </a:t>
            </a:r>
            <a:r>
              <a:rPr lang="it-IT" dirty="0" err="1"/>
              <a:t>its</a:t>
            </a:r>
            <a:r>
              <a:rPr lang="it-IT" dirty="0"/>
              <a:t> </a:t>
            </a:r>
            <a:r>
              <a:rPr lang="it-IT" dirty="0" err="1"/>
              <a:t>own</a:t>
            </a:r>
            <a:r>
              <a:rPr lang="it-IT" dirty="0"/>
              <a:t>. The OCSP URL </a:t>
            </a:r>
            <a:r>
              <a:rPr lang="it-IT" dirty="0" err="1"/>
              <a:t>is</a:t>
            </a:r>
            <a:r>
              <a:rPr lang="it-IT" dirty="0"/>
              <a:t> </a:t>
            </a:r>
            <a:r>
              <a:rPr lang="it-IT" dirty="0" err="1"/>
              <a:t>usually</a:t>
            </a:r>
            <a:r>
              <a:rPr lang="it-IT" dirty="0"/>
              <a:t> in a certificate </a:t>
            </a:r>
            <a:r>
              <a:rPr lang="it-IT" dirty="0" err="1"/>
              <a:t>field</a:t>
            </a:r>
            <a:endParaRPr lang="it-IT" dirty="0"/>
          </a:p>
          <a:p>
            <a:pPr lvl="1">
              <a:defRPr/>
            </a:pPr>
            <a:r>
              <a:rPr lang="it-IT" dirty="0"/>
              <a:t>Performance </a:t>
            </a:r>
            <a:r>
              <a:rPr lang="it-IT" dirty="0" err="1"/>
              <a:t>problem</a:t>
            </a:r>
            <a:r>
              <a:rPr lang="it-IT" dirty="0"/>
              <a:t> and an </a:t>
            </a:r>
            <a:r>
              <a:rPr lang="it-IT" dirty="0" err="1"/>
              <a:t>example</a:t>
            </a:r>
            <a:r>
              <a:rPr lang="it-IT" dirty="0"/>
              <a:t> of </a:t>
            </a:r>
            <a:r>
              <a:rPr lang="it-IT" dirty="0" err="1"/>
              <a:t>possible</a:t>
            </a:r>
            <a:r>
              <a:rPr lang="it-IT" dirty="0"/>
              <a:t> domino </a:t>
            </a:r>
            <a:r>
              <a:rPr lang="it-IT" dirty="0" err="1"/>
              <a:t>attack</a:t>
            </a:r>
            <a:r>
              <a:rPr lang="it-IT" dirty="0"/>
              <a:t> </a:t>
            </a:r>
          </a:p>
          <a:p>
            <a:pPr marL="914400" lvl="2" indent="0">
              <a:buNone/>
              <a:defRPr/>
            </a:pPr>
            <a:r>
              <a:rPr lang="it-IT" dirty="0" err="1"/>
              <a:t>Availability</a:t>
            </a:r>
            <a:r>
              <a:rPr lang="it-IT" dirty="0"/>
              <a:t> -&gt; </a:t>
            </a:r>
            <a:r>
              <a:rPr lang="it-IT" dirty="0" err="1"/>
              <a:t>Confidentiality+Integrity</a:t>
            </a:r>
            <a:endParaRPr lang="it-IT" dirty="0"/>
          </a:p>
          <a:p>
            <a:pPr>
              <a:defRPr/>
            </a:pPr>
            <a:r>
              <a:rPr lang="it-IT" dirty="0"/>
              <a:t>Via download of </a:t>
            </a:r>
            <a:r>
              <a:rPr lang="it-IT" dirty="0" err="1"/>
              <a:t>huge</a:t>
            </a:r>
            <a:r>
              <a:rPr lang="it-IT" dirty="0"/>
              <a:t> CRL </a:t>
            </a:r>
            <a:r>
              <a:rPr lang="it-IT" dirty="0" err="1"/>
              <a:t>txt</a:t>
            </a:r>
            <a:r>
              <a:rPr lang="it-IT" dirty="0"/>
              <a:t> </a:t>
            </a:r>
            <a:r>
              <a:rPr lang="it-IT" dirty="0" err="1"/>
              <a:t>files</a:t>
            </a:r>
            <a:endParaRPr lang="it-IT" dirty="0"/>
          </a:p>
          <a:p>
            <a:pPr lvl="1">
              <a:defRPr/>
            </a:pPr>
            <a:r>
              <a:rPr lang="it-IT" dirty="0"/>
              <a:t>Big performance </a:t>
            </a:r>
            <a:r>
              <a:rPr lang="it-IT" dirty="0" err="1"/>
              <a:t>problem</a:t>
            </a:r>
            <a:endParaRPr lang="it-IT" dirty="0"/>
          </a:p>
          <a:p>
            <a:pPr>
              <a:defRPr/>
            </a:pPr>
            <a:r>
              <a:rPr lang="it-IT" dirty="0"/>
              <a:t>OCSP </a:t>
            </a:r>
            <a:r>
              <a:rPr lang="it-IT" dirty="0" err="1"/>
              <a:t>Stapling</a:t>
            </a:r>
            <a:endParaRPr lang="it-IT" dirty="0"/>
          </a:p>
          <a:p>
            <a:pPr lvl="1">
              <a:defRPr/>
            </a:pPr>
            <a:endParaRPr lang="it-IT" dirty="0"/>
          </a:p>
          <a:p>
            <a:pPr>
              <a:defRPr/>
            </a:pPr>
            <a:endParaRPr lang="it-IT"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olo 1">
            <a:extLst>
              <a:ext uri="{FF2B5EF4-FFF2-40B4-BE49-F238E27FC236}">
                <a16:creationId xmlns:a16="http://schemas.microsoft.com/office/drawing/2014/main" id="{D9696B3E-3921-478B-80E0-BB2F6F636A51}"/>
              </a:ext>
            </a:extLst>
          </p:cNvPr>
          <p:cNvSpPr>
            <a:spLocks noGrp="1"/>
          </p:cNvSpPr>
          <p:nvPr>
            <p:ph type="title"/>
          </p:nvPr>
        </p:nvSpPr>
        <p:spPr/>
        <p:txBody>
          <a:bodyPr/>
          <a:lstStyle/>
          <a:p>
            <a:r>
              <a:rPr lang="it-IT" altLang="it-IT"/>
              <a:t>Usage of public keys in certificate</a:t>
            </a:r>
          </a:p>
        </p:txBody>
      </p:sp>
      <p:sp>
        <p:nvSpPr>
          <p:cNvPr id="56323" name="Segnaposto contenuto 2">
            <a:extLst>
              <a:ext uri="{FF2B5EF4-FFF2-40B4-BE49-F238E27FC236}">
                <a16:creationId xmlns:a16="http://schemas.microsoft.com/office/drawing/2014/main" id="{CB3E4D5B-1822-453E-9818-BACED1D4366B}"/>
              </a:ext>
            </a:extLst>
          </p:cNvPr>
          <p:cNvSpPr>
            <a:spLocks noGrp="1"/>
          </p:cNvSpPr>
          <p:nvPr>
            <p:ph idx="1"/>
          </p:nvPr>
        </p:nvSpPr>
        <p:spPr/>
        <p:txBody>
          <a:bodyPr/>
          <a:lstStyle/>
          <a:p>
            <a:r>
              <a:rPr lang="it-IT" altLang="it-IT"/>
              <a:t>BasicConstraints:</a:t>
            </a:r>
          </a:p>
          <a:p>
            <a:pPr lvl="1"/>
            <a:r>
              <a:rPr lang="it-IT" altLang="it-IT"/>
              <a:t>CA true or false, pathlen</a:t>
            </a:r>
          </a:p>
          <a:p>
            <a:r>
              <a:rPr lang="it-IT" altLang="it-IT"/>
              <a:t>KeyUsage values:</a:t>
            </a:r>
          </a:p>
          <a:p>
            <a:pPr lvl="1"/>
            <a:r>
              <a:rPr lang="it-IT" altLang="it-IT" sz="2000"/>
              <a:t>digitalSignature, nonRepudiation, keyEncipherment, dataEncipherment, keyAgreement, keyCertSign, cRLSign, encipherOnly and decipherOnly</a:t>
            </a:r>
          </a:p>
          <a:p>
            <a:endParaRPr lang="it-IT" altLang="it-IT" sz="2400"/>
          </a:p>
          <a:p>
            <a:pPr lvl="1"/>
            <a:endParaRPr lang="it-IT" altLang="it-IT"/>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67D60-A375-49EA-9B9B-66966548488F}"/>
              </a:ext>
            </a:extLst>
          </p:cNvPr>
          <p:cNvSpPr>
            <a:spLocks noGrp="1"/>
          </p:cNvSpPr>
          <p:nvPr>
            <p:ph type="title"/>
          </p:nvPr>
        </p:nvSpPr>
        <p:spPr/>
        <p:txBody>
          <a:bodyPr/>
          <a:lstStyle/>
          <a:p>
            <a:r>
              <a:rPr lang="en-US" dirty="0"/>
              <a:t>Other known PKIs – Usages	</a:t>
            </a:r>
            <a:endParaRPr lang="it-IT" dirty="0"/>
          </a:p>
        </p:txBody>
      </p:sp>
      <p:sp>
        <p:nvSpPr>
          <p:cNvPr id="3" name="Content Placeholder 2">
            <a:extLst>
              <a:ext uri="{FF2B5EF4-FFF2-40B4-BE49-F238E27FC236}">
                <a16:creationId xmlns:a16="http://schemas.microsoft.com/office/drawing/2014/main" id="{033B3825-AEB2-43F6-A04F-DA779948FFD4}"/>
              </a:ext>
            </a:extLst>
          </p:cNvPr>
          <p:cNvSpPr>
            <a:spLocks noGrp="1"/>
          </p:cNvSpPr>
          <p:nvPr>
            <p:ph idx="1"/>
          </p:nvPr>
        </p:nvSpPr>
        <p:spPr/>
        <p:txBody>
          <a:bodyPr/>
          <a:lstStyle/>
          <a:p>
            <a:r>
              <a:rPr lang="en-US" dirty="0"/>
              <a:t>Code signing</a:t>
            </a:r>
          </a:p>
          <a:p>
            <a:r>
              <a:rPr lang="en-US" dirty="0"/>
              <a:t>Public administration</a:t>
            </a:r>
          </a:p>
          <a:p>
            <a:r>
              <a:rPr lang="en-US" dirty="0"/>
              <a:t>Digital Rights Management</a:t>
            </a:r>
            <a:endParaRPr lang="it-IT" dirty="0"/>
          </a:p>
        </p:txBody>
      </p:sp>
    </p:spTree>
    <p:extLst>
      <p:ext uri="{BB962C8B-B14F-4D97-AF65-F5344CB8AC3E}">
        <p14:creationId xmlns:p14="http://schemas.microsoft.com/office/powerpoint/2010/main" val="1678698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olo 1">
            <a:extLst>
              <a:ext uri="{FF2B5EF4-FFF2-40B4-BE49-F238E27FC236}">
                <a16:creationId xmlns:a16="http://schemas.microsoft.com/office/drawing/2014/main" id="{397BC71E-38D7-4B04-86CF-D378199F21D6}"/>
              </a:ext>
            </a:extLst>
          </p:cNvPr>
          <p:cNvSpPr>
            <a:spLocks noGrp="1"/>
          </p:cNvSpPr>
          <p:nvPr>
            <p:ph type="title"/>
          </p:nvPr>
        </p:nvSpPr>
        <p:spPr/>
        <p:txBody>
          <a:bodyPr/>
          <a:lstStyle/>
          <a:p>
            <a:r>
              <a:rPr lang="it-IT" altLang="it-IT"/>
              <a:t>Extended key usages</a:t>
            </a:r>
          </a:p>
        </p:txBody>
      </p:sp>
      <p:sp>
        <p:nvSpPr>
          <p:cNvPr id="57347" name="Segnaposto contenuto 2">
            <a:extLst>
              <a:ext uri="{FF2B5EF4-FFF2-40B4-BE49-F238E27FC236}">
                <a16:creationId xmlns:a16="http://schemas.microsoft.com/office/drawing/2014/main" id="{F2B8323A-AF25-43B3-9807-A30CC415C73F}"/>
              </a:ext>
            </a:extLst>
          </p:cNvPr>
          <p:cNvSpPr>
            <a:spLocks noGrp="1"/>
          </p:cNvSpPr>
          <p:nvPr>
            <p:ph idx="1"/>
          </p:nvPr>
        </p:nvSpPr>
        <p:spPr/>
        <p:txBody>
          <a:bodyPr>
            <a:normAutofit lnSpcReduction="10000"/>
          </a:bodyPr>
          <a:lstStyle/>
          <a:p>
            <a:r>
              <a:rPr lang="it-IT" altLang="it-IT" sz="1600">
                <a:latin typeface="Courier New" panose="02070309020205020404" pitchFamily="49" charset="0"/>
                <a:cs typeface="Courier New" panose="02070309020205020404" pitchFamily="49" charset="0"/>
              </a:rPr>
              <a:t>Value                  Meaning</a:t>
            </a:r>
          </a:p>
          <a:p>
            <a:r>
              <a:rPr lang="it-IT" altLang="it-IT" sz="1600">
                <a:latin typeface="Courier New" panose="02070309020205020404" pitchFamily="49" charset="0"/>
                <a:cs typeface="Courier New" panose="02070309020205020404" pitchFamily="49" charset="0"/>
              </a:rPr>
              <a:t> -----                  -------</a:t>
            </a:r>
          </a:p>
          <a:p>
            <a:r>
              <a:rPr lang="it-IT" altLang="it-IT" sz="1600">
                <a:latin typeface="Courier New" panose="02070309020205020404" pitchFamily="49" charset="0"/>
                <a:cs typeface="Courier New" panose="02070309020205020404" pitchFamily="49" charset="0"/>
              </a:rPr>
              <a:t> serverAuth             SSL/TLS Web Server Authentication.</a:t>
            </a:r>
          </a:p>
          <a:p>
            <a:r>
              <a:rPr lang="it-IT" altLang="it-IT" sz="1600">
                <a:latin typeface="Courier New" panose="02070309020205020404" pitchFamily="49" charset="0"/>
                <a:cs typeface="Courier New" panose="02070309020205020404" pitchFamily="49" charset="0"/>
              </a:rPr>
              <a:t> clientAuth             SSL/TLS Web Client Authentication.</a:t>
            </a:r>
          </a:p>
          <a:p>
            <a:r>
              <a:rPr lang="it-IT" altLang="it-IT" sz="1600">
                <a:latin typeface="Courier New" panose="02070309020205020404" pitchFamily="49" charset="0"/>
                <a:cs typeface="Courier New" panose="02070309020205020404" pitchFamily="49" charset="0"/>
              </a:rPr>
              <a:t> codeSigning            Code signing.</a:t>
            </a:r>
          </a:p>
          <a:p>
            <a:r>
              <a:rPr lang="it-IT" altLang="it-IT" sz="1600">
                <a:latin typeface="Courier New" panose="02070309020205020404" pitchFamily="49" charset="0"/>
                <a:cs typeface="Courier New" panose="02070309020205020404" pitchFamily="49" charset="0"/>
              </a:rPr>
              <a:t> emailProtection        E-mail Protection (S/MIME).</a:t>
            </a:r>
          </a:p>
          <a:p>
            <a:r>
              <a:rPr lang="it-IT" altLang="it-IT" sz="1600">
                <a:latin typeface="Courier New" panose="02070309020205020404" pitchFamily="49" charset="0"/>
                <a:cs typeface="Courier New" panose="02070309020205020404" pitchFamily="49" charset="0"/>
              </a:rPr>
              <a:t> timeStamping           Trusted Timestamping</a:t>
            </a:r>
          </a:p>
          <a:p>
            <a:r>
              <a:rPr lang="it-IT" altLang="it-IT" sz="1600">
                <a:latin typeface="Courier New" panose="02070309020205020404" pitchFamily="49" charset="0"/>
                <a:cs typeface="Courier New" panose="02070309020205020404" pitchFamily="49" charset="0"/>
              </a:rPr>
              <a:t> OCSPSigning            OCSP Signing</a:t>
            </a:r>
          </a:p>
          <a:p>
            <a:r>
              <a:rPr lang="it-IT" altLang="it-IT" sz="1600">
                <a:latin typeface="Courier New" panose="02070309020205020404" pitchFamily="49" charset="0"/>
                <a:cs typeface="Courier New" panose="02070309020205020404" pitchFamily="49" charset="0"/>
              </a:rPr>
              <a:t> ipsecIKE               ipsec Internet Key Exchange</a:t>
            </a:r>
          </a:p>
          <a:p>
            <a:r>
              <a:rPr lang="it-IT" altLang="it-IT" sz="1600">
                <a:latin typeface="Courier New" panose="02070309020205020404" pitchFamily="49" charset="0"/>
                <a:cs typeface="Courier New" panose="02070309020205020404" pitchFamily="49" charset="0"/>
              </a:rPr>
              <a:t> msCodeInd              Microsoft Individual Code Signing (authenticode)</a:t>
            </a:r>
          </a:p>
          <a:p>
            <a:r>
              <a:rPr lang="it-IT" altLang="it-IT" sz="1600">
                <a:latin typeface="Courier New" panose="02070309020205020404" pitchFamily="49" charset="0"/>
                <a:cs typeface="Courier New" panose="02070309020205020404" pitchFamily="49" charset="0"/>
              </a:rPr>
              <a:t> msCodeCom              Microsoft Commercial Code Signing (authenticode)</a:t>
            </a:r>
          </a:p>
          <a:p>
            <a:r>
              <a:rPr lang="it-IT" altLang="it-IT" sz="1600">
                <a:latin typeface="Courier New" panose="02070309020205020404" pitchFamily="49" charset="0"/>
                <a:cs typeface="Courier New" panose="02070309020205020404" pitchFamily="49" charset="0"/>
              </a:rPr>
              <a:t> msCTLSign              Microsoft Trust List Signing</a:t>
            </a:r>
          </a:p>
          <a:p>
            <a:r>
              <a:rPr lang="it-IT" altLang="it-IT" sz="1600">
                <a:latin typeface="Courier New" panose="02070309020205020404" pitchFamily="49" charset="0"/>
                <a:cs typeface="Courier New" panose="02070309020205020404" pitchFamily="49" charset="0"/>
              </a:rPr>
              <a:t> msEFS                  Microsoft Encrypted File System</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olo 1">
            <a:extLst>
              <a:ext uri="{FF2B5EF4-FFF2-40B4-BE49-F238E27FC236}">
                <a16:creationId xmlns:a16="http://schemas.microsoft.com/office/drawing/2014/main" id="{854CAB9A-452E-4344-8F6C-CB6FDF99A009}"/>
              </a:ext>
            </a:extLst>
          </p:cNvPr>
          <p:cNvSpPr>
            <a:spLocks noGrp="1"/>
          </p:cNvSpPr>
          <p:nvPr>
            <p:ph type="title"/>
          </p:nvPr>
        </p:nvSpPr>
        <p:spPr/>
        <p:txBody>
          <a:bodyPr/>
          <a:lstStyle/>
          <a:p>
            <a:pPr eaLnBrk="1" hangingPunct="1"/>
            <a:r>
              <a:rPr lang="it-IT" altLang="it-IT" dirty="0">
                <a:ea typeface="MS PGothic" panose="020B0600070205080204" pitchFamily="34" charset="-128"/>
              </a:rPr>
              <a:t>PKI </a:t>
            </a:r>
            <a:r>
              <a:rPr lang="it-IT" altLang="it-IT" dirty="0" err="1">
                <a:ea typeface="MS PGothic" panose="020B0600070205080204" pitchFamily="34" charset="-128"/>
              </a:rPr>
              <a:t>Assumptions</a:t>
            </a:r>
            <a:r>
              <a:rPr lang="it-IT" altLang="it-IT" dirty="0">
                <a:ea typeface="MS PGothic" panose="020B0600070205080204" pitchFamily="34" charset="-128"/>
              </a:rPr>
              <a:t> and </a:t>
            </a:r>
            <a:r>
              <a:rPr lang="it-IT" altLang="it-IT" dirty="0" err="1">
                <a:ea typeface="MS PGothic" panose="020B0600070205080204" pitchFamily="34" charset="-128"/>
              </a:rPr>
              <a:t>its</a:t>
            </a:r>
            <a:r>
              <a:rPr lang="it-IT" altLang="it-IT" dirty="0">
                <a:ea typeface="MS PGothic" panose="020B0600070205080204" pitchFamily="34" charset="-128"/>
              </a:rPr>
              <a:t> </a:t>
            </a:r>
            <a:r>
              <a:rPr lang="it-IT" altLang="it-IT" dirty="0" err="1">
                <a:ea typeface="MS PGothic" panose="020B0600070205080204" pitchFamily="34" charset="-128"/>
              </a:rPr>
              <a:t>attack</a:t>
            </a:r>
            <a:r>
              <a:rPr lang="it-IT" altLang="it-IT" dirty="0">
                <a:ea typeface="MS PGothic" panose="020B0600070205080204" pitchFamily="34" charset="-128"/>
              </a:rPr>
              <a:t> </a:t>
            </a:r>
            <a:r>
              <a:rPr lang="it-IT" altLang="it-IT" dirty="0" err="1">
                <a:ea typeface="MS PGothic" panose="020B0600070205080204" pitchFamily="34" charset="-128"/>
              </a:rPr>
              <a:t>surface</a:t>
            </a:r>
            <a:br>
              <a:rPr lang="it-IT" altLang="it-IT" dirty="0">
                <a:ea typeface="MS PGothic" panose="020B0600070205080204" pitchFamily="34" charset="-128"/>
              </a:rPr>
            </a:br>
            <a:r>
              <a:rPr lang="it-IT" altLang="it-IT" sz="2400" dirty="0">
                <a:ea typeface="MS PGothic" panose="020B0600070205080204" pitchFamily="34" charset="-128"/>
              </a:rPr>
              <a:t>from </a:t>
            </a:r>
            <a:r>
              <a:rPr lang="it-IT" altLang="it-IT" sz="2400" dirty="0">
                <a:ea typeface="MS PGothic" panose="020B0600070205080204" pitchFamily="34" charset="-128"/>
                <a:hlinkClick r:id="rId3"/>
              </a:rPr>
              <a:t>«</a:t>
            </a:r>
            <a:r>
              <a:rPr lang="it-IT" altLang="it-IT" sz="2400" dirty="0" err="1">
                <a:ea typeface="MS PGothic" panose="020B0600070205080204" pitchFamily="34" charset="-128"/>
                <a:hlinkClick r:id="rId3"/>
              </a:rPr>
              <a:t>ten</a:t>
            </a:r>
            <a:r>
              <a:rPr lang="it-IT" altLang="it-IT" sz="2400" dirty="0">
                <a:ea typeface="MS PGothic" panose="020B0600070205080204" pitchFamily="34" charset="-128"/>
                <a:hlinkClick r:id="rId3"/>
              </a:rPr>
              <a:t> risks of PKI»</a:t>
            </a:r>
            <a:endParaRPr lang="it-IT" altLang="it-IT" sz="2400" dirty="0">
              <a:ea typeface="MS PGothic" panose="020B0600070205080204" pitchFamily="34" charset="-128"/>
            </a:endParaRPr>
          </a:p>
        </p:txBody>
      </p:sp>
      <p:sp>
        <p:nvSpPr>
          <p:cNvPr id="45059" name="Segnaposto contenuto 2">
            <a:extLst>
              <a:ext uri="{FF2B5EF4-FFF2-40B4-BE49-F238E27FC236}">
                <a16:creationId xmlns:a16="http://schemas.microsoft.com/office/drawing/2014/main" id="{6B9E76DD-15A2-4268-A2E3-C6F6C1057875}"/>
              </a:ext>
            </a:extLst>
          </p:cNvPr>
          <p:cNvSpPr>
            <a:spLocks noGrp="1"/>
          </p:cNvSpPr>
          <p:nvPr>
            <p:ph idx="1"/>
          </p:nvPr>
        </p:nvSpPr>
        <p:spPr/>
        <p:txBody>
          <a:bodyPr rtlCol="0">
            <a:normAutofit/>
          </a:bodyPr>
          <a:lstStyle/>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your</a:t>
            </a:r>
            <a:r>
              <a:rPr lang="it-IT" altLang="it-IT" dirty="0">
                <a:ea typeface="ＭＳ Ｐゴシック" pitchFamily="34" charset="-128"/>
              </a:rPr>
              <a:t> CA and </a:t>
            </a:r>
            <a:r>
              <a:rPr lang="it-IT" altLang="it-IT" dirty="0" err="1">
                <a:ea typeface="ＭＳ Ｐゴシック" pitchFamily="34" charset="-128"/>
              </a:rPr>
              <a:t>its</a:t>
            </a:r>
            <a:r>
              <a:rPr lang="it-IT" altLang="it-IT" dirty="0">
                <a:ea typeface="ＭＳ Ｐゴシック" pitchFamily="34" charset="-128"/>
              </a:rPr>
              <a:t> CPS (Certificate </a:t>
            </a:r>
            <a:r>
              <a:rPr lang="it-IT" altLang="it-IT" dirty="0" err="1">
                <a:ea typeface="ＭＳ Ｐゴシック" pitchFamily="34" charset="-128"/>
              </a:rPr>
              <a:t>Practice</a:t>
            </a:r>
            <a:r>
              <a:rPr lang="it-IT" altLang="it-IT" dirty="0">
                <a:ea typeface="ＭＳ Ｐゴシック" pitchFamily="34" charset="-128"/>
              </a:rPr>
              <a:t> Statement)</a:t>
            </a:r>
          </a:p>
          <a:p>
            <a:pPr marL="514350" indent="-514350">
              <a:buFont typeface="Franklin Gothic Medium" pitchFamily="34" charset="0"/>
              <a:buAutoNum type="arabicPeriod"/>
              <a:defRPr/>
            </a:pPr>
            <a:r>
              <a:rPr lang="it-IT" altLang="it-IT" dirty="0">
                <a:ea typeface="ＭＳ Ｐゴシック" pitchFamily="34" charset="-128"/>
              </a:rPr>
              <a:t>Trust </a:t>
            </a:r>
            <a:r>
              <a:rPr lang="it-IT" altLang="it-IT" dirty="0" err="1">
                <a:ea typeface="ＭＳ Ｐゴシック" pitchFamily="34" charset="-128"/>
              </a:rPr>
              <a:t>that</a:t>
            </a:r>
            <a:r>
              <a:rPr lang="it-IT" altLang="it-IT" dirty="0">
                <a:ea typeface="ＭＳ Ｐゴシック" pitchFamily="34" charset="-128"/>
              </a:rPr>
              <a:t> a private </a:t>
            </a:r>
            <a:r>
              <a:rPr lang="it-IT" altLang="it-IT" dirty="0" err="1">
                <a:ea typeface="ＭＳ Ｐゴシック" pitchFamily="34" charset="-128"/>
              </a:rPr>
              <a:t>key</a:t>
            </a:r>
            <a:r>
              <a:rPr lang="it-IT" altLang="it-IT" dirty="0">
                <a:ea typeface="ＭＳ Ｐゴシック" pitchFamily="34" charset="-128"/>
              </a:rPr>
              <a:t> </a:t>
            </a:r>
            <a:r>
              <a:rPr lang="it-IT" altLang="it-IT" dirty="0" err="1">
                <a:ea typeface="ＭＳ Ｐゴシック" pitchFamily="34" charset="-128"/>
              </a:rPr>
              <a:t>will</a:t>
            </a:r>
            <a:r>
              <a:rPr lang="it-IT" altLang="it-IT" dirty="0">
                <a:ea typeface="ＭＳ Ｐゴシック" pitchFamily="34" charset="-128"/>
              </a:rPr>
              <a:t> be </a:t>
            </a:r>
            <a:r>
              <a:rPr lang="it-IT" altLang="it-IT" dirty="0" err="1">
                <a:ea typeface="ＭＳ Ｐゴシック" pitchFamily="34" charset="-128"/>
              </a:rPr>
              <a:t>handled</a:t>
            </a:r>
            <a:r>
              <a:rPr lang="it-IT" altLang="it-IT" dirty="0">
                <a:ea typeface="ＭＳ Ｐゴシック" pitchFamily="34" charset="-128"/>
              </a:rPr>
              <a:t> </a:t>
            </a:r>
            <a:r>
              <a:rPr lang="it-IT" altLang="it-IT" dirty="0" err="1">
                <a:ea typeface="ＭＳ Ｐゴシック" pitchFamily="34" charset="-128"/>
              </a:rPr>
              <a:t>only</a:t>
            </a:r>
            <a:r>
              <a:rPr lang="it-IT" altLang="it-IT" dirty="0">
                <a:ea typeface="ＭＳ Ｐゴシック" pitchFamily="34" charset="-128"/>
              </a:rPr>
              <a:t> by the </a:t>
            </a:r>
            <a:r>
              <a:rPr lang="it-IT" altLang="it-IT" dirty="0" err="1">
                <a:ea typeface="ＭＳ Ｐゴシック" pitchFamily="34" charset="-128"/>
              </a:rPr>
              <a:t>legitimate</a:t>
            </a:r>
            <a:r>
              <a:rPr lang="it-IT" altLang="it-IT" dirty="0">
                <a:ea typeface="ＭＳ Ｐゴシック" pitchFamily="34" charset="-128"/>
              </a:rPr>
              <a:t> </a:t>
            </a:r>
            <a:r>
              <a:rPr lang="it-IT" altLang="it-IT" dirty="0" err="1">
                <a:ea typeface="ＭＳ Ｐゴシック" pitchFamily="34" charset="-128"/>
              </a:rPr>
              <a:t>handler</a:t>
            </a:r>
            <a:r>
              <a:rPr lang="it-IT" altLang="it-IT" dirty="0">
                <a:ea typeface="ＭＳ Ｐゴシック" pitchFamily="34" charset="-128"/>
              </a:rPr>
              <a:t> (</a:t>
            </a:r>
            <a:r>
              <a:rPr lang="it-IT" altLang="it-IT" dirty="0" err="1">
                <a:ea typeface="ＭＳ Ｐゴシック" pitchFamily="34" charset="-128"/>
              </a:rPr>
              <a:t>legal</a:t>
            </a:r>
            <a:r>
              <a:rPr lang="it-IT" altLang="it-IT" dirty="0">
                <a:ea typeface="ＭＳ Ｐゴシック" pitchFamily="34" charset="-128"/>
              </a:rPr>
              <a:t> </a:t>
            </a:r>
            <a:r>
              <a:rPr lang="it-IT" altLang="it-IT" dirty="0" err="1">
                <a:ea typeface="ＭＳ Ｐゴシック" pitchFamily="34" charset="-128"/>
              </a:rPr>
              <a:t>assumptions</a:t>
            </a:r>
            <a:r>
              <a:rPr lang="it-IT" altLang="it-IT" dirty="0">
                <a:ea typeface="ＭＳ Ｐゴシック" pitchFamily="34" charset="-128"/>
              </a:rPr>
              <a:t>)</a:t>
            </a: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verifying</a:t>
            </a:r>
            <a:r>
              <a:rPr lang="it-IT" altLang="it-IT" dirty="0">
                <a:ea typeface="ＭＳ Ｐゴシック" pitchFamily="34" charset="-128"/>
              </a:rPr>
              <a:t> computer/browser and </a:t>
            </a:r>
            <a:r>
              <a:rPr lang="it-IT" altLang="it-IT" dirty="0" err="1">
                <a:ea typeface="ＭＳ Ｐゴシック" pitchFamily="34" charset="-128"/>
              </a:rPr>
              <a:t>its</a:t>
            </a:r>
            <a:r>
              <a:rPr lang="it-IT" altLang="it-IT" dirty="0">
                <a:ea typeface="ＭＳ Ｐゴシック" pitchFamily="34" charset="-128"/>
              </a:rPr>
              <a:t> </a:t>
            </a:r>
            <a:r>
              <a:rPr lang="it-IT" altLang="it-IT" dirty="0" err="1">
                <a:ea typeface="ＭＳ Ｐゴシック" pitchFamily="34" charset="-128"/>
              </a:rPr>
              <a:t>own</a:t>
            </a:r>
            <a:r>
              <a:rPr lang="it-IT" altLang="it-IT" dirty="0">
                <a:ea typeface="ＭＳ Ｐゴシック" pitchFamily="34" charset="-128"/>
              </a:rPr>
              <a:t> root certificate list</a:t>
            </a:r>
          </a:p>
          <a:p>
            <a:pPr marL="514350" indent="-514350">
              <a:buFont typeface="Franklin Gothic Medium" pitchFamily="34" charset="0"/>
              <a:buAutoNum type="arabicPeriod"/>
              <a:defRPr/>
            </a:pPr>
            <a:r>
              <a:rPr lang="it-IT" altLang="it-IT" sz="2800" dirty="0">
                <a:ea typeface="ＭＳ Ｐゴシック" pitchFamily="34" charset="-128"/>
              </a:rPr>
              <a:t>The CA </a:t>
            </a:r>
            <a:r>
              <a:rPr lang="it-IT" altLang="it-IT" sz="2800" dirty="0" err="1">
                <a:ea typeface="ＭＳ Ｐゴシック" pitchFamily="34" charset="-128"/>
              </a:rPr>
              <a:t>trusted</a:t>
            </a:r>
            <a:r>
              <a:rPr lang="it-IT" altLang="it-IT" sz="2800" dirty="0">
                <a:ea typeface="ＭＳ Ｐゴシック" pitchFamily="34" charset="-128"/>
              </a:rPr>
              <a:t> list </a:t>
            </a:r>
            <a:r>
              <a:rPr lang="it-IT" altLang="it-IT" sz="2800" dirty="0" err="1">
                <a:ea typeface="ＭＳ Ｐゴシック" pitchFamily="34" charset="-128"/>
              </a:rPr>
              <a:t>is</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a:t>
            </a:r>
            <a:r>
              <a:rPr lang="it-IT" altLang="it-IT" sz="2800" dirty="0" err="1">
                <a:ea typeface="ＭＳ Ｐゴシック" pitchFamily="34" charset="-128"/>
              </a:rPr>
              <a:t>weak</a:t>
            </a:r>
            <a:r>
              <a:rPr lang="it-IT" altLang="it-IT" sz="2800" dirty="0">
                <a:ea typeface="ＭＳ Ｐゴシック" pitchFamily="34" charset="-128"/>
              </a:rPr>
              <a:t> </a:t>
            </a:r>
            <a:r>
              <a:rPr lang="it-IT" altLang="it-IT" sz="2800" dirty="0" err="1">
                <a:ea typeface="ＭＳ Ｐゴシック" pitchFamily="34" charset="-128"/>
              </a:rPr>
              <a:t>as</a:t>
            </a:r>
            <a:r>
              <a:rPr lang="it-IT" altLang="it-IT" sz="2800" dirty="0">
                <a:ea typeface="ＭＳ Ｐゴシック" pitchFamily="34" charset="-128"/>
              </a:rPr>
              <a:t> the </a:t>
            </a:r>
            <a:r>
              <a:rPr lang="it-IT" altLang="it-IT" sz="2800" dirty="0" err="1">
                <a:ea typeface="ＭＳ Ｐゴシック" pitchFamily="34" charset="-128"/>
              </a:rPr>
              <a:t>weakest</a:t>
            </a:r>
            <a:r>
              <a:rPr lang="it-IT" altLang="it-IT" sz="2800" dirty="0">
                <a:ea typeface="ＭＳ Ｐゴシック" pitchFamily="34" charset="-128"/>
              </a:rPr>
              <a:t> CA in the </a:t>
            </a:r>
            <a:r>
              <a:rPr lang="it-IT" altLang="it-IT" sz="2800" dirty="0" err="1">
                <a:ea typeface="ＭＳ Ｐゴシック" pitchFamily="34" charset="-128"/>
              </a:rPr>
              <a:t>bunch</a:t>
            </a:r>
            <a:endParaRPr lang="it-IT" altLang="it-IT" dirty="0">
              <a:ea typeface="ＭＳ Ｐゴシック" pitchFamily="34" charset="-128"/>
            </a:endParaRPr>
          </a:p>
          <a:p>
            <a:pPr marL="514350" indent="-514350">
              <a:buFont typeface="Franklin Gothic Medium" pitchFamily="34" charset="0"/>
              <a:buAutoNum type="arabicPeriod"/>
              <a:defRPr/>
            </a:pPr>
            <a:r>
              <a:rPr lang="it-IT" altLang="it-IT" dirty="0">
                <a:ea typeface="ＭＳ Ｐゴシック" pitchFamily="34" charset="-128"/>
              </a:rPr>
              <a:t>Trust the </a:t>
            </a:r>
            <a:r>
              <a:rPr lang="it-IT" altLang="it-IT" dirty="0" err="1">
                <a:ea typeface="ＭＳ Ｐゴシック" pitchFamily="34" charset="-128"/>
              </a:rPr>
              <a:t>association</a:t>
            </a:r>
            <a:r>
              <a:rPr lang="it-IT" altLang="it-IT" dirty="0">
                <a:ea typeface="ＭＳ Ｐゴシック" pitchFamily="34" charset="-128"/>
              </a:rPr>
              <a:t> </a:t>
            </a:r>
            <a:r>
              <a:rPr lang="it-IT" altLang="it-IT" dirty="0" err="1">
                <a:ea typeface="ＭＳ Ｐゴシック" pitchFamily="34" charset="-128"/>
              </a:rPr>
              <a:t>between</a:t>
            </a:r>
            <a:r>
              <a:rPr lang="it-IT" altLang="it-IT" dirty="0">
                <a:ea typeface="ＭＳ Ｐゴシック" pitchFamily="34" charset="-128"/>
              </a:rPr>
              <a:t> </a:t>
            </a:r>
          </a:p>
          <a:p>
            <a:pPr marL="0" indent="0">
              <a:buNone/>
              <a:defRPr/>
            </a:pPr>
            <a:r>
              <a:rPr lang="it-IT" altLang="it-IT" dirty="0">
                <a:ea typeface="ＭＳ Ｐゴシック" pitchFamily="34" charset="-128"/>
              </a:rPr>
              <a:t>	Identity</a:t>
            </a:r>
            <a:r>
              <a:rPr lang="it-IT" altLang="it-IT" dirty="0">
                <a:ea typeface="ＭＳ Ｐゴシック" pitchFamily="34" charset="-128"/>
                <a:sym typeface="Wingdings" pitchFamily="2" charset="2"/>
              </a:rPr>
              <a:t>  </a:t>
            </a:r>
            <a:r>
              <a:rPr lang="it-IT" altLang="it-IT" dirty="0">
                <a:ea typeface="ＭＳ Ｐゴシック" pitchFamily="34" charset="-128"/>
              </a:rPr>
              <a:t>Certificate </a:t>
            </a:r>
          </a:p>
          <a:p>
            <a:pPr marL="0" indent="0">
              <a:buNone/>
              <a:defRPr/>
            </a:pPr>
            <a:r>
              <a:rPr lang="it-IT" altLang="it-IT" dirty="0">
                <a:ea typeface="ＭＳ Ｐゴシック" pitchFamily="34" charset="-128"/>
              </a:rPr>
              <a:t>	(</a:t>
            </a:r>
            <a:r>
              <a:rPr lang="it-IT" altLang="it-IT" dirty="0" err="1">
                <a:ea typeface="ＭＳ Ｐゴシック" pitchFamily="34" charset="-128"/>
              </a:rPr>
              <a:t>homonymies</a:t>
            </a:r>
            <a:r>
              <a:rPr lang="it-IT" altLang="it-IT" dirty="0">
                <a:ea typeface="ＭＳ Ｐゴシック" pitchFamily="34" charset="-128"/>
              </a:rPr>
              <a:t> are </a:t>
            </a:r>
            <a:r>
              <a:rPr lang="it-IT" altLang="it-IT" dirty="0" err="1">
                <a:ea typeface="ＭＳ Ｐゴシック" pitchFamily="34" charset="-128"/>
              </a:rPr>
              <a:t>possible</a:t>
            </a:r>
            <a:r>
              <a:rPr lang="it-IT" altLang="it-IT" dirty="0">
                <a:ea typeface="ＭＳ Ｐゴシック" pitchFamily="34" charset="-128"/>
              </a:rPr>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itolo 1">
            <a:extLst>
              <a:ext uri="{FF2B5EF4-FFF2-40B4-BE49-F238E27FC236}">
                <a16:creationId xmlns:a16="http://schemas.microsoft.com/office/drawing/2014/main" id="{AD88CBA9-D587-4A5A-91E0-D6DA5200B6B4}"/>
              </a:ext>
            </a:extLst>
          </p:cNvPr>
          <p:cNvSpPr>
            <a:spLocks noGrp="1"/>
          </p:cNvSpPr>
          <p:nvPr>
            <p:ph type="title"/>
          </p:nvPr>
        </p:nvSpPr>
        <p:spPr/>
        <p:txBody>
          <a:bodyPr/>
          <a:lstStyle/>
          <a:p>
            <a:pPr eaLnBrk="1" hangingPunct="1"/>
            <a:r>
              <a:rPr lang="it-IT" altLang="it-IT">
                <a:ea typeface="MS PGothic" panose="020B0600070205080204" pitchFamily="34" charset="-128"/>
              </a:rPr>
              <a:t>PKI Assumptions #2</a:t>
            </a:r>
          </a:p>
        </p:txBody>
      </p:sp>
      <p:sp>
        <p:nvSpPr>
          <p:cNvPr id="3" name="Segnaposto contenuto 2">
            <a:extLst>
              <a:ext uri="{FF2B5EF4-FFF2-40B4-BE49-F238E27FC236}">
                <a16:creationId xmlns:a16="http://schemas.microsoft.com/office/drawing/2014/main" id="{14D4D58E-F411-4F7C-8768-20F3523A814E}"/>
              </a:ext>
            </a:extLst>
          </p:cNvPr>
          <p:cNvSpPr>
            <a:spLocks noGrp="1"/>
          </p:cNvSpPr>
          <p:nvPr>
            <p:ph idx="1"/>
          </p:nvPr>
        </p:nvSpPr>
        <p:spPr/>
        <p:txBody>
          <a:bodyPr rtlCol="0">
            <a:normAutofit/>
          </a:bodyPr>
          <a:lstStyle/>
          <a:p>
            <a:pPr marL="0" indent="0">
              <a:buNone/>
              <a:defRPr/>
            </a:pPr>
            <a:r>
              <a:rPr lang="it-IT" dirty="0">
                <a:ea typeface="ＭＳ Ｐゴシック" pitchFamily="-107" charset="-128"/>
              </a:rPr>
              <a:t>5. Trust </a:t>
            </a:r>
            <a:r>
              <a:rPr lang="it-IT" dirty="0" err="1">
                <a:ea typeface="ＭＳ Ｐゴシック" pitchFamily="-107" charset="-128"/>
              </a:rPr>
              <a:t>that</a:t>
            </a:r>
            <a:r>
              <a:rPr lang="it-IT" dirty="0">
                <a:ea typeface="ＭＳ Ｐゴシック" pitchFamily="-107" charset="-128"/>
              </a:rPr>
              <a:t> CA </a:t>
            </a:r>
            <a:r>
              <a:rPr lang="it-IT" dirty="0" err="1">
                <a:ea typeface="ＭＳ Ｐゴシック" pitchFamily="-107" charset="-128"/>
              </a:rPr>
              <a:t>is</a:t>
            </a:r>
            <a:r>
              <a:rPr lang="it-IT" dirty="0">
                <a:ea typeface="ＭＳ Ｐゴシック" pitchFamily="-107" charset="-128"/>
              </a:rPr>
              <a:t> an authority on the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which</a:t>
            </a:r>
            <a:r>
              <a:rPr lang="it-IT" dirty="0">
                <a:ea typeface="ＭＳ Ｐゴシック" pitchFamily="-107" charset="-128"/>
              </a:rPr>
              <a:t> CA </a:t>
            </a:r>
            <a:r>
              <a:rPr lang="it-IT" dirty="0" err="1">
                <a:ea typeface="ＭＳ Ｐゴシック" pitchFamily="-107" charset="-128"/>
              </a:rPr>
              <a:t>signs</a:t>
            </a:r>
            <a:r>
              <a:rPr lang="it-IT" dirty="0">
                <a:ea typeface="ＭＳ Ｐゴシック" pitchFamily="-107" charset="-128"/>
              </a:rPr>
              <a:t> for (e.g. DNS, e-mail)</a:t>
            </a:r>
          </a:p>
          <a:p>
            <a:pPr marL="0" indent="0">
              <a:buNone/>
              <a:defRPr/>
            </a:pPr>
            <a:r>
              <a:rPr lang="it-IT" dirty="0">
                <a:ea typeface="ＭＳ Ｐゴシック" pitchFamily="-107" charset="-128"/>
              </a:rPr>
              <a:t>6. </a:t>
            </a:r>
            <a:r>
              <a:rPr lang="it-IT" dirty="0" err="1">
                <a:ea typeface="ＭＳ Ｐゴシック" pitchFamily="-107" charset="-128"/>
              </a:rPr>
              <a:t>Assumes</a:t>
            </a:r>
            <a:r>
              <a:rPr lang="it-IT" dirty="0">
                <a:ea typeface="ＭＳ Ｐゴシック" pitchFamily="-107" charset="-128"/>
              </a:rPr>
              <a:t> </a:t>
            </a:r>
            <a:r>
              <a:rPr lang="it-IT" dirty="0" err="1">
                <a:ea typeface="ＭＳ Ｐゴシック" pitchFamily="-107" charset="-128"/>
              </a:rPr>
              <a:t>that</a:t>
            </a:r>
            <a:r>
              <a:rPr lang="it-IT" dirty="0">
                <a:ea typeface="ＭＳ Ｐゴシック" pitchFamily="-107" charset="-128"/>
              </a:rPr>
              <a:t> </a:t>
            </a:r>
            <a:r>
              <a:rPr lang="it-IT" dirty="0" err="1">
                <a:ea typeface="ＭＳ Ｐゴシック" pitchFamily="-107" charset="-128"/>
              </a:rPr>
              <a:t>user</a:t>
            </a:r>
            <a:r>
              <a:rPr lang="it-IT" dirty="0">
                <a:ea typeface="ＭＳ Ｐゴシック" pitchFamily="-107" charset="-128"/>
              </a:rPr>
              <a:t> </a:t>
            </a:r>
            <a:r>
              <a:rPr lang="it-IT" dirty="0" err="1">
                <a:ea typeface="ＭＳ Ｐゴシック" pitchFamily="-107" charset="-128"/>
              </a:rPr>
              <a:t>understands</a:t>
            </a:r>
            <a:r>
              <a:rPr lang="it-IT" dirty="0">
                <a:ea typeface="ＭＳ Ｐゴシック" pitchFamily="-107" charset="-128"/>
              </a:rPr>
              <a:t> (part of) PKI</a:t>
            </a:r>
          </a:p>
          <a:p>
            <a:pPr marL="0" indent="0">
              <a:buNone/>
              <a:defRPr/>
            </a:pPr>
            <a:r>
              <a:rPr lang="it-IT" dirty="0">
                <a:ea typeface="ＭＳ Ｐゴシック" pitchFamily="-107" charset="-128"/>
              </a:rPr>
              <a:t>7. RA+CA </a:t>
            </a:r>
            <a:r>
              <a:rPr lang="it-IT" dirty="0" err="1">
                <a:ea typeface="ＭＳ Ｐゴシック" pitchFamily="-107" charset="-128"/>
              </a:rPr>
              <a:t>binding</a:t>
            </a:r>
            <a:r>
              <a:rPr lang="it-IT" dirty="0">
                <a:ea typeface="ＭＳ Ｐゴシック" pitchFamily="-107" charset="-128"/>
              </a:rPr>
              <a:t> </a:t>
            </a:r>
            <a:r>
              <a:rPr lang="it-IT" dirty="0" err="1">
                <a:ea typeface="ＭＳ Ｐゴシック" pitchFamily="-107" charset="-128"/>
              </a:rPr>
              <a:t>is</a:t>
            </a:r>
            <a:r>
              <a:rPr lang="it-IT" dirty="0">
                <a:ea typeface="ＭＳ Ｐゴシック" pitchFamily="-107" charset="-128"/>
              </a:rPr>
              <a:t> </a:t>
            </a:r>
            <a:r>
              <a:rPr lang="it-IT" dirty="0" err="1">
                <a:ea typeface="ＭＳ Ｐゴシック" pitchFamily="-107" charset="-128"/>
              </a:rPr>
              <a:t>trusted</a:t>
            </a:r>
            <a:endParaRPr lang="it-IT" dirty="0">
              <a:ea typeface="ＭＳ Ｐゴシック" pitchFamily="-107" charset="-128"/>
            </a:endParaRPr>
          </a:p>
          <a:p>
            <a:pPr marL="0" indent="0">
              <a:buNone/>
              <a:defRPr/>
            </a:pPr>
            <a:r>
              <a:rPr lang="it-IT" dirty="0">
                <a:ea typeface="ＭＳ Ｐゴシック" pitchFamily="-107" charset="-128"/>
              </a:rPr>
              <a:t>8. RA </a:t>
            </a:r>
            <a:r>
              <a:rPr lang="it-IT" dirty="0" err="1">
                <a:ea typeface="ＭＳ Ｐゴシック" pitchFamily="-107" charset="-128"/>
              </a:rPr>
              <a:t>well</a:t>
            </a:r>
            <a:r>
              <a:rPr lang="it-IT" dirty="0">
                <a:ea typeface="ＭＳ Ｐゴシック" pitchFamily="-107" charset="-128"/>
              </a:rPr>
              <a:t> </a:t>
            </a:r>
            <a:r>
              <a:rPr lang="it-IT" dirty="0" err="1">
                <a:ea typeface="ＭＳ Ｐゴシック" pitchFamily="-107" charset="-128"/>
              </a:rPr>
              <a:t>identifies</a:t>
            </a:r>
            <a:r>
              <a:rPr lang="it-IT" dirty="0">
                <a:ea typeface="ＭＳ Ｐゴシック" pitchFamily="-107" charset="-128"/>
              </a:rPr>
              <a:t> the certificate </a:t>
            </a:r>
            <a:r>
              <a:rPr lang="it-IT" dirty="0" err="1">
                <a:ea typeface="ＭＳ Ｐゴシック" pitchFamily="-107" charset="-128"/>
              </a:rPr>
              <a:t>requester</a:t>
            </a:r>
            <a:endParaRPr lang="it-IT" dirty="0">
              <a:ea typeface="ＭＳ Ｐゴシック" pitchFamily="-107" charset="-128"/>
            </a:endParaRPr>
          </a:p>
          <a:p>
            <a:pPr marL="0" indent="0">
              <a:buNone/>
              <a:defRPr/>
            </a:pPr>
            <a:r>
              <a:rPr lang="it-IT" dirty="0">
                <a:ea typeface="ＭＳ Ｐゴシック" pitchFamily="-107" charset="-128"/>
              </a:rPr>
              <a:t>9. Certificate </a:t>
            </a:r>
            <a:r>
              <a:rPr lang="it-IT" dirty="0" err="1">
                <a:ea typeface="ＭＳ Ｐゴシック" pitchFamily="-107" charset="-128"/>
              </a:rPr>
              <a:t>practices</a:t>
            </a:r>
            <a:r>
              <a:rPr lang="it-IT" dirty="0">
                <a:ea typeface="ＭＳ Ｐゴシック" pitchFamily="-107" charset="-128"/>
              </a:rPr>
              <a:t> (CSP) are </a:t>
            </a:r>
            <a:r>
              <a:rPr lang="it-IT" dirty="0" err="1">
                <a:ea typeface="ＭＳ Ｐゴシック" pitchFamily="-107" charset="-128"/>
              </a:rPr>
              <a:t>respected</a:t>
            </a:r>
            <a:endParaRPr lang="it-IT" dirty="0">
              <a:ea typeface="ＭＳ Ｐゴシック" pitchFamily="-107" charset="-128"/>
            </a:endParaRPr>
          </a:p>
          <a:p>
            <a:pPr marL="0" indent="0">
              <a:buNone/>
              <a:defRPr/>
            </a:pPr>
            <a:r>
              <a:rPr lang="it-IT" dirty="0">
                <a:ea typeface="ＭＳ Ｐゴシック" pitchFamily="-107" charset="-128"/>
              </a:rPr>
              <a:t>10. Single </a:t>
            </a:r>
            <a:r>
              <a:rPr lang="it-IT" dirty="0" err="1">
                <a:ea typeface="ＭＳ Ｐゴシック" pitchFamily="-107" charset="-128"/>
              </a:rPr>
              <a:t>sign</a:t>
            </a:r>
            <a:r>
              <a:rPr lang="it-IT" dirty="0">
                <a:ea typeface="ＭＳ Ｐゴシック" pitchFamily="-107" charset="-128"/>
              </a:rPr>
              <a:t>-on </a:t>
            </a:r>
            <a:r>
              <a:rPr lang="it-IT" dirty="0" err="1">
                <a:ea typeface="ＭＳ Ｐゴシック" pitchFamily="-107" charset="-128"/>
              </a:rPr>
              <a:t>practices</a:t>
            </a:r>
            <a:r>
              <a:rPr lang="it-IT" dirty="0">
                <a:ea typeface="ＭＳ Ｐゴシック" pitchFamily="-107" charset="-128"/>
              </a:rPr>
              <a:t> are a </a:t>
            </a:r>
            <a:r>
              <a:rPr lang="it-IT" dirty="0" err="1">
                <a:ea typeface="ＭＳ Ｐゴシック" pitchFamily="-107" charset="-128"/>
              </a:rPr>
              <a:t>problem</a:t>
            </a: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0" indent="0">
              <a:buNone/>
              <a:defRPr/>
            </a:pPr>
            <a:endParaRPr lang="it-IT" dirty="0">
              <a:ea typeface="ＭＳ Ｐゴシック" pitchFamily="-107" charset="-128"/>
            </a:endParaRPr>
          </a:p>
          <a:p>
            <a:pPr marL="514350" indent="-514350">
              <a:buFont typeface="+mj-lt"/>
              <a:buAutoNum type="arabicPeriod"/>
              <a:defRPr/>
            </a:pPr>
            <a:endParaRPr lang="it-IT" sz="3600" dirty="0">
              <a:ea typeface="ＭＳ Ｐゴシック" pitchFamily="-107" charset="-128"/>
            </a:endParaRPr>
          </a:p>
          <a:p>
            <a:pPr marL="0" indent="0">
              <a:buNone/>
              <a:defRPr/>
            </a:pPr>
            <a:endParaRPr lang="it-IT" dirty="0">
              <a:ea typeface="ＭＳ Ｐゴシック" pitchFamily="-107" charset="-128"/>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10CDF-41B5-4951-820A-0CE18A9483C2}"/>
              </a:ext>
            </a:extLst>
          </p:cNvPr>
          <p:cNvSpPr>
            <a:spLocks noGrp="1"/>
          </p:cNvSpPr>
          <p:nvPr>
            <p:ph type="title"/>
          </p:nvPr>
        </p:nvSpPr>
        <p:spPr/>
        <p:txBody>
          <a:bodyPr/>
          <a:lstStyle/>
          <a:p>
            <a:r>
              <a:rPr lang="en-US" dirty="0"/>
              <a:t>Signing devices</a:t>
            </a:r>
            <a:endParaRPr lang="it-IT" dirty="0"/>
          </a:p>
        </p:txBody>
      </p:sp>
      <p:sp>
        <p:nvSpPr>
          <p:cNvPr id="3" name="Content Placeholder 2">
            <a:extLst>
              <a:ext uri="{FF2B5EF4-FFF2-40B4-BE49-F238E27FC236}">
                <a16:creationId xmlns:a16="http://schemas.microsoft.com/office/drawing/2014/main" id="{D0B0F0CC-E10B-48ED-AC7D-8CB1C46D6ABD}"/>
              </a:ext>
            </a:extLst>
          </p:cNvPr>
          <p:cNvSpPr>
            <a:spLocks noGrp="1"/>
          </p:cNvSpPr>
          <p:nvPr>
            <p:ph idx="1"/>
          </p:nvPr>
        </p:nvSpPr>
        <p:spPr/>
        <p:txBody>
          <a:bodyPr/>
          <a:lstStyle/>
          <a:p>
            <a:r>
              <a:rPr lang="en-US" dirty="0"/>
              <a:t>PKCS #11 tokens</a:t>
            </a:r>
          </a:p>
          <a:p>
            <a:r>
              <a:rPr lang="en-US" dirty="0"/>
              <a:t>HSMs</a:t>
            </a:r>
            <a:endParaRPr lang="it-IT" dirty="0"/>
          </a:p>
        </p:txBody>
      </p:sp>
      <p:pic>
        <p:nvPicPr>
          <p:cNvPr id="2050" name="Picture 2" descr="Bit4id | miniLector S EVO">
            <a:extLst>
              <a:ext uri="{FF2B5EF4-FFF2-40B4-BE49-F238E27FC236}">
                <a16:creationId xmlns:a16="http://schemas.microsoft.com/office/drawing/2014/main" id="{25B09942-9057-40C2-918E-5164F3070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7395" y="2411412"/>
            <a:ext cx="4289516" cy="428951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SMs in a Payment Industry - EFTLab - Breakthrough Payment Technologies">
            <a:extLst>
              <a:ext uri="{FF2B5EF4-FFF2-40B4-BE49-F238E27FC236}">
                <a16:creationId xmlns:a16="http://schemas.microsoft.com/office/drawing/2014/main" id="{7F3769F3-15B6-44C1-915B-A3E8E384D5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4550" y="2276475"/>
            <a:ext cx="5429250"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7599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01099C30-A435-4774-8AF9-9F1FCB203677}"/>
              </a:ext>
            </a:extLst>
          </p:cNvPr>
          <p:cNvSpPr>
            <a:spLocks noGrp="1"/>
          </p:cNvSpPr>
          <p:nvPr>
            <p:ph type="title"/>
          </p:nvPr>
        </p:nvSpPr>
        <p:spPr/>
        <p:txBody>
          <a:bodyPr/>
          <a:lstStyle/>
          <a:p>
            <a:pPr eaLnBrk="1" hangingPunct="1"/>
            <a:r>
              <a:rPr lang="en-US" altLang="it-IT"/>
              <a:t>Distribution of Public Keys</a:t>
            </a:r>
            <a:endParaRPr lang="en-AU" altLang="it-IT"/>
          </a:p>
        </p:txBody>
      </p:sp>
      <p:sp>
        <p:nvSpPr>
          <p:cNvPr id="35843" name="Rectangle 3">
            <a:extLst>
              <a:ext uri="{FF2B5EF4-FFF2-40B4-BE49-F238E27FC236}">
                <a16:creationId xmlns:a16="http://schemas.microsoft.com/office/drawing/2014/main" id="{C3A775CE-514E-465A-AB6E-98A36788B92C}"/>
              </a:ext>
            </a:extLst>
          </p:cNvPr>
          <p:cNvSpPr>
            <a:spLocks noGrp="1"/>
          </p:cNvSpPr>
          <p:nvPr>
            <p:ph idx="1"/>
          </p:nvPr>
        </p:nvSpPr>
        <p:spPr/>
        <p:txBody>
          <a:bodyPr/>
          <a:lstStyle/>
          <a:p>
            <a:pPr eaLnBrk="1" hangingPunct="1"/>
            <a:r>
              <a:rPr lang="en-US" altLang="it-IT" dirty="0"/>
              <a:t>Distribution methods:</a:t>
            </a:r>
          </a:p>
          <a:p>
            <a:pPr marL="914400" lvl="1" indent="-457200" eaLnBrk="1" hangingPunct="1">
              <a:buFont typeface="+mj-lt"/>
              <a:buAutoNum type="arabicPeriod"/>
            </a:pPr>
            <a:r>
              <a:rPr lang="en-AU" altLang="it-IT" dirty="0"/>
              <a:t>public announcement with optional one time install (pinning)</a:t>
            </a:r>
          </a:p>
          <a:p>
            <a:pPr lvl="2"/>
            <a:r>
              <a:rPr lang="en-AU" altLang="it-IT" dirty="0"/>
              <a:t>Example: SSH infrastructure</a:t>
            </a:r>
          </a:p>
          <a:p>
            <a:pPr marL="914400" lvl="1" indent="-457200" eaLnBrk="1" hangingPunct="1">
              <a:buFont typeface="+mj-lt"/>
              <a:buAutoNum type="arabicPeriod"/>
            </a:pPr>
            <a:r>
              <a:rPr lang="en-AU" altLang="it-IT" dirty="0"/>
              <a:t>publicly available directory</a:t>
            </a:r>
          </a:p>
          <a:p>
            <a:pPr lvl="2"/>
            <a:r>
              <a:rPr lang="en-AU" altLang="it-IT" dirty="0"/>
              <a:t>Example: PGP infrastructure</a:t>
            </a:r>
          </a:p>
          <a:p>
            <a:pPr marL="914400" lvl="1" indent="-457200" eaLnBrk="1" hangingPunct="1">
              <a:buFont typeface="+mj-lt"/>
              <a:buAutoNum type="arabicPeriod"/>
            </a:pPr>
            <a:r>
              <a:rPr lang="en-AU" altLang="it-IT" dirty="0"/>
              <a:t>public-key authority</a:t>
            </a:r>
          </a:p>
          <a:p>
            <a:pPr lvl="2"/>
            <a:r>
              <a:rPr lang="en-AU" altLang="it-IT" dirty="0"/>
              <a:t>Dynamic publication and verification of public keys: similar to OCSP protocol</a:t>
            </a:r>
          </a:p>
          <a:p>
            <a:pPr marL="914400" lvl="1" indent="-457200" eaLnBrk="1" hangingPunct="1">
              <a:buFont typeface="+mj-lt"/>
              <a:buAutoNum type="arabicPeriod"/>
            </a:pPr>
            <a:r>
              <a:rPr lang="en-AU" altLang="it-IT" dirty="0"/>
              <a:t>public-key certificates</a:t>
            </a:r>
          </a:p>
          <a:p>
            <a:pPr lvl="2"/>
            <a:r>
              <a:rPr lang="en-AU" altLang="it-IT" dirty="0"/>
              <a:t>Example: the </a:t>
            </a:r>
            <a:r>
              <a:rPr lang="en-AU" altLang="it-IT" b="1" dirty="0"/>
              <a:t>real </a:t>
            </a:r>
            <a:r>
              <a:rPr lang="en-AU" altLang="it-IT" dirty="0"/>
              <a:t>PKI</a:t>
            </a:r>
            <a:endParaRPr lang="en-AU" altLang="it-IT" b="1" dirty="0"/>
          </a:p>
          <a:p>
            <a:pPr eaLnBrk="1" hangingPunct="1">
              <a:buFont typeface="Wingdings" panose="05000000000000000000" pitchFamily="2" charset="2"/>
              <a:buNone/>
            </a:pPr>
            <a:endParaRPr lang="en-AU" altLang="it-IT"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18C6AADA-9096-4512-8EF9-009F6F222CD8}"/>
              </a:ext>
            </a:extLst>
          </p:cNvPr>
          <p:cNvSpPr>
            <a:spLocks noGrp="1"/>
          </p:cNvSpPr>
          <p:nvPr>
            <p:ph type="title"/>
          </p:nvPr>
        </p:nvSpPr>
        <p:spPr/>
        <p:txBody>
          <a:bodyPr/>
          <a:lstStyle/>
          <a:p>
            <a:pPr eaLnBrk="1" hangingPunct="1"/>
            <a:r>
              <a:rPr lang="en-AU" altLang="it-IT"/>
              <a:t>Public Announcement</a:t>
            </a:r>
          </a:p>
        </p:txBody>
      </p:sp>
      <p:sp>
        <p:nvSpPr>
          <p:cNvPr id="37891" name="Rectangle 3">
            <a:extLst>
              <a:ext uri="{FF2B5EF4-FFF2-40B4-BE49-F238E27FC236}">
                <a16:creationId xmlns:a16="http://schemas.microsoft.com/office/drawing/2014/main" id="{DE9E5C9B-9461-44ED-AE32-01D10E32DB89}"/>
              </a:ext>
            </a:extLst>
          </p:cNvPr>
          <p:cNvSpPr>
            <a:spLocks noGrp="1"/>
          </p:cNvSpPr>
          <p:nvPr>
            <p:ph idx="1"/>
          </p:nvPr>
        </p:nvSpPr>
        <p:spPr/>
        <p:txBody>
          <a:bodyPr/>
          <a:lstStyle/>
          <a:p>
            <a:pPr eaLnBrk="1" hangingPunct="1">
              <a:lnSpc>
                <a:spcPct val="90000"/>
              </a:lnSpc>
            </a:pPr>
            <a:r>
              <a:rPr lang="en-US" altLang="it-IT"/>
              <a:t>users distribute public keys to recipients or broadcast to community at large</a:t>
            </a:r>
          </a:p>
          <a:p>
            <a:pPr lvl="1" eaLnBrk="1" hangingPunct="1">
              <a:lnSpc>
                <a:spcPct val="90000"/>
              </a:lnSpc>
            </a:pPr>
            <a:r>
              <a:rPr lang="en-US" altLang="it-IT"/>
              <a:t>eg. append PGP keys to email messages or post to news groups or email list</a:t>
            </a:r>
          </a:p>
          <a:p>
            <a:pPr eaLnBrk="1" hangingPunct="1">
              <a:lnSpc>
                <a:spcPct val="90000"/>
              </a:lnSpc>
            </a:pPr>
            <a:r>
              <a:rPr lang="en-US" altLang="it-IT"/>
              <a:t>major weakness is forgery</a:t>
            </a:r>
          </a:p>
          <a:p>
            <a:pPr lvl="1" eaLnBrk="1" hangingPunct="1">
              <a:lnSpc>
                <a:spcPct val="90000"/>
              </a:lnSpc>
            </a:pPr>
            <a:r>
              <a:rPr lang="en-US" altLang="it-IT"/>
              <a:t>anyone can create a key claiming to be someone else and broadcast it</a:t>
            </a:r>
          </a:p>
          <a:p>
            <a:pPr lvl="1" eaLnBrk="1" hangingPunct="1">
              <a:lnSpc>
                <a:spcPct val="90000"/>
              </a:lnSpc>
            </a:pPr>
            <a:r>
              <a:rPr lang="en-US" altLang="it-IT"/>
              <a:t>until forgery is discovered can masquerade as claimed user</a:t>
            </a:r>
          </a:p>
          <a:p>
            <a:pPr lvl="1" eaLnBrk="1" hangingPunct="1">
              <a:lnSpc>
                <a:spcPct val="90000"/>
              </a:lnSpc>
            </a:pPr>
            <a:r>
              <a:rPr lang="en-US" altLang="it-IT"/>
              <a:t>Example: SSH servers</a:t>
            </a:r>
            <a:endParaRPr lang="en-AU" alt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9323A-1583-4564-872B-B91D23538F0D}"/>
              </a:ext>
            </a:extLst>
          </p:cNvPr>
          <p:cNvSpPr>
            <a:spLocks noGrp="1"/>
          </p:cNvSpPr>
          <p:nvPr>
            <p:ph type="title"/>
          </p:nvPr>
        </p:nvSpPr>
        <p:spPr/>
        <p:txBody>
          <a:bodyPr/>
          <a:lstStyle/>
          <a:p>
            <a:pPr algn="ctr"/>
            <a:r>
              <a:rPr lang="en-US" dirty="0"/>
              <a:t>Example: SSH</a:t>
            </a:r>
            <a:endParaRPr lang="it-IT" dirty="0"/>
          </a:p>
        </p:txBody>
      </p:sp>
      <p:pic>
        <p:nvPicPr>
          <p:cNvPr id="13" name="Picture 12">
            <a:extLst>
              <a:ext uri="{FF2B5EF4-FFF2-40B4-BE49-F238E27FC236}">
                <a16:creationId xmlns:a16="http://schemas.microsoft.com/office/drawing/2014/main" id="{0EC53ADE-31A2-44C0-A358-C079160B1F8D}"/>
              </a:ext>
            </a:extLst>
          </p:cNvPr>
          <p:cNvPicPr>
            <a:picLocks noChangeAspect="1"/>
          </p:cNvPicPr>
          <p:nvPr/>
        </p:nvPicPr>
        <p:blipFill>
          <a:blip r:embed="rId2"/>
          <a:stretch>
            <a:fillRect/>
          </a:stretch>
        </p:blipFill>
        <p:spPr>
          <a:xfrm>
            <a:off x="2159929" y="1627419"/>
            <a:ext cx="7872142" cy="2103302"/>
          </a:xfrm>
          <a:prstGeom prst="rect">
            <a:avLst/>
          </a:prstGeom>
        </p:spPr>
      </p:pic>
      <p:pic>
        <p:nvPicPr>
          <p:cNvPr id="91138" name="Picture 2" descr="LinuXamination: WARNING: REMOTE HOST IDENTIFICATION HAS CHANGED">
            <a:extLst>
              <a:ext uri="{FF2B5EF4-FFF2-40B4-BE49-F238E27FC236}">
                <a16:creationId xmlns:a16="http://schemas.microsoft.com/office/drawing/2014/main" id="{CB2709EC-AF58-4EFA-8F19-8CE4318F8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1854" y="3297723"/>
            <a:ext cx="6724650" cy="3038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363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6BEC7-2AC2-46BA-9E10-9906327BFB3C}"/>
              </a:ext>
            </a:extLst>
          </p:cNvPr>
          <p:cNvSpPr>
            <a:spLocks noGrp="1"/>
          </p:cNvSpPr>
          <p:nvPr>
            <p:ph type="title"/>
          </p:nvPr>
        </p:nvSpPr>
        <p:spPr/>
        <p:txBody>
          <a:bodyPr/>
          <a:lstStyle/>
          <a:p>
            <a:pPr algn="ctr"/>
            <a:r>
              <a:rPr lang="en-US" dirty="0"/>
              <a:t>Example: PGP</a:t>
            </a:r>
            <a:endParaRPr lang="it-IT" dirty="0"/>
          </a:p>
        </p:txBody>
      </p:sp>
      <p:sp>
        <p:nvSpPr>
          <p:cNvPr id="3" name="Content Placeholder 2">
            <a:extLst>
              <a:ext uri="{FF2B5EF4-FFF2-40B4-BE49-F238E27FC236}">
                <a16:creationId xmlns:a16="http://schemas.microsoft.com/office/drawing/2014/main" id="{4462AAC8-2EA4-49C4-A83C-7D8FB93A0883}"/>
              </a:ext>
            </a:extLst>
          </p:cNvPr>
          <p:cNvSpPr>
            <a:spLocks noGrp="1"/>
          </p:cNvSpPr>
          <p:nvPr>
            <p:ph idx="1"/>
          </p:nvPr>
        </p:nvSpPr>
        <p:spPr/>
        <p:txBody>
          <a:bodyPr/>
          <a:lstStyle/>
          <a:p>
            <a:endParaRPr lang="it-IT"/>
          </a:p>
        </p:txBody>
      </p:sp>
      <p:pic>
        <p:nvPicPr>
          <p:cNvPr id="5" name="Picture 4">
            <a:extLst>
              <a:ext uri="{FF2B5EF4-FFF2-40B4-BE49-F238E27FC236}">
                <a16:creationId xmlns:a16="http://schemas.microsoft.com/office/drawing/2014/main" id="{520D06AE-5DB6-47B6-959E-2D8A7DF9FE1A}"/>
              </a:ext>
            </a:extLst>
          </p:cNvPr>
          <p:cNvPicPr>
            <a:picLocks noChangeAspect="1"/>
          </p:cNvPicPr>
          <p:nvPr/>
        </p:nvPicPr>
        <p:blipFill>
          <a:blip r:embed="rId2"/>
          <a:stretch>
            <a:fillRect/>
          </a:stretch>
        </p:blipFill>
        <p:spPr>
          <a:xfrm>
            <a:off x="485078" y="1752020"/>
            <a:ext cx="11221844" cy="4123534"/>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B4683999-EEF9-4A8D-AEED-FE08BD49E6B2}"/>
                  </a:ext>
                </a:extLst>
              </p14:cNvPr>
              <p14:cNvContentPartPr/>
              <p14:nvPr/>
            </p14:nvContentPartPr>
            <p14:xfrm>
              <a:off x="3634736" y="4228411"/>
              <a:ext cx="423360" cy="778320"/>
            </p14:xfrm>
          </p:contentPart>
        </mc:Choice>
        <mc:Fallback xmlns="">
          <p:pic>
            <p:nvPicPr>
              <p:cNvPr id="6" name="Ink 5">
                <a:extLst>
                  <a:ext uri="{FF2B5EF4-FFF2-40B4-BE49-F238E27FC236}">
                    <a16:creationId xmlns:a16="http://schemas.microsoft.com/office/drawing/2014/main" id="{B4683999-EEF9-4A8D-AEED-FE08BD49E6B2}"/>
                  </a:ext>
                </a:extLst>
              </p:cNvPr>
              <p:cNvPicPr/>
              <p:nvPr/>
            </p:nvPicPr>
            <p:blipFill>
              <a:blip r:embed="rId4"/>
              <a:stretch>
                <a:fillRect/>
              </a:stretch>
            </p:blipFill>
            <p:spPr>
              <a:xfrm>
                <a:off x="3626096" y="4219771"/>
                <a:ext cx="441000" cy="795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D30302C6-02A0-4110-8E17-3896D96EBB59}"/>
                  </a:ext>
                </a:extLst>
              </p14:cNvPr>
              <p14:cNvContentPartPr/>
              <p14:nvPr/>
            </p14:nvContentPartPr>
            <p14:xfrm>
              <a:off x="512816" y="6299851"/>
              <a:ext cx="360" cy="360"/>
            </p14:xfrm>
          </p:contentPart>
        </mc:Choice>
        <mc:Fallback xmlns="">
          <p:pic>
            <p:nvPicPr>
              <p:cNvPr id="7" name="Ink 6">
                <a:extLst>
                  <a:ext uri="{FF2B5EF4-FFF2-40B4-BE49-F238E27FC236}">
                    <a16:creationId xmlns:a16="http://schemas.microsoft.com/office/drawing/2014/main" id="{D30302C6-02A0-4110-8E17-3896D96EBB59}"/>
                  </a:ext>
                </a:extLst>
              </p:cNvPr>
              <p:cNvPicPr/>
              <p:nvPr/>
            </p:nvPicPr>
            <p:blipFill>
              <a:blip r:embed="rId6"/>
              <a:stretch>
                <a:fillRect/>
              </a:stretch>
            </p:blipFill>
            <p:spPr>
              <a:xfrm>
                <a:off x="503816" y="62908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E5C4ED9-0EF4-4D88-8F21-07ABD9F576E0}"/>
                  </a:ext>
                </a:extLst>
              </p14:cNvPr>
              <p14:cNvContentPartPr/>
              <p14:nvPr/>
            </p14:nvContentPartPr>
            <p14:xfrm>
              <a:off x="3869096" y="5263051"/>
              <a:ext cx="360" cy="360"/>
            </p14:xfrm>
          </p:contentPart>
        </mc:Choice>
        <mc:Fallback xmlns="">
          <p:pic>
            <p:nvPicPr>
              <p:cNvPr id="8" name="Ink 7">
                <a:extLst>
                  <a:ext uri="{FF2B5EF4-FFF2-40B4-BE49-F238E27FC236}">
                    <a16:creationId xmlns:a16="http://schemas.microsoft.com/office/drawing/2014/main" id="{5E5C4ED9-0EF4-4D88-8F21-07ABD9F576E0}"/>
                  </a:ext>
                </a:extLst>
              </p:cNvPr>
              <p:cNvPicPr/>
              <p:nvPr/>
            </p:nvPicPr>
            <p:blipFill>
              <a:blip r:embed="rId6"/>
              <a:stretch>
                <a:fillRect/>
              </a:stretch>
            </p:blipFill>
            <p:spPr>
              <a:xfrm>
                <a:off x="3860456" y="525405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9" name="Ink 8">
                <a:extLst>
                  <a:ext uri="{FF2B5EF4-FFF2-40B4-BE49-F238E27FC236}">
                    <a16:creationId xmlns:a16="http://schemas.microsoft.com/office/drawing/2014/main" id="{9493CDE8-71BB-4234-9AFE-2F9DCC17C60C}"/>
                  </a:ext>
                </a:extLst>
              </p14:cNvPr>
              <p14:cNvContentPartPr/>
              <p14:nvPr/>
            </p14:nvContentPartPr>
            <p14:xfrm>
              <a:off x="1862096" y="724531"/>
              <a:ext cx="360" cy="360"/>
            </p14:xfrm>
          </p:contentPart>
        </mc:Choice>
        <mc:Fallback xmlns="">
          <p:pic>
            <p:nvPicPr>
              <p:cNvPr id="9" name="Ink 8">
                <a:extLst>
                  <a:ext uri="{FF2B5EF4-FFF2-40B4-BE49-F238E27FC236}">
                    <a16:creationId xmlns:a16="http://schemas.microsoft.com/office/drawing/2014/main" id="{9493CDE8-71BB-4234-9AFE-2F9DCC17C60C}"/>
                  </a:ext>
                </a:extLst>
              </p:cNvPr>
              <p:cNvPicPr/>
              <p:nvPr/>
            </p:nvPicPr>
            <p:blipFill>
              <a:blip r:embed="rId6"/>
              <a:stretch>
                <a:fillRect/>
              </a:stretch>
            </p:blipFill>
            <p:spPr>
              <a:xfrm>
                <a:off x="1853096" y="715531"/>
                <a:ext cx="18000" cy="18000"/>
              </a:xfrm>
              <a:prstGeom prst="rect">
                <a:avLst/>
              </a:prstGeom>
            </p:spPr>
          </p:pic>
        </mc:Fallback>
      </mc:AlternateContent>
      <p:pic>
        <p:nvPicPr>
          <p:cNvPr id="11" name="Picture 10">
            <a:extLst>
              <a:ext uri="{FF2B5EF4-FFF2-40B4-BE49-F238E27FC236}">
                <a16:creationId xmlns:a16="http://schemas.microsoft.com/office/drawing/2014/main" id="{5EA7AA57-C392-4BCC-814A-57109406BE24}"/>
              </a:ext>
            </a:extLst>
          </p:cNvPr>
          <p:cNvPicPr>
            <a:picLocks noChangeAspect="1"/>
          </p:cNvPicPr>
          <p:nvPr/>
        </p:nvPicPr>
        <p:blipFill>
          <a:blip r:embed="rId9"/>
          <a:stretch>
            <a:fillRect/>
          </a:stretch>
        </p:blipFill>
        <p:spPr>
          <a:xfrm>
            <a:off x="4647912" y="2910975"/>
            <a:ext cx="7059010" cy="3581900"/>
          </a:xfrm>
          <a:prstGeom prst="rect">
            <a:avLst/>
          </a:prstGeom>
        </p:spPr>
      </p:pic>
    </p:spTree>
    <p:extLst>
      <p:ext uri="{BB962C8B-B14F-4D97-AF65-F5344CB8AC3E}">
        <p14:creationId xmlns:p14="http://schemas.microsoft.com/office/powerpoint/2010/main" val="80069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4D4849A-0752-4E53-B16B-E5EB3DD744CE}"/>
              </a:ext>
            </a:extLst>
          </p:cNvPr>
          <p:cNvSpPr>
            <a:spLocks noGrp="1"/>
          </p:cNvSpPr>
          <p:nvPr>
            <p:ph type="title"/>
          </p:nvPr>
        </p:nvSpPr>
        <p:spPr/>
        <p:txBody>
          <a:bodyPr/>
          <a:lstStyle/>
          <a:p>
            <a:pPr eaLnBrk="1" hangingPunct="1"/>
            <a:r>
              <a:rPr lang="en-AU" altLang="it-IT"/>
              <a:t>Publicly Available Directory</a:t>
            </a:r>
          </a:p>
        </p:txBody>
      </p:sp>
      <p:sp>
        <p:nvSpPr>
          <p:cNvPr id="39939" name="Rectangle 3">
            <a:extLst>
              <a:ext uri="{FF2B5EF4-FFF2-40B4-BE49-F238E27FC236}">
                <a16:creationId xmlns:a16="http://schemas.microsoft.com/office/drawing/2014/main" id="{7AD0EC21-7F93-4E2C-B7BB-1578C11BABB5}"/>
              </a:ext>
            </a:extLst>
          </p:cNvPr>
          <p:cNvSpPr>
            <a:spLocks noGrp="1"/>
          </p:cNvSpPr>
          <p:nvPr>
            <p:ph idx="1"/>
          </p:nvPr>
        </p:nvSpPr>
        <p:spPr/>
        <p:txBody>
          <a:bodyPr/>
          <a:lstStyle/>
          <a:p>
            <a:pPr eaLnBrk="1" hangingPunct="1">
              <a:lnSpc>
                <a:spcPct val="90000"/>
              </a:lnSpc>
            </a:pPr>
            <a:r>
              <a:rPr lang="en-US" altLang="it-IT"/>
              <a:t>can obtain greater security by registering keys with a public directory</a:t>
            </a:r>
          </a:p>
          <a:p>
            <a:pPr eaLnBrk="1" hangingPunct="1">
              <a:lnSpc>
                <a:spcPct val="90000"/>
              </a:lnSpc>
            </a:pPr>
            <a:r>
              <a:rPr lang="en-US" altLang="it-IT"/>
              <a:t>directory must be trusted with properties:</a:t>
            </a:r>
          </a:p>
          <a:p>
            <a:pPr lvl="1" eaLnBrk="1" hangingPunct="1">
              <a:lnSpc>
                <a:spcPct val="90000"/>
              </a:lnSpc>
            </a:pPr>
            <a:r>
              <a:rPr lang="en-US" altLang="it-IT"/>
              <a:t>contains {name,public-key} entries</a:t>
            </a:r>
          </a:p>
          <a:p>
            <a:pPr lvl="1" eaLnBrk="1" hangingPunct="1">
              <a:lnSpc>
                <a:spcPct val="90000"/>
              </a:lnSpc>
            </a:pPr>
            <a:r>
              <a:rPr lang="en-US" altLang="it-IT"/>
              <a:t>participants register securely with directory</a:t>
            </a:r>
          </a:p>
          <a:p>
            <a:pPr lvl="1" eaLnBrk="1" hangingPunct="1">
              <a:lnSpc>
                <a:spcPct val="90000"/>
              </a:lnSpc>
            </a:pPr>
            <a:r>
              <a:rPr lang="en-US" altLang="it-IT"/>
              <a:t>participants can replace key at any time</a:t>
            </a:r>
          </a:p>
          <a:p>
            <a:pPr lvl="1" eaLnBrk="1" hangingPunct="1">
              <a:lnSpc>
                <a:spcPct val="90000"/>
              </a:lnSpc>
            </a:pPr>
            <a:r>
              <a:rPr lang="en-US" altLang="it-IT"/>
              <a:t>directory is periodically published</a:t>
            </a:r>
          </a:p>
          <a:p>
            <a:pPr lvl="1" eaLnBrk="1" hangingPunct="1">
              <a:lnSpc>
                <a:spcPct val="90000"/>
              </a:lnSpc>
            </a:pPr>
            <a:r>
              <a:rPr lang="en-US" altLang="it-IT"/>
              <a:t>directory can be accessed electronically</a:t>
            </a:r>
          </a:p>
          <a:p>
            <a:pPr eaLnBrk="1" hangingPunct="1">
              <a:lnSpc>
                <a:spcPct val="90000"/>
              </a:lnSpc>
            </a:pPr>
            <a:r>
              <a:rPr lang="en-US" altLang="it-IT"/>
              <a:t>still vulnerable to tampering or forgery</a:t>
            </a:r>
            <a:endParaRPr lang="en-AU" alt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3A159-63B5-4E6A-B7C3-D274A25382E7}"/>
              </a:ext>
            </a:extLst>
          </p:cNvPr>
          <p:cNvSpPr>
            <a:spLocks noGrp="1"/>
          </p:cNvSpPr>
          <p:nvPr>
            <p:ph type="title"/>
          </p:nvPr>
        </p:nvSpPr>
        <p:spPr>
          <a:xfrm>
            <a:off x="838200" y="97497"/>
            <a:ext cx="10515600" cy="1325563"/>
          </a:xfrm>
        </p:spPr>
        <p:txBody>
          <a:bodyPr/>
          <a:lstStyle/>
          <a:p>
            <a:pPr algn="ctr"/>
            <a:r>
              <a:rPr lang="en-US" dirty="0"/>
              <a:t>Example: PGP, DNS</a:t>
            </a:r>
            <a:endParaRPr lang="it-IT" dirty="0"/>
          </a:p>
        </p:txBody>
      </p:sp>
      <p:sp>
        <p:nvSpPr>
          <p:cNvPr id="3" name="Content Placeholder 2">
            <a:extLst>
              <a:ext uri="{FF2B5EF4-FFF2-40B4-BE49-F238E27FC236}">
                <a16:creationId xmlns:a16="http://schemas.microsoft.com/office/drawing/2014/main" id="{AF3B19B8-6C08-4B48-AD40-82F7B6BC4DA3}"/>
              </a:ext>
            </a:extLst>
          </p:cNvPr>
          <p:cNvSpPr>
            <a:spLocks noGrp="1"/>
          </p:cNvSpPr>
          <p:nvPr>
            <p:ph idx="1"/>
          </p:nvPr>
        </p:nvSpPr>
        <p:spPr/>
        <p:txBody>
          <a:bodyPr/>
          <a:lstStyle/>
          <a:p>
            <a:endParaRPr lang="it-IT" dirty="0"/>
          </a:p>
        </p:txBody>
      </p:sp>
      <p:pic>
        <p:nvPicPr>
          <p:cNvPr id="5" name="Picture 4">
            <a:extLst>
              <a:ext uri="{FF2B5EF4-FFF2-40B4-BE49-F238E27FC236}">
                <a16:creationId xmlns:a16="http://schemas.microsoft.com/office/drawing/2014/main" id="{DC924C8C-A812-4056-97FF-7F601C4363A9}"/>
              </a:ext>
            </a:extLst>
          </p:cNvPr>
          <p:cNvPicPr>
            <a:picLocks noChangeAspect="1"/>
          </p:cNvPicPr>
          <p:nvPr/>
        </p:nvPicPr>
        <p:blipFill>
          <a:blip r:embed="rId2"/>
          <a:stretch>
            <a:fillRect/>
          </a:stretch>
        </p:blipFill>
        <p:spPr>
          <a:xfrm>
            <a:off x="223025" y="1344285"/>
            <a:ext cx="6779738" cy="5314018"/>
          </a:xfrm>
          <a:prstGeom prst="rect">
            <a:avLst/>
          </a:prstGeom>
        </p:spPr>
      </p:pic>
      <p:pic>
        <p:nvPicPr>
          <p:cNvPr id="7" name="Picture 6">
            <a:extLst>
              <a:ext uri="{FF2B5EF4-FFF2-40B4-BE49-F238E27FC236}">
                <a16:creationId xmlns:a16="http://schemas.microsoft.com/office/drawing/2014/main" id="{0CEC1D95-71A3-4BBA-825C-EC4EA775BEBE}"/>
              </a:ext>
            </a:extLst>
          </p:cNvPr>
          <p:cNvPicPr>
            <a:picLocks noChangeAspect="1"/>
          </p:cNvPicPr>
          <p:nvPr/>
        </p:nvPicPr>
        <p:blipFill>
          <a:blip r:embed="rId3"/>
          <a:stretch>
            <a:fillRect/>
          </a:stretch>
        </p:blipFill>
        <p:spPr>
          <a:xfrm>
            <a:off x="1113729" y="3249449"/>
            <a:ext cx="9964541" cy="1228896"/>
          </a:xfrm>
          <a:prstGeom prst="rect">
            <a:avLst/>
          </a:prstGeom>
        </p:spPr>
      </p:pic>
    </p:spTree>
    <p:extLst>
      <p:ext uri="{BB962C8B-B14F-4D97-AF65-F5344CB8AC3E}">
        <p14:creationId xmlns:p14="http://schemas.microsoft.com/office/powerpoint/2010/main" val="2734531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DDE173AC-830F-41A5-A45F-55677B9221BC}"/>
              </a:ext>
            </a:extLst>
          </p:cNvPr>
          <p:cNvSpPr>
            <a:spLocks noGrp="1"/>
          </p:cNvSpPr>
          <p:nvPr>
            <p:ph type="title"/>
          </p:nvPr>
        </p:nvSpPr>
        <p:spPr/>
        <p:txBody>
          <a:bodyPr/>
          <a:lstStyle/>
          <a:p>
            <a:pPr eaLnBrk="1" hangingPunct="1"/>
            <a:r>
              <a:rPr lang="en-AU" altLang="it-IT"/>
              <a:t>Public-Key Authority</a:t>
            </a:r>
          </a:p>
        </p:txBody>
      </p:sp>
      <p:pic>
        <p:nvPicPr>
          <p:cNvPr id="44035" name="Picture 3">
            <a:extLst>
              <a:ext uri="{FF2B5EF4-FFF2-40B4-BE49-F238E27FC236}">
                <a16:creationId xmlns:a16="http://schemas.microsoft.com/office/drawing/2014/main" id="{0328FF42-689E-48F2-BDCC-62723F9BAC9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1600200"/>
            <a:ext cx="7840663" cy="46863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1743</Words>
  <Application>Microsoft Office PowerPoint</Application>
  <PresentationFormat>Widescreen</PresentationFormat>
  <Paragraphs>165</Paragraphs>
  <Slides>29</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MS PGothic</vt:lpstr>
      <vt:lpstr>MS PGothic</vt:lpstr>
      <vt:lpstr>Arial</vt:lpstr>
      <vt:lpstr>Calibri</vt:lpstr>
      <vt:lpstr>Calibri Light</vt:lpstr>
      <vt:lpstr>Courier New</vt:lpstr>
      <vt:lpstr>Franklin Gothic Medium</vt:lpstr>
      <vt:lpstr>Wingdings</vt:lpstr>
      <vt:lpstr>Office Theme</vt:lpstr>
      <vt:lpstr>The road to PKI  Key distribution and exchange</vt:lpstr>
      <vt:lpstr>Yes, Diffie-Hellman exchange works, but</vt:lpstr>
      <vt:lpstr>Distribution of Public Keys</vt:lpstr>
      <vt:lpstr>Public Announcement</vt:lpstr>
      <vt:lpstr>Example: SSH</vt:lpstr>
      <vt:lpstr>Example: PGP</vt:lpstr>
      <vt:lpstr>Publicly Available Directory</vt:lpstr>
      <vt:lpstr>Example: PGP, DNS</vt:lpstr>
      <vt:lpstr>Public-Key Authority</vt:lpstr>
      <vt:lpstr>Public-Key Certificates</vt:lpstr>
      <vt:lpstr>Public-Key Certificates</vt:lpstr>
      <vt:lpstr>The main, biggest assumption</vt:lpstr>
      <vt:lpstr>Certificate contents (x509 format)</vt:lpstr>
      <vt:lpstr>Certificate creation</vt:lpstr>
      <vt:lpstr>Examples of RA validation practices</vt:lpstr>
      <vt:lpstr>CA public keys installation</vt:lpstr>
      <vt:lpstr>Example of keystore tampering</vt:lpstr>
      <vt:lpstr>PowerPoint Presentation</vt:lpstr>
      <vt:lpstr>PowerPoint Presentation</vt:lpstr>
      <vt:lpstr>Example of CA private key theft</vt:lpstr>
      <vt:lpstr>Certificate validation</vt:lpstr>
      <vt:lpstr>Digest check</vt:lpstr>
      <vt:lpstr>Certificate revocation check</vt:lpstr>
      <vt:lpstr>Usage of public keys in certificate</vt:lpstr>
      <vt:lpstr>Other known PKIs – Usages </vt:lpstr>
      <vt:lpstr>Extended key usages</vt:lpstr>
      <vt:lpstr>PKI Assumptions and its attack surface from «ten risks of PKI»</vt:lpstr>
      <vt:lpstr>PKI Assumptions #2</vt:lpstr>
      <vt:lpstr>Signing devices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PKI  Key distribution and exchange</dc:title>
  <dc:creator>Giovambattista Ianni</dc:creator>
  <cp:lastModifiedBy>Giovambattista Ianni</cp:lastModifiedBy>
  <cp:revision>7</cp:revision>
  <dcterms:created xsi:type="dcterms:W3CDTF">2020-10-26T16:11:22Z</dcterms:created>
  <dcterms:modified xsi:type="dcterms:W3CDTF">2024-03-25T13:52:44Z</dcterms:modified>
</cp:coreProperties>
</file>