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6" r:id="rId1"/>
  </p:sldMasterIdLst>
  <p:notesMasterIdLst>
    <p:notesMasterId r:id="rId27"/>
  </p:notesMasterIdLst>
  <p:handoutMasterIdLst>
    <p:handoutMasterId r:id="rId28"/>
  </p:handoutMasterIdLst>
  <p:sldIdLst>
    <p:sldId id="285" r:id="rId2"/>
    <p:sldId id="298" r:id="rId3"/>
    <p:sldId id="301" r:id="rId4"/>
    <p:sldId id="297" r:id="rId5"/>
    <p:sldId id="302" r:id="rId6"/>
    <p:sldId id="303" r:id="rId7"/>
    <p:sldId id="295" r:id="rId8"/>
    <p:sldId id="296" r:id="rId9"/>
    <p:sldId id="308" r:id="rId10"/>
    <p:sldId id="309" r:id="rId11"/>
    <p:sldId id="306" r:id="rId12"/>
    <p:sldId id="310" r:id="rId13"/>
    <p:sldId id="288" r:id="rId14"/>
    <p:sldId id="304" r:id="rId15"/>
    <p:sldId id="261" r:id="rId16"/>
    <p:sldId id="268" r:id="rId17"/>
    <p:sldId id="289" r:id="rId18"/>
    <p:sldId id="290" r:id="rId19"/>
    <p:sldId id="291" r:id="rId20"/>
    <p:sldId id="292" r:id="rId21"/>
    <p:sldId id="293" r:id="rId22"/>
    <p:sldId id="299" r:id="rId23"/>
    <p:sldId id="300" r:id="rId24"/>
    <p:sldId id="294" r:id="rId25"/>
    <p:sldId id="307"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091C"/>
    <a:srgbClr val="02A556"/>
    <a:srgbClr val="FFBF0B"/>
    <a:srgbClr val="0069BF"/>
    <a:srgbClr val="237D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85" autoAdjust="0"/>
    <p:restoredTop sz="83595" autoAdjust="0"/>
  </p:normalViewPr>
  <p:slideViewPr>
    <p:cSldViewPr>
      <p:cViewPr varScale="1">
        <p:scale>
          <a:sx n="70" d="100"/>
          <a:sy n="70" d="100"/>
        </p:scale>
        <p:origin x="938" y="2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296" y="-88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hyperlink" Target="https://www.feistyduck.com/ssl-tls-and-pki-history/" TargetMode="External"/><Relationship Id="rId5" Type="http://schemas.openxmlformats.org/officeDocument/2006/relationships/image" Target="../media/image5.sv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hyperlink" Target="https://www.feistyduck.com/ssl-tls-and-pki-history/" TargetMode="External"/><Relationship Id="rId2" Type="http://schemas.openxmlformats.org/officeDocument/2006/relationships/image" Target="../media/image3.jpeg"/><Relationship Id="rId1" Type="http://schemas.openxmlformats.org/officeDocument/2006/relationships/image" Target="../media/image2.png"/><Relationship Id="rId5" Type="http://schemas.openxmlformats.org/officeDocument/2006/relationships/image" Target="../media/image5.sv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32CC51-3EF2-4CC8-9A73-3D6FE35A80F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21FC853-24BC-4B18-88BD-33A1A5D4BBDD}">
      <dgm:prSet/>
      <dgm:spPr/>
      <dgm:t>
        <a:bodyPr/>
        <a:lstStyle/>
        <a:p>
          <a:r>
            <a:rPr lang="it-IT"/>
            <a:t>Since its earliest inception HTTP inventors felt the need of reassuring users so to allow</a:t>
          </a:r>
          <a:endParaRPr lang="en-US"/>
        </a:p>
      </dgm:t>
    </dgm:pt>
    <dgm:pt modelId="{99665DDE-6DB3-4AB0-95E5-31126BC460DD}" type="parTrans" cxnId="{3825F5B0-E472-4084-8D5B-03CDD528176C}">
      <dgm:prSet/>
      <dgm:spPr/>
      <dgm:t>
        <a:bodyPr/>
        <a:lstStyle/>
        <a:p>
          <a:endParaRPr lang="en-US"/>
        </a:p>
      </dgm:t>
    </dgm:pt>
    <dgm:pt modelId="{B8912DD8-1EA2-4131-84C0-85785B1C174C}" type="sibTrans" cxnId="{3825F5B0-E472-4084-8D5B-03CDD528176C}">
      <dgm:prSet/>
      <dgm:spPr/>
      <dgm:t>
        <a:bodyPr/>
        <a:lstStyle/>
        <a:p>
          <a:endParaRPr lang="en-US"/>
        </a:p>
      </dgm:t>
    </dgm:pt>
    <dgm:pt modelId="{B62E97D0-F3C4-44DE-A031-FE4B9F6E5E82}">
      <dgm:prSet/>
      <dgm:spPr/>
      <dgm:t>
        <a:bodyPr/>
        <a:lstStyle/>
        <a:p>
          <a:r>
            <a:rPr lang="it-IT"/>
            <a:t>Secure e-commerce, secure banking, etc.</a:t>
          </a:r>
          <a:endParaRPr lang="en-US"/>
        </a:p>
      </dgm:t>
    </dgm:pt>
    <dgm:pt modelId="{2165F830-C30D-4DB4-9741-049088F01D8E}" type="parTrans" cxnId="{45C862FD-B940-40C7-8B11-4BC0ED464857}">
      <dgm:prSet/>
      <dgm:spPr/>
      <dgm:t>
        <a:bodyPr/>
        <a:lstStyle/>
        <a:p>
          <a:endParaRPr lang="en-US"/>
        </a:p>
      </dgm:t>
    </dgm:pt>
    <dgm:pt modelId="{C2C946F4-DDCB-493D-978A-D56B2A24E5F7}" type="sibTrans" cxnId="{45C862FD-B940-40C7-8B11-4BC0ED464857}">
      <dgm:prSet/>
      <dgm:spPr/>
      <dgm:t>
        <a:bodyPr/>
        <a:lstStyle/>
        <a:p>
          <a:endParaRPr lang="en-US"/>
        </a:p>
      </dgm:t>
    </dgm:pt>
    <dgm:pt modelId="{B0A7E7D1-52A6-4DB7-8209-A957FC8E80F2}">
      <dgm:prSet/>
      <dgm:spPr/>
      <dgm:t>
        <a:bodyPr/>
        <a:lstStyle/>
        <a:p>
          <a:r>
            <a:rPr lang="it-IT"/>
            <a:t>Internet before SSL was a wild world</a:t>
          </a:r>
          <a:endParaRPr lang="en-US"/>
        </a:p>
      </dgm:t>
    </dgm:pt>
    <dgm:pt modelId="{9CABAE7B-DD70-4576-BD08-B4E7C20F8765}" type="parTrans" cxnId="{D9D9E8CD-8661-40F5-9EB0-0CA8FC8A1B6E}">
      <dgm:prSet/>
      <dgm:spPr/>
      <dgm:t>
        <a:bodyPr/>
        <a:lstStyle/>
        <a:p>
          <a:endParaRPr lang="en-US"/>
        </a:p>
      </dgm:t>
    </dgm:pt>
    <dgm:pt modelId="{1BB12F73-3984-4167-81CE-69B0C297EACB}" type="sibTrans" cxnId="{D9D9E8CD-8661-40F5-9EB0-0CA8FC8A1B6E}">
      <dgm:prSet/>
      <dgm:spPr/>
      <dgm:t>
        <a:bodyPr/>
        <a:lstStyle/>
        <a:p>
          <a:endParaRPr lang="en-US"/>
        </a:p>
      </dgm:t>
    </dgm:pt>
    <dgm:pt modelId="{3E490666-D16E-4F34-A587-980A6EF3AF9D}">
      <dgm:prSet/>
      <dgm:spPr/>
      <dgm:t>
        <a:bodyPr/>
        <a:lstStyle/>
        <a:p>
          <a:r>
            <a:rPr lang="it-IT">
              <a:hlinkClick xmlns:r="http://schemas.openxmlformats.org/officeDocument/2006/relationships" r:id="rId1"/>
            </a:rPr>
            <a:t>https://www.feistyduck.com/ssl-tls-and-pki-history/</a:t>
          </a:r>
          <a:endParaRPr lang="en-US"/>
        </a:p>
      </dgm:t>
    </dgm:pt>
    <dgm:pt modelId="{CA256A26-3D18-4E50-A004-F6A8BC3D0624}" type="parTrans" cxnId="{1A1BD6FB-173E-4104-9C4D-10EDE9425A6F}">
      <dgm:prSet/>
      <dgm:spPr/>
      <dgm:t>
        <a:bodyPr/>
        <a:lstStyle/>
        <a:p>
          <a:endParaRPr lang="en-US"/>
        </a:p>
      </dgm:t>
    </dgm:pt>
    <dgm:pt modelId="{499AFC33-EC8C-4978-9C22-31DD6FFFCFBC}" type="sibTrans" cxnId="{1A1BD6FB-173E-4104-9C4D-10EDE9425A6F}">
      <dgm:prSet/>
      <dgm:spPr/>
      <dgm:t>
        <a:bodyPr/>
        <a:lstStyle/>
        <a:p>
          <a:endParaRPr lang="en-US"/>
        </a:p>
      </dgm:t>
    </dgm:pt>
    <dgm:pt modelId="{8AE13A98-D21C-43DF-BA73-89E2A684739B}">
      <dgm:prSet/>
      <dgm:spPr/>
      <dgm:t>
        <a:bodyPr/>
        <a:lstStyle/>
        <a:p>
          <a:r>
            <a:rPr lang="it-IT" dirty="0"/>
            <a:t>So, </a:t>
          </a:r>
          <a:r>
            <a:rPr lang="it-IT" dirty="0" err="1"/>
            <a:t>add</a:t>
          </a:r>
          <a:r>
            <a:rPr lang="it-IT" dirty="0"/>
            <a:t> a </a:t>
          </a:r>
          <a:r>
            <a:rPr lang="it-IT" dirty="0" err="1"/>
            <a:t>safety</a:t>
          </a:r>
          <a:r>
            <a:rPr lang="it-IT" dirty="0"/>
            <a:t> </a:t>
          </a:r>
          <a:r>
            <a:rPr lang="it-IT" dirty="0" err="1"/>
            <a:t>layer</a:t>
          </a:r>
          <a:r>
            <a:rPr lang="it-IT" dirty="0"/>
            <a:t> in-</a:t>
          </a:r>
          <a:r>
            <a:rPr lang="it-IT" dirty="0" err="1"/>
            <a:t>between</a:t>
          </a:r>
          <a:r>
            <a:rPr lang="it-IT" dirty="0"/>
            <a:t> Layer 7 and Layer 4 </a:t>
          </a:r>
          <a:r>
            <a:rPr lang="it-IT" dirty="0" err="1"/>
            <a:t>conversations</a:t>
          </a:r>
          <a:endParaRPr lang="en-US" dirty="0"/>
        </a:p>
      </dgm:t>
    </dgm:pt>
    <dgm:pt modelId="{2B205435-2A6E-484E-ADA9-009D479526B2}" type="parTrans" cxnId="{15852B93-9B35-40D6-ABBD-11222F98588E}">
      <dgm:prSet/>
      <dgm:spPr/>
      <dgm:t>
        <a:bodyPr/>
        <a:lstStyle/>
        <a:p>
          <a:endParaRPr lang="en-US"/>
        </a:p>
      </dgm:t>
    </dgm:pt>
    <dgm:pt modelId="{3B177F99-36BB-4816-AEF3-9207BFD9769D}" type="sibTrans" cxnId="{15852B93-9B35-40D6-ABBD-11222F98588E}">
      <dgm:prSet/>
      <dgm:spPr/>
      <dgm:t>
        <a:bodyPr/>
        <a:lstStyle/>
        <a:p>
          <a:endParaRPr lang="en-US"/>
        </a:p>
      </dgm:t>
    </dgm:pt>
    <dgm:pt modelId="{99BF31A4-EF91-4D74-9B4B-E1B2F6EC308B}">
      <dgm:prSet/>
      <dgm:spPr/>
      <dgm:t>
        <a:bodyPr/>
        <a:lstStyle/>
        <a:p>
          <a:r>
            <a:rPr lang="it-IT"/>
            <a:t>Parties can prove their identity</a:t>
          </a:r>
          <a:endParaRPr lang="en-US"/>
        </a:p>
      </dgm:t>
    </dgm:pt>
    <dgm:pt modelId="{3F9E1325-23A1-412C-8792-7169BB403313}" type="parTrans" cxnId="{376D0D41-B9C7-4D22-9886-B9FF09358067}">
      <dgm:prSet/>
      <dgm:spPr/>
      <dgm:t>
        <a:bodyPr/>
        <a:lstStyle/>
        <a:p>
          <a:endParaRPr lang="en-US"/>
        </a:p>
      </dgm:t>
    </dgm:pt>
    <dgm:pt modelId="{9E78BAE5-61CF-45B6-8486-DBAF4F0946FB}" type="sibTrans" cxnId="{376D0D41-B9C7-4D22-9886-B9FF09358067}">
      <dgm:prSet/>
      <dgm:spPr/>
      <dgm:t>
        <a:bodyPr/>
        <a:lstStyle/>
        <a:p>
          <a:endParaRPr lang="en-US"/>
        </a:p>
      </dgm:t>
    </dgm:pt>
    <dgm:pt modelId="{E72FB66E-9EB2-4144-BBC2-C0E1DB276C0B}">
      <dgm:prSet/>
      <dgm:spPr/>
      <dgm:t>
        <a:bodyPr/>
        <a:lstStyle/>
        <a:p>
          <a:r>
            <a:rPr lang="it-IT"/>
            <a:t>Parties can talk confidentially</a:t>
          </a:r>
          <a:endParaRPr lang="en-US"/>
        </a:p>
      </dgm:t>
    </dgm:pt>
    <dgm:pt modelId="{899CDC5E-8527-4B37-A325-D8B4E33AC829}" type="parTrans" cxnId="{B22AE631-3EEF-4170-8195-9C6224057F71}">
      <dgm:prSet/>
      <dgm:spPr/>
      <dgm:t>
        <a:bodyPr/>
        <a:lstStyle/>
        <a:p>
          <a:endParaRPr lang="en-US"/>
        </a:p>
      </dgm:t>
    </dgm:pt>
    <dgm:pt modelId="{7186CF1C-EEC4-4E95-B56D-0D7D6606B4CC}" type="sibTrans" cxnId="{B22AE631-3EEF-4170-8195-9C6224057F71}">
      <dgm:prSet/>
      <dgm:spPr/>
      <dgm:t>
        <a:bodyPr/>
        <a:lstStyle/>
        <a:p>
          <a:endParaRPr lang="en-US"/>
        </a:p>
      </dgm:t>
    </dgm:pt>
    <dgm:pt modelId="{D4CDC66A-F0AC-4135-A8F0-E23C3944AAC8}">
      <dgm:prSet/>
      <dgm:spPr/>
      <dgm:t>
        <a:bodyPr/>
        <a:lstStyle/>
        <a:p>
          <a:r>
            <a:rPr lang="it-IT"/>
            <a:t>Parties can talk with no tampering</a:t>
          </a:r>
          <a:endParaRPr lang="en-US"/>
        </a:p>
      </dgm:t>
    </dgm:pt>
    <dgm:pt modelId="{B2CE2E9F-5284-4390-BA57-8A94E1F68949}" type="parTrans" cxnId="{09D4CE3C-7AC3-4804-B6DE-C34A48AB401A}">
      <dgm:prSet/>
      <dgm:spPr/>
      <dgm:t>
        <a:bodyPr/>
        <a:lstStyle/>
        <a:p>
          <a:endParaRPr lang="en-US"/>
        </a:p>
      </dgm:t>
    </dgm:pt>
    <dgm:pt modelId="{A99A8F3F-3FB4-4FEE-9DED-8EBA87B9A6EB}" type="sibTrans" cxnId="{09D4CE3C-7AC3-4804-B6DE-C34A48AB401A}">
      <dgm:prSet/>
      <dgm:spPr/>
      <dgm:t>
        <a:bodyPr/>
        <a:lstStyle/>
        <a:p>
          <a:endParaRPr lang="en-US"/>
        </a:p>
      </dgm:t>
    </dgm:pt>
    <dgm:pt modelId="{D4D16837-442E-49FA-8820-83ED564C9992}" type="pres">
      <dgm:prSet presAssocID="{BB32CC51-3EF2-4CC8-9A73-3D6FE35A80F2}" presName="root" presStyleCnt="0">
        <dgm:presLayoutVars>
          <dgm:dir/>
          <dgm:resizeHandles val="exact"/>
        </dgm:presLayoutVars>
      </dgm:prSet>
      <dgm:spPr/>
    </dgm:pt>
    <dgm:pt modelId="{ECEA4AD4-438D-4ADE-BDCB-3AE2792D3445}" type="pres">
      <dgm:prSet presAssocID="{B21FC853-24BC-4B18-88BD-33A1A5D4BBDD}" presName="compNode" presStyleCnt="0"/>
      <dgm:spPr/>
    </dgm:pt>
    <dgm:pt modelId="{C2EF972D-B40E-4F75-8C9D-6F865DE5F5F5}" type="pres">
      <dgm:prSet presAssocID="{B21FC853-24BC-4B18-88BD-33A1A5D4BBDD}" presName="bgRect" presStyleLbl="bgShp" presStyleIdx="0" presStyleCnt="3"/>
      <dgm:spPr/>
    </dgm:pt>
    <dgm:pt modelId="{CF4668FA-F1C2-486D-86E5-23CD1A4777A8}" type="pres">
      <dgm:prSet presAssocID="{B21FC853-24BC-4B18-88BD-33A1A5D4BBDD}" presName="iconRect" presStyleLbl="node1" presStyleIdx="0" presStyleCnt="3"/>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l="-39000" r="-39000"/>
          </a:stretch>
        </a:blipFill>
        <a:ln>
          <a:noFill/>
        </a:ln>
      </dgm:spPr>
      <dgm:extLst>
        <a:ext uri="{E40237B7-FDA0-4F09-8148-C483321AD2D9}">
          <dgm14:cNvPr xmlns:dgm14="http://schemas.microsoft.com/office/drawing/2010/diagram" id="0" name="" descr="Processor"/>
        </a:ext>
      </dgm:extLst>
    </dgm:pt>
    <dgm:pt modelId="{FA1034F9-8E94-4FBB-8B04-9A71E81B3AF5}" type="pres">
      <dgm:prSet presAssocID="{B21FC853-24BC-4B18-88BD-33A1A5D4BBDD}" presName="spaceRect" presStyleCnt="0"/>
      <dgm:spPr/>
    </dgm:pt>
    <dgm:pt modelId="{5CE192B9-F86D-43D6-9694-89ADCA059D20}" type="pres">
      <dgm:prSet presAssocID="{B21FC853-24BC-4B18-88BD-33A1A5D4BBDD}" presName="parTx" presStyleLbl="revTx" presStyleIdx="0" presStyleCnt="6">
        <dgm:presLayoutVars>
          <dgm:chMax val="0"/>
          <dgm:chPref val="0"/>
        </dgm:presLayoutVars>
      </dgm:prSet>
      <dgm:spPr/>
    </dgm:pt>
    <dgm:pt modelId="{DC05504F-B074-449C-8D43-91FFC5D25E78}" type="pres">
      <dgm:prSet presAssocID="{B21FC853-24BC-4B18-88BD-33A1A5D4BBDD}" presName="desTx" presStyleLbl="revTx" presStyleIdx="1" presStyleCnt="6">
        <dgm:presLayoutVars/>
      </dgm:prSet>
      <dgm:spPr/>
    </dgm:pt>
    <dgm:pt modelId="{646543D8-98B7-4BA2-A7EA-25B7AA248A04}" type="pres">
      <dgm:prSet presAssocID="{B8912DD8-1EA2-4131-84C0-85785B1C174C}" presName="sibTrans" presStyleCnt="0"/>
      <dgm:spPr/>
    </dgm:pt>
    <dgm:pt modelId="{A70E7B49-66F8-4D52-B686-9CDD2D5F3C53}" type="pres">
      <dgm:prSet presAssocID="{B0A7E7D1-52A6-4DB7-8209-A957FC8E80F2}" presName="compNode" presStyleCnt="0"/>
      <dgm:spPr/>
    </dgm:pt>
    <dgm:pt modelId="{2E666238-9426-49CD-B084-72D7D4B16CC5}" type="pres">
      <dgm:prSet presAssocID="{B0A7E7D1-52A6-4DB7-8209-A957FC8E80F2}" presName="bgRect" presStyleLbl="bgShp" presStyleIdx="1" presStyleCnt="3"/>
      <dgm:spPr/>
    </dgm:pt>
    <dgm:pt modelId="{C6C8E8B3-048B-4605-A5A7-4503B234B2D0}" type="pres">
      <dgm:prSet presAssocID="{B0A7E7D1-52A6-4DB7-8209-A957FC8E80F2}"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Lst>
          </a:blip>
          <a:srcRect/>
          <a:stretch>
            <a:fillRect l="-33000" r="-33000"/>
          </a:stretch>
        </a:blipFill>
        <a:ln>
          <a:noFill/>
        </a:ln>
      </dgm:spPr>
      <dgm:extLst>
        <a:ext uri="{E40237B7-FDA0-4F09-8148-C483321AD2D9}">
          <dgm14:cNvPr xmlns:dgm14="http://schemas.microsoft.com/office/drawing/2010/diagram" id="0" name="" descr="Computer"/>
        </a:ext>
      </dgm:extLst>
    </dgm:pt>
    <dgm:pt modelId="{7CB978E1-1CBC-49D0-B962-1EAEF4074A72}" type="pres">
      <dgm:prSet presAssocID="{B0A7E7D1-52A6-4DB7-8209-A957FC8E80F2}" presName="spaceRect" presStyleCnt="0"/>
      <dgm:spPr/>
    </dgm:pt>
    <dgm:pt modelId="{C3D7474A-5B4A-46C2-BA0B-80867BD09956}" type="pres">
      <dgm:prSet presAssocID="{B0A7E7D1-52A6-4DB7-8209-A957FC8E80F2}" presName="parTx" presStyleLbl="revTx" presStyleIdx="2" presStyleCnt="6">
        <dgm:presLayoutVars>
          <dgm:chMax val="0"/>
          <dgm:chPref val="0"/>
        </dgm:presLayoutVars>
      </dgm:prSet>
      <dgm:spPr/>
    </dgm:pt>
    <dgm:pt modelId="{12A0ACC0-3BBE-40CD-9367-602D50C85E25}" type="pres">
      <dgm:prSet presAssocID="{B0A7E7D1-52A6-4DB7-8209-A957FC8E80F2}" presName="desTx" presStyleLbl="revTx" presStyleIdx="3" presStyleCnt="6">
        <dgm:presLayoutVars/>
      </dgm:prSet>
      <dgm:spPr/>
    </dgm:pt>
    <dgm:pt modelId="{033900D7-A984-4C3F-AAF9-49BE83C3026C}" type="pres">
      <dgm:prSet presAssocID="{1BB12F73-3984-4167-81CE-69B0C297EACB}" presName="sibTrans" presStyleCnt="0"/>
      <dgm:spPr/>
    </dgm:pt>
    <dgm:pt modelId="{F2870D52-10AA-46F1-9F6A-8E3EC56F5B3F}" type="pres">
      <dgm:prSet presAssocID="{8AE13A98-D21C-43DF-BA73-89E2A684739B}" presName="compNode" presStyleCnt="0"/>
      <dgm:spPr/>
    </dgm:pt>
    <dgm:pt modelId="{E6095128-2F3E-459D-9759-DE46A3DD1303}" type="pres">
      <dgm:prSet presAssocID="{8AE13A98-D21C-43DF-BA73-89E2A684739B}" presName="bgRect" presStyleLbl="bgShp" presStyleIdx="2" presStyleCnt="3" custLinFactNeighborX="-53" custLinFactNeighborY="214"/>
      <dgm:spPr>
        <a:solidFill>
          <a:srgbClr val="00B050"/>
        </a:solidFill>
      </dgm:spPr>
    </dgm:pt>
    <dgm:pt modelId="{5810EFB7-9D91-40A0-ACD5-94574D1312A0}" type="pres">
      <dgm:prSet presAssocID="{8AE13A98-D21C-43DF-BA73-89E2A684739B}" presName="iconRect" presStyleLbl="node1" presStyleIdx="2"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isconnected"/>
        </a:ext>
      </dgm:extLst>
    </dgm:pt>
    <dgm:pt modelId="{CB52F2B5-CAAE-4175-8117-371032ACFFA3}" type="pres">
      <dgm:prSet presAssocID="{8AE13A98-D21C-43DF-BA73-89E2A684739B}" presName="spaceRect" presStyleCnt="0"/>
      <dgm:spPr/>
    </dgm:pt>
    <dgm:pt modelId="{B13FF10C-0052-4E5E-9D44-C7B9147D6F51}" type="pres">
      <dgm:prSet presAssocID="{8AE13A98-D21C-43DF-BA73-89E2A684739B}" presName="parTx" presStyleLbl="revTx" presStyleIdx="4" presStyleCnt="6">
        <dgm:presLayoutVars>
          <dgm:chMax val="0"/>
          <dgm:chPref val="0"/>
        </dgm:presLayoutVars>
      </dgm:prSet>
      <dgm:spPr/>
    </dgm:pt>
    <dgm:pt modelId="{3F8CA4B1-5974-4DAC-84C1-258F4C3569E2}" type="pres">
      <dgm:prSet presAssocID="{8AE13A98-D21C-43DF-BA73-89E2A684739B}" presName="desTx" presStyleLbl="revTx" presStyleIdx="5" presStyleCnt="6">
        <dgm:presLayoutVars/>
      </dgm:prSet>
      <dgm:spPr/>
    </dgm:pt>
  </dgm:ptLst>
  <dgm:cxnLst>
    <dgm:cxn modelId="{F127CF03-00D2-45DB-962B-432E13955C17}" type="presOf" srcId="{B0A7E7D1-52A6-4DB7-8209-A957FC8E80F2}" destId="{C3D7474A-5B4A-46C2-BA0B-80867BD09956}" srcOrd="0" destOrd="0" presId="urn:microsoft.com/office/officeart/2018/2/layout/IconVerticalSolidList"/>
    <dgm:cxn modelId="{994F2C0B-79E7-4DA8-80F8-B342162EB5FC}" type="presOf" srcId="{3E490666-D16E-4F34-A587-980A6EF3AF9D}" destId="{12A0ACC0-3BBE-40CD-9367-602D50C85E25}" srcOrd="0" destOrd="0" presId="urn:microsoft.com/office/officeart/2018/2/layout/IconVerticalSolidList"/>
    <dgm:cxn modelId="{E3D6C016-0C67-4C13-BA50-69443B339E7E}" type="presOf" srcId="{E72FB66E-9EB2-4144-BBC2-C0E1DB276C0B}" destId="{3F8CA4B1-5974-4DAC-84C1-258F4C3569E2}" srcOrd="0" destOrd="1" presId="urn:microsoft.com/office/officeart/2018/2/layout/IconVerticalSolidList"/>
    <dgm:cxn modelId="{B22AE631-3EEF-4170-8195-9C6224057F71}" srcId="{8AE13A98-D21C-43DF-BA73-89E2A684739B}" destId="{E72FB66E-9EB2-4144-BBC2-C0E1DB276C0B}" srcOrd="1" destOrd="0" parTransId="{899CDC5E-8527-4B37-A325-D8B4E33AC829}" sibTransId="{7186CF1C-EEC4-4E95-B56D-0D7D6606B4CC}"/>
    <dgm:cxn modelId="{09D4CE3C-7AC3-4804-B6DE-C34A48AB401A}" srcId="{8AE13A98-D21C-43DF-BA73-89E2A684739B}" destId="{D4CDC66A-F0AC-4135-A8F0-E23C3944AAC8}" srcOrd="2" destOrd="0" parTransId="{B2CE2E9F-5284-4390-BA57-8A94E1F68949}" sibTransId="{A99A8F3F-3FB4-4FEE-9DED-8EBA87B9A6EB}"/>
    <dgm:cxn modelId="{376D0D41-B9C7-4D22-9886-B9FF09358067}" srcId="{8AE13A98-D21C-43DF-BA73-89E2A684739B}" destId="{99BF31A4-EF91-4D74-9B4B-E1B2F6EC308B}" srcOrd="0" destOrd="0" parTransId="{3F9E1325-23A1-412C-8792-7169BB403313}" sibTransId="{9E78BAE5-61CF-45B6-8486-DBAF4F0946FB}"/>
    <dgm:cxn modelId="{1618008E-15BD-4E05-9DF6-24A7BF6C110B}" type="presOf" srcId="{D4CDC66A-F0AC-4135-A8F0-E23C3944AAC8}" destId="{3F8CA4B1-5974-4DAC-84C1-258F4C3569E2}" srcOrd="0" destOrd="2" presId="urn:microsoft.com/office/officeart/2018/2/layout/IconVerticalSolidList"/>
    <dgm:cxn modelId="{15852B93-9B35-40D6-ABBD-11222F98588E}" srcId="{BB32CC51-3EF2-4CC8-9A73-3D6FE35A80F2}" destId="{8AE13A98-D21C-43DF-BA73-89E2A684739B}" srcOrd="2" destOrd="0" parTransId="{2B205435-2A6E-484E-ADA9-009D479526B2}" sibTransId="{3B177F99-36BB-4816-AEF3-9207BFD9769D}"/>
    <dgm:cxn modelId="{CE8D11A9-FC83-4096-9A39-38C3D8C07CB1}" type="presOf" srcId="{B62E97D0-F3C4-44DE-A031-FE4B9F6E5E82}" destId="{DC05504F-B074-449C-8D43-91FFC5D25E78}" srcOrd="0" destOrd="0" presId="urn:microsoft.com/office/officeart/2018/2/layout/IconVerticalSolidList"/>
    <dgm:cxn modelId="{3825F5B0-E472-4084-8D5B-03CDD528176C}" srcId="{BB32CC51-3EF2-4CC8-9A73-3D6FE35A80F2}" destId="{B21FC853-24BC-4B18-88BD-33A1A5D4BBDD}" srcOrd="0" destOrd="0" parTransId="{99665DDE-6DB3-4AB0-95E5-31126BC460DD}" sibTransId="{B8912DD8-1EA2-4131-84C0-85785B1C174C}"/>
    <dgm:cxn modelId="{3E4E31C8-B9C7-4440-A527-14558DDE9763}" type="presOf" srcId="{B21FC853-24BC-4B18-88BD-33A1A5D4BBDD}" destId="{5CE192B9-F86D-43D6-9694-89ADCA059D20}" srcOrd="0" destOrd="0" presId="urn:microsoft.com/office/officeart/2018/2/layout/IconVerticalSolidList"/>
    <dgm:cxn modelId="{CCA342CD-2B4E-43A0-882E-552F7EA02677}" type="presOf" srcId="{BB32CC51-3EF2-4CC8-9A73-3D6FE35A80F2}" destId="{D4D16837-442E-49FA-8820-83ED564C9992}" srcOrd="0" destOrd="0" presId="urn:microsoft.com/office/officeart/2018/2/layout/IconVerticalSolidList"/>
    <dgm:cxn modelId="{D9D9E8CD-8661-40F5-9EB0-0CA8FC8A1B6E}" srcId="{BB32CC51-3EF2-4CC8-9A73-3D6FE35A80F2}" destId="{B0A7E7D1-52A6-4DB7-8209-A957FC8E80F2}" srcOrd="1" destOrd="0" parTransId="{9CABAE7B-DD70-4576-BD08-B4E7C20F8765}" sibTransId="{1BB12F73-3984-4167-81CE-69B0C297EACB}"/>
    <dgm:cxn modelId="{C40754CE-1004-4402-A3AE-1FE474693494}" type="presOf" srcId="{99BF31A4-EF91-4D74-9B4B-E1B2F6EC308B}" destId="{3F8CA4B1-5974-4DAC-84C1-258F4C3569E2}" srcOrd="0" destOrd="0" presId="urn:microsoft.com/office/officeart/2018/2/layout/IconVerticalSolidList"/>
    <dgm:cxn modelId="{98C16CF7-8CBA-49CB-8068-00DD4F82009F}" type="presOf" srcId="{8AE13A98-D21C-43DF-BA73-89E2A684739B}" destId="{B13FF10C-0052-4E5E-9D44-C7B9147D6F51}" srcOrd="0" destOrd="0" presId="urn:microsoft.com/office/officeart/2018/2/layout/IconVerticalSolidList"/>
    <dgm:cxn modelId="{1A1BD6FB-173E-4104-9C4D-10EDE9425A6F}" srcId="{B0A7E7D1-52A6-4DB7-8209-A957FC8E80F2}" destId="{3E490666-D16E-4F34-A587-980A6EF3AF9D}" srcOrd="0" destOrd="0" parTransId="{CA256A26-3D18-4E50-A004-F6A8BC3D0624}" sibTransId="{499AFC33-EC8C-4978-9C22-31DD6FFFCFBC}"/>
    <dgm:cxn modelId="{45C862FD-B940-40C7-8B11-4BC0ED464857}" srcId="{B21FC853-24BC-4B18-88BD-33A1A5D4BBDD}" destId="{B62E97D0-F3C4-44DE-A031-FE4B9F6E5E82}" srcOrd="0" destOrd="0" parTransId="{2165F830-C30D-4DB4-9741-049088F01D8E}" sibTransId="{C2C946F4-DDCB-493D-978A-D56B2A24E5F7}"/>
    <dgm:cxn modelId="{B8331C4C-255C-44F9-B405-D0A1AD1C451C}" type="presParOf" srcId="{D4D16837-442E-49FA-8820-83ED564C9992}" destId="{ECEA4AD4-438D-4ADE-BDCB-3AE2792D3445}" srcOrd="0" destOrd="0" presId="urn:microsoft.com/office/officeart/2018/2/layout/IconVerticalSolidList"/>
    <dgm:cxn modelId="{24AD26EB-DB0A-4659-BAF9-1BF5A8910075}" type="presParOf" srcId="{ECEA4AD4-438D-4ADE-BDCB-3AE2792D3445}" destId="{C2EF972D-B40E-4F75-8C9D-6F865DE5F5F5}" srcOrd="0" destOrd="0" presId="urn:microsoft.com/office/officeart/2018/2/layout/IconVerticalSolidList"/>
    <dgm:cxn modelId="{D2D9FA39-7552-46E0-869E-3DDBD0325186}" type="presParOf" srcId="{ECEA4AD4-438D-4ADE-BDCB-3AE2792D3445}" destId="{CF4668FA-F1C2-486D-86E5-23CD1A4777A8}" srcOrd="1" destOrd="0" presId="urn:microsoft.com/office/officeart/2018/2/layout/IconVerticalSolidList"/>
    <dgm:cxn modelId="{0ACCC31E-26DC-431C-A750-814B5E96A7D7}" type="presParOf" srcId="{ECEA4AD4-438D-4ADE-BDCB-3AE2792D3445}" destId="{FA1034F9-8E94-4FBB-8B04-9A71E81B3AF5}" srcOrd="2" destOrd="0" presId="urn:microsoft.com/office/officeart/2018/2/layout/IconVerticalSolidList"/>
    <dgm:cxn modelId="{7004B2C5-6D19-4A2E-B331-516374B36983}" type="presParOf" srcId="{ECEA4AD4-438D-4ADE-BDCB-3AE2792D3445}" destId="{5CE192B9-F86D-43D6-9694-89ADCA059D20}" srcOrd="3" destOrd="0" presId="urn:microsoft.com/office/officeart/2018/2/layout/IconVerticalSolidList"/>
    <dgm:cxn modelId="{16B15DC1-0ACF-43DA-9474-6327D7DE7B60}" type="presParOf" srcId="{ECEA4AD4-438D-4ADE-BDCB-3AE2792D3445}" destId="{DC05504F-B074-449C-8D43-91FFC5D25E78}" srcOrd="4" destOrd="0" presId="urn:microsoft.com/office/officeart/2018/2/layout/IconVerticalSolidList"/>
    <dgm:cxn modelId="{C5DE9FAE-D4D6-4F17-BF96-9E8ADCEE693B}" type="presParOf" srcId="{D4D16837-442E-49FA-8820-83ED564C9992}" destId="{646543D8-98B7-4BA2-A7EA-25B7AA248A04}" srcOrd="1" destOrd="0" presId="urn:microsoft.com/office/officeart/2018/2/layout/IconVerticalSolidList"/>
    <dgm:cxn modelId="{209A974E-BB9B-4218-AEAC-14BD58B2AAF6}" type="presParOf" srcId="{D4D16837-442E-49FA-8820-83ED564C9992}" destId="{A70E7B49-66F8-4D52-B686-9CDD2D5F3C53}" srcOrd="2" destOrd="0" presId="urn:microsoft.com/office/officeart/2018/2/layout/IconVerticalSolidList"/>
    <dgm:cxn modelId="{C87DC7F5-89BD-48A0-974B-BE4D6E13F4E3}" type="presParOf" srcId="{A70E7B49-66F8-4D52-B686-9CDD2D5F3C53}" destId="{2E666238-9426-49CD-B084-72D7D4B16CC5}" srcOrd="0" destOrd="0" presId="urn:microsoft.com/office/officeart/2018/2/layout/IconVerticalSolidList"/>
    <dgm:cxn modelId="{A6F1E719-D909-4518-B8CC-C2C9A3458837}" type="presParOf" srcId="{A70E7B49-66F8-4D52-B686-9CDD2D5F3C53}" destId="{C6C8E8B3-048B-4605-A5A7-4503B234B2D0}" srcOrd="1" destOrd="0" presId="urn:microsoft.com/office/officeart/2018/2/layout/IconVerticalSolidList"/>
    <dgm:cxn modelId="{6E2585C0-97E0-42AE-8259-C460AA373151}" type="presParOf" srcId="{A70E7B49-66F8-4D52-B686-9CDD2D5F3C53}" destId="{7CB978E1-1CBC-49D0-B962-1EAEF4074A72}" srcOrd="2" destOrd="0" presId="urn:microsoft.com/office/officeart/2018/2/layout/IconVerticalSolidList"/>
    <dgm:cxn modelId="{06BEB07C-4FDB-4672-A010-F03726B6EE3B}" type="presParOf" srcId="{A70E7B49-66F8-4D52-B686-9CDD2D5F3C53}" destId="{C3D7474A-5B4A-46C2-BA0B-80867BD09956}" srcOrd="3" destOrd="0" presId="urn:microsoft.com/office/officeart/2018/2/layout/IconVerticalSolidList"/>
    <dgm:cxn modelId="{CE69963E-02B8-41A4-B51A-C4AA171C4199}" type="presParOf" srcId="{A70E7B49-66F8-4D52-B686-9CDD2D5F3C53}" destId="{12A0ACC0-3BBE-40CD-9367-602D50C85E25}" srcOrd="4" destOrd="0" presId="urn:microsoft.com/office/officeart/2018/2/layout/IconVerticalSolidList"/>
    <dgm:cxn modelId="{D8D30527-B554-4BAC-ACAE-45FB80F3ACA4}" type="presParOf" srcId="{D4D16837-442E-49FA-8820-83ED564C9992}" destId="{033900D7-A984-4C3F-AAF9-49BE83C3026C}" srcOrd="3" destOrd="0" presId="urn:microsoft.com/office/officeart/2018/2/layout/IconVerticalSolidList"/>
    <dgm:cxn modelId="{3E1D8CB5-BC16-483F-8C4B-2F419AAFA101}" type="presParOf" srcId="{D4D16837-442E-49FA-8820-83ED564C9992}" destId="{F2870D52-10AA-46F1-9F6A-8E3EC56F5B3F}" srcOrd="4" destOrd="0" presId="urn:microsoft.com/office/officeart/2018/2/layout/IconVerticalSolidList"/>
    <dgm:cxn modelId="{68778563-843A-4A61-B230-80E5AE4D7368}" type="presParOf" srcId="{F2870D52-10AA-46F1-9F6A-8E3EC56F5B3F}" destId="{E6095128-2F3E-459D-9759-DE46A3DD1303}" srcOrd="0" destOrd="0" presId="urn:microsoft.com/office/officeart/2018/2/layout/IconVerticalSolidList"/>
    <dgm:cxn modelId="{C671D760-13D7-48C9-8AB1-B4162758BE5E}" type="presParOf" srcId="{F2870D52-10AA-46F1-9F6A-8E3EC56F5B3F}" destId="{5810EFB7-9D91-40A0-ACD5-94574D1312A0}" srcOrd="1" destOrd="0" presId="urn:microsoft.com/office/officeart/2018/2/layout/IconVerticalSolidList"/>
    <dgm:cxn modelId="{43F69E8F-3175-48E7-905C-F0DB65451EB9}" type="presParOf" srcId="{F2870D52-10AA-46F1-9F6A-8E3EC56F5B3F}" destId="{CB52F2B5-CAAE-4175-8117-371032ACFFA3}" srcOrd="2" destOrd="0" presId="urn:microsoft.com/office/officeart/2018/2/layout/IconVerticalSolidList"/>
    <dgm:cxn modelId="{267A49D7-1B23-4A53-813B-278CDE1A5F78}" type="presParOf" srcId="{F2870D52-10AA-46F1-9F6A-8E3EC56F5B3F}" destId="{B13FF10C-0052-4E5E-9D44-C7B9147D6F51}" srcOrd="3" destOrd="0" presId="urn:microsoft.com/office/officeart/2018/2/layout/IconVerticalSolidList"/>
    <dgm:cxn modelId="{987BBFD3-915F-43B5-A04C-95963CD4068B}" type="presParOf" srcId="{F2870D52-10AA-46F1-9F6A-8E3EC56F5B3F}" destId="{3F8CA4B1-5974-4DAC-84C1-258F4C3569E2}"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B65CF0-5109-4851-9283-01FE8B2DEBD8}" type="doc">
      <dgm:prSet loTypeId="urn:microsoft.com/office/officeart/2005/8/layout/process2" loCatId="process" qsTypeId="urn:microsoft.com/office/officeart/2005/8/quickstyle/simple2" qsCatId="simple" csTypeId="urn:microsoft.com/office/officeart/2005/8/colors/accent1_2" csCatId="accent1" phldr="1"/>
      <dgm:spPr/>
    </dgm:pt>
    <dgm:pt modelId="{2995368C-27D0-4A31-91E7-E87C7504130A}">
      <dgm:prSet phldrT="[Testo]"/>
      <dgm:spPr/>
      <dgm:t>
        <a:bodyPr/>
        <a:lstStyle/>
        <a:p>
          <a:r>
            <a:rPr lang="it-IT" dirty="0"/>
            <a:t>Monitor the </a:t>
          </a:r>
          <a:r>
            <a:rPr lang="it-IT" dirty="0" err="1"/>
            <a:t>traffic</a:t>
          </a:r>
          <a:r>
            <a:rPr lang="it-IT" dirty="0"/>
            <a:t> data</a:t>
          </a:r>
        </a:p>
      </dgm:t>
    </dgm:pt>
    <dgm:pt modelId="{CFC44D0F-F956-40C3-ACFD-138A173854EF}" type="parTrans" cxnId="{4D8627DA-8EF4-4996-8474-2D2166822AD9}">
      <dgm:prSet/>
      <dgm:spPr/>
      <dgm:t>
        <a:bodyPr/>
        <a:lstStyle/>
        <a:p>
          <a:endParaRPr lang="it-IT"/>
        </a:p>
      </dgm:t>
    </dgm:pt>
    <dgm:pt modelId="{F575EA22-EC58-4EEE-9754-10A4B1A6A64E}" type="sibTrans" cxnId="{4D8627DA-8EF4-4996-8474-2D2166822AD9}">
      <dgm:prSet/>
      <dgm:spPr/>
      <dgm:t>
        <a:bodyPr/>
        <a:lstStyle/>
        <a:p>
          <a:endParaRPr lang="it-IT"/>
        </a:p>
      </dgm:t>
    </dgm:pt>
    <dgm:pt modelId="{F121E68B-753B-439B-970B-F6A0932B5F6E}">
      <dgm:prSet phldrT="[Testo]"/>
      <dgm:spPr/>
      <dgm:t>
        <a:bodyPr/>
        <a:lstStyle/>
        <a:p>
          <a:r>
            <a:rPr lang="it-IT" dirty="0"/>
            <a:t>The </a:t>
          </a:r>
          <a:r>
            <a:rPr lang="it-IT" dirty="0" err="1"/>
            <a:t>victims</a:t>
          </a:r>
          <a:r>
            <a:rPr lang="it-IT" dirty="0"/>
            <a:t> use </a:t>
          </a:r>
          <a:r>
            <a:rPr lang="it-IT" dirty="0" err="1"/>
            <a:t>https</a:t>
          </a:r>
          <a:r>
            <a:rPr lang="it-IT" dirty="0"/>
            <a:t> for </a:t>
          </a:r>
          <a:r>
            <a:rPr lang="it-IT" dirty="0" err="1"/>
            <a:t>authenticating</a:t>
          </a:r>
          <a:r>
            <a:rPr lang="it-IT" dirty="0"/>
            <a:t> and use TLS for </a:t>
          </a:r>
          <a:r>
            <a:rPr lang="it-IT" dirty="0" err="1"/>
            <a:t>compression</a:t>
          </a:r>
          <a:endParaRPr lang="it-IT" dirty="0"/>
        </a:p>
      </dgm:t>
    </dgm:pt>
    <dgm:pt modelId="{8B073A65-C9CD-431A-A817-D20500EEA4B2}" type="parTrans" cxnId="{FACFFBAD-C252-4429-900C-F8E607D4A81C}">
      <dgm:prSet/>
      <dgm:spPr/>
      <dgm:t>
        <a:bodyPr/>
        <a:lstStyle/>
        <a:p>
          <a:endParaRPr lang="it-IT"/>
        </a:p>
      </dgm:t>
    </dgm:pt>
    <dgm:pt modelId="{E6ED61A5-DBE7-4C58-9A12-7DCDD3A1072E}" type="sibTrans" cxnId="{FACFFBAD-C252-4429-900C-F8E607D4A81C}">
      <dgm:prSet/>
      <dgm:spPr/>
      <dgm:t>
        <a:bodyPr/>
        <a:lstStyle/>
        <a:p>
          <a:endParaRPr lang="it-IT"/>
        </a:p>
      </dgm:t>
    </dgm:pt>
    <dgm:pt modelId="{7F751B3F-3685-430C-8CC3-E8E562DBA648}">
      <dgm:prSet phldrT="[Testo]"/>
      <dgm:spPr/>
      <dgm:t>
        <a:bodyPr/>
        <a:lstStyle/>
        <a:p>
          <a:r>
            <a:rPr lang="it-IT" dirty="0" err="1"/>
            <a:t>Injected</a:t>
          </a:r>
          <a:r>
            <a:rPr lang="it-IT" dirty="0"/>
            <a:t> </a:t>
          </a:r>
          <a:r>
            <a:rPr lang="it-IT" dirty="0" err="1"/>
            <a:t>Javascript</a:t>
          </a:r>
          <a:r>
            <a:rPr lang="it-IT" dirty="0"/>
            <a:t> </a:t>
          </a:r>
          <a:r>
            <a:rPr lang="en-US" dirty="0"/>
            <a:t>to force the victim's browser to send repeated requests to the server</a:t>
          </a:r>
          <a:endParaRPr lang="it-IT" dirty="0"/>
        </a:p>
      </dgm:t>
    </dgm:pt>
    <dgm:pt modelId="{5A3330D4-4C29-4CB4-BADA-146CDAE26AD2}" type="parTrans" cxnId="{888A1851-3D84-4619-B94D-EA11384B6E1D}">
      <dgm:prSet/>
      <dgm:spPr/>
      <dgm:t>
        <a:bodyPr/>
        <a:lstStyle/>
        <a:p>
          <a:endParaRPr lang="it-IT"/>
        </a:p>
      </dgm:t>
    </dgm:pt>
    <dgm:pt modelId="{9F22C200-8A1C-41F1-8D53-9D2CF42DBECA}" type="sibTrans" cxnId="{888A1851-3D84-4619-B94D-EA11384B6E1D}">
      <dgm:prSet/>
      <dgm:spPr/>
      <dgm:t>
        <a:bodyPr/>
        <a:lstStyle/>
        <a:p>
          <a:endParaRPr lang="it-IT"/>
        </a:p>
      </dgm:t>
    </dgm:pt>
    <dgm:pt modelId="{1CFDB456-A2A6-415F-B0EA-BBC4A91612E3}" type="pres">
      <dgm:prSet presAssocID="{F1B65CF0-5109-4851-9283-01FE8B2DEBD8}" presName="linearFlow" presStyleCnt="0">
        <dgm:presLayoutVars>
          <dgm:resizeHandles val="exact"/>
        </dgm:presLayoutVars>
      </dgm:prSet>
      <dgm:spPr/>
    </dgm:pt>
    <dgm:pt modelId="{D54B0FB9-0780-4C8D-8A50-BBE1967227FA}" type="pres">
      <dgm:prSet presAssocID="{2995368C-27D0-4A31-91E7-E87C7504130A}" presName="node" presStyleLbl="node1" presStyleIdx="0" presStyleCnt="3">
        <dgm:presLayoutVars>
          <dgm:bulletEnabled val="1"/>
        </dgm:presLayoutVars>
      </dgm:prSet>
      <dgm:spPr/>
    </dgm:pt>
    <dgm:pt modelId="{2197DD3C-DC84-486B-A687-3E0F00FE1C51}" type="pres">
      <dgm:prSet presAssocID="{F575EA22-EC58-4EEE-9754-10A4B1A6A64E}" presName="sibTrans" presStyleLbl="sibTrans2D1" presStyleIdx="0" presStyleCnt="2"/>
      <dgm:spPr/>
    </dgm:pt>
    <dgm:pt modelId="{F3280F72-9833-4486-98C4-4B7F8929B80E}" type="pres">
      <dgm:prSet presAssocID="{F575EA22-EC58-4EEE-9754-10A4B1A6A64E}" presName="connectorText" presStyleLbl="sibTrans2D1" presStyleIdx="0" presStyleCnt="2"/>
      <dgm:spPr/>
    </dgm:pt>
    <dgm:pt modelId="{E447E5FC-EF91-4C30-B865-E85AF46DAFE1}" type="pres">
      <dgm:prSet presAssocID="{F121E68B-753B-439B-970B-F6A0932B5F6E}" presName="node" presStyleLbl="node1" presStyleIdx="1" presStyleCnt="3">
        <dgm:presLayoutVars>
          <dgm:bulletEnabled val="1"/>
        </dgm:presLayoutVars>
      </dgm:prSet>
      <dgm:spPr/>
    </dgm:pt>
    <dgm:pt modelId="{BEFA2BB0-010A-4171-9A94-64CE4F1CE1D8}" type="pres">
      <dgm:prSet presAssocID="{E6ED61A5-DBE7-4C58-9A12-7DCDD3A1072E}" presName="sibTrans" presStyleLbl="sibTrans2D1" presStyleIdx="1" presStyleCnt="2"/>
      <dgm:spPr/>
    </dgm:pt>
    <dgm:pt modelId="{6740A7D1-CAC4-4E6B-B5F2-585252C65798}" type="pres">
      <dgm:prSet presAssocID="{E6ED61A5-DBE7-4C58-9A12-7DCDD3A1072E}" presName="connectorText" presStyleLbl="sibTrans2D1" presStyleIdx="1" presStyleCnt="2"/>
      <dgm:spPr/>
    </dgm:pt>
    <dgm:pt modelId="{23672A7C-DE8E-4E65-BD41-864EADE491D7}" type="pres">
      <dgm:prSet presAssocID="{7F751B3F-3685-430C-8CC3-E8E562DBA648}" presName="node" presStyleLbl="node1" presStyleIdx="2" presStyleCnt="3">
        <dgm:presLayoutVars>
          <dgm:bulletEnabled val="1"/>
        </dgm:presLayoutVars>
      </dgm:prSet>
      <dgm:spPr/>
    </dgm:pt>
  </dgm:ptLst>
  <dgm:cxnLst>
    <dgm:cxn modelId="{91C7663D-A147-4BAA-8425-EEED2484B92C}" type="presOf" srcId="{F575EA22-EC58-4EEE-9754-10A4B1A6A64E}" destId="{2197DD3C-DC84-486B-A687-3E0F00FE1C51}" srcOrd="0" destOrd="0" presId="urn:microsoft.com/office/officeart/2005/8/layout/process2"/>
    <dgm:cxn modelId="{888A1851-3D84-4619-B94D-EA11384B6E1D}" srcId="{F1B65CF0-5109-4851-9283-01FE8B2DEBD8}" destId="{7F751B3F-3685-430C-8CC3-E8E562DBA648}" srcOrd="2" destOrd="0" parTransId="{5A3330D4-4C29-4CB4-BADA-146CDAE26AD2}" sibTransId="{9F22C200-8A1C-41F1-8D53-9D2CF42DBECA}"/>
    <dgm:cxn modelId="{7E720374-4236-40CD-B7B1-B4A621266705}" type="presOf" srcId="{E6ED61A5-DBE7-4C58-9A12-7DCDD3A1072E}" destId="{BEFA2BB0-010A-4171-9A94-64CE4F1CE1D8}" srcOrd="0" destOrd="0" presId="urn:microsoft.com/office/officeart/2005/8/layout/process2"/>
    <dgm:cxn modelId="{6EF7E280-D134-48DA-BBB1-1203210AFC32}" type="presOf" srcId="{F575EA22-EC58-4EEE-9754-10A4B1A6A64E}" destId="{F3280F72-9833-4486-98C4-4B7F8929B80E}" srcOrd="1" destOrd="0" presId="urn:microsoft.com/office/officeart/2005/8/layout/process2"/>
    <dgm:cxn modelId="{6D3F039E-93B9-4681-963E-E174E56FC13C}" type="presOf" srcId="{F121E68B-753B-439B-970B-F6A0932B5F6E}" destId="{E447E5FC-EF91-4C30-B865-E85AF46DAFE1}" srcOrd="0" destOrd="0" presId="urn:microsoft.com/office/officeart/2005/8/layout/process2"/>
    <dgm:cxn modelId="{81E48BA2-CB18-433E-A599-646A2A69711C}" type="presOf" srcId="{F1B65CF0-5109-4851-9283-01FE8B2DEBD8}" destId="{1CFDB456-A2A6-415F-B0EA-BBC4A91612E3}" srcOrd="0" destOrd="0" presId="urn:microsoft.com/office/officeart/2005/8/layout/process2"/>
    <dgm:cxn modelId="{133977A7-2F6F-4983-82AE-F9A172F4A420}" type="presOf" srcId="{E6ED61A5-DBE7-4C58-9A12-7DCDD3A1072E}" destId="{6740A7D1-CAC4-4E6B-B5F2-585252C65798}" srcOrd="1" destOrd="0" presId="urn:microsoft.com/office/officeart/2005/8/layout/process2"/>
    <dgm:cxn modelId="{FACFFBAD-C252-4429-900C-F8E607D4A81C}" srcId="{F1B65CF0-5109-4851-9283-01FE8B2DEBD8}" destId="{F121E68B-753B-439B-970B-F6A0932B5F6E}" srcOrd="1" destOrd="0" parTransId="{8B073A65-C9CD-431A-A817-D20500EEA4B2}" sibTransId="{E6ED61A5-DBE7-4C58-9A12-7DCDD3A1072E}"/>
    <dgm:cxn modelId="{C3801ABC-5090-4757-93A7-BC2BBA7E6E7F}" type="presOf" srcId="{7F751B3F-3685-430C-8CC3-E8E562DBA648}" destId="{23672A7C-DE8E-4E65-BD41-864EADE491D7}" srcOrd="0" destOrd="0" presId="urn:microsoft.com/office/officeart/2005/8/layout/process2"/>
    <dgm:cxn modelId="{4D8627DA-8EF4-4996-8474-2D2166822AD9}" srcId="{F1B65CF0-5109-4851-9283-01FE8B2DEBD8}" destId="{2995368C-27D0-4A31-91E7-E87C7504130A}" srcOrd="0" destOrd="0" parTransId="{CFC44D0F-F956-40C3-ACFD-138A173854EF}" sibTransId="{F575EA22-EC58-4EEE-9754-10A4B1A6A64E}"/>
    <dgm:cxn modelId="{D0E4A4E9-2D1D-4D13-962F-DCB759F4C0BE}" type="presOf" srcId="{2995368C-27D0-4A31-91E7-E87C7504130A}" destId="{D54B0FB9-0780-4C8D-8A50-BBE1967227FA}" srcOrd="0" destOrd="0" presId="urn:microsoft.com/office/officeart/2005/8/layout/process2"/>
    <dgm:cxn modelId="{19A7A98D-06EA-4F76-81D8-B871460D87E0}" type="presParOf" srcId="{1CFDB456-A2A6-415F-B0EA-BBC4A91612E3}" destId="{D54B0FB9-0780-4C8D-8A50-BBE1967227FA}" srcOrd="0" destOrd="0" presId="urn:microsoft.com/office/officeart/2005/8/layout/process2"/>
    <dgm:cxn modelId="{BC9CC78B-7E87-4B96-8F4A-591277CCF642}" type="presParOf" srcId="{1CFDB456-A2A6-415F-B0EA-BBC4A91612E3}" destId="{2197DD3C-DC84-486B-A687-3E0F00FE1C51}" srcOrd="1" destOrd="0" presId="urn:microsoft.com/office/officeart/2005/8/layout/process2"/>
    <dgm:cxn modelId="{D439E3F1-5BCA-42DB-86BA-93FEC48E54D7}" type="presParOf" srcId="{2197DD3C-DC84-486B-A687-3E0F00FE1C51}" destId="{F3280F72-9833-4486-98C4-4B7F8929B80E}" srcOrd="0" destOrd="0" presId="urn:microsoft.com/office/officeart/2005/8/layout/process2"/>
    <dgm:cxn modelId="{620D037C-6C54-4E9A-B842-6C9528613102}" type="presParOf" srcId="{1CFDB456-A2A6-415F-B0EA-BBC4A91612E3}" destId="{E447E5FC-EF91-4C30-B865-E85AF46DAFE1}" srcOrd="2" destOrd="0" presId="urn:microsoft.com/office/officeart/2005/8/layout/process2"/>
    <dgm:cxn modelId="{08B88562-8AAE-48BB-A1E4-2C3D26023795}" type="presParOf" srcId="{1CFDB456-A2A6-415F-B0EA-BBC4A91612E3}" destId="{BEFA2BB0-010A-4171-9A94-64CE4F1CE1D8}" srcOrd="3" destOrd="0" presId="urn:microsoft.com/office/officeart/2005/8/layout/process2"/>
    <dgm:cxn modelId="{49CAA476-9224-4FCB-B077-F027E7291D6E}" type="presParOf" srcId="{BEFA2BB0-010A-4171-9A94-64CE4F1CE1D8}" destId="{6740A7D1-CAC4-4E6B-B5F2-585252C65798}" srcOrd="0" destOrd="0" presId="urn:microsoft.com/office/officeart/2005/8/layout/process2"/>
    <dgm:cxn modelId="{B68206DA-B697-4C4A-9127-4CD92FC9C421}" type="presParOf" srcId="{1CFDB456-A2A6-415F-B0EA-BBC4A91612E3}" destId="{23672A7C-DE8E-4E65-BD41-864EADE491D7}"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2CC4DA-4CC8-42F8-9392-B02278A3451F}"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it-IT"/>
        </a:p>
      </dgm:t>
    </dgm:pt>
    <dgm:pt modelId="{DD4EA20A-B77E-4F64-82B5-0032D7277876}">
      <dgm:prSet phldrT="[Testo]"/>
      <dgm:spPr/>
      <dgm:t>
        <a:bodyPr/>
        <a:lstStyle/>
        <a:p>
          <a:r>
            <a:rPr lang="it-IT" dirty="0" err="1"/>
            <a:t>Description</a:t>
          </a:r>
          <a:endParaRPr lang="it-IT" dirty="0"/>
        </a:p>
      </dgm:t>
    </dgm:pt>
    <dgm:pt modelId="{552B226C-D3D1-434B-A2CE-8346750EEA33}" type="parTrans" cxnId="{015EA636-A257-4A24-80D6-9C27EA71E8BC}">
      <dgm:prSet/>
      <dgm:spPr/>
      <dgm:t>
        <a:bodyPr/>
        <a:lstStyle/>
        <a:p>
          <a:endParaRPr lang="it-IT"/>
        </a:p>
      </dgm:t>
    </dgm:pt>
    <dgm:pt modelId="{6C57D76A-2ADF-4872-8139-AEDBFEF44971}" type="sibTrans" cxnId="{015EA636-A257-4A24-80D6-9C27EA71E8BC}">
      <dgm:prSet/>
      <dgm:spPr/>
      <dgm:t>
        <a:bodyPr/>
        <a:lstStyle/>
        <a:p>
          <a:endParaRPr lang="it-IT"/>
        </a:p>
      </dgm:t>
    </dgm:pt>
    <dgm:pt modelId="{33D1BE74-B05A-4F44-91E1-AA8B3DEF4D4C}">
      <dgm:prSet phldrT="[Testo]" custT="1"/>
      <dgm:spPr/>
      <dgm:t>
        <a:bodyPr/>
        <a:lstStyle/>
        <a:p>
          <a:r>
            <a:rPr lang="en-US" sz="2000" dirty="0"/>
            <a:t>Based on the analysis of the compressed HTTP response.</a:t>
          </a:r>
        </a:p>
        <a:p>
          <a:r>
            <a:rPr lang="it-IT" sz="2000" dirty="0"/>
            <a:t>The </a:t>
          </a:r>
          <a:r>
            <a:rPr lang="it-IT" sz="2000" dirty="0" err="1"/>
            <a:t>compression</a:t>
          </a:r>
          <a:r>
            <a:rPr lang="it-IT" sz="2000" dirty="0"/>
            <a:t> </a:t>
          </a:r>
          <a:r>
            <a:rPr lang="it-IT" sz="2000" dirty="0" err="1"/>
            <a:t>method</a:t>
          </a:r>
          <a:r>
            <a:rPr lang="it-IT" sz="2000" dirty="0"/>
            <a:t>  must be DEFLATE, </a:t>
          </a:r>
          <a:r>
            <a:rPr lang="en-US" sz="2000" dirty="0"/>
            <a:t>which compresses only HTTP body.</a:t>
          </a:r>
          <a:endParaRPr lang="it-IT" sz="2000" dirty="0"/>
        </a:p>
      </dgm:t>
    </dgm:pt>
    <dgm:pt modelId="{5C7E74D3-946B-46FF-91A3-77DB3232CD04}" type="parTrans" cxnId="{9B318BFA-1BF5-4A0C-B893-4A676C333652}">
      <dgm:prSet/>
      <dgm:spPr/>
      <dgm:t>
        <a:bodyPr/>
        <a:lstStyle/>
        <a:p>
          <a:endParaRPr lang="it-IT"/>
        </a:p>
      </dgm:t>
    </dgm:pt>
    <dgm:pt modelId="{271CC7A7-37F5-4002-95D3-E06E8F9E52BF}" type="sibTrans" cxnId="{9B318BFA-1BF5-4A0C-B893-4A676C333652}">
      <dgm:prSet/>
      <dgm:spPr/>
      <dgm:t>
        <a:bodyPr/>
        <a:lstStyle/>
        <a:p>
          <a:endParaRPr lang="it-IT"/>
        </a:p>
      </dgm:t>
    </dgm:pt>
    <dgm:pt modelId="{93EB943D-86EC-4360-9E24-F603AE50E7C6}">
      <dgm:prSet phldrT="[Testo]"/>
      <dgm:spPr/>
      <dgm:t>
        <a:bodyPr/>
        <a:lstStyle/>
        <a:p>
          <a:r>
            <a:rPr lang="it-IT" dirty="0" err="1"/>
            <a:t>Requirements</a:t>
          </a:r>
          <a:endParaRPr lang="it-IT" dirty="0"/>
        </a:p>
      </dgm:t>
    </dgm:pt>
    <dgm:pt modelId="{A941F60A-7BDF-4E27-B1C3-DDA8DCC8BC74}" type="parTrans" cxnId="{FB484855-AD15-42C7-BF73-1A3D64F52D31}">
      <dgm:prSet/>
      <dgm:spPr/>
      <dgm:t>
        <a:bodyPr/>
        <a:lstStyle/>
        <a:p>
          <a:endParaRPr lang="it-IT"/>
        </a:p>
      </dgm:t>
    </dgm:pt>
    <dgm:pt modelId="{3F193FD3-A922-4713-BCF6-CE6BE871EE85}" type="sibTrans" cxnId="{FB484855-AD15-42C7-BF73-1A3D64F52D31}">
      <dgm:prSet/>
      <dgm:spPr/>
      <dgm:t>
        <a:bodyPr/>
        <a:lstStyle/>
        <a:p>
          <a:endParaRPr lang="it-IT"/>
        </a:p>
      </dgm:t>
    </dgm:pt>
    <dgm:pt modelId="{CCDC27BD-B74E-4A87-B427-D8B76096BF88}">
      <dgm:prSet phldrT="[Testo]" custT="1"/>
      <dgm:spPr/>
      <dgm:t>
        <a:bodyPr/>
        <a:lstStyle/>
        <a:p>
          <a:pPr algn="l"/>
          <a:r>
            <a:rPr lang="en-US" sz="1800" dirty="0"/>
            <a:t>Traffic monitoring of the victim.</a:t>
          </a:r>
        </a:p>
        <a:p>
          <a:pPr algn="l"/>
          <a:r>
            <a:rPr lang="en-US" sz="1800" dirty="0"/>
            <a:t>Forcing the victim to visit a web page controlled by the attacker.</a:t>
          </a:r>
        </a:p>
        <a:p>
          <a:pPr algn="l"/>
          <a:r>
            <a:rPr lang="en-US" sz="1800" dirty="0"/>
            <a:t>The application must support HTTP compression.</a:t>
          </a:r>
        </a:p>
        <a:p>
          <a:pPr algn="l"/>
          <a:r>
            <a:rPr lang="en-US" sz="1800" dirty="0"/>
            <a:t>The response should contain the </a:t>
          </a:r>
          <a:r>
            <a:rPr lang="en-US" sz="1800" i="1" dirty="0"/>
            <a:t>token</a:t>
          </a:r>
          <a:r>
            <a:rPr lang="en-US" sz="1800" dirty="0"/>
            <a:t> or </a:t>
          </a:r>
          <a:r>
            <a:rPr lang="en-US" sz="1800" i="1" dirty="0"/>
            <a:t>secret</a:t>
          </a:r>
          <a:r>
            <a:rPr lang="en-US" sz="1800" dirty="0"/>
            <a:t> in the body.</a:t>
          </a:r>
        </a:p>
        <a:p>
          <a:pPr algn="l"/>
          <a:endParaRPr lang="en-US" sz="2400" dirty="0"/>
        </a:p>
        <a:p>
          <a:pPr algn="l"/>
          <a:endParaRPr lang="it-IT" sz="2400" dirty="0"/>
        </a:p>
      </dgm:t>
    </dgm:pt>
    <dgm:pt modelId="{5AE3BCA1-4A2F-42A1-AF79-11CE6495616E}" type="parTrans" cxnId="{9F3BCC08-DE03-4A82-8A41-C182FA90D216}">
      <dgm:prSet/>
      <dgm:spPr/>
      <dgm:t>
        <a:bodyPr/>
        <a:lstStyle/>
        <a:p>
          <a:endParaRPr lang="it-IT"/>
        </a:p>
      </dgm:t>
    </dgm:pt>
    <dgm:pt modelId="{DBFE036B-2D3A-4E68-8CC8-00E13E04F89E}" type="sibTrans" cxnId="{9F3BCC08-DE03-4A82-8A41-C182FA90D216}">
      <dgm:prSet/>
      <dgm:spPr/>
      <dgm:t>
        <a:bodyPr/>
        <a:lstStyle/>
        <a:p>
          <a:endParaRPr lang="it-IT"/>
        </a:p>
      </dgm:t>
    </dgm:pt>
    <dgm:pt modelId="{8A180B16-6863-4745-9BB1-559CC8035D19}">
      <dgm:prSet phldrT="[Testo]"/>
      <dgm:spPr/>
      <dgm:t>
        <a:bodyPr/>
        <a:lstStyle/>
        <a:p>
          <a:r>
            <a:rPr lang="it-IT" dirty="0" err="1"/>
            <a:t>Countermeasures</a:t>
          </a:r>
          <a:endParaRPr lang="it-IT" dirty="0"/>
        </a:p>
      </dgm:t>
    </dgm:pt>
    <dgm:pt modelId="{19C5F1A4-23A4-439C-A25A-D206EAB63E8D}" type="parTrans" cxnId="{6C54C58B-E76F-4FF6-B07A-0F7FF046AB48}">
      <dgm:prSet/>
      <dgm:spPr/>
      <dgm:t>
        <a:bodyPr/>
        <a:lstStyle/>
        <a:p>
          <a:endParaRPr lang="it-IT"/>
        </a:p>
      </dgm:t>
    </dgm:pt>
    <dgm:pt modelId="{A0AD976B-7F94-4599-A9CD-654AFE059785}" type="sibTrans" cxnId="{6C54C58B-E76F-4FF6-B07A-0F7FF046AB48}">
      <dgm:prSet/>
      <dgm:spPr/>
      <dgm:t>
        <a:bodyPr/>
        <a:lstStyle/>
        <a:p>
          <a:endParaRPr lang="it-IT"/>
        </a:p>
      </dgm:t>
    </dgm:pt>
    <dgm:pt modelId="{B721B431-A531-4562-97B1-58A3B7DC0A14}">
      <dgm:prSet phldrT="[Testo]" custT="1"/>
      <dgm:spPr/>
      <dgm:t>
        <a:bodyPr/>
        <a:lstStyle/>
        <a:p>
          <a:r>
            <a:rPr lang="it-IT" sz="2000" dirty="0" err="1"/>
            <a:t>Disable</a:t>
          </a:r>
          <a:r>
            <a:rPr lang="it-IT" sz="2000" dirty="0"/>
            <a:t> the HTTP  </a:t>
          </a:r>
          <a:r>
            <a:rPr lang="it-IT" sz="2000" dirty="0" err="1"/>
            <a:t>compression</a:t>
          </a:r>
          <a:r>
            <a:rPr lang="it-IT" sz="2000" dirty="0"/>
            <a:t>.</a:t>
          </a:r>
        </a:p>
        <a:p>
          <a:endParaRPr lang="it-IT" sz="2000" dirty="0"/>
        </a:p>
        <a:p>
          <a:r>
            <a:rPr lang="it-IT" sz="2000" dirty="0" err="1"/>
            <a:t>Length</a:t>
          </a:r>
          <a:r>
            <a:rPr lang="it-IT" sz="2000" dirty="0"/>
            <a:t> </a:t>
          </a:r>
          <a:r>
            <a:rPr lang="it-IT" sz="2000" dirty="0" err="1"/>
            <a:t>hiding</a:t>
          </a:r>
          <a:r>
            <a:rPr lang="it-IT" sz="2000" dirty="0"/>
            <a:t>.</a:t>
          </a:r>
        </a:p>
        <a:p>
          <a:endParaRPr lang="it-IT" sz="2000" dirty="0"/>
        </a:p>
        <a:p>
          <a:r>
            <a:rPr lang="it-IT" sz="2000" dirty="0" err="1"/>
            <a:t>Masking</a:t>
          </a:r>
          <a:r>
            <a:rPr lang="it-IT" sz="2000" dirty="0"/>
            <a:t> </a:t>
          </a:r>
          <a:r>
            <a:rPr lang="it-IT" sz="2000" dirty="0" err="1"/>
            <a:t>secrets</a:t>
          </a:r>
          <a:endParaRPr lang="it-IT" sz="2000" dirty="0"/>
        </a:p>
        <a:p>
          <a:endParaRPr lang="it-IT" sz="2900" dirty="0"/>
        </a:p>
      </dgm:t>
    </dgm:pt>
    <dgm:pt modelId="{CD5A02E6-4951-4AA0-B6BD-0C898857ECF3}" type="parTrans" cxnId="{2397CC95-84D6-48DB-AE7E-7A2C22CF05C1}">
      <dgm:prSet/>
      <dgm:spPr/>
      <dgm:t>
        <a:bodyPr/>
        <a:lstStyle/>
        <a:p>
          <a:endParaRPr lang="it-IT"/>
        </a:p>
      </dgm:t>
    </dgm:pt>
    <dgm:pt modelId="{3E7F0BEE-5DCA-485D-A0BB-00708EC5D857}" type="sibTrans" cxnId="{2397CC95-84D6-48DB-AE7E-7A2C22CF05C1}">
      <dgm:prSet/>
      <dgm:spPr/>
      <dgm:t>
        <a:bodyPr/>
        <a:lstStyle/>
        <a:p>
          <a:endParaRPr lang="it-IT"/>
        </a:p>
      </dgm:t>
    </dgm:pt>
    <dgm:pt modelId="{867D43F3-2794-4459-B560-2803B802AADF}">
      <dgm:prSet phldrT="[Testo]"/>
      <dgm:spPr/>
      <dgm:t>
        <a:bodyPr/>
        <a:lstStyle/>
        <a:p>
          <a:endParaRPr lang="it-IT" sz="2900" dirty="0"/>
        </a:p>
      </dgm:t>
    </dgm:pt>
    <dgm:pt modelId="{F483A397-6A8D-47BE-8A52-47CC1D73CC0A}" type="parTrans" cxnId="{FF83EAD2-A7AC-4F22-BCD7-C783A65D09DE}">
      <dgm:prSet/>
      <dgm:spPr/>
      <dgm:t>
        <a:bodyPr/>
        <a:lstStyle/>
        <a:p>
          <a:endParaRPr lang="it-IT"/>
        </a:p>
      </dgm:t>
    </dgm:pt>
    <dgm:pt modelId="{2A7F6D69-01FB-4FE4-98E8-61226166434C}" type="sibTrans" cxnId="{FF83EAD2-A7AC-4F22-BCD7-C783A65D09DE}">
      <dgm:prSet/>
      <dgm:spPr/>
      <dgm:t>
        <a:bodyPr/>
        <a:lstStyle/>
        <a:p>
          <a:endParaRPr lang="it-IT"/>
        </a:p>
      </dgm:t>
    </dgm:pt>
    <dgm:pt modelId="{B8737661-2538-4CB2-80A4-8CB0E667FEF1}">
      <dgm:prSet phldrT="[Testo]"/>
      <dgm:spPr/>
      <dgm:t>
        <a:bodyPr/>
        <a:lstStyle/>
        <a:p>
          <a:endParaRPr lang="it-IT" sz="2900" dirty="0"/>
        </a:p>
      </dgm:t>
    </dgm:pt>
    <dgm:pt modelId="{57545940-02E2-4962-8FBB-1BA9637A9727}" type="parTrans" cxnId="{15BB0603-0B4F-48CE-9C53-89D357A2902C}">
      <dgm:prSet/>
      <dgm:spPr/>
      <dgm:t>
        <a:bodyPr/>
        <a:lstStyle/>
        <a:p>
          <a:endParaRPr lang="it-IT"/>
        </a:p>
      </dgm:t>
    </dgm:pt>
    <dgm:pt modelId="{8B51676C-A730-488C-9A95-8E85BD08039E}" type="sibTrans" cxnId="{15BB0603-0B4F-48CE-9C53-89D357A2902C}">
      <dgm:prSet/>
      <dgm:spPr/>
      <dgm:t>
        <a:bodyPr/>
        <a:lstStyle/>
        <a:p>
          <a:endParaRPr lang="it-IT"/>
        </a:p>
      </dgm:t>
    </dgm:pt>
    <dgm:pt modelId="{F46397CF-BBB4-4466-9EC8-501E40795BCB}" type="pres">
      <dgm:prSet presAssocID="{7C2CC4DA-4CC8-42F8-9392-B02278A3451F}" presName="Name0" presStyleCnt="0">
        <dgm:presLayoutVars>
          <dgm:dir/>
          <dgm:animLvl val="lvl"/>
          <dgm:resizeHandles val="exact"/>
        </dgm:presLayoutVars>
      </dgm:prSet>
      <dgm:spPr/>
    </dgm:pt>
    <dgm:pt modelId="{1DBF747F-662A-45EA-BFFD-E0868BC9585D}" type="pres">
      <dgm:prSet presAssocID="{DD4EA20A-B77E-4F64-82B5-0032D7277876}" presName="compositeNode" presStyleCnt="0">
        <dgm:presLayoutVars>
          <dgm:bulletEnabled val="1"/>
        </dgm:presLayoutVars>
      </dgm:prSet>
      <dgm:spPr/>
    </dgm:pt>
    <dgm:pt modelId="{BAC48CC4-8519-4FCF-B107-8E7156D2D1C7}" type="pres">
      <dgm:prSet presAssocID="{DD4EA20A-B77E-4F64-82B5-0032D7277876}" presName="bgRect" presStyleLbl="node1" presStyleIdx="0" presStyleCnt="3"/>
      <dgm:spPr/>
    </dgm:pt>
    <dgm:pt modelId="{C13E8FAB-DF37-46EB-A861-B10A8F483441}" type="pres">
      <dgm:prSet presAssocID="{DD4EA20A-B77E-4F64-82B5-0032D7277876}" presName="parentNode" presStyleLbl="node1" presStyleIdx="0" presStyleCnt="3">
        <dgm:presLayoutVars>
          <dgm:chMax val="0"/>
          <dgm:bulletEnabled val="1"/>
        </dgm:presLayoutVars>
      </dgm:prSet>
      <dgm:spPr/>
    </dgm:pt>
    <dgm:pt modelId="{736E8C87-F235-4A7A-9BFF-826453E54C38}" type="pres">
      <dgm:prSet presAssocID="{DD4EA20A-B77E-4F64-82B5-0032D7277876}" presName="childNode" presStyleLbl="node1" presStyleIdx="0" presStyleCnt="3">
        <dgm:presLayoutVars>
          <dgm:bulletEnabled val="1"/>
        </dgm:presLayoutVars>
      </dgm:prSet>
      <dgm:spPr/>
    </dgm:pt>
    <dgm:pt modelId="{6AE3E238-EF36-448A-8FBA-E37CC59B4C9F}" type="pres">
      <dgm:prSet presAssocID="{6C57D76A-2ADF-4872-8139-AEDBFEF44971}" presName="hSp" presStyleCnt="0"/>
      <dgm:spPr/>
    </dgm:pt>
    <dgm:pt modelId="{861C9AA6-2826-4294-A422-637704078B96}" type="pres">
      <dgm:prSet presAssocID="{6C57D76A-2ADF-4872-8139-AEDBFEF44971}" presName="vProcSp" presStyleCnt="0"/>
      <dgm:spPr/>
    </dgm:pt>
    <dgm:pt modelId="{8CB3F0C4-9B5A-42F1-A157-73F33C58CAA9}" type="pres">
      <dgm:prSet presAssocID="{6C57D76A-2ADF-4872-8139-AEDBFEF44971}" presName="vSp1" presStyleCnt="0"/>
      <dgm:spPr/>
    </dgm:pt>
    <dgm:pt modelId="{B3088EF6-72DF-410B-A0DA-FF23CCEFA77B}" type="pres">
      <dgm:prSet presAssocID="{6C57D76A-2ADF-4872-8139-AEDBFEF44971}" presName="simulatedConn" presStyleLbl="solidFgAcc1" presStyleIdx="0" presStyleCnt="2"/>
      <dgm:spPr/>
    </dgm:pt>
    <dgm:pt modelId="{3A664590-17C2-43B9-AB4D-5FEF93C14FF7}" type="pres">
      <dgm:prSet presAssocID="{6C57D76A-2ADF-4872-8139-AEDBFEF44971}" presName="vSp2" presStyleCnt="0"/>
      <dgm:spPr/>
    </dgm:pt>
    <dgm:pt modelId="{CBF16868-5176-4613-B5B0-C6193D09CF28}" type="pres">
      <dgm:prSet presAssocID="{6C57D76A-2ADF-4872-8139-AEDBFEF44971}" presName="sibTrans" presStyleCnt="0"/>
      <dgm:spPr/>
    </dgm:pt>
    <dgm:pt modelId="{83E71A15-145D-4E8D-8A73-3890A1458FBD}" type="pres">
      <dgm:prSet presAssocID="{93EB943D-86EC-4360-9E24-F603AE50E7C6}" presName="compositeNode" presStyleCnt="0">
        <dgm:presLayoutVars>
          <dgm:bulletEnabled val="1"/>
        </dgm:presLayoutVars>
      </dgm:prSet>
      <dgm:spPr/>
    </dgm:pt>
    <dgm:pt modelId="{CF84C8F0-6C1E-42A6-ACBF-7B6AC4EA1489}" type="pres">
      <dgm:prSet presAssocID="{93EB943D-86EC-4360-9E24-F603AE50E7C6}" presName="bgRect" presStyleLbl="node1" presStyleIdx="1" presStyleCnt="3"/>
      <dgm:spPr/>
    </dgm:pt>
    <dgm:pt modelId="{A1E67FF3-3378-4A9A-ACFE-BEB96A633004}" type="pres">
      <dgm:prSet presAssocID="{93EB943D-86EC-4360-9E24-F603AE50E7C6}" presName="parentNode" presStyleLbl="node1" presStyleIdx="1" presStyleCnt="3">
        <dgm:presLayoutVars>
          <dgm:chMax val="0"/>
          <dgm:bulletEnabled val="1"/>
        </dgm:presLayoutVars>
      </dgm:prSet>
      <dgm:spPr/>
    </dgm:pt>
    <dgm:pt modelId="{297A7009-E966-4FA6-BBB0-34AE5D3C9035}" type="pres">
      <dgm:prSet presAssocID="{93EB943D-86EC-4360-9E24-F603AE50E7C6}" presName="childNode" presStyleLbl="node1" presStyleIdx="1" presStyleCnt="3">
        <dgm:presLayoutVars>
          <dgm:bulletEnabled val="1"/>
        </dgm:presLayoutVars>
      </dgm:prSet>
      <dgm:spPr/>
    </dgm:pt>
    <dgm:pt modelId="{C8ED323B-1B8A-4F05-8E25-27387953F43B}" type="pres">
      <dgm:prSet presAssocID="{3F193FD3-A922-4713-BCF6-CE6BE871EE85}" presName="hSp" presStyleCnt="0"/>
      <dgm:spPr/>
    </dgm:pt>
    <dgm:pt modelId="{E41FCE7A-0DEF-4C90-875A-D6688789DB6F}" type="pres">
      <dgm:prSet presAssocID="{3F193FD3-A922-4713-BCF6-CE6BE871EE85}" presName="vProcSp" presStyleCnt="0"/>
      <dgm:spPr/>
    </dgm:pt>
    <dgm:pt modelId="{396F6603-E03D-4A90-AC53-6C5BD327BFB5}" type="pres">
      <dgm:prSet presAssocID="{3F193FD3-A922-4713-BCF6-CE6BE871EE85}" presName="vSp1" presStyleCnt="0"/>
      <dgm:spPr/>
    </dgm:pt>
    <dgm:pt modelId="{BBACD749-A04B-4D8E-870A-F344A67B0113}" type="pres">
      <dgm:prSet presAssocID="{3F193FD3-A922-4713-BCF6-CE6BE871EE85}" presName="simulatedConn" presStyleLbl="solidFgAcc1" presStyleIdx="1" presStyleCnt="2"/>
      <dgm:spPr/>
    </dgm:pt>
    <dgm:pt modelId="{734C0DE9-CFD0-4A57-8F17-D9C9E2C0B81A}" type="pres">
      <dgm:prSet presAssocID="{3F193FD3-A922-4713-BCF6-CE6BE871EE85}" presName="vSp2" presStyleCnt="0"/>
      <dgm:spPr/>
    </dgm:pt>
    <dgm:pt modelId="{09F0287C-6443-433E-826E-23D03ECBBFB1}" type="pres">
      <dgm:prSet presAssocID="{3F193FD3-A922-4713-BCF6-CE6BE871EE85}" presName="sibTrans" presStyleCnt="0"/>
      <dgm:spPr/>
    </dgm:pt>
    <dgm:pt modelId="{D7C181E3-2462-40D3-B185-10BD23FE5B22}" type="pres">
      <dgm:prSet presAssocID="{8A180B16-6863-4745-9BB1-559CC8035D19}" presName="compositeNode" presStyleCnt="0">
        <dgm:presLayoutVars>
          <dgm:bulletEnabled val="1"/>
        </dgm:presLayoutVars>
      </dgm:prSet>
      <dgm:spPr/>
    </dgm:pt>
    <dgm:pt modelId="{5086D67A-4483-4899-8015-311ED4D08753}" type="pres">
      <dgm:prSet presAssocID="{8A180B16-6863-4745-9BB1-559CC8035D19}" presName="bgRect" presStyleLbl="node1" presStyleIdx="2" presStyleCnt="3"/>
      <dgm:spPr/>
    </dgm:pt>
    <dgm:pt modelId="{4E37A4F5-1ADC-4094-85F2-739A06E01426}" type="pres">
      <dgm:prSet presAssocID="{8A180B16-6863-4745-9BB1-559CC8035D19}" presName="parentNode" presStyleLbl="node1" presStyleIdx="2" presStyleCnt="3">
        <dgm:presLayoutVars>
          <dgm:chMax val="0"/>
          <dgm:bulletEnabled val="1"/>
        </dgm:presLayoutVars>
      </dgm:prSet>
      <dgm:spPr/>
    </dgm:pt>
    <dgm:pt modelId="{57370193-4D96-40C4-9C8D-BBC98CD19204}" type="pres">
      <dgm:prSet presAssocID="{8A180B16-6863-4745-9BB1-559CC8035D19}" presName="childNode" presStyleLbl="node1" presStyleIdx="2" presStyleCnt="3">
        <dgm:presLayoutVars>
          <dgm:bulletEnabled val="1"/>
        </dgm:presLayoutVars>
      </dgm:prSet>
      <dgm:spPr/>
    </dgm:pt>
  </dgm:ptLst>
  <dgm:cxnLst>
    <dgm:cxn modelId="{15BB0603-0B4F-48CE-9C53-89D357A2902C}" srcId="{8A180B16-6863-4745-9BB1-559CC8035D19}" destId="{B8737661-2538-4CB2-80A4-8CB0E667FEF1}" srcOrd="2" destOrd="0" parTransId="{57545940-02E2-4962-8FBB-1BA9637A9727}" sibTransId="{8B51676C-A730-488C-9A95-8E85BD08039E}"/>
    <dgm:cxn modelId="{9F3BCC08-DE03-4A82-8A41-C182FA90D216}" srcId="{93EB943D-86EC-4360-9E24-F603AE50E7C6}" destId="{CCDC27BD-B74E-4A87-B427-D8B76096BF88}" srcOrd="0" destOrd="0" parTransId="{5AE3BCA1-4A2F-42A1-AF79-11CE6495616E}" sibTransId="{DBFE036B-2D3A-4E68-8CC8-00E13E04F89E}"/>
    <dgm:cxn modelId="{1AAF8C2E-010F-4ACF-A529-3864B234CFD0}" type="presOf" srcId="{33D1BE74-B05A-4F44-91E1-AA8B3DEF4D4C}" destId="{736E8C87-F235-4A7A-9BFF-826453E54C38}" srcOrd="0" destOrd="0" presId="urn:microsoft.com/office/officeart/2005/8/layout/hProcess7"/>
    <dgm:cxn modelId="{015EA636-A257-4A24-80D6-9C27EA71E8BC}" srcId="{7C2CC4DA-4CC8-42F8-9392-B02278A3451F}" destId="{DD4EA20A-B77E-4F64-82B5-0032D7277876}" srcOrd="0" destOrd="0" parTransId="{552B226C-D3D1-434B-A2CE-8346750EEA33}" sibTransId="{6C57D76A-2ADF-4872-8139-AEDBFEF44971}"/>
    <dgm:cxn modelId="{98F66B39-4565-4840-BA9B-5190166DDB6D}" type="presOf" srcId="{93EB943D-86EC-4360-9E24-F603AE50E7C6}" destId="{A1E67FF3-3378-4A9A-ACFE-BEB96A633004}" srcOrd="1" destOrd="0" presId="urn:microsoft.com/office/officeart/2005/8/layout/hProcess7"/>
    <dgm:cxn modelId="{84BFF469-7579-4E96-B810-E10E074EEE9A}" type="presOf" srcId="{DD4EA20A-B77E-4F64-82B5-0032D7277876}" destId="{C13E8FAB-DF37-46EB-A861-B10A8F483441}" srcOrd="1" destOrd="0" presId="urn:microsoft.com/office/officeart/2005/8/layout/hProcess7"/>
    <dgm:cxn modelId="{0C3DC54C-9216-48C5-9AAD-777DA04294D8}" type="presOf" srcId="{8A180B16-6863-4745-9BB1-559CC8035D19}" destId="{5086D67A-4483-4899-8015-311ED4D08753}" srcOrd="0" destOrd="0" presId="urn:microsoft.com/office/officeart/2005/8/layout/hProcess7"/>
    <dgm:cxn modelId="{D382E152-894D-4B9F-B989-AA5CE300337F}" type="presOf" srcId="{B721B431-A531-4562-97B1-58A3B7DC0A14}" destId="{57370193-4D96-40C4-9C8D-BBC98CD19204}" srcOrd="0" destOrd="0" presId="urn:microsoft.com/office/officeart/2005/8/layout/hProcess7"/>
    <dgm:cxn modelId="{FB484855-AD15-42C7-BF73-1A3D64F52D31}" srcId="{7C2CC4DA-4CC8-42F8-9392-B02278A3451F}" destId="{93EB943D-86EC-4360-9E24-F603AE50E7C6}" srcOrd="1" destOrd="0" parTransId="{A941F60A-7BDF-4E27-B1C3-DDA8DCC8BC74}" sibTransId="{3F193FD3-A922-4713-BCF6-CE6BE871EE85}"/>
    <dgm:cxn modelId="{84EAE778-2EEE-4E37-9958-BCD79FBEE39E}" type="presOf" srcId="{7C2CC4DA-4CC8-42F8-9392-B02278A3451F}" destId="{F46397CF-BBB4-4466-9EC8-501E40795BCB}" srcOrd="0" destOrd="0" presId="urn:microsoft.com/office/officeart/2005/8/layout/hProcess7"/>
    <dgm:cxn modelId="{8B69D47B-739E-4794-B040-DCB06C4E65B4}" type="presOf" srcId="{93EB943D-86EC-4360-9E24-F603AE50E7C6}" destId="{CF84C8F0-6C1E-42A6-ACBF-7B6AC4EA1489}" srcOrd="0" destOrd="0" presId="urn:microsoft.com/office/officeart/2005/8/layout/hProcess7"/>
    <dgm:cxn modelId="{7491A388-F34E-4A17-8BFD-5ABF561A3317}" type="presOf" srcId="{B8737661-2538-4CB2-80A4-8CB0E667FEF1}" destId="{57370193-4D96-40C4-9C8D-BBC98CD19204}" srcOrd="0" destOrd="2" presId="urn:microsoft.com/office/officeart/2005/8/layout/hProcess7"/>
    <dgm:cxn modelId="{6C54C58B-E76F-4FF6-B07A-0F7FF046AB48}" srcId="{7C2CC4DA-4CC8-42F8-9392-B02278A3451F}" destId="{8A180B16-6863-4745-9BB1-559CC8035D19}" srcOrd="2" destOrd="0" parTransId="{19C5F1A4-23A4-439C-A25A-D206EAB63E8D}" sibTransId="{A0AD976B-7F94-4599-A9CD-654AFE059785}"/>
    <dgm:cxn modelId="{4949F093-D84C-4880-B129-A8DD63C97483}" type="presOf" srcId="{8A180B16-6863-4745-9BB1-559CC8035D19}" destId="{4E37A4F5-1ADC-4094-85F2-739A06E01426}" srcOrd="1" destOrd="0" presId="urn:microsoft.com/office/officeart/2005/8/layout/hProcess7"/>
    <dgm:cxn modelId="{2397CC95-84D6-48DB-AE7E-7A2C22CF05C1}" srcId="{8A180B16-6863-4745-9BB1-559CC8035D19}" destId="{B721B431-A531-4562-97B1-58A3B7DC0A14}" srcOrd="0" destOrd="0" parTransId="{CD5A02E6-4951-4AA0-B6BD-0C898857ECF3}" sibTransId="{3E7F0BEE-5DCA-485D-A0BB-00708EC5D857}"/>
    <dgm:cxn modelId="{479D81A6-4E00-44C6-B9FB-500951A1980B}" type="presOf" srcId="{CCDC27BD-B74E-4A87-B427-D8B76096BF88}" destId="{297A7009-E966-4FA6-BBB0-34AE5D3C9035}" srcOrd="0" destOrd="0" presId="urn:microsoft.com/office/officeart/2005/8/layout/hProcess7"/>
    <dgm:cxn modelId="{9298B4AF-86DD-42BA-BD8B-8F683B842468}" type="presOf" srcId="{DD4EA20A-B77E-4F64-82B5-0032D7277876}" destId="{BAC48CC4-8519-4FCF-B107-8E7156D2D1C7}" srcOrd="0" destOrd="0" presId="urn:microsoft.com/office/officeart/2005/8/layout/hProcess7"/>
    <dgm:cxn modelId="{C5B19DB2-E677-4511-887D-A1461521F8E5}" type="presOf" srcId="{867D43F3-2794-4459-B560-2803B802AADF}" destId="{57370193-4D96-40C4-9C8D-BBC98CD19204}" srcOrd="0" destOrd="1" presId="urn:microsoft.com/office/officeart/2005/8/layout/hProcess7"/>
    <dgm:cxn modelId="{FF83EAD2-A7AC-4F22-BCD7-C783A65D09DE}" srcId="{8A180B16-6863-4745-9BB1-559CC8035D19}" destId="{867D43F3-2794-4459-B560-2803B802AADF}" srcOrd="1" destOrd="0" parTransId="{F483A397-6A8D-47BE-8A52-47CC1D73CC0A}" sibTransId="{2A7F6D69-01FB-4FE4-98E8-61226166434C}"/>
    <dgm:cxn modelId="{9B318BFA-1BF5-4A0C-B893-4A676C333652}" srcId="{DD4EA20A-B77E-4F64-82B5-0032D7277876}" destId="{33D1BE74-B05A-4F44-91E1-AA8B3DEF4D4C}" srcOrd="0" destOrd="0" parTransId="{5C7E74D3-946B-46FF-91A3-77DB3232CD04}" sibTransId="{271CC7A7-37F5-4002-95D3-E06E8F9E52BF}"/>
    <dgm:cxn modelId="{4B19DCBB-020C-4D96-BF1C-A82B6B0CCCB2}" type="presParOf" srcId="{F46397CF-BBB4-4466-9EC8-501E40795BCB}" destId="{1DBF747F-662A-45EA-BFFD-E0868BC9585D}" srcOrd="0" destOrd="0" presId="urn:microsoft.com/office/officeart/2005/8/layout/hProcess7"/>
    <dgm:cxn modelId="{824394C4-3EBD-4D5D-B16E-C8673C41D949}" type="presParOf" srcId="{1DBF747F-662A-45EA-BFFD-E0868BC9585D}" destId="{BAC48CC4-8519-4FCF-B107-8E7156D2D1C7}" srcOrd="0" destOrd="0" presId="urn:microsoft.com/office/officeart/2005/8/layout/hProcess7"/>
    <dgm:cxn modelId="{E38C3F48-71C7-4D71-929C-4DCB0E4CC8A4}" type="presParOf" srcId="{1DBF747F-662A-45EA-BFFD-E0868BC9585D}" destId="{C13E8FAB-DF37-46EB-A861-B10A8F483441}" srcOrd="1" destOrd="0" presId="urn:microsoft.com/office/officeart/2005/8/layout/hProcess7"/>
    <dgm:cxn modelId="{32B739B6-30C6-450B-BAB7-EB20A1B1CABC}" type="presParOf" srcId="{1DBF747F-662A-45EA-BFFD-E0868BC9585D}" destId="{736E8C87-F235-4A7A-9BFF-826453E54C38}" srcOrd="2" destOrd="0" presId="urn:microsoft.com/office/officeart/2005/8/layout/hProcess7"/>
    <dgm:cxn modelId="{698380F3-DBEF-43E2-BDD3-DD6A2BD6C546}" type="presParOf" srcId="{F46397CF-BBB4-4466-9EC8-501E40795BCB}" destId="{6AE3E238-EF36-448A-8FBA-E37CC59B4C9F}" srcOrd="1" destOrd="0" presId="urn:microsoft.com/office/officeart/2005/8/layout/hProcess7"/>
    <dgm:cxn modelId="{1D7FA0D9-11BD-4CBF-9400-110E9FCD6F9C}" type="presParOf" srcId="{F46397CF-BBB4-4466-9EC8-501E40795BCB}" destId="{861C9AA6-2826-4294-A422-637704078B96}" srcOrd="2" destOrd="0" presId="urn:microsoft.com/office/officeart/2005/8/layout/hProcess7"/>
    <dgm:cxn modelId="{B73B6013-DDA4-4A9A-8679-2DCF8CF6702C}" type="presParOf" srcId="{861C9AA6-2826-4294-A422-637704078B96}" destId="{8CB3F0C4-9B5A-42F1-A157-73F33C58CAA9}" srcOrd="0" destOrd="0" presId="urn:microsoft.com/office/officeart/2005/8/layout/hProcess7"/>
    <dgm:cxn modelId="{1A377985-921A-424F-BE8D-33FA9BC5A8F7}" type="presParOf" srcId="{861C9AA6-2826-4294-A422-637704078B96}" destId="{B3088EF6-72DF-410B-A0DA-FF23CCEFA77B}" srcOrd="1" destOrd="0" presId="urn:microsoft.com/office/officeart/2005/8/layout/hProcess7"/>
    <dgm:cxn modelId="{8251C223-6EC9-41B6-A70D-B13617A512B7}" type="presParOf" srcId="{861C9AA6-2826-4294-A422-637704078B96}" destId="{3A664590-17C2-43B9-AB4D-5FEF93C14FF7}" srcOrd="2" destOrd="0" presId="urn:microsoft.com/office/officeart/2005/8/layout/hProcess7"/>
    <dgm:cxn modelId="{3B413128-EB41-4362-BCD5-A61CAA77BE39}" type="presParOf" srcId="{F46397CF-BBB4-4466-9EC8-501E40795BCB}" destId="{CBF16868-5176-4613-B5B0-C6193D09CF28}" srcOrd="3" destOrd="0" presId="urn:microsoft.com/office/officeart/2005/8/layout/hProcess7"/>
    <dgm:cxn modelId="{F6120899-E4A2-47E4-83B4-796404CB5844}" type="presParOf" srcId="{F46397CF-BBB4-4466-9EC8-501E40795BCB}" destId="{83E71A15-145D-4E8D-8A73-3890A1458FBD}" srcOrd="4" destOrd="0" presId="urn:microsoft.com/office/officeart/2005/8/layout/hProcess7"/>
    <dgm:cxn modelId="{4D5A3C46-CEB2-44C3-B6E5-B8B2E42AE92E}" type="presParOf" srcId="{83E71A15-145D-4E8D-8A73-3890A1458FBD}" destId="{CF84C8F0-6C1E-42A6-ACBF-7B6AC4EA1489}" srcOrd="0" destOrd="0" presId="urn:microsoft.com/office/officeart/2005/8/layout/hProcess7"/>
    <dgm:cxn modelId="{FAEAEE01-B30C-4390-82B9-4C16F2933EA4}" type="presParOf" srcId="{83E71A15-145D-4E8D-8A73-3890A1458FBD}" destId="{A1E67FF3-3378-4A9A-ACFE-BEB96A633004}" srcOrd="1" destOrd="0" presId="urn:microsoft.com/office/officeart/2005/8/layout/hProcess7"/>
    <dgm:cxn modelId="{9C6C602C-8B1A-4E7B-BF28-3D04A63B0C6E}" type="presParOf" srcId="{83E71A15-145D-4E8D-8A73-3890A1458FBD}" destId="{297A7009-E966-4FA6-BBB0-34AE5D3C9035}" srcOrd="2" destOrd="0" presId="urn:microsoft.com/office/officeart/2005/8/layout/hProcess7"/>
    <dgm:cxn modelId="{39C7FE8A-A952-4BFD-8B76-1FD8145F8302}" type="presParOf" srcId="{F46397CF-BBB4-4466-9EC8-501E40795BCB}" destId="{C8ED323B-1B8A-4F05-8E25-27387953F43B}" srcOrd="5" destOrd="0" presId="urn:microsoft.com/office/officeart/2005/8/layout/hProcess7"/>
    <dgm:cxn modelId="{815791AC-7CFC-4A6A-B06C-D0FCC7F2AB4A}" type="presParOf" srcId="{F46397CF-BBB4-4466-9EC8-501E40795BCB}" destId="{E41FCE7A-0DEF-4C90-875A-D6688789DB6F}" srcOrd="6" destOrd="0" presId="urn:microsoft.com/office/officeart/2005/8/layout/hProcess7"/>
    <dgm:cxn modelId="{4145CB87-ACA1-4BB9-A756-EBE33B2A9498}" type="presParOf" srcId="{E41FCE7A-0DEF-4C90-875A-D6688789DB6F}" destId="{396F6603-E03D-4A90-AC53-6C5BD327BFB5}" srcOrd="0" destOrd="0" presId="urn:microsoft.com/office/officeart/2005/8/layout/hProcess7"/>
    <dgm:cxn modelId="{7FAE1469-ECE8-48BB-BC3F-8B89EE15310E}" type="presParOf" srcId="{E41FCE7A-0DEF-4C90-875A-D6688789DB6F}" destId="{BBACD749-A04B-4D8E-870A-F344A67B0113}" srcOrd="1" destOrd="0" presId="urn:microsoft.com/office/officeart/2005/8/layout/hProcess7"/>
    <dgm:cxn modelId="{86D79EBE-E0C6-4CA0-9DD6-DF0D47FC90D9}" type="presParOf" srcId="{E41FCE7A-0DEF-4C90-875A-D6688789DB6F}" destId="{734C0DE9-CFD0-4A57-8F17-D9C9E2C0B81A}" srcOrd="2" destOrd="0" presId="urn:microsoft.com/office/officeart/2005/8/layout/hProcess7"/>
    <dgm:cxn modelId="{A18BE9FD-5280-4DCF-BBEB-BEFDB2AB81CC}" type="presParOf" srcId="{F46397CF-BBB4-4466-9EC8-501E40795BCB}" destId="{09F0287C-6443-433E-826E-23D03ECBBFB1}" srcOrd="7" destOrd="0" presId="urn:microsoft.com/office/officeart/2005/8/layout/hProcess7"/>
    <dgm:cxn modelId="{36EDED13-2910-4B91-ADC5-908F210937D0}" type="presParOf" srcId="{F46397CF-BBB4-4466-9EC8-501E40795BCB}" destId="{D7C181E3-2462-40D3-B185-10BD23FE5B22}" srcOrd="8" destOrd="0" presId="urn:microsoft.com/office/officeart/2005/8/layout/hProcess7"/>
    <dgm:cxn modelId="{A439D872-4057-42BE-9D91-434F6A44AA8B}" type="presParOf" srcId="{D7C181E3-2462-40D3-B185-10BD23FE5B22}" destId="{5086D67A-4483-4899-8015-311ED4D08753}" srcOrd="0" destOrd="0" presId="urn:microsoft.com/office/officeart/2005/8/layout/hProcess7"/>
    <dgm:cxn modelId="{44FA93BB-02DA-4C8E-B594-41D72E6A9A71}" type="presParOf" srcId="{D7C181E3-2462-40D3-B185-10BD23FE5B22}" destId="{4E37A4F5-1ADC-4094-85F2-739A06E01426}" srcOrd="1" destOrd="0" presId="urn:microsoft.com/office/officeart/2005/8/layout/hProcess7"/>
    <dgm:cxn modelId="{305B6EFA-DA24-4409-B3CC-8248D423F61C}" type="presParOf" srcId="{D7C181E3-2462-40D3-B185-10BD23FE5B22}" destId="{57370193-4D96-40C4-9C8D-BBC98CD19204}"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F972D-B40E-4F75-8C9D-6F865DE5F5F5}">
      <dsp:nvSpPr>
        <dsp:cNvPr id="0" name=""/>
        <dsp:cNvSpPr/>
      </dsp:nvSpPr>
      <dsp:spPr>
        <a:xfrm>
          <a:off x="0" y="3598"/>
          <a:ext cx="7240043" cy="16827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4668FA-F1C2-486D-86E5-23CD1A4777A8}">
      <dsp:nvSpPr>
        <dsp:cNvPr id="0" name=""/>
        <dsp:cNvSpPr/>
      </dsp:nvSpPr>
      <dsp:spPr>
        <a:xfrm>
          <a:off x="509025" y="382212"/>
          <a:ext cx="925500" cy="9255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E192B9-F86D-43D6-9694-89ADCA059D20}">
      <dsp:nvSpPr>
        <dsp:cNvPr id="0" name=""/>
        <dsp:cNvSpPr/>
      </dsp:nvSpPr>
      <dsp:spPr>
        <a:xfrm>
          <a:off x="1943550" y="3598"/>
          <a:ext cx="3258019" cy="1682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089" tIns="178089" rIns="178089" bIns="178089" numCol="1" spcCol="1270" anchor="ctr" anchorCtr="0">
          <a:noAutofit/>
        </a:bodyPr>
        <a:lstStyle/>
        <a:p>
          <a:pPr marL="0" lvl="0" indent="0" algn="l" defTabSz="933450">
            <a:lnSpc>
              <a:spcPct val="90000"/>
            </a:lnSpc>
            <a:spcBef>
              <a:spcPct val="0"/>
            </a:spcBef>
            <a:spcAft>
              <a:spcPct val="35000"/>
            </a:spcAft>
            <a:buNone/>
          </a:pPr>
          <a:r>
            <a:rPr lang="it-IT" sz="2100" kern="1200"/>
            <a:t>Since its earliest inception HTTP inventors felt the need of reassuring users so to allow</a:t>
          </a:r>
          <a:endParaRPr lang="en-US" sz="2100" kern="1200"/>
        </a:p>
      </dsp:txBody>
      <dsp:txXfrm>
        <a:off x="1943550" y="3598"/>
        <a:ext cx="3258019" cy="1682727"/>
      </dsp:txXfrm>
    </dsp:sp>
    <dsp:sp modelId="{DC05504F-B074-449C-8D43-91FFC5D25E78}">
      <dsp:nvSpPr>
        <dsp:cNvPr id="0" name=""/>
        <dsp:cNvSpPr/>
      </dsp:nvSpPr>
      <dsp:spPr>
        <a:xfrm>
          <a:off x="5201569" y="3598"/>
          <a:ext cx="2036573" cy="1682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089" tIns="178089" rIns="178089" bIns="178089" numCol="1" spcCol="1270" anchor="ctr" anchorCtr="0">
          <a:noAutofit/>
        </a:bodyPr>
        <a:lstStyle/>
        <a:p>
          <a:pPr marL="0" lvl="0" indent="0" algn="l" defTabSz="488950">
            <a:lnSpc>
              <a:spcPct val="90000"/>
            </a:lnSpc>
            <a:spcBef>
              <a:spcPct val="0"/>
            </a:spcBef>
            <a:spcAft>
              <a:spcPct val="35000"/>
            </a:spcAft>
            <a:buNone/>
          </a:pPr>
          <a:r>
            <a:rPr lang="it-IT" sz="1100" kern="1200"/>
            <a:t>Secure e-commerce, secure banking, etc.</a:t>
          </a:r>
          <a:endParaRPr lang="en-US" sz="1100" kern="1200"/>
        </a:p>
      </dsp:txBody>
      <dsp:txXfrm>
        <a:off x="5201569" y="3598"/>
        <a:ext cx="2036573" cy="1682727"/>
      </dsp:txXfrm>
    </dsp:sp>
    <dsp:sp modelId="{2E666238-9426-49CD-B084-72D7D4B16CC5}">
      <dsp:nvSpPr>
        <dsp:cNvPr id="0" name=""/>
        <dsp:cNvSpPr/>
      </dsp:nvSpPr>
      <dsp:spPr>
        <a:xfrm>
          <a:off x="0" y="2107007"/>
          <a:ext cx="7240043" cy="16827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C8E8B3-048B-4605-A5A7-4503B234B2D0}">
      <dsp:nvSpPr>
        <dsp:cNvPr id="0" name=""/>
        <dsp:cNvSpPr/>
      </dsp:nvSpPr>
      <dsp:spPr>
        <a:xfrm>
          <a:off x="509025" y="2485621"/>
          <a:ext cx="925500" cy="925500"/>
        </a:xfrm>
        <a:prstGeom prst="rect">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l="-33000" r="-33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D7474A-5B4A-46C2-BA0B-80867BD09956}">
      <dsp:nvSpPr>
        <dsp:cNvPr id="0" name=""/>
        <dsp:cNvSpPr/>
      </dsp:nvSpPr>
      <dsp:spPr>
        <a:xfrm>
          <a:off x="1943550" y="2107007"/>
          <a:ext cx="3258019" cy="1682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089" tIns="178089" rIns="178089" bIns="178089" numCol="1" spcCol="1270" anchor="ctr" anchorCtr="0">
          <a:noAutofit/>
        </a:bodyPr>
        <a:lstStyle/>
        <a:p>
          <a:pPr marL="0" lvl="0" indent="0" algn="l" defTabSz="933450">
            <a:lnSpc>
              <a:spcPct val="90000"/>
            </a:lnSpc>
            <a:spcBef>
              <a:spcPct val="0"/>
            </a:spcBef>
            <a:spcAft>
              <a:spcPct val="35000"/>
            </a:spcAft>
            <a:buNone/>
          </a:pPr>
          <a:r>
            <a:rPr lang="it-IT" sz="2100" kern="1200"/>
            <a:t>Internet before SSL was a wild world</a:t>
          </a:r>
          <a:endParaRPr lang="en-US" sz="2100" kern="1200"/>
        </a:p>
      </dsp:txBody>
      <dsp:txXfrm>
        <a:off x="1943550" y="2107007"/>
        <a:ext cx="3258019" cy="1682727"/>
      </dsp:txXfrm>
    </dsp:sp>
    <dsp:sp modelId="{12A0ACC0-3BBE-40CD-9367-602D50C85E25}">
      <dsp:nvSpPr>
        <dsp:cNvPr id="0" name=""/>
        <dsp:cNvSpPr/>
      </dsp:nvSpPr>
      <dsp:spPr>
        <a:xfrm>
          <a:off x="5201569" y="2107007"/>
          <a:ext cx="2036573" cy="1682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089" tIns="178089" rIns="178089" bIns="178089" numCol="1" spcCol="1270" anchor="ctr" anchorCtr="0">
          <a:noAutofit/>
        </a:bodyPr>
        <a:lstStyle/>
        <a:p>
          <a:pPr marL="0" lvl="0" indent="0" algn="l" defTabSz="488950">
            <a:lnSpc>
              <a:spcPct val="90000"/>
            </a:lnSpc>
            <a:spcBef>
              <a:spcPct val="0"/>
            </a:spcBef>
            <a:spcAft>
              <a:spcPct val="35000"/>
            </a:spcAft>
            <a:buNone/>
          </a:pPr>
          <a:r>
            <a:rPr lang="it-IT" sz="1100" kern="1200">
              <a:hlinkClick xmlns:r="http://schemas.openxmlformats.org/officeDocument/2006/relationships" r:id="rId3"/>
            </a:rPr>
            <a:t>https://www.feistyduck.com/ssl-tls-and-pki-history/</a:t>
          </a:r>
          <a:endParaRPr lang="en-US" sz="1100" kern="1200"/>
        </a:p>
      </dsp:txBody>
      <dsp:txXfrm>
        <a:off x="5201569" y="2107007"/>
        <a:ext cx="2036573" cy="1682727"/>
      </dsp:txXfrm>
    </dsp:sp>
    <dsp:sp modelId="{E6095128-2F3E-459D-9759-DE46A3DD1303}">
      <dsp:nvSpPr>
        <dsp:cNvPr id="0" name=""/>
        <dsp:cNvSpPr/>
      </dsp:nvSpPr>
      <dsp:spPr>
        <a:xfrm>
          <a:off x="0" y="4214015"/>
          <a:ext cx="7240043" cy="1682727"/>
        </a:xfrm>
        <a:prstGeom prst="roundRect">
          <a:avLst>
            <a:gd name="adj" fmla="val 10000"/>
          </a:avLst>
        </a:prstGeom>
        <a:solidFill>
          <a:srgbClr val="00B050"/>
        </a:solidFill>
        <a:ln>
          <a:noFill/>
        </a:ln>
        <a:effectLst/>
      </dsp:spPr>
      <dsp:style>
        <a:lnRef idx="0">
          <a:scrgbClr r="0" g="0" b="0"/>
        </a:lnRef>
        <a:fillRef idx="1">
          <a:scrgbClr r="0" g="0" b="0"/>
        </a:fillRef>
        <a:effectRef idx="0">
          <a:scrgbClr r="0" g="0" b="0"/>
        </a:effectRef>
        <a:fontRef idx="minor"/>
      </dsp:style>
    </dsp:sp>
    <dsp:sp modelId="{5810EFB7-9D91-40A0-ACD5-94574D1312A0}">
      <dsp:nvSpPr>
        <dsp:cNvPr id="0" name=""/>
        <dsp:cNvSpPr/>
      </dsp:nvSpPr>
      <dsp:spPr>
        <a:xfrm>
          <a:off x="509025" y="4589030"/>
          <a:ext cx="925500" cy="92550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3FF10C-0052-4E5E-9D44-C7B9147D6F51}">
      <dsp:nvSpPr>
        <dsp:cNvPr id="0" name=""/>
        <dsp:cNvSpPr/>
      </dsp:nvSpPr>
      <dsp:spPr>
        <a:xfrm>
          <a:off x="1943550" y="4210417"/>
          <a:ext cx="3258019" cy="1682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089" tIns="178089" rIns="178089" bIns="178089" numCol="1" spcCol="1270" anchor="ctr" anchorCtr="0">
          <a:noAutofit/>
        </a:bodyPr>
        <a:lstStyle/>
        <a:p>
          <a:pPr marL="0" lvl="0" indent="0" algn="l" defTabSz="933450">
            <a:lnSpc>
              <a:spcPct val="90000"/>
            </a:lnSpc>
            <a:spcBef>
              <a:spcPct val="0"/>
            </a:spcBef>
            <a:spcAft>
              <a:spcPct val="35000"/>
            </a:spcAft>
            <a:buNone/>
          </a:pPr>
          <a:r>
            <a:rPr lang="it-IT" sz="2100" kern="1200" dirty="0"/>
            <a:t>So, </a:t>
          </a:r>
          <a:r>
            <a:rPr lang="it-IT" sz="2100" kern="1200" dirty="0" err="1"/>
            <a:t>add</a:t>
          </a:r>
          <a:r>
            <a:rPr lang="it-IT" sz="2100" kern="1200" dirty="0"/>
            <a:t> a </a:t>
          </a:r>
          <a:r>
            <a:rPr lang="it-IT" sz="2100" kern="1200" dirty="0" err="1"/>
            <a:t>safety</a:t>
          </a:r>
          <a:r>
            <a:rPr lang="it-IT" sz="2100" kern="1200" dirty="0"/>
            <a:t> </a:t>
          </a:r>
          <a:r>
            <a:rPr lang="it-IT" sz="2100" kern="1200" dirty="0" err="1"/>
            <a:t>layer</a:t>
          </a:r>
          <a:r>
            <a:rPr lang="it-IT" sz="2100" kern="1200" dirty="0"/>
            <a:t> in-</a:t>
          </a:r>
          <a:r>
            <a:rPr lang="it-IT" sz="2100" kern="1200" dirty="0" err="1"/>
            <a:t>between</a:t>
          </a:r>
          <a:r>
            <a:rPr lang="it-IT" sz="2100" kern="1200" dirty="0"/>
            <a:t> Layer 7 and Layer 4 </a:t>
          </a:r>
          <a:r>
            <a:rPr lang="it-IT" sz="2100" kern="1200" dirty="0" err="1"/>
            <a:t>conversations</a:t>
          </a:r>
          <a:endParaRPr lang="en-US" sz="2100" kern="1200" dirty="0"/>
        </a:p>
      </dsp:txBody>
      <dsp:txXfrm>
        <a:off x="1943550" y="4210417"/>
        <a:ext cx="3258019" cy="1682727"/>
      </dsp:txXfrm>
    </dsp:sp>
    <dsp:sp modelId="{3F8CA4B1-5974-4DAC-84C1-258F4C3569E2}">
      <dsp:nvSpPr>
        <dsp:cNvPr id="0" name=""/>
        <dsp:cNvSpPr/>
      </dsp:nvSpPr>
      <dsp:spPr>
        <a:xfrm>
          <a:off x="5201569" y="4210417"/>
          <a:ext cx="2036573" cy="1682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089" tIns="178089" rIns="178089" bIns="178089" numCol="1" spcCol="1270" anchor="ctr" anchorCtr="0">
          <a:noAutofit/>
        </a:bodyPr>
        <a:lstStyle/>
        <a:p>
          <a:pPr marL="0" lvl="0" indent="0" algn="l" defTabSz="488950">
            <a:lnSpc>
              <a:spcPct val="90000"/>
            </a:lnSpc>
            <a:spcBef>
              <a:spcPct val="0"/>
            </a:spcBef>
            <a:spcAft>
              <a:spcPct val="35000"/>
            </a:spcAft>
            <a:buNone/>
          </a:pPr>
          <a:r>
            <a:rPr lang="it-IT" sz="1100" kern="1200"/>
            <a:t>Parties can prove their identity</a:t>
          </a:r>
          <a:endParaRPr lang="en-US" sz="1100" kern="1200"/>
        </a:p>
        <a:p>
          <a:pPr marL="0" lvl="0" indent="0" algn="l" defTabSz="488950">
            <a:lnSpc>
              <a:spcPct val="90000"/>
            </a:lnSpc>
            <a:spcBef>
              <a:spcPct val="0"/>
            </a:spcBef>
            <a:spcAft>
              <a:spcPct val="35000"/>
            </a:spcAft>
            <a:buNone/>
          </a:pPr>
          <a:r>
            <a:rPr lang="it-IT" sz="1100" kern="1200"/>
            <a:t>Parties can talk confidentially</a:t>
          </a:r>
          <a:endParaRPr lang="en-US" sz="1100" kern="1200"/>
        </a:p>
        <a:p>
          <a:pPr marL="0" lvl="0" indent="0" algn="l" defTabSz="488950">
            <a:lnSpc>
              <a:spcPct val="90000"/>
            </a:lnSpc>
            <a:spcBef>
              <a:spcPct val="0"/>
            </a:spcBef>
            <a:spcAft>
              <a:spcPct val="35000"/>
            </a:spcAft>
            <a:buNone/>
          </a:pPr>
          <a:r>
            <a:rPr lang="it-IT" sz="1100" kern="1200"/>
            <a:t>Parties can talk with no tampering</a:t>
          </a:r>
          <a:endParaRPr lang="en-US" sz="1100" kern="1200"/>
        </a:p>
      </dsp:txBody>
      <dsp:txXfrm>
        <a:off x="5201569" y="4210417"/>
        <a:ext cx="2036573" cy="16827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0FB9-0780-4C8D-8A50-BBE1967227FA}">
      <dsp:nvSpPr>
        <dsp:cNvPr id="0" name=""/>
        <dsp:cNvSpPr/>
      </dsp:nvSpPr>
      <dsp:spPr>
        <a:xfrm>
          <a:off x="2775666" y="0"/>
          <a:ext cx="3135466" cy="113149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a:t>Monitor the </a:t>
          </a:r>
          <a:r>
            <a:rPr lang="it-IT" sz="1800" kern="1200" dirty="0" err="1"/>
            <a:t>traffic</a:t>
          </a:r>
          <a:r>
            <a:rPr lang="it-IT" sz="1800" kern="1200" dirty="0"/>
            <a:t> data</a:t>
          </a:r>
        </a:p>
      </dsp:txBody>
      <dsp:txXfrm>
        <a:off x="2808806" y="33140"/>
        <a:ext cx="3069186" cy="1065210"/>
      </dsp:txXfrm>
    </dsp:sp>
    <dsp:sp modelId="{2197DD3C-DC84-486B-A687-3E0F00FE1C51}">
      <dsp:nvSpPr>
        <dsp:cNvPr id="0" name=""/>
        <dsp:cNvSpPr/>
      </dsp:nvSpPr>
      <dsp:spPr>
        <a:xfrm rot="5400000">
          <a:off x="4131245" y="1159777"/>
          <a:ext cx="424308" cy="5091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it-IT" sz="1400" kern="1200"/>
        </a:p>
      </dsp:txBody>
      <dsp:txXfrm rot="-5400000">
        <a:off x="4190648" y="1202208"/>
        <a:ext cx="305502" cy="297016"/>
      </dsp:txXfrm>
    </dsp:sp>
    <dsp:sp modelId="{E447E5FC-EF91-4C30-B865-E85AF46DAFE1}">
      <dsp:nvSpPr>
        <dsp:cNvPr id="0" name=""/>
        <dsp:cNvSpPr/>
      </dsp:nvSpPr>
      <dsp:spPr>
        <a:xfrm>
          <a:off x="2775666" y="1697235"/>
          <a:ext cx="3135466" cy="113149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a:t>The </a:t>
          </a:r>
          <a:r>
            <a:rPr lang="it-IT" sz="1800" kern="1200" dirty="0" err="1"/>
            <a:t>victims</a:t>
          </a:r>
          <a:r>
            <a:rPr lang="it-IT" sz="1800" kern="1200" dirty="0"/>
            <a:t> use </a:t>
          </a:r>
          <a:r>
            <a:rPr lang="it-IT" sz="1800" kern="1200" dirty="0" err="1"/>
            <a:t>https</a:t>
          </a:r>
          <a:r>
            <a:rPr lang="it-IT" sz="1800" kern="1200" dirty="0"/>
            <a:t> for </a:t>
          </a:r>
          <a:r>
            <a:rPr lang="it-IT" sz="1800" kern="1200" dirty="0" err="1"/>
            <a:t>authenticating</a:t>
          </a:r>
          <a:r>
            <a:rPr lang="it-IT" sz="1800" kern="1200" dirty="0"/>
            <a:t> and use TLS for </a:t>
          </a:r>
          <a:r>
            <a:rPr lang="it-IT" sz="1800" kern="1200" dirty="0" err="1"/>
            <a:t>compression</a:t>
          </a:r>
          <a:endParaRPr lang="it-IT" sz="1800" kern="1200" dirty="0"/>
        </a:p>
      </dsp:txBody>
      <dsp:txXfrm>
        <a:off x="2808806" y="1730375"/>
        <a:ext cx="3069186" cy="1065210"/>
      </dsp:txXfrm>
    </dsp:sp>
    <dsp:sp modelId="{BEFA2BB0-010A-4171-9A94-64CE4F1CE1D8}">
      <dsp:nvSpPr>
        <dsp:cNvPr id="0" name=""/>
        <dsp:cNvSpPr/>
      </dsp:nvSpPr>
      <dsp:spPr>
        <a:xfrm rot="5400000">
          <a:off x="4131245" y="2857013"/>
          <a:ext cx="424308" cy="5091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it-IT" sz="1400" kern="1200"/>
        </a:p>
      </dsp:txBody>
      <dsp:txXfrm rot="-5400000">
        <a:off x="4190648" y="2899444"/>
        <a:ext cx="305502" cy="297016"/>
      </dsp:txXfrm>
    </dsp:sp>
    <dsp:sp modelId="{23672A7C-DE8E-4E65-BD41-864EADE491D7}">
      <dsp:nvSpPr>
        <dsp:cNvPr id="0" name=""/>
        <dsp:cNvSpPr/>
      </dsp:nvSpPr>
      <dsp:spPr>
        <a:xfrm>
          <a:off x="2775666" y="3394471"/>
          <a:ext cx="3135466" cy="113149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err="1"/>
            <a:t>Injected</a:t>
          </a:r>
          <a:r>
            <a:rPr lang="it-IT" sz="1800" kern="1200" dirty="0"/>
            <a:t> </a:t>
          </a:r>
          <a:r>
            <a:rPr lang="it-IT" sz="1800" kern="1200" dirty="0" err="1"/>
            <a:t>Javascript</a:t>
          </a:r>
          <a:r>
            <a:rPr lang="it-IT" sz="1800" kern="1200" dirty="0"/>
            <a:t> </a:t>
          </a:r>
          <a:r>
            <a:rPr lang="en-US" sz="1800" kern="1200" dirty="0"/>
            <a:t>to force the victim's browser to send repeated requests to the server</a:t>
          </a:r>
          <a:endParaRPr lang="it-IT" sz="1800" kern="1200" dirty="0"/>
        </a:p>
      </dsp:txBody>
      <dsp:txXfrm>
        <a:off x="2808806" y="3427611"/>
        <a:ext cx="3069186" cy="10652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48CC4-8519-4FCF-B107-8E7156D2D1C7}">
      <dsp:nvSpPr>
        <dsp:cNvPr id="0" name=""/>
        <dsp:cNvSpPr/>
      </dsp:nvSpPr>
      <dsp:spPr>
        <a:xfrm>
          <a:off x="657" y="565492"/>
          <a:ext cx="2829148" cy="3394977"/>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441" rIns="128905" bIns="0" numCol="1" spcCol="1270" anchor="t" anchorCtr="0">
          <a:noAutofit/>
        </a:bodyPr>
        <a:lstStyle/>
        <a:p>
          <a:pPr marL="0" lvl="0" indent="0" algn="r" defTabSz="1289050">
            <a:lnSpc>
              <a:spcPct val="90000"/>
            </a:lnSpc>
            <a:spcBef>
              <a:spcPct val="0"/>
            </a:spcBef>
            <a:spcAft>
              <a:spcPct val="35000"/>
            </a:spcAft>
            <a:buNone/>
          </a:pPr>
          <a:r>
            <a:rPr lang="it-IT" sz="2900" kern="1200" dirty="0" err="1"/>
            <a:t>Description</a:t>
          </a:r>
          <a:endParaRPr lang="it-IT" sz="2900" kern="1200" dirty="0"/>
        </a:p>
      </dsp:txBody>
      <dsp:txXfrm rot="16200000">
        <a:off x="-1108368" y="1674518"/>
        <a:ext cx="2783881" cy="565829"/>
      </dsp:txXfrm>
    </dsp:sp>
    <dsp:sp modelId="{736E8C87-F235-4A7A-9BFF-826453E54C38}">
      <dsp:nvSpPr>
        <dsp:cNvPr id="0" name=""/>
        <dsp:cNvSpPr/>
      </dsp:nvSpPr>
      <dsp:spPr>
        <a:xfrm>
          <a:off x="566487" y="565492"/>
          <a:ext cx="2107715" cy="339497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Based on the analysis of the compressed HTTP response.</a:t>
          </a:r>
        </a:p>
        <a:p>
          <a:pPr marL="0" lvl="0" indent="0" algn="l" defTabSz="889000">
            <a:lnSpc>
              <a:spcPct val="90000"/>
            </a:lnSpc>
            <a:spcBef>
              <a:spcPct val="0"/>
            </a:spcBef>
            <a:spcAft>
              <a:spcPct val="35000"/>
            </a:spcAft>
            <a:buNone/>
          </a:pPr>
          <a:r>
            <a:rPr lang="it-IT" sz="2000" kern="1200" dirty="0"/>
            <a:t>The </a:t>
          </a:r>
          <a:r>
            <a:rPr lang="it-IT" sz="2000" kern="1200" dirty="0" err="1"/>
            <a:t>compression</a:t>
          </a:r>
          <a:r>
            <a:rPr lang="it-IT" sz="2000" kern="1200" dirty="0"/>
            <a:t> </a:t>
          </a:r>
          <a:r>
            <a:rPr lang="it-IT" sz="2000" kern="1200" dirty="0" err="1"/>
            <a:t>method</a:t>
          </a:r>
          <a:r>
            <a:rPr lang="it-IT" sz="2000" kern="1200" dirty="0"/>
            <a:t>  must be DEFLATE, </a:t>
          </a:r>
          <a:r>
            <a:rPr lang="en-US" sz="2000" kern="1200" dirty="0"/>
            <a:t>which compresses only HTTP body.</a:t>
          </a:r>
          <a:endParaRPr lang="it-IT" sz="2000" kern="1200" dirty="0"/>
        </a:p>
      </dsp:txBody>
      <dsp:txXfrm>
        <a:off x="566487" y="565492"/>
        <a:ext cx="2107715" cy="3394977"/>
      </dsp:txXfrm>
    </dsp:sp>
    <dsp:sp modelId="{CF84C8F0-6C1E-42A6-ACBF-7B6AC4EA1489}">
      <dsp:nvSpPr>
        <dsp:cNvPr id="0" name=""/>
        <dsp:cNvSpPr/>
      </dsp:nvSpPr>
      <dsp:spPr>
        <a:xfrm>
          <a:off x="2928825" y="565492"/>
          <a:ext cx="2829148" cy="3394977"/>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441" rIns="128905" bIns="0" numCol="1" spcCol="1270" anchor="t" anchorCtr="0">
          <a:noAutofit/>
        </a:bodyPr>
        <a:lstStyle/>
        <a:p>
          <a:pPr marL="0" lvl="0" indent="0" algn="r" defTabSz="1289050">
            <a:lnSpc>
              <a:spcPct val="90000"/>
            </a:lnSpc>
            <a:spcBef>
              <a:spcPct val="0"/>
            </a:spcBef>
            <a:spcAft>
              <a:spcPct val="35000"/>
            </a:spcAft>
            <a:buNone/>
          </a:pPr>
          <a:r>
            <a:rPr lang="it-IT" sz="2900" kern="1200" dirty="0" err="1"/>
            <a:t>Requirements</a:t>
          </a:r>
          <a:endParaRPr lang="it-IT" sz="2900" kern="1200" dirty="0"/>
        </a:p>
      </dsp:txBody>
      <dsp:txXfrm rot="16200000">
        <a:off x="1819799" y="1674518"/>
        <a:ext cx="2783881" cy="565829"/>
      </dsp:txXfrm>
    </dsp:sp>
    <dsp:sp modelId="{B3088EF6-72DF-410B-A0DA-FF23CCEFA77B}">
      <dsp:nvSpPr>
        <dsp:cNvPr id="0" name=""/>
        <dsp:cNvSpPr/>
      </dsp:nvSpPr>
      <dsp:spPr>
        <a:xfrm rot="5400000">
          <a:off x="2693406" y="3264900"/>
          <a:ext cx="499130" cy="424372"/>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7A7009-E966-4FA6-BBB0-34AE5D3C9035}">
      <dsp:nvSpPr>
        <dsp:cNvPr id="0" name=""/>
        <dsp:cNvSpPr/>
      </dsp:nvSpPr>
      <dsp:spPr>
        <a:xfrm>
          <a:off x="3494655" y="565492"/>
          <a:ext cx="2107715" cy="339497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US" sz="1800" kern="1200" dirty="0"/>
            <a:t>Traffic monitoring of the victim.</a:t>
          </a:r>
        </a:p>
        <a:p>
          <a:pPr marL="0" lvl="0" indent="0" algn="l" defTabSz="800100">
            <a:lnSpc>
              <a:spcPct val="90000"/>
            </a:lnSpc>
            <a:spcBef>
              <a:spcPct val="0"/>
            </a:spcBef>
            <a:spcAft>
              <a:spcPct val="35000"/>
            </a:spcAft>
            <a:buNone/>
          </a:pPr>
          <a:r>
            <a:rPr lang="en-US" sz="1800" kern="1200" dirty="0"/>
            <a:t>Forcing the victim to visit a web page controlled by the attacker.</a:t>
          </a:r>
        </a:p>
        <a:p>
          <a:pPr marL="0" lvl="0" indent="0" algn="l" defTabSz="800100">
            <a:lnSpc>
              <a:spcPct val="90000"/>
            </a:lnSpc>
            <a:spcBef>
              <a:spcPct val="0"/>
            </a:spcBef>
            <a:spcAft>
              <a:spcPct val="35000"/>
            </a:spcAft>
            <a:buNone/>
          </a:pPr>
          <a:r>
            <a:rPr lang="en-US" sz="1800" kern="1200" dirty="0"/>
            <a:t>The application must support HTTP compression.</a:t>
          </a:r>
        </a:p>
        <a:p>
          <a:pPr marL="0" lvl="0" indent="0" algn="l" defTabSz="800100">
            <a:lnSpc>
              <a:spcPct val="90000"/>
            </a:lnSpc>
            <a:spcBef>
              <a:spcPct val="0"/>
            </a:spcBef>
            <a:spcAft>
              <a:spcPct val="35000"/>
            </a:spcAft>
            <a:buNone/>
          </a:pPr>
          <a:r>
            <a:rPr lang="en-US" sz="1800" kern="1200" dirty="0"/>
            <a:t>The response should contain the </a:t>
          </a:r>
          <a:r>
            <a:rPr lang="en-US" sz="1800" i="1" kern="1200" dirty="0"/>
            <a:t>token</a:t>
          </a:r>
          <a:r>
            <a:rPr lang="en-US" sz="1800" kern="1200" dirty="0"/>
            <a:t> or </a:t>
          </a:r>
          <a:r>
            <a:rPr lang="en-US" sz="1800" i="1" kern="1200" dirty="0"/>
            <a:t>secret</a:t>
          </a:r>
          <a:r>
            <a:rPr lang="en-US" sz="1800" kern="1200" dirty="0"/>
            <a:t> in the body.</a:t>
          </a:r>
        </a:p>
        <a:p>
          <a:pPr marL="0" lvl="0" indent="0" algn="l" defTabSz="800100">
            <a:lnSpc>
              <a:spcPct val="90000"/>
            </a:lnSpc>
            <a:spcBef>
              <a:spcPct val="0"/>
            </a:spcBef>
            <a:spcAft>
              <a:spcPct val="35000"/>
            </a:spcAft>
            <a:buNone/>
          </a:pPr>
          <a:endParaRPr lang="en-US" sz="2400" kern="1200" dirty="0"/>
        </a:p>
        <a:p>
          <a:pPr marL="0" lvl="0" indent="0" algn="l" defTabSz="800100">
            <a:lnSpc>
              <a:spcPct val="90000"/>
            </a:lnSpc>
            <a:spcBef>
              <a:spcPct val="0"/>
            </a:spcBef>
            <a:spcAft>
              <a:spcPct val="35000"/>
            </a:spcAft>
            <a:buNone/>
          </a:pPr>
          <a:endParaRPr lang="it-IT" sz="2400" kern="1200" dirty="0"/>
        </a:p>
      </dsp:txBody>
      <dsp:txXfrm>
        <a:off x="3494655" y="565492"/>
        <a:ext cx="2107715" cy="3394977"/>
      </dsp:txXfrm>
    </dsp:sp>
    <dsp:sp modelId="{5086D67A-4483-4899-8015-311ED4D08753}">
      <dsp:nvSpPr>
        <dsp:cNvPr id="0" name=""/>
        <dsp:cNvSpPr/>
      </dsp:nvSpPr>
      <dsp:spPr>
        <a:xfrm>
          <a:off x="5856994" y="565492"/>
          <a:ext cx="2829148" cy="3394977"/>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441" rIns="128905" bIns="0" numCol="1" spcCol="1270" anchor="t" anchorCtr="0">
          <a:noAutofit/>
        </a:bodyPr>
        <a:lstStyle/>
        <a:p>
          <a:pPr marL="0" lvl="0" indent="0" algn="r" defTabSz="1289050">
            <a:lnSpc>
              <a:spcPct val="90000"/>
            </a:lnSpc>
            <a:spcBef>
              <a:spcPct val="0"/>
            </a:spcBef>
            <a:spcAft>
              <a:spcPct val="35000"/>
            </a:spcAft>
            <a:buNone/>
          </a:pPr>
          <a:r>
            <a:rPr lang="it-IT" sz="2900" kern="1200" dirty="0" err="1"/>
            <a:t>Countermeasures</a:t>
          </a:r>
          <a:endParaRPr lang="it-IT" sz="2900" kern="1200" dirty="0"/>
        </a:p>
      </dsp:txBody>
      <dsp:txXfrm rot="16200000">
        <a:off x="4747968" y="1674518"/>
        <a:ext cx="2783881" cy="565829"/>
      </dsp:txXfrm>
    </dsp:sp>
    <dsp:sp modelId="{BBACD749-A04B-4D8E-870A-F344A67B0113}">
      <dsp:nvSpPr>
        <dsp:cNvPr id="0" name=""/>
        <dsp:cNvSpPr/>
      </dsp:nvSpPr>
      <dsp:spPr>
        <a:xfrm rot="5400000">
          <a:off x="5621574" y="3264900"/>
          <a:ext cx="499130" cy="424372"/>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370193-4D96-40C4-9C8D-BBC98CD19204}">
      <dsp:nvSpPr>
        <dsp:cNvPr id="0" name=""/>
        <dsp:cNvSpPr/>
      </dsp:nvSpPr>
      <dsp:spPr>
        <a:xfrm>
          <a:off x="6422823" y="565492"/>
          <a:ext cx="2107715" cy="339497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it-IT" sz="2000" kern="1200" dirty="0" err="1"/>
            <a:t>Disable</a:t>
          </a:r>
          <a:r>
            <a:rPr lang="it-IT" sz="2000" kern="1200" dirty="0"/>
            <a:t> the HTTP  </a:t>
          </a:r>
          <a:r>
            <a:rPr lang="it-IT" sz="2000" kern="1200" dirty="0" err="1"/>
            <a:t>compression</a:t>
          </a:r>
          <a:r>
            <a:rPr lang="it-IT" sz="2000" kern="1200" dirty="0"/>
            <a:t>.</a:t>
          </a:r>
        </a:p>
        <a:p>
          <a:pPr marL="0" lvl="0" indent="0" algn="l" defTabSz="889000">
            <a:lnSpc>
              <a:spcPct val="90000"/>
            </a:lnSpc>
            <a:spcBef>
              <a:spcPct val="0"/>
            </a:spcBef>
            <a:spcAft>
              <a:spcPct val="35000"/>
            </a:spcAft>
            <a:buNone/>
          </a:pPr>
          <a:endParaRPr lang="it-IT" sz="2000" kern="1200" dirty="0"/>
        </a:p>
        <a:p>
          <a:pPr marL="0" lvl="0" indent="0" algn="l" defTabSz="889000">
            <a:lnSpc>
              <a:spcPct val="90000"/>
            </a:lnSpc>
            <a:spcBef>
              <a:spcPct val="0"/>
            </a:spcBef>
            <a:spcAft>
              <a:spcPct val="35000"/>
            </a:spcAft>
            <a:buNone/>
          </a:pPr>
          <a:r>
            <a:rPr lang="it-IT" sz="2000" kern="1200" dirty="0" err="1"/>
            <a:t>Length</a:t>
          </a:r>
          <a:r>
            <a:rPr lang="it-IT" sz="2000" kern="1200" dirty="0"/>
            <a:t> </a:t>
          </a:r>
          <a:r>
            <a:rPr lang="it-IT" sz="2000" kern="1200" dirty="0" err="1"/>
            <a:t>hiding</a:t>
          </a:r>
          <a:r>
            <a:rPr lang="it-IT" sz="2000" kern="1200" dirty="0"/>
            <a:t>.</a:t>
          </a:r>
        </a:p>
        <a:p>
          <a:pPr marL="0" lvl="0" indent="0" algn="l" defTabSz="889000">
            <a:lnSpc>
              <a:spcPct val="90000"/>
            </a:lnSpc>
            <a:spcBef>
              <a:spcPct val="0"/>
            </a:spcBef>
            <a:spcAft>
              <a:spcPct val="35000"/>
            </a:spcAft>
            <a:buNone/>
          </a:pPr>
          <a:endParaRPr lang="it-IT" sz="2000" kern="1200" dirty="0"/>
        </a:p>
        <a:p>
          <a:pPr marL="0" lvl="0" indent="0" algn="l" defTabSz="889000">
            <a:lnSpc>
              <a:spcPct val="90000"/>
            </a:lnSpc>
            <a:spcBef>
              <a:spcPct val="0"/>
            </a:spcBef>
            <a:spcAft>
              <a:spcPct val="35000"/>
            </a:spcAft>
            <a:buNone/>
          </a:pPr>
          <a:r>
            <a:rPr lang="it-IT" sz="2000" kern="1200" dirty="0" err="1"/>
            <a:t>Masking</a:t>
          </a:r>
          <a:r>
            <a:rPr lang="it-IT" sz="2000" kern="1200" dirty="0"/>
            <a:t> </a:t>
          </a:r>
          <a:r>
            <a:rPr lang="it-IT" sz="2000" kern="1200" dirty="0" err="1"/>
            <a:t>secrets</a:t>
          </a:r>
          <a:endParaRPr lang="it-IT" sz="2000" kern="1200" dirty="0"/>
        </a:p>
        <a:p>
          <a:pPr marL="0" lvl="0" indent="0" algn="l" defTabSz="889000">
            <a:lnSpc>
              <a:spcPct val="90000"/>
            </a:lnSpc>
            <a:spcBef>
              <a:spcPct val="0"/>
            </a:spcBef>
            <a:spcAft>
              <a:spcPct val="35000"/>
            </a:spcAft>
            <a:buNone/>
          </a:pPr>
          <a:endParaRPr lang="it-IT" sz="2900" kern="1200" dirty="0"/>
        </a:p>
        <a:p>
          <a:pPr marL="0" lvl="0" indent="0" algn="l" defTabSz="1289050">
            <a:lnSpc>
              <a:spcPct val="90000"/>
            </a:lnSpc>
            <a:spcBef>
              <a:spcPct val="0"/>
            </a:spcBef>
            <a:spcAft>
              <a:spcPct val="35000"/>
            </a:spcAft>
            <a:buNone/>
          </a:pPr>
          <a:endParaRPr lang="it-IT" sz="2900" kern="1200" dirty="0"/>
        </a:p>
        <a:p>
          <a:pPr marL="0" lvl="0" indent="0" algn="l" defTabSz="1289050">
            <a:lnSpc>
              <a:spcPct val="90000"/>
            </a:lnSpc>
            <a:spcBef>
              <a:spcPct val="0"/>
            </a:spcBef>
            <a:spcAft>
              <a:spcPct val="35000"/>
            </a:spcAft>
            <a:buNone/>
          </a:pPr>
          <a:endParaRPr lang="it-IT" sz="2900" kern="1200" dirty="0"/>
        </a:p>
      </dsp:txBody>
      <dsp:txXfrm>
        <a:off x="6422823" y="565492"/>
        <a:ext cx="2107715" cy="339497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6553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7" charset="0"/>
                <a:ea typeface="+mn-ea"/>
              </a:defRPr>
            </a:lvl1pPr>
          </a:lstStyle>
          <a:p>
            <a:pPr>
              <a:defRPr/>
            </a:pPr>
            <a:endParaRPr lang="en-US"/>
          </a:p>
        </p:txBody>
      </p:sp>
      <p:sp>
        <p:nvSpPr>
          <p:cNvPr id="6554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655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5233B04-508A-4ED0-9E7B-F1538CFEEBF7}" type="slidenum">
              <a:rPr lang="en-US"/>
              <a:pPr>
                <a:defRPr/>
              </a:pPr>
              <a:t>‹#›</a:t>
            </a:fld>
            <a:endParaRPr lang="en-US"/>
          </a:p>
        </p:txBody>
      </p:sp>
    </p:spTree>
    <p:extLst>
      <p:ext uri="{BB962C8B-B14F-4D97-AF65-F5344CB8AC3E}">
        <p14:creationId xmlns:p14="http://schemas.microsoft.com/office/powerpoint/2010/main" val="3277625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7" charset="0"/>
                <a:ea typeface="+mn-ea"/>
              </a:defRPr>
            </a:lvl1pPr>
          </a:lstStyle>
          <a:p>
            <a:pPr>
              <a:defRPr/>
            </a:pPr>
            <a:endParaRPr lang="en-US"/>
          </a:p>
        </p:txBody>
      </p:sp>
      <p:sp>
        <p:nvSpPr>
          <p:cNvPr id="10244" name="Rectangle 1028"/>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20A34D6-EB4B-4C52-946F-3D46AC9FE52F}" type="slidenum">
              <a:rPr lang="en-AU"/>
              <a:pPr>
                <a:defRPr/>
              </a:pPr>
              <a:t>‹#›</a:t>
            </a:fld>
            <a:endParaRPr lang="en-AU"/>
          </a:p>
        </p:txBody>
      </p:sp>
    </p:spTree>
    <p:extLst>
      <p:ext uri="{BB962C8B-B14F-4D97-AF65-F5344CB8AC3E}">
        <p14:creationId xmlns:p14="http://schemas.microsoft.com/office/powerpoint/2010/main" val="26036493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egnaposto immagine diapositiva 1"/>
          <p:cNvSpPr>
            <a:spLocks noGrp="1" noRot="1" noChangeAspect="1" noTextEdit="1"/>
          </p:cNvSpPr>
          <p:nvPr>
            <p:ph type="sldImg"/>
          </p:nvPr>
        </p:nvSpPr>
        <p:spPr>
          <a:xfrm>
            <a:off x="381000" y="685800"/>
            <a:ext cx="6096000" cy="3429000"/>
          </a:xfrm>
          <a:ln/>
        </p:spPr>
      </p:sp>
      <p:sp>
        <p:nvSpPr>
          <p:cNvPr id="1331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Arial" panose="020B0604020202020204" pitchFamily="34" charset="0"/>
            </a:endParaRPr>
          </a:p>
        </p:txBody>
      </p:sp>
      <p:sp>
        <p:nvSpPr>
          <p:cNvPr id="1331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31D3E3F-168A-4D1C-ABDD-BDD42B211CE7}" type="slidenum">
              <a:rPr lang="en-AU" altLang="it-IT"/>
              <a:pPr>
                <a:spcBef>
                  <a:spcPct val="0"/>
                </a:spcBef>
              </a:pPr>
              <a:t>1</a:t>
            </a:fld>
            <a:endParaRPr lang="en-AU" altLang="it-IT"/>
          </a:p>
        </p:txBody>
      </p:sp>
    </p:spTree>
    <p:extLst>
      <p:ext uri="{BB962C8B-B14F-4D97-AF65-F5344CB8AC3E}">
        <p14:creationId xmlns:p14="http://schemas.microsoft.com/office/powerpoint/2010/main" val="772435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pPr>
              <a:defRPr/>
            </a:pPr>
            <a:fld id="{C20A34D6-EB4B-4C52-946F-3D46AC9FE52F}" type="slidenum">
              <a:rPr lang="en-AU" smtClean="0"/>
              <a:pPr>
                <a:defRPr/>
              </a:pPr>
              <a:t>9</a:t>
            </a:fld>
            <a:endParaRPr lang="en-AU"/>
          </a:p>
        </p:txBody>
      </p:sp>
    </p:spTree>
    <p:extLst>
      <p:ext uri="{BB962C8B-B14F-4D97-AF65-F5344CB8AC3E}">
        <p14:creationId xmlns:p14="http://schemas.microsoft.com/office/powerpoint/2010/main" val="3937140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C20A34D6-EB4B-4C52-946F-3D46AC9FE52F}" type="slidenum">
              <a:rPr lang="en-AU" smtClean="0"/>
              <a:pPr>
                <a:defRPr/>
              </a:pPr>
              <a:t>18</a:t>
            </a:fld>
            <a:endParaRPr lang="en-AU"/>
          </a:p>
        </p:txBody>
      </p:sp>
    </p:spTree>
    <p:extLst>
      <p:ext uri="{BB962C8B-B14F-4D97-AF65-F5344CB8AC3E}">
        <p14:creationId xmlns:p14="http://schemas.microsoft.com/office/powerpoint/2010/main" val="2109554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4A8DF-CEE4-0C2D-FEA6-3282F10844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3C925B9-5232-5DC3-40D5-EF84EB428D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BAC29FD4-D788-C75D-FE27-2DEA4B469798}"/>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D61FB4B7-E893-B15B-68F0-AF32DC4D07C4}"/>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29B00BFC-ED16-4826-BC5B-2EAF7BCBC38E}"/>
              </a:ext>
            </a:extLst>
          </p:cNvPr>
          <p:cNvSpPr>
            <a:spLocks noGrp="1"/>
          </p:cNvSpPr>
          <p:nvPr>
            <p:ph type="sldNum" sz="quarter" idx="12"/>
          </p:nvPr>
        </p:nvSpPr>
        <p:spPr/>
        <p:txBody>
          <a:bodyPr/>
          <a:lstStyle/>
          <a:p>
            <a:pPr>
              <a:defRPr/>
            </a:pPr>
            <a:fld id="{E565AF83-8D73-41B8-AB11-57AAAF6658B2}" type="slidenum">
              <a:rPr lang="en-US" smtClean="0"/>
              <a:pPr>
                <a:defRPr/>
              </a:pPr>
              <a:t>‹#›</a:t>
            </a:fld>
            <a:endParaRPr lang="en-US"/>
          </a:p>
        </p:txBody>
      </p:sp>
    </p:spTree>
    <p:extLst>
      <p:ext uri="{BB962C8B-B14F-4D97-AF65-F5344CB8AC3E}">
        <p14:creationId xmlns:p14="http://schemas.microsoft.com/office/powerpoint/2010/main" val="3442452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7015-DD12-5FD1-3EB5-E7C5EB5A1822}"/>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B0C263F7-6E1E-B07D-4413-A1C2C717E3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8C95698E-7AAF-7A15-3172-362373166CA6}"/>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0605BEBE-8C54-1E61-E82E-F0D83CA37239}"/>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618E22E9-28BD-F38A-3803-9B81DCD3F9FA}"/>
              </a:ext>
            </a:extLst>
          </p:cNvPr>
          <p:cNvSpPr>
            <a:spLocks noGrp="1"/>
          </p:cNvSpPr>
          <p:nvPr>
            <p:ph type="sldNum" sz="quarter" idx="12"/>
          </p:nvPr>
        </p:nvSpPr>
        <p:spPr/>
        <p:txBody>
          <a:bodyPr/>
          <a:lstStyle/>
          <a:p>
            <a:pPr>
              <a:defRPr/>
            </a:pPr>
            <a:fld id="{E565AF83-8D73-41B8-AB11-57AAAF6658B2}" type="slidenum">
              <a:rPr lang="en-US" smtClean="0"/>
              <a:pPr>
                <a:defRPr/>
              </a:pPr>
              <a:t>‹#›</a:t>
            </a:fld>
            <a:endParaRPr lang="en-US"/>
          </a:p>
        </p:txBody>
      </p:sp>
    </p:spTree>
    <p:extLst>
      <p:ext uri="{BB962C8B-B14F-4D97-AF65-F5344CB8AC3E}">
        <p14:creationId xmlns:p14="http://schemas.microsoft.com/office/powerpoint/2010/main" val="3183478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17F91D-6E31-F8A0-3F5B-249CDE5C5B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92C2FB6A-CB1D-3FA7-59CD-4172E6A100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1978DE38-42A4-A8DB-B5EF-280B05891539}"/>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B21B0113-143B-F87A-B261-0EC90EFD5433}"/>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4BD02F6C-CBDD-1003-965B-88D6493F515A}"/>
              </a:ext>
            </a:extLst>
          </p:cNvPr>
          <p:cNvSpPr>
            <a:spLocks noGrp="1"/>
          </p:cNvSpPr>
          <p:nvPr>
            <p:ph type="sldNum" sz="quarter" idx="12"/>
          </p:nvPr>
        </p:nvSpPr>
        <p:spPr/>
        <p:txBody>
          <a:bodyPr/>
          <a:lstStyle/>
          <a:p>
            <a:pPr>
              <a:defRPr/>
            </a:pPr>
            <a:fld id="{E565AF83-8D73-41B8-AB11-57AAAF6658B2}" type="slidenum">
              <a:rPr lang="en-US" smtClean="0"/>
              <a:pPr>
                <a:defRPr/>
              </a:pPr>
              <a:t>‹#›</a:t>
            </a:fld>
            <a:endParaRPr lang="en-US"/>
          </a:p>
        </p:txBody>
      </p:sp>
    </p:spTree>
    <p:extLst>
      <p:ext uri="{BB962C8B-B14F-4D97-AF65-F5344CB8AC3E}">
        <p14:creationId xmlns:p14="http://schemas.microsoft.com/office/powerpoint/2010/main" val="3761678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186F-9F11-726A-E6D0-9DA4B2DE614A}"/>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4BA127A-348C-1613-2361-1A3ACBDD07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24B64EE-DB26-A98A-D805-AC5718C11F01}"/>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93B653A1-710A-765E-04B8-87B68143970E}"/>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AC794E36-894B-D1BA-FDD3-3D9746B8D56B}"/>
              </a:ext>
            </a:extLst>
          </p:cNvPr>
          <p:cNvSpPr>
            <a:spLocks noGrp="1"/>
          </p:cNvSpPr>
          <p:nvPr>
            <p:ph type="sldNum" sz="quarter" idx="12"/>
          </p:nvPr>
        </p:nvSpPr>
        <p:spPr/>
        <p:txBody>
          <a:bodyPr/>
          <a:lstStyle/>
          <a:p>
            <a:pPr>
              <a:defRPr/>
            </a:pPr>
            <a:fld id="{E565AF83-8D73-41B8-AB11-57AAAF6658B2}" type="slidenum">
              <a:rPr lang="en-US" smtClean="0"/>
              <a:pPr>
                <a:defRPr/>
              </a:pPr>
              <a:t>‹#›</a:t>
            </a:fld>
            <a:endParaRPr lang="en-US"/>
          </a:p>
        </p:txBody>
      </p:sp>
    </p:spTree>
    <p:extLst>
      <p:ext uri="{BB962C8B-B14F-4D97-AF65-F5344CB8AC3E}">
        <p14:creationId xmlns:p14="http://schemas.microsoft.com/office/powerpoint/2010/main" val="1098818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A3FF-DBE0-2045-03EB-EFE1456E5F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7E7CE937-C010-7B3D-B1D3-DF9ED68D9E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EC3DF6-4A89-C463-D150-EFF0DE6BEAC6}"/>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4609F26C-C7F7-1DED-7711-D17FF5FC4722}"/>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42CC6F8B-F506-EFE7-A372-082EA606795E}"/>
              </a:ext>
            </a:extLst>
          </p:cNvPr>
          <p:cNvSpPr>
            <a:spLocks noGrp="1"/>
          </p:cNvSpPr>
          <p:nvPr>
            <p:ph type="sldNum" sz="quarter" idx="12"/>
          </p:nvPr>
        </p:nvSpPr>
        <p:spPr/>
        <p:txBody>
          <a:bodyPr/>
          <a:lstStyle/>
          <a:p>
            <a:pPr>
              <a:defRPr/>
            </a:pPr>
            <a:fld id="{E565AF83-8D73-41B8-AB11-57AAAF6658B2}" type="slidenum">
              <a:rPr lang="en-US" smtClean="0"/>
              <a:pPr>
                <a:defRPr/>
              </a:pPr>
              <a:t>‹#›</a:t>
            </a:fld>
            <a:endParaRPr lang="en-US"/>
          </a:p>
        </p:txBody>
      </p:sp>
    </p:spTree>
    <p:extLst>
      <p:ext uri="{BB962C8B-B14F-4D97-AF65-F5344CB8AC3E}">
        <p14:creationId xmlns:p14="http://schemas.microsoft.com/office/powerpoint/2010/main" val="519329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BE2CE-9835-4990-80D9-C69D124D24D3}"/>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16DC8C50-EE1A-0A09-D7BE-87E0A32335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57FD904-CB3C-4CF3-5176-AFAF7B67A2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B8405133-2E48-BB9B-7F61-5D17F2A444F3}"/>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9495FE33-B31F-6665-B9F5-8CDC6A3F86E5}"/>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F188A0C5-FA44-6243-3901-5E5A609806F8}"/>
              </a:ext>
            </a:extLst>
          </p:cNvPr>
          <p:cNvSpPr>
            <a:spLocks noGrp="1"/>
          </p:cNvSpPr>
          <p:nvPr>
            <p:ph type="sldNum" sz="quarter" idx="12"/>
          </p:nvPr>
        </p:nvSpPr>
        <p:spPr/>
        <p:txBody>
          <a:bodyPr/>
          <a:lstStyle/>
          <a:p>
            <a:pPr>
              <a:defRPr/>
            </a:pPr>
            <a:fld id="{E565AF83-8D73-41B8-AB11-57AAAF6658B2}" type="slidenum">
              <a:rPr lang="en-US" smtClean="0"/>
              <a:pPr>
                <a:defRPr/>
              </a:pPr>
              <a:t>‹#›</a:t>
            </a:fld>
            <a:endParaRPr lang="en-US"/>
          </a:p>
        </p:txBody>
      </p:sp>
    </p:spTree>
    <p:extLst>
      <p:ext uri="{BB962C8B-B14F-4D97-AF65-F5344CB8AC3E}">
        <p14:creationId xmlns:p14="http://schemas.microsoft.com/office/powerpoint/2010/main" val="1709236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66408-A0D5-8265-86D6-96D0A835F7DE}"/>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482520F2-43BC-5E37-4C39-D97C629650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1366BB-8C85-10BF-905C-5A0FA4A66A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2F1D9F97-CA5E-72AE-5BD1-FEF1A0F2D7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E17F8E-4841-8E66-C8AD-2E795F5D05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9BC85506-241F-80D8-D5E9-14A24BB02420}"/>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D81926A8-28C3-BAEA-BEDB-348B145C7481}"/>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0FEB3DE7-B985-14EB-18CA-12FB4F42D454}"/>
              </a:ext>
            </a:extLst>
          </p:cNvPr>
          <p:cNvSpPr>
            <a:spLocks noGrp="1"/>
          </p:cNvSpPr>
          <p:nvPr>
            <p:ph type="sldNum" sz="quarter" idx="12"/>
          </p:nvPr>
        </p:nvSpPr>
        <p:spPr/>
        <p:txBody>
          <a:bodyPr/>
          <a:lstStyle/>
          <a:p>
            <a:pPr>
              <a:defRPr/>
            </a:pPr>
            <a:fld id="{E565AF83-8D73-41B8-AB11-57AAAF6658B2}" type="slidenum">
              <a:rPr lang="en-US" smtClean="0"/>
              <a:pPr>
                <a:defRPr/>
              </a:pPr>
              <a:t>‹#›</a:t>
            </a:fld>
            <a:endParaRPr lang="en-US"/>
          </a:p>
        </p:txBody>
      </p:sp>
    </p:spTree>
    <p:extLst>
      <p:ext uri="{BB962C8B-B14F-4D97-AF65-F5344CB8AC3E}">
        <p14:creationId xmlns:p14="http://schemas.microsoft.com/office/powerpoint/2010/main" val="1157948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FE1C6-E2F5-6474-F90F-62F01FF38046}"/>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39BE6302-5E6E-BAA8-58B0-9946F3DD9DE6}"/>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7ED7C0FE-CFA6-D235-747C-2C288EC5EE85}"/>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1036361A-CAD0-650A-48D9-0FBFFEBA2F67}"/>
              </a:ext>
            </a:extLst>
          </p:cNvPr>
          <p:cNvSpPr>
            <a:spLocks noGrp="1"/>
          </p:cNvSpPr>
          <p:nvPr>
            <p:ph type="sldNum" sz="quarter" idx="12"/>
          </p:nvPr>
        </p:nvSpPr>
        <p:spPr/>
        <p:txBody>
          <a:bodyPr/>
          <a:lstStyle/>
          <a:p>
            <a:pPr>
              <a:defRPr/>
            </a:pPr>
            <a:fld id="{E565AF83-8D73-41B8-AB11-57AAAF6658B2}" type="slidenum">
              <a:rPr lang="en-US" smtClean="0"/>
              <a:pPr>
                <a:defRPr/>
              </a:pPr>
              <a:t>‹#›</a:t>
            </a:fld>
            <a:endParaRPr lang="en-US"/>
          </a:p>
        </p:txBody>
      </p:sp>
    </p:spTree>
    <p:extLst>
      <p:ext uri="{BB962C8B-B14F-4D97-AF65-F5344CB8AC3E}">
        <p14:creationId xmlns:p14="http://schemas.microsoft.com/office/powerpoint/2010/main" val="3531214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3285CF-CC43-730E-AD7F-0D4B5ED9E84F}"/>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48B70B74-F402-7746-258F-E97B0C70172E}"/>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1744C63C-6191-A8CD-A363-8552FBD9FE85}"/>
              </a:ext>
            </a:extLst>
          </p:cNvPr>
          <p:cNvSpPr>
            <a:spLocks noGrp="1"/>
          </p:cNvSpPr>
          <p:nvPr>
            <p:ph type="sldNum" sz="quarter" idx="12"/>
          </p:nvPr>
        </p:nvSpPr>
        <p:spPr/>
        <p:txBody>
          <a:bodyPr/>
          <a:lstStyle/>
          <a:p>
            <a:pPr>
              <a:defRPr/>
            </a:pPr>
            <a:fld id="{E565AF83-8D73-41B8-AB11-57AAAF6658B2}" type="slidenum">
              <a:rPr lang="en-US" smtClean="0"/>
              <a:pPr>
                <a:defRPr/>
              </a:pPr>
              <a:t>‹#›</a:t>
            </a:fld>
            <a:endParaRPr lang="en-US"/>
          </a:p>
        </p:txBody>
      </p:sp>
    </p:spTree>
    <p:extLst>
      <p:ext uri="{BB962C8B-B14F-4D97-AF65-F5344CB8AC3E}">
        <p14:creationId xmlns:p14="http://schemas.microsoft.com/office/powerpoint/2010/main" val="1359183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98D1-8B13-C92A-1681-3EEC3F155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B4C88708-38F7-1E4F-9F2B-1C3E3E3EA8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E1F5ACE8-6A5B-CEFC-C840-CBE0566C2B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36147B-8ABE-053B-6384-FC30C308C36C}"/>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C683F862-B1F2-6369-E704-2496508BBAD9}"/>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CD4A6734-58E7-6A1A-C7FE-34B7A195B4E3}"/>
              </a:ext>
            </a:extLst>
          </p:cNvPr>
          <p:cNvSpPr>
            <a:spLocks noGrp="1"/>
          </p:cNvSpPr>
          <p:nvPr>
            <p:ph type="sldNum" sz="quarter" idx="12"/>
          </p:nvPr>
        </p:nvSpPr>
        <p:spPr/>
        <p:txBody>
          <a:bodyPr/>
          <a:lstStyle/>
          <a:p>
            <a:pPr>
              <a:defRPr/>
            </a:pPr>
            <a:fld id="{E565AF83-8D73-41B8-AB11-57AAAF6658B2}" type="slidenum">
              <a:rPr lang="en-US" smtClean="0"/>
              <a:pPr>
                <a:defRPr/>
              </a:pPr>
              <a:t>‹#›</a:t>
            </a:fld>
            <a:endParaRPr lang="en-US"/>
          </a:p>
        </p:txBody>
      </p:sp>
    </p:spTree>
    <p:extLst>
      <p:ext uri="{BB962C8B-B14F-4D97-AF65-F5344CB8AC3E}">
        <p14:creationId xmlns:p14="http://schemas.microsoft.com/office/powerpoint/2010/main" val="156002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4B53F-5DD7-F093-0609-0AF26F0439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3BBBDBE2-4C56-59F2-5EBE-B98EFFBD8E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424EF2EA-AFE6-BC2C-98FF-067FE2E13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DDD669-98CB-8829-E419-AF908E0D5921}"/>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2837B947-4A2A-A94F-8EAF-DA9D8B433140}"/>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998742BF-938A-18B7-BA37-06DDE05F6F11}"/>
              </a:ext>
            </a:extLst>
          </p:cNvPr>
          <p:cNvSpPr>
            <a:spLocks noGrp="1"/>
          </p:cNvSpPr>
          <p:nvPr>
            <p:ph type="sldNum" sz="quarter" idx="12"/>
          </p:nvPr>
        </p:nvSpPr>
        <p:spPr/>
        <p:txBody>
          <a:bodyPr/>
          <a:lstStyle/>
          <a:p>
            <a:pPr>
              <a:defRPr/>
            </a:pPr>
            <a:fld id="{E565AF83-8D73-41B8-AB11-57AAAF6658B2}" type="slidenum">
              <a:rPr lang="en-US" smtClean="0"/>
              <a:pPr>
                <a:defRPr/>
              </a:pPr>
              <a:t>‹#›</a:t>
            </a:fld>
            <a:endParaRPr lang="en-US"/>
          </a:p>
        </p:txBody>
      </p:sp>
    </p:spTree>
    <p:extLst>
      <p:ext uri="{BB962C8B-B14F-4D97-AF65-F5344CB8AC3E}">
        <p14:creationId xmlns:p14="http://schemas.microsoft.com/office/powerpoint/2010/main" val="3834066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B76257-03E4-4312-C7B7-F74F33C140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280088D8-E8B2-962D-01E7-465540FC49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F09C798-712B-3815-7247-5F221D812B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6C455DE6-41E8-BDA4-6415-D0584BCD05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0238BDAC-EF2C-79D5-73C8-AB38EB98A5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565AF83-8D73-41B8-AB11-57AAAF6658B2}" type="slidenum">
              <a:rPr lang="en-US" smtClean="0"/>
              <a:pPr>
                <a:defRPr/>
              </a:pPr>
              <a:t>‹#›</a:t>
            </a:fld>
            <a:endParaRPr lang="en-US"/>
          </a:p>
        </p:txBody>
      </p:sp>
    </p:spTree>
    <p:extLst>
      <p:ext uri="{BB962C8B-B14F-4D97-AF65-F5344CB8AC3E}">
        <p14:creationId xmlns:p14="http://schemas.microsoft.com/office/powerpoint/2010/main" val="1380643451"/>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ode.google.com/p/sslscan-win/" TargetMode="External"/><Relationship Id="rId2" Type="http://schemas.openxmlformats.org/officeDocument/2006/relationships/hyperlink" Target="https://github.com/iSECPartners/sslyze" TargetMode="External"/><Relationship Id="rId1" Type="http://schemas.openxmlformats.org/officeDocument/2006/relationships/slideLayout" Target="../slideLayouts/slideLayout2.xml"/><Relationship Id="rId4" Type="http://schemas.openxmlformats.org/officeDocument/2006/relationships/hyperlink" Target="https://www.ssllabs.com/ssltes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909232" y="1700808"/>
            <a:ext cx="8458200" cy="1656184"/>
          </a:xfrm>
        </p:spPr>
        <p:txBody>
          <a:bodyPr>
            <a:normAutofit fontScale="90000"/>
          </a:bodyPr>
          <a:lstStyle/>
          <a:p>
            <a:pPr eaLnBrk="1" fontAlgn="auto" hangingPunct="1">
              <a:spcAft>
                <a:spcPts val="0"/>
              </a:spcAft>
              <a:defRPr/>
            </a:pPr>
            <a:r>
              <a:rPr lang="it-IT" dirty="0"/>
              <a:t>Network &amp; Security</a:t>
            </a:r>
            <a:br>
              <a:rPr lang="it-IT" dirty="0"/>
            </a:br>
            <a:br>
              <a:rPr lang="it-IT" dirty="0"/>
            </a:br>
            <a:r>
              <a:rPr lang="it-IT" dirty="0"/>
              <a:t>SSL/TLS</a:t>
            </a:r>
          </a:p>
        </p:txBody>
      </p:sp>
      <p:sp>
        <p:nvSpPr>
          <p:cNvPr id="3" name="Sottotitolo 2"/>
          <p:cNvSpPr>
            <a:spLocks noGrp="1"/>
          </p:cNvSpPr>
          <p:nvPr>
            <p:ph type="subTitle" idx="1"/>
          </p:nvPr>
        </p:nvSpPr>
        <p:spPr>
          <a:xfrm>
            <a:off x="1909232" y="548680"/>
            <a:ext cx="8458200" cy="914400"/>
          </a:xfrm>
        </p:spPr>
        <p:txBody>
          <a:bodyPr>
            <a:normAutofit/>
          </a:bodyPr>
          <a:lstStyle/>
          <a:p>
            <a:pPr eaLnBrk="1" fontAlgn="auto" hangingPunct="1">
              <a:spcAft>
                <a:spcPts val="0"/>
              </a:spcAft>
              <a:defRPr/>
            </a:pPr>
            <a:r>
              <a:rPr lang="it-IT" dirty="0"/>
              <a:t>Prof. Giovambattista Ianni – Università della Calabria</a:t>
            </a:r>
          </a:p>
        </p:txBody>
      </p:sp>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153256">
            <a:off x="2139821" y="3407268"/>
            <a:ext cx="4669656" cy="148094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4">
            <a:extLst>
              <a:ext uri="{FF2B5EF4-FFF2-40B4-BE49-F238E27FC236}">
                <a16:creationId xmlns:a16="http://schemas.microsoft.com/office/drawing/2014/main" id="{C7BAF44A-B263-8027-3AAC-B80D300CC402}"/>
              </a:ext>
            </a:extLst>
          </p:cNvPr>
          <p:cNvPicPr>
            <a:picLocks noChangeAspect="1"/>
          </p:cNvPicPr>
          <p:nvPr/>
        </p:nvPicPr>
        <p:blipFill>
          <a:blip r:embed="rId2"/>
          <a:stretch>
            <a:fillRect/>
          </a:stretch>
        </p:blipFill>
        <p:spPr>
          <a:xfrm>
            <a:off x="803412" y="568570"/>
            <a:ext cx="10585175" cy="5720859"/>
          </a:xfrm>
          <a:prstGeom prst="rect">
            <a:avLst/>
          </a:prstGeom>
        </p:spPr>
      </p:pic>
      <p:sp>
        <p:nvSpPr>
          <p:cNvPr id="4" name="TextBox 3">
            <a:extLst>
              <a:ext uri="{FF2B5EF4-FFF2-40B4-BE49-F238E27FC236}">
                <a16:creationId xmlns:a16="http://schemas.microsoft.com/office/drawing/2014/main" id="{4562D731-8573-7CB9-51B9-CA97EDE3DA08}"/>
              </a:ext>
            </a:extLst>
          </p:cNvPr>
          <p:cNvSpPr txBox="1"/>
          <p:nvPr/>
        </p:nvSpPr>
        <p:spPr>
          <a:xfrm>
            <a:off x="1847528" y="3933056"/>
            <a:ext cx="655949" cy="307777"/>
          </a:xfrm>
          <a:prstGeom prst="rect">
            <a:avLst/>
          </a:prstGeom>
          <a:noFill/>
        </p:spPr>
        <p:txBody>
          <a:bodyPr wrap="square" rtlCol="0">
            <a:spAutoFit/>
          </a:bodyPr>
          <a:lstStyle/>
          <a:p>
            <a:r>
              <a:rPr lang="en-US" sz="1400" b="1" dirty="0">
                <a:solidFill>
                  <a:srgbClr val="0069BF"/>
                </a:solidFill>
                <a:latin typeface="Lucida Handwriting" panose="03010101010101010101" pitchFamily="66" charset="0"/>
              </a:rPr>
              <a:t>You</a:t>
            </a:r>
            <a:endParaRPr lang="it-IT" sz="1400" b="1" dirty="0">
              <a:solidFill>
                <a:srgbClr val="0069BF"/>
              </a:solidFill>
              <a:latin typeface="Lucida Handwriting" panose="03010101010101010101" pitchFamily="66" charset="0"/>
            </a:endParaRPr>
          </a:p>
        </p:txBody>
      </p:sp>
      <p:sp>
        <p:nvSpPr>
          <p:cNvPr id="5" name="TextBox 4">
            <a:extLst>
              <a:ext uri="{FF2B5EF4-FFF2-40B4-BE49-F238E27FC236}">
                <a16:creationId xmlns:a16="http://schemas.microsoft.com/office/drawing/2014/main" id="{D72351F7-579C-1B22-4DED-E9FB93AAA1AB}"/>
              </a:ext>
            </a:extLst>
          </p:cNvPr>
          <p:cNvSpPr txBox="1"/>
          <p:nvPr/>
        </p:nvSpPr>
        <p:spPr>
          <a:xfrm>
            <a:off x="1422997" y="4653136"/>
            <a:ext cx="1000595" cy="738664"/>
          </a:xfrm>
          <a:prstGeom prst="rect">
            <a:avLst/>
          </a:prstGeom>
          <a:noFill/>
        </p:spPr>
        <p:txBody>
          <a:bodyPr wrap="none" rtlCol="0">
            <a:spAutoFit/>
          </a:bodyPr>
          <a:lstStyle/>
          <a:p>
            <a:r>
              <a:rPr lang="en-US" sz="1400" b="1" dirty="0">
                <a:solidFill>
                  <a:srgbClr val="0069BF"/>
                </a:solidFill>
                <a:latin typeface="Lucida Handwriting" panose="03010101010101010101" pitchFamily="66" charset="0"/>
              </a:rPr>
              <a:t>Your</a:t>
            </a:r>
          </a:p>
          <a:p>
            <a:r>
              <a:rPr lang="en-US" sz="1400" b="1" dirty="0">
                <a:solidFill>
                  <a:srgbClr val="0069BF"/>
                </a:solidFill>
                <a:latin typeface="Lucida Handwriting" panose="03010101010101010101" pitchFamily="66" charset="0"/>
              </a:rPr>
              <a:t>Local</a:t>
            </a:r>
          </a:p>
          <a:p>
            <a:r>
              <a:rPr lang="en-US" sz="1400" b="1" dirty="0">
                <a:solidFill>
                  <a:srgbClr val="0069BF"/>
                </a:solidFill>
                <a:latin typeface="Lucida Handwriting" panose="03010101010101010101" pitchFamily="66" charset="0"/>
              </a:rPr>
              <a:t>Network</a:t>
            </a:r>
            <a:endParaRPr lang="it-IT" sz="1400" b="1" dirty="0">
              <a:solidFill>
                <a:srgbClr val="0069BF"/>
              </a:solidFill>
              <a:latin typeface="Lucida Handwriting" panose="03010101010101010101" pitchFamily="66" charset="0"/>
            </a:endParaRPr>
          </a:p>
        </p:txBody>
      </p:sp>
      <p:sp>
        <p:nvSpPr>
          <p:cNvPr id="6" name="TextBox 5">
            <a:extLst>
              <a:ext uri="{FF2B5EF4-FFF2-40B4-BE49-F238E27FC236}">
                <a16:creationId xmlns:a16="http://schemas.microsoft.com/office/drawing/2014/main" id="{531D9E1D-E6C8-A0EA-3694-32CB09B2CE22}"/>
              </a:ext>
            </a:extLst>
          </p:cNvPr>
          <p:cNvSpPr txBox="1"/>
          <p:nvPr/>
        </p:nvSpPr>
        <p:spPr>
          <a:xfrm>
            <a:off x="2279576" y="2401724"/>
            <a:ext cx="1192955" cy="523220"/>
          </a:xfrm>
          <a:prstGeom prst="rect">
            <a:avLst/>
          </a:prstGeom>
          <a:noFill/>
        </p:spPr>
        <p:txBody>
          <a:bodyPr wrap="none" rtlCol="0">
            <a:spAutoFit/>
          </a:bodyPr>
          <a:lstStyle/>
          <a:p>
            <a:r>
              <a:rPr lang="en-US" sz="1400" b="1" dirty="0">
                <a:solidFill>
                  <a:srgbClr val="FFBF0B"/>
                </a:solidFill>
                <a:latin typeface="Lucida Handwriting" panose="03010101010101010101" pitchFamily="66" charset="0"/>
              </a:rPr>
              <a:t>Your</a:t>
            </a:r>
          </a:p>
          <a:p>
            <a:r>
              <a:rPr lang="en-US" sz="1400" b="1" dirty="0">
                <a:solidFill>
                  <a:srgbClr val="FFBF0B"/>
                </a:solidFill>
                <a:latin typeface="Lucida Handwriting" panose="03010101010101010101" pitchFamily="66" charset="0"/>
              </a:rPr>
              <a:t>Neighbors</a:t>
            </a:r>
            <a:endParaRPr lang="it-IT" sz="1400" b="1" dirty="0">
              <a:solidFill>
                <a:srgbClr val="FFBF0B"/>
              </a:solidFill>
              <a:latin typeface="Lucida Handwriting" panose="03010101010101010101" pitchFamily="66" charset="0"/>
            </a:endParaRPr>
          </a:p>
        </p:txBody>
      </p:sp>
      <p:sp>
        <p:nvSpPr>
          <p:cNvPr id="7" name="TextBox 6">
            <a:extLst>
              <a:ext uri="{FF2B5EF4-FFF2-40B4-BE49-F238E27FC236}">
                <a16:creationId xmlns:a16="http://schemas.microsoft.com/office/drawing/2014/main" id="{DD0C0B30-761A-FEC2-546E-75221C0776B9}"/>
              </a:ext>
            </a:extLst>
          </p:cNvPr>
          <p:cNvSpPr txBox="1"/>
          <p:nvPr/>
        </p:nvSpPr>
        <p:spPr>
          <a:xfrm>
            <a:off x="4295800" y="1533944"/>
            <a:ext cx="1035861" cy="523220"/>
          </a:xfrm>
          <a:prstGeom prst="rect">
            <a:avLst/>
          </a:prstGeom>
          <a:noFill/>
        </p:spPr>
        <p:txBody>
          <a:bodyPr wrap="none" rtlCol="0">
            <a:spAutoFit/>
          </a:bodyPr>
          <a:lstStyle/>
          <a:p>
            <a:r>
              <a:rPr lang="en-US" sz="1400" b="1" dirty="0">
                <a:solidFill>
                  <a:srgbClr val="FFBF0B"/>
                </a:solidFill>
                <a:latin typeface="Lucida Handwriting" panose="03010101010101010101" pitchFamily="66" charset="0"/>
              </a:rPr>
              <a:t>Your</a:t>
            </a:r>
          </a:p>
          <a:p>
            <a:r>
              <a:rPr lang="it-IT" sz="1400" b="1" dirty="0">
                <a:solidFill>
                  <a:srgbClr val="FFBF0B"/>
                </a:solidFill>
                <a:latin typeface="Lucida Handwriting" panose="03010101010101010101" pitchFamily="66" charset="0"/>
              </a:rPr>
              <a:t>gateway</a:t>
            </a:r>
          </a:p>
        </p:txBody>
      </p:sp>
      <p:sp>
        <p:nvSpPr>
          <p:cNvPr id="8" name="TextBox 7">
            <a:extLst>
              <a:ext uri="{FF2B5EF4-FFF2-40B4-BE49-F238E27FC236}">
                <a16:creationId xmlns:a16="http://schemas.microsoft.com/office/drawing/2014/main" id="{F67740AF-743C-665A-A074-09DEA6DB9909}"/>
              </a:ext>
            </a:extLst>
          </p:cNvPr>
          <p:cNvSpPr txBox="1"/>
          <p:nvPr/>
        </p:nvSpPr>
        <p:spPr>
          <a:xfrm>
            <a:off x="4813730" y="5022468"/>
            <a:ext cx="1529586" cy="738664"/>
          </a:xfrm>
          <a:prstGeom prst="rect">
            <a:avLst/>
          </a:prstGeom>
          <a:noFill/>
        </p:spPr>
        <p:txBody>
          <a:bodyPr wrap="none" rtlCol="0">
            <a:spAutoFit/>
          </a:bodyPr>
          <a:lstStyle/>
          <a:p>
            <a:r>
              <a:rPr lang="en-US" sz="1400" b="1" dirty="0">
                <a:solidFill>
                  <a:srgbClr val="02A556"/>
                </a:solidFill>
                <a:latin typeface="Lucida Handwriting" panose="03010101010101010101" pitchFamily="66" charset="0"/>
              </a:rPr>
              <a:t>Your</a:t>
            </a:r>
          </a:p>
          <a:p>
            <a:r>
              <a:rPr lang="en-US" sz="1400" b="1" dirty="0">
                <a:solidFill>
                  <a:srgbClr val="02A556"/>
                </a:solidFill>
                <a:latin typeface="Lucida Handwriting" panose="03010101010101010101" pitchFamily="66" charset="0"/>
              </a:rPr>
              <a:t>Protected TLS</a:t>
            </a:r>
          </a:p>
          <a:p>
            <a:r>
              <a:rPr lang="en-US" sz="1400" b="1" dirty="0">
                <a:solidFill>
                  <a:srgbClr val="02A556"/>
                </a:solidFill>
                <a:latin typeface="Lucida Handwriting" panose="03010101010101010101" pitchFamily="66" charset="0"/>
              </a:rPr>
              <a:t>channels</a:t>
            </a:r>
            <a:endParaRPr lang="it-IT" sz="1400" b="1" dirty="0">
              <a:solidFill>
                <a:srgbClr val="02A556"/>
              </a:solidFill>
              <a:latin typeface="Lucida Handwriting" panose="03010101010101010101" pitchFamily="66" charset="0"/>
            </a:endParaRPr>
          </a:p>
        </p:txBody>
      </p:sp>
      <p:sp>
        <p:nvSpPr>
          <p:cNvPr id="9" name="TextBox 8">
            <a:extLst>
              <a:ext uri="{FF2B5EF4-FFF2-40B4-BE49-F238E27FC236}">
                <a16:creationId xmlns:a16="http://schemas.microsoft.com/office/drawing/2014/main" id="{1A19307D-0AD6-A7F3-3A72-2C331B578EAB}"/>
              </a:ext>
            </a:extLst>
          </p:cNvPr>
          <p:cNvSpPr txBox="1"/>
          <p:nvPr/>
        </p:nvSpPr>
        <p:spPr>
          <a:xfrm>
            <a:off x="9633380" y="4240833"/>
            <a:ext cx="1422184" cy="523220"/>
          </a:xfrm>
          <a:prstGeom prst="rect">
            <a:avLst/>
          </a:prstGeom>
          <a:noFill/>
        </p:spPr>
        <p:txBody>
          <a:bodyPr wrap="none" rtlCol="0">
            <a:spAutoFit/>
          </a:bodyPr>
          <a:lstStyle/>
          <a:p>
            <a:r>
              <a:rPr lang="en-US" sz="1400" b="1" dirty="0">
                <a:solidFill>
                  <a:srgbClr val="E6091C"/>
                </a:solidFill>
                <a:latin typeface="Lucida Handwriting" panose="03010101010101010101" pitchFamily="66" charset="0"/>
              </a:rPr>
              <a:t>Unprotected</a:t>
            </a:r>
          </a:p>
          <a:p>
            <a:r>
              <a:rPr lang="en-US" sz="1400" b="1" dirty="0">
                <a:solidFill>
                  <a:srgbClr val="E6091C"/>
                </a:solidFill>
                <a:latin typeface="Lucida Handwriting" panose="03010101010101010101" pitchFamily="66" charset="0"/>
              </a:rPr>
              <a:t>channel</a:t>
            </a:r>
            <a:endParaRPr lang="it-IT" sz="1400" b="1" dirty="0">
              <a:solidFill>
                <a:srgbClr val="E6091C"/>
              </a:solidFill>
              <a:latin typeface="Lucida Handwriting" panose="03010101010101010101" pitchFamily="66" charset="0"/>
            </a:endParaRPr>
          </a:p>
        </p:txBody>
      </p:sp>
    </p:spTree>
    <p:extLst>
      <p:ext uri="{BB962C8B-B14F-4D97-AF65-F5344CB8AC3E}">
        <p14:creationId xmlns:p14="http://schemas.microsoft.com/office/powerpoint/2010/main" val="3449728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91CD-BF80-4EA8-9431-E78F2BE483AA}"/>
              </a:ext>
            </a:extLst>
          </p:cNvPr>
          <p:cNvSpPr>
            <a:spLocks noGrp="1"/>
          </p:cNvSpPr>
          <p:nvPr>
            <p:ph type="title"/>
          </p:nvPr>
        </p:nvSpPr>
        <p:spPr/>
        <p:txBody>
          <a:bodyPr/>
          <a:lstStyle/>
          <a:p>
            <a:r>
              <a:rPr lang="en-US" dirty="0"/>
              <a:t>POPULAR TLS LIBRARIES</a:t>
            </a:r>
            <a:endParaRPr lang="it-IT" dirty="0"/>
          </a:p>
        </p:txBody>
      </p:sp>
      <p:sp>
        <p:nvSpPr>
          <p:cNvPr id="3" name="Content Placeholder 2">
            <a:extLst>
              <a:ext uri="{FF2B5EF4-FFF2-40B4-BE49-F238E27FC236}">
                <a16:creationId xmlns:a16="http://schemas.microsoft.com/office/drawing/2014/main" id="{D541EF4A-FC2F-489F-905F-0F384777E518}"/>
              </a:ext>
            </a:extLst>
          </p:cNvPr>
          <p:cNvSpPr>
            <a:spLocks noGrp="1"/>
          </p:cNvSpPr>
          <p:nvPr>
            <p:ph idx="1"/>
          </p:nvPr>
        </p:nvSpPr>
        <p:spPr/>
        <p:txBody>
          <a:bodyPr/>
          <a:lstStyle/>
          <a:p>
            <a:r>
              <a:rPr lang="en-US" dirty="0"/>
              <a:t>OPENSSL (Open source)</a:t>
            </a:r>
          </a:p>
          <a:p>
            <a:r>
              <a:rPr lang="en-US" dirty="0"/>
              <a:t>LibreSSL (Open source)</a:t>
            </a:r>
          </a:p>
          <a:p>
            <a:r>
              <a:rPr lang="en-US" dirty="0" err="1"/>
              <a:t>BoringSSL</a:t>
            </a:r>
            <a:r>
              <a:rPr lang="en-US" dirty="0"/>
              <a:t> (Google)</a:t>
            </a:r>
          </a:p>
          <a:p>
            <a:r>
              <a:rPr lang="en-US" dirty="0" err="1"/>
              <a:t>Schannel</a:t>
            </a:r>
            <a:r>
              <a:rPr lang="en-US" dirty="0"/>
              <a:t> (Microsoft)</a:t>
            </a:r>
          </a:p>
          <a:p>
            <a:r>
              <a:rPr lang="en-US" dirty="0"/>
              <a:t>Secure Transport (Apple)</a:t>
            </a:r>
            <a:endParaRPr lang="it-IT" dirty="0"/>
          </a:p>
        </p:txBody>
      </p:sp>
    </p:spTree>
    <p:extLst>
      <p:ext uri="{BB962C8B-B14F-4D97-AF65-F5344CB8AC3E}">
        <p14:creationId xmlns:p14="http://schemas.microsoft.com/office/powerpoint/2010/main" val="1520512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E8390-10C1-43B9-9902-AE5D2A8B7455}"/>
              </a:ext>
            </a:extLst>
          </p:cNvPr>
          <p:cNvSpPr>
            <a:spLocks noGrp="1"/>
          </p:cNvSpPr>
          <p:nvPr>
            <p:ph type="title"/>
          </p:nvPr>
        </p:nvSpPr>
        <p:spPr/>
        <p:txBody>
          <a:bodyPr/>
          <a:lstStyle/>
          <a:p>
            <a:r>
              <a:rPr lang="en-US" dirty="0"/>
              <a:t>Vulnerabilities</a:t>
            </a:r>
            <a:endParaRPr lang="it-IT" dirty="0"/>
          </a:p>
        </p:txBody>
      </p:sp>
      <p:sp>
        <p:nvSpPr>
          <p:cNvPr id="3" name="Text Placeholder 2">
            <a:extLst>
              <a:ext uri="{FF2B5EF4-FFF2-40B4-BE49-F238E27FC236}">
                <a16:creationId xmlns:a16="http://schemas.microsoft.com/office/drawing/2014/main" id="{F9A8BAD0-6A43-2641-42A2-A15E033A4353}"/>
              </a:ext>
            </a:extLst>
          </p:cNvPr>
          <p:cNvSpPr>
            <a:spLocks noGrp="1"/>
          </p:cNvSpPr>
          <p:nvPr>
            <p:ph type="body" idx="1"/>
          </p:nvPr>
        </p:nvSpPr>
        <p:spPr/>
        <p:txBody>
          <a:bodyPr/>
          <a:lstStyle/>
          <a:p>
            <a:endParaRPr lang="it-IT"/>
          </a:p>
        </p:txBody>
      </p:sp>
    </p:spTree>
    <p:extLst>
      <p:ext uri="{BB962C8B-B14F-4D97-AF65-F5344CB8AC3E}">
        <p14:creationId xmlns:p14="http://schemas.microsoft.com/office/powerpoint/2010/main" val="3394465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Attacks </a:t>
            </a:r>
            <a:r>
              <a:rPr lang="it-IT" dirty="0" err="1">
                <a:effectLst/>
              </a:rPr>
              <a:t>against</a:t>
            </a:r>
            <a:r>
              <a:rPr lang="it-IT" dirty="0">
                <a:effectLst/>
              </a:rPr>
              <a:t> TLS/</a:t>
            </a:r>
            <a:r>
              <a:rPr lang="it-IT" dirty="0" err="1"/>
              <a:t>ssl</a:t>
            </a:r>
            <a:endParaRPr lang="it-IT" dirty="0"/>
          </a:p>
        </p:txBody>
      </p:sp>
      <p:sp>
        <p:nvSpPr>
          <p:cNvPr id="3" name="Segnaposto contenuto 2"/>
          <p:cNvSpPr>
            <a:spLocks noGrp="1"/>
          </p:cNvSpPr>
          <p:nvPr>
            <p:ph idx="1"/>
          </p:nvPr>
        </p:nvSpPr>
        <p:spPr/>
        <p:txBody>
          <a:bodyPr/>
          <a:lstStyle/>
          <a:p>
            <a:r>
              <a:rPr lang="it-IT" dirty="0"/>
              <a:t>BEAST</a:t>
            </a:r>
          </a:p>
          <a:p>
            <a:r>
              <a:rPr lang="it-IT" dirty="0"/>
              <a:t>CRIME</a:t>
            </a:r>
          </a:p>
          <a:p>
            <a:r>
              <a:rPr lang="it-IT" dirty="0"/>
              <a:t>BREACH</a:t>
            </a:r>
          </a:p>
          <a:p>
            <a:r>
              <a:rPr lang="it-IT" dirty="0"/>
              <a:t>POODLE</a:t>
            </a:r>
          </a:p>
          <a:p>
            <a:r>
              <a:rPr lang="it-IT" dirty="0"/>
              <a:t>HEARTBLEED</a:t>
            </a:r>
          </a:p>
          <a:p>
            <a:r>
              <a:rPr lang="it-IT" dirty="0"/>
              <a:t>DROWN…</a:t>
            </a:r>
          </a:p>
          <a:p>
            <a:r>
              <a:rPr lang="it-IT" sz="3200" b="1" dirty="0" err="1">
                <a:solidFill>
                  <a:srgbClr val="FF0000"/>
                </a:solidFill>
              </a:rPr>
              <a:t>SSLSTRIPping</a:t>
            </a:r>
            <a:endParaRPr lang="it-IT" b="1" dirty="0">
              <a:solidFill>
                <a:srgbClr val="FF0000"/>
              </a:solidFill>
            </a:endParaRPr>
          </a:p>
          <a:p>
            <a:endParaRPr lang="it-IT" dirty="0"/>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6627" y="1916832"/>
            <a:ext cx="5348230" cy="3168352"/>
          </a:xfrm>
          <a:prstGeom prst="rect">
            <a:avLst/>
          </a:prstGeom>
        </p:spPr>
      </p:pic>
    </p:spTree>
    <p:extLst>
      <p:ext uri="{BB962C8B-B14F-4D97-AF65-F5344CB8AC3E}">
        <p14:creationId xmlns:p14="http://schemas.microsoft.com/office/powerpoint/2010/main" val="1691465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3F2E-5078-4FB3-9180-3E97E5B5A364}"/>
              </a:ext>
            </a:extLst>
          </p:cNvPr>
          <p:cNvSpPr>
            <a:spLocks noGrp="1"/>
          </p:cNvSpPr>
          <p:nvPr>
            <p:ph type="title"/>
          </p:nvPr>
        </p:nvSpPr>
        <p:spPr/>
        <p:txBody>
          <a:bodyPr/>
          <a:lstStyle/>
          <a:p>
            <a:r>
              <a:rPr lang="en-US" dirty="0"/>
              <a:t>SSLSTRIP</a:t>
            </a:r>
            <a:endParaRPr lang="it-IT" dirty="0"/>
          </a:p>
        </p:txBody>
      </p:sp>
      <p:sp>
        <p:nvSpPr>
          <p:cNvPr id="3" name="Content Placeholder 2">
            <a:extLst>
              <a:ext uri="{FF2B5EF4-FFF2-40B4-BE49-F238E27FC236}">
                <a16:creationId xmlns:a16="http://schemas.microsoft.com/office/drawing/2014/main" id="{298CBE50-6CE8-4263-BE4E-D38E51E9A142}"/>
              </a:ext>
            </a:extLst>
          </p:cNvPr>
          <p:cNvSpPr>
            <a:spLocks noGrp="1"/>
          </p:cNvSpPr>
          <p:nvPr>
            <p:ph idx="1"/>
          </p:nvPr>
        </p:nvSpPr>
        <p:spPr/>
        <p:txBody>
          <a:bodyPr/>
          <a:lstStyle/>
          <a:p>
            <a:r>
              <a:rPr lang="en-US" dirty="0"/>
              <a:t>Fallback attack from https to http</a:t>
            </a:r>
          </a:p>
          <a:p>
            <a:r>
              <a:rPr lang="en-US" dirty="0"/>
              <a:t>Still tremendous impact</a:t>
            </a:r>
          </a:p>
          <a:p>
            <a:r>
              <a:rPr lang="en-US" dirty="0"/>
              <a:t>Mitigated by HSTS headers</a:t>
            </a:r>
            <a:endParaRPr lang="it-IT" dirty="0"/>
          </a:p>
        </p:txBody>
      </p:sp>
      <p:pic>
        <p:nvPicPr>
          <p:cNvPr id="1028" name="Picture 4" descr="SSLStrip">
            <a:extLst>
              <a:ext uri="{FF2B5EF4-FFF2-40B4-BE49-F238E27FC236}">
                <a16:creationId xmlns:a16="http://schemas.microsoft.com/office/drawing/2014/main" id="{10B4387A-F0DC-4F0C-936B-4DF33CF2D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5" y="4005064"/>
            <a:ext cx="733425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973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2E3563-03AE-429A-A9CD-0698ADB5FCD4}"/>
              </a:ext>
            </a:extLst>
          </p:cNvPr>
          <p:cNvSpPr>
            <a:spLocks noGrp="1"/>
          </p:cNvSpPr>
          <p:nvPr>
            <p:ph type="title"/>
          </p:nvPr>
        </p:nvSpPr>
        <p:spPr>
          <a:xfrm>
            <a:off x="6339350" y="1314450"/>
            <a:ext cx="3841955" cy="1428750"/>
          </a:xfrm>
        </p:spPr>
        <p:txBody>
          <a:bodyPr>
            <a:normAutofit/>
          </a:bodyPr>
          <a:lstStyle/>
          <a:p>
            <a:pPr algn="ctr"/>
            <a:r>
              <a:rPr lang="it-IT" sz="2400" dirty="0" err="1"/>
              <a:t>heartbeat</a:t>
            </a:r>
            <a:endParaRPr lang="it-IT" dirty="0"/>
          </a:p>
        </p:txBody>
      </p:sp>
      <p:sp>
        <p:nvSpPr>
          <p:cNvPr id="3" name="Segnaposto contenuto 2">
            <a:extLst>
              <a:ext uri="{FF2B5EF4-FFF2-40B4-BE49-F238E27FC236}">
                <a16:creationId xmlns:a16="http://schemas.microsoft.com/office/drawing/2014/main" id="{1C1867C2-6A9A-48DB-A4F9-F5921D8914DC}"/>
              </a:ext>
            </a:extLst>
          </p:cNvPr>
          <p:cNvSpPr>
            <a:spLocks noGrp="1"/>
          </p:cNvSpPr>
          <p:nvPr>
            <p:ph idx="1"/>
          </p:nvPr>
        </p:nvSpPr>
        <p:spPr>
          <a:xfrm>
            <a:off x="6339350" y="2743200"/>
            <a:ext cx="3841955" cy="3206080"/>
          </a:xfrm>
        </p:spPr>
        <p:txBody>
          <a:bodyPr anchor="t">
            <a:normAutofit/>
          </a:bodyPr>
          <a:lstStyle/>
          <a:p>
            <a:pPr>
              <a:lnSpc>
                <a:spcPct val="90000"/>
              </a:lnSpc>
              <a:buFont typeface="Arial" panose="020B0604020202020204" pitchFamily="34" charset="0"/>
              <a:buChar char="•"/>
            </a:pPr>
            <a:r>
              <a:rPr lang="en-US" sz="1600" dirty="0"/>
              <a:t>The heartbeat TLS subprotocol (code 24) allows to check if the secure connection between client and server is still active.</a:t>
            </a:r>
          </a:p>
          <a:p>
            <a:pPr>
              <a:lnSpc>
                <a:spcPct val="90000"/>
              </a:lnSpc>
              <a:buFont typeface="Arial" panose="020B0604020202020204" pitchFamily="34" charset="0"/>
              <a:buChar char="•"/>
            </a:pPr>
            <a:r>
              <a:rPr lang="en-US" sz="1600" dirty="0"/>
              <a:t>It is a kind of TLS-level ping</a:t>
            </a:r>
          </a:p>
          <a:p>
            <a:pPr>
              <a:lnSpc>
                <a:spcPct val="90000"/>
              </a:lnSpc>
              <a:buFont typeface="Arial" panose="020B0604020202020204" pitchFamily="34" charset="0"/>
              <a:buChar char="•"/>
            </a:pPr>
            <a:r>
              <a:rPr lang="en-US" sz="1600" dirty="0"/>
              <a:t>The client sends a heartbeat request containing a text and its length.</a:t>
            </a:r>
          </a:p>
          <a:p>
            <a:pPr>
              <a:lnSpc>
                <a:spcPct val="90000"/>
              </a:lnSpc>
              <a:buFont typeface="Arial" panose="020B0604020202020204" pitchFamily="34" charset="0"/>
              <a:buChar char="•"/>
            </a:pPr>
            <a:r>
              <a:rPr lang="en-US" sz="1600" dirty="0"/>
              <a:t>The server should reply with an echo, containing the same message received from the client.</a:t>
            </a:r>
            <a:endParaRPr lang="it-IT" sz="1600" dirty="0"/>
          </a:p>
        </p:txBody>
      </p:sp>
      <p:pic>
        <p:nvPicPr>
          <p:cNvPr id="5" name="Immagine 4">
            <a:extLst>
              <a:ext uri="{FF2B5EF4-FFF2-40B4-BE49-F238E27FC236}">
                <a16:creationId xmlns:a16="http://schemas.microsoft.com/office/drawing/2014/main" id="{31CC3C7B-F6F8-4AE0-B30D-FBBC6F285C22}"/>
              </a:ext>
            </a:extLst>
          </p:cNvPr>
          <p:cNvPicPr>
            <a:picLocks noChangeAspect="1"/>
          </p:cNvPicPr>
          <p:nvPr/>
        </p:nvPicPr>
        <p:blipFill rotWithShape="1">
          <a:blip r:embed="rId2"/>
          <a:srcRect b="49674"/>
          <a:stretch/>
        </p:blipFill>
        <p:spPr>
          <a:xfrm>
            <a:off x="2007280" y="2996953"/>
            <a:ext cx="4088720" cy="2057689"/>
          </a:xfrm>
          <a:prstGeom prst="roundRect">
            <a:avLst>
              <a:gd name="adj" fmla="val 3517"/>
            </a:avLst>
          </a:prstGeom>
          <a:ln/>
        </p:spPr>
        <p:style>
          <a:lnRef idx="2">
            <a:schemeClr val="dk1"/>
          </a:lnRef>
          <a:fillRef idx="1">
            <a:schemeClr val="lt1"/>
          </a:fillRef>
          <a:effectRef idx="0">
            <a:schemeClr val="dk1"/>
          </a:effectRef>
          <a:fontRef idx="minor">
            <a:schemeClr val="dk1"/>
          </a:fontRef>
        </p:style>
      </p:pic>
      <p:pic>
        <p:nvPicPr>
          <p:cNvPr id="7" name="Immagine 6" descr="Immagine che contiene disegnando&#10;&#10;Descrizione generata automaticamente">
            <a:extLst>
              <a:ext uri="{FF2B5EF4-FFF2-40B4-BE49-F238E27FC236}">
                <a16:creationId xmlns:a16="http://schemas.microsoft.com/office/drawing/2014/main" id="{2B1542CE-DD77-4D5A-A3EA-294DAAD30ED8}"/>
              </a:ext>
            </a:extLst>
          </p:cNvPr>
          <p:cNvPicPr>
            <a:picLocks noChangeAspect="1"/>
          </p:cNvPicPr>
          <p:nvPr/>
        </p:nvPicPr>
        <p:blipFill>
          <a:blip r:embed="rId3"/>
          <a:stretch>
            <a:fillRect/>
          </a:stretch>
        </p:blipFill>
        <p:spPr>
          <a:xfrm>
            <a:off x="3585744" y="1443660"/>
            <a:ext cx="931793" cy="931793"/>
          </a:xfrm>
          <a:prstGeom prst="rect">
            <a:avLst/>
          </a:prstGeom>
          <a:effectLst>
            <a:softEdge rad="0"/>
          </a:effectLst>
        </p:spPr>
      </p:pic>
      <p:sp>
        <p:nvSpPr>
          <p:cNvPr id="6" name="Titolo 1">
            <a:extLst>
              <a:ext uri="{FF2B5EF4-FFF2-40B4-BE49-F238E27FC236}">
                <a16:creationId xmlns:a16="http://schemas.microsoft.com/office/drawing/2014/main" id="{34C4FB6C-243A-4C5F-AB95-0E5F87803F3D}"/>
              </a:ext>
            </a:extLst>
          </p:cNvPr>
          <p:cNvSpPr txBox="1">
            <a:spLocks/>
          </p:cNvSpPr>
          <p:nvPr/>
        </p:nvSpPr>
        <p:spPr>
          <a:xfrm>
            <a:off x="1055441" y="107784"/>
            <a:ext cx="3841955" cy="1428750"/>
          </a:xfrm>
          <a:prstGeom prst="rect">
            <a:avLst/>
          </a:prstGeom>
        </p:spPr>
        <p:txBody>
          <a:bodyPr vert="horz" anchor="ctr">
            <a:normAutofit/>
          </a:bodyPr>
          <a:lst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a:lstStyle>
          <a:p>
            <a:pPr algn="ctr"/>
            <a:r>
              <a:rPr lang="it-IT" sz="2400" dirty="0" err="1"/>
              <a:t>heartBLEED</a:t>
            </a:r>
            <a:endParaRPr lang="it-IT" dirty="0"/>
          </a:p>
        </p:txBody>
      </p:sp>
    </p:spTree>
    <p:extLst>
      <p:ext uri="{BB962C8B-B14F-4D97-AF65-F5344CB8AC3E}">
        <p14:creationId xmlns:p14="http://schemas.microsoft.com/office/powerpoint/2010/main" val="3126708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14F0C-D605-4628-8263-4E9847D318A6}"/>
              </a:ext>
            </a:extLst>
          </p:cNvPr>
          <p:cNvSpPr>
            <a:spLocks noGrp="1"/>
          </p:cNvSpPr>
          <p:nvPr>
            <p:ph type="title"/>
          </p:nvPr>
        </p:nvSpPr>
        <p:spPr>
          <a:xfrm>
            <a:off x="1524000" y="134325"/>
            <a:ext cx="9144000" cy="1428750"/>
          </a:xfrm>
        </p:spPr>
        <p:txBody>
          <a:bodyPr vert="horz" lIns="68580" tIns="34290" rIns="68580" bIns="34290" rtlCol="0" anchor="ctr">
            <a:normAutofit/>
          </a:bodyPr>
          <a:lstStyle/>
          <a:p>
            <a:pPr algn="ctr"/>
            <a:r>
              <a:rPr lang="en-US" dirty="0"/>
              <a:t>HEARTBLEED bug ON </a:t>
            </a:r>
            <a:r>
              <a:rPr lang="en-US" dirty="0" err="1"/>
              <a:t>openSSL</a:t>
            </a:r>
            <a:r>
              <a:rPr lang="en-US" dirty="0"/>
              <a:t> 1.0.1e</a:t>
            </a:r>
          </a:p>
        </p:txBody>
      </p:sp>
      <p:pic>
        <p:nvPicPr>
          <p:cNvPr id="6" name="Segnaposto contenuto 5">
            <a:extLst>
              <a:ext uri="{FF2B5EF4-FFF2-40B4-BE49-F238E27FC236}">
                <a16:creationId xmlns:a16="http://schemas.microsoft.com/office/drawing/2014/main" id="{69881924-3ED0-4365-9946-EAD857EC1ED0}"/>
              </a:ext>
            </a:extLst>
          </p:cNvPr>
          <p:cNvPicPr>
            <a:picLocks noGrp="1" noChangeAspect="1"/>
          </p:cNvPicPr>
          <p:nvPr>
            <p:ph idx="1"/>
          </p:nvPr>
        </p:nvPicPr>
        <p:blipFill rotWithShape="1">
          <a:blip r:embed="rId2"/>
          <a:srcRect t="48887"/>
          <a:stretch/>
        </p:blipFill>
        <p:spPr>
          <a:xfrm>
            <a:off x="5912122" y="2494574"/>
            <a:ext cx="5772795" cy="2950650"/>
          </a:xfrm>
          <a:prstGeom prst="roundRect">
            <a:avLst>
              <a:gd name="adj" fmla="val 3517"/>
            </a:avLst>
          </a:prstGeom>
          <a:ln/>
        </p:spPr>
        <p:style>
          <a:lnRef idx="2">
            <a:schemeClr val="dk1"/>
          </a:lnRef>
          <a:fillRef idx="1">
            <a:schemeClr val="lt1"/>
          </a:fillRef>
          <a:effectRef idx="0">
            <a:schemeClr val="dk1"/>
          </a:effectRef>
          <a:fontRef idx="minor">
            <a:schemeClr val="dk1"/>
          </a:fontRef>
        </p:style>
      </p:pic>
      <p:sp>
        <p:nvSpPr>
          <p:cNvPr id="7" name="Segnaposto contenuto 2">
            <a:extLst>
              <a:ext uri="{FF2B5EF4-FFF2-40B4-BE49-F238E27FC236}">
                <a16:creationId xmlns:a16="http://schemas.microsoft.com/office/drawing/2014/main" id="{101385F9-B931-4439-8458-F2A3CBEE1F31}"/>
              </a:ext>
            </a:extLst>
          </p:cNvPr>
          <p:cNvSpPr txBox="1">
            <a:spLocks/>
          </p:cNvSpPr>
          <p:nvPr/>
        </p:nvSpPr>
        <p:spPr>
          <a:xfrm>
            <a:off x="479376" y="2204865"/>
            <a:ext cx="5243717" cy="3744415"/>
          </a:xfrm>
          <a:prstGeom prst="rect">
            <a:avLst/>
          </a:prstGeom>
        </p:spPr>
        <p:txBody>
          <a:bodyPr vert="horz" lIns="68580" tIns="34290" rIns="68580" bIns="3429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nSpc>
                <a:spcPct val="90000"/>
              </a:lnSpc>
              <a:buNone/>
            </a:pPr>
            <a:endParaRPr lang="en-US" sz="1200" dirty="0"/>
          </a:p>
          <a:p>
            <a:pPr>
              <a:lnSpc>
                <a:spcPct val="90000"/>
              </a:lnSpc>
            </a:pPr>
            <a:r>
              <a:rPr lang="en-US" sz="1200" dirty="0"/>
              <a:t>The bug was caused by not checking the size of the sent message.</a:t>
            </a:r>
          </a:p>
          <a:p>
            <a:pPr>
              <a:lnSpc>
                <a:spcPct val="90000"/>
              </a:lnSpc>
            </a:pPr>
            <a:r>
              <a:rPr lang="en-US" sz="1200" dirty="0"/>
              <a:t>If a message with a size greater than the real one is requested, the client's message and all the data of the adjacent memory cells will be returned until the requested size is reached.</a:t>
            </a:r>
          </a:p>
          <a:p>
            <a:pPr>
              <a:lnSpc>
                <a:spcPct val="90000"/>
              </a:lnSpc>
            </a:pPr>
            <a:r>
              <a:rPr lang="en-US" sz="1200" dirty="0"/>
              <a:t>In this way sensitive data could be COLLECTED in clear text.</a:t>
            </a:r>
          </a:p>
          <a:p>
            <a:pPr>
              <a:lnSpc>
                <a:spcPct val="90000"/>
              </a:lnSpc>
            </a:pPr>
            <a:r>
              <a:rPr lang="en-US" sz="1200" dirty="0"/>
              <a:t>HOWEVER, Although an attacker has good control over the size of the exposed memory block, he has no control over its location, and therefore cannot choose what content will be revealed.</a:t>
            </a:r>
          </a:p>
        </p:txBody>
      </p:sp>
      <p:pic>
        <p:nvPicPr>
          <p:cNvPr id="11" name="Immagine 10" descr="Immagine che contiene disegnando&#10;&#10;Descrizione generata automaticamente">
            <a:extLst>
              <a:ext uri="{FF2B5EF4-FFF2-40B4-BE49-F238E27FC236}">
                <a16:creationId xmlns:a16="http://schemas.microsoft.com/office/drawing/2014/main" id="{6757AA71-1A8E-437A-BA29-74E55BD667C9}"/>
              </a:ext>
            </a:extLst>
          </p:cNvPr>
          <p:cNvPicPr>
            <a:picLocks noChangeAspect="1"/>
          </p:cNvPicPr>
          <p:nvPr/>
        </p:nvPicPr>
        <p:blipFill>
          <a:blip r:embed="rId3"/>
          <a:stretch>
            <a:fillRect/>
          </a:stretch>
        </p:blipFill>
        <p:spPr>
          <a:xfrm>
            <a:off x="7490273" y="1563075"/>
            <a:ext cx="931500" cy="931500"/>
          </a:xfrm>
          <a:prstGeom prst="rect">
            <a:avLst/>
          </a:prstGeom>
          <a:effectLst>
            <a:softEdge rad="25400"/>
          </a:effectLst>
        </p:spPr>
      </p:pic>
    </p:spTree>
    <p:extLst>
      <p:ext uri="{BB962C8B-B14F-4D97-AF65-F5344CB8AC3E}">
        <p14:creationId xmlns:p14="http://schemas.microsoft.com/office/powerpoint/2010/main" val="859464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BEAST</a:t>
            </a:r>
          </a:p>
        </p:txBody>
      </p:sp>
      <p:pic>
        <p:nvPicPr>
          <p:cNvPr id="4" name="Immagine 3"/>
          <p:cNvPicPr>
            <a:picLocks noChangeAspect="1"/>
          </p:cNvPicPr>
          <p:nvPr/>
        </p:nvPicPr>
        <p:blipFill>
          <a:blip r:embed="rId2"/>
          <a:stretch>
            <a:fillRect/>
          </a:stretch>
        </p:blipFill>
        <p:spPr>
          <a:xfrm>
            <a:off x="2207568" y="1916832"/>
            <a:ext cx="7823092" cy="3168352"/>
          </a:xfrm>
          <a:prstGeom prst="rect">
            <a:avLst/>
          </a:prstGeom>
        </p:spPr>
      </p:pic>
      <p:sp>
        <p:nvSpPr>
          <p:cNvPr id="5" name="Rettangolo 4"/>
          <p:cNvSpPr/>
          <p:nvPr/>
        </p:nvSpPr>
        <p:spPr>
          <a:xfrm>
            <a:off x="2180888" y="5229200"/>
            <a:ext cx="782309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Up to TLS 1.0 the IV of the first block of the first message is the last </a:t>
            </a:r>
            <a:r>
              <a:rPr lang="en-US" dirty="0" err="1"/>
              <a:t>ciphertext</a:t>
            </a:r>
            <a:r>
              <a:rPr lang="en-US" dirty="0"/>
              <a:t> block of the last message sent. </a:t>
            </a:r>
          </a:p>
          <a:p>
            <a:r>
              <a:rPr lang="en-US" sz="2000" b="1" dirty="0">
                <a:solidFill>
                  <a:srgbClr val="FF0000"/>
                </a:solidFill>
                <a:highlight>
                  <a:srgbClr val="FFFF00"/>
                </a:highlight>
              </a:rPr>
              <a:t>This makes the IV predictable.</a:t>
            </a:r>
            <a:endParaRPr lang="it-IT" sz="2000" b="1" dirty="0">
              <a:solidFill>
                <a:srgbClr val="FF0000"/>
              </a:solidFill>
              <a:highlight>
                <a:srgbClr val="FFFF00"/>
              </a:highlight>
            </a:endParaRPr>
          </a:p>
        </p:txBody>
      </p:sp>
      <p:sp>
        <p:nvSpPr>
          <p:cNvPr id="8" name="Rettangolo arrotondato 7"/>
          <p:cNvSpPr/>
          <p:nvPr/>
        </p:nvSpPr>
        <p:spPr>
          <a:xfrm>
            <a:off x="2207568" y="2492896"/>
            <a:ext cx="1944216" cy="576064"/>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arrotondato 8"/>
          <p:cNvSpPr/>
          <p:nvPr/>
        </p:nvSpPr>
        <p:spPr>
          <a:xfrm>
            <a:off x="8256240" y="3861048"/>
            <a:ext cx="1368152" cy="455464"/>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92338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Beast</a:t>
            </a:r>
            <a:r>
              <a:rPr lang="it-IT" dirty="0"/>
              <a:t> (</a:t>
            </a:r>
            <a:r>
              <a:rPr lang="it-IT" dirty="0" err="1"/>
              <a:t>cont</a:t>
            </a:r>
            <a:r>
              <a:rPr lang="it-IT" dirty="0"/>
              <a:t>.)</a:t>
            </a:r>
          </a:p>
        </p:txBody>
      </p:sp>
      <p:sp>
        <p:nvSpPr>
          <p:cNvPr id="3" name="Segnaposto contenuto 2"/>
          <p:cNvSpPr>
            <a:spLocks noGrp="1"/>
          </p:cNvSpPr>
          <p:nvPr>
            <p:ph idx="1"/>
          </p:nvPr>
        </p:nvSpPr>
        <p:spPr>
          <a:xfrm>
            <a:off x="1828800" y="1554163"/>
            <a:ext cx="8686800" cy="5043189"/>
          </a:xfrm>
        </p:spPr>
        <p:txBody>
          <a:bodyPr/>
          <a:lstStyle/>
          <a:p>
            <a:pPr algn="just"/>
            <a:r>
              <a:rPr lang="it-IT" sz="2600" dirty="0" err="1"/>
              <a:t>If</a:t>
            </a:r>
            <a:r>
              <a:rPr lang="it-IT" sz="2600" dirty="0"/>
              <a:t> the </a:t>
            </a:r>
            <a:r>
              <a:rPr lang="en-US" sz="2600" dirty="0"/>
              <a:t>the attackers know the last block of the last encrypted message they can then try to guess the plaintext.</a:t>
            </a:r>
          </a:p>
          <a:p>
            <a:pPr algn="just"/>
            <a:r>
              <a:rPr lang="en-US" sz="2600" dirty="0"/>
              <a:t>This is computationally difficult, but if the attacker is able to insert text in the user's plaintext then the TLS record will be occupied in part by the injected data and partly from the secret.</a:t>
            </a:r>
          </a:p>
          <a:p>
            <a:pPr lvl="1" algn="just"/>
            <a:r>
              <a:rPr lang="en-US" sz="2200" dirty="0"/>
              <a:t>Suppose have a 16 byte encrypted text occupying 15 byte with the text, then the injected guess it will be easier to do.</a:t>
            </a:r>
          </a:p>
          <a:p>
            <a:pPr algn="just"/>
            <a:r>
              <a:rPr lang="en-US" sz="2600" dirty="0"/>
              <a:t>If an attacker can cause the user to make more requests to the server by a </a:t>
            </a:r>
            <a:r>
              <a:rPr lang="en-US" sz="2600" dirty="0" err="1"/>
              <a:t>guess&amp;checking</a:t>
            </a:r>
            <a:r>
              <a:rPr lang="en-US" sz="2600" dirty="0"/>
              <a:t> attack she/he can  relatively easily gain access to sensitive data (like web cookies).</a:t>
            </a:r>
            <a:endParaRPr lang="it-IT" sz="2600" dirty="0"/>
          </a:p>
        </p:txBody>
      </p:sp>
    </p:spTree>
    <p:extLst>
      <p:ext uri="{BB962C8B-B14F-4D97-AF65-F5344CB8AC3E}">
        <p14:creationId xmlns:p14="http://schemas.microsoft.com/office/powerpoint/2010/main" val="3058512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Crime</a:t>
            </a:r>
          </a:p>
        </p:txBody>
      </p:sp>
      <p:pic>
        <p:nvPicPr>
          <p:cNvPr id="4" name="Segnaposto contenuto 3"/>
          <p:cNvPicPr>
            <a:picLocks noGrp="1" noChangeAspect="1"/>
          </p:cNvPicPr>
          <p:nvPr>
            <p:ph idx="1"/>
          </p:nvPr>
        </p:nvPicPr>
        <p:blipFill>
          <a:blip r:embed="rId2"/>
          <a:stretch>
            <a:fillRect/>
          </a:stretch>
        </p:blipFill>
        <p:spPr>
          <a:xfrm>
            <a:off x="2264913" y="1628800"/>
            <a:ext cx="7814574" cy="4112094"/>
          </a:xfrm>
          <a:prstGeom prst="rect">
            <a:avLst/>
          </a:prstGeom>
        </p:spPr>
      </p:pic>
      <p:sp>
        <p:nvSpPr>
          <p:cNvPr id="5" name="Fumetto 1 4"/>
          <p:cNvSpPr/>
          <p:nvPr/>
        </p:nvSpPr>
        <p:spPr>
          <a:xfrm rot="371666">
            <a:off x="2870903" y="4831337"/>
            <a:ext cx="1989411" cy="390531"/>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atin typeface="Aharoni" panose="02010803020104030203" pitchFamily="2" charset="-79"/>
                <a:cs typeface="Aharoni" panose="02010803020104030203" pitchFamily="2" charset="-79"/>
              </a:rPr>
              <a:t>Message </a:t>
            </a:r>
            <a:r>
              <a:rPr lang="it-IT" dirty="0" err="1">
                <a:latin typeface="Aharoni" panose="02010803020104030203" pitchFamily="2" charset="-79"/>
                <a:cs typeface="Aharoni" panose="02010803020104030203" pitchFamily="2" charset="-79"/>
              </a:rPr>
              <a:t>length</a:t>
            </a:r>
            <a:endParaRPr lang="it-IT"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76293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470D3D-7DCC-4CE8-B0CF-8E4265691C5B}"/>
              </a:ext>
            </a:extLst>
          </p:cNvPr>
          <p:cNvSpPr>
            <a:spLocks noGrp="1"/>
          </p:cNvSpPr>
          <p:nvPr>
            <p:ph type="title"/>
          </p:nvPr>
        </p:nvSpPr>
        <p:spPr>
          <a:xfrm>
            <a:off x="594360" y="637125"/>
            <a:ext cx="3163448" cy="5256371"/>
          </a:xfrm>
        </p:spPr>
        <p:txBody>
          <a:bodyPr>
            <a:normAutofit/>
          </a:bodyPr>
          <a:lstStyle/>
          <a:p>
            <a:r>
              <a:rPr lang="en-US" dirty="0"/>
              <a:t>History &amp; GOALS</a:t>
            </a:r>
            <a:endParaRPr lang="it-IT" dirty="0"/>
          </a:p>
        </p:txBody>
      </p:sp>
      <p:graphicFrame>
        <p:nvGraphicFramePr>
          <p:cNvPr id="5" name="Content Placeholder 2">
            <a:extLst>
              <a:ext uri="{FF2B5EF4-FFF2-40B4-BE49-F238E27FC236}">
                <a16:creationId xmlns:a16="http://schemas.microsoft.com/office/drawing/2014/main" id="{257D082D-CAE4-41C1-0BFB-12ECF5113EF0}"/>
              </a:ext>
            </a:extLst>
          </p:cNvPr>
          <p:cNvGraphicFramePr>
            <a:graphicFrameLocks noGrp="1"/>
          </p:cNvGraphicFramePr>
          <p:nvPr>
            <p:ph idx="1"/>
            <p:extLst>
              <p:ext uri="{D42A27DB-BD31-4B8C-83A1-F6EECF244321}">
                <p14:modId xmlns:p14="http://schemas.microsoft.com/office/powerpoint/2010/main" val="2306714570"/>
              </p:ext>
            </p:extLst>
          </p:nvPr>
        </p:nvGraphicFramePr>
        <p:xfrm>
          <a:off x="4515633" y="303591"/>
          <a:ext cx="7240043"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0853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CRIME (</a:t>
            </a:r>
            <a:r>
              <a:rPr lang="it-IT" dirty="0" err="1"/>
              <a:t>cont</a:t>
            </a:r>
            <a:r>
              <a:rPr lang="it-IT" dirty="0"/>
              <a:t>.)</a:t>
            </a:r>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562099208"/>
              </p:ext>
            </p:extLst>
          </p:nvPr>
        </p:nvGraphicFramePr>
        <p:xfrm>
          <a:off x="-744760" y="1556792"/>
          <a:ext cx="86868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egnaposto contenuto 2"/>
          <p:cNvSpPr txBox="1">
            <a:spLocks/>
          </p:cNvSpPr>
          <p:nvPr/>
        </p:nvSpPr>
        <p:spPr bwMode="auto">
          <a:xfrm>
            <a:off x="5451805" y="1284515"/>
            <a:ext cx="5076056" cy="55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lgn="just"/>
            <a:r>
              <a:rPr lang="en-US" sz="2000" dirty="0"/>
              <a:t>Many servers support TLS compression to reduce congestion or the timing of loading.</a:t>
            </a:r>
          </a:p>
          <a:p>
            <a:pPr algn="just"/>
            <a:r>
              <a:rPr lang="en-US" sz="2000" dirty="0"/>
              <a:t>The main method used is </a:t>
            </a:r>
            <a:r>
              <a:rPr lang="en-US" sz="2000" b="1" dirty="0"/>
              <a:t>DEFLATE, </a:t>
            </a:r>
            <a:r>
              <a:rPr lang="en-US" sz="2000" dirty="0"/>
              <a:t>composed by algorithms</a:t>
            </a:r>
          </a:p>
          <a:p>
            <a:pPr lvl="1" algn="just"/>
            <a:r>
              <a:rPr lang="en-US" sz="1600" dirty="0"/>
              <a:t>LZ77, used to eliminate the  redundancy of sequences</a:t>
            </a:r>
          </a:p>
          <a:p>
            <a:pPr lvl="1" algn="just"/>
            <a:r>
              <a:rPr lang="en-US" sz="1600" dirty="0"/>
              <a:t>Huffman Coding, used to eliminate the redundancy in symbol length</a:t>
            </a:r>
          </a:p>
          <a:p>
            <a:pPr algn="just"/>
            <a:r>
              <a:rPr lang="en-US" sz="2000" dirty="0"/>
              <a:t>The attack works by trying to guess a </a:t>
            </a:r>
            <a:r>
              <a:rPr lang="en-US" sz="2000" i="1" dirty="0"/>
              <a:t>secret</a:t>
            </a:r>
            <a:r>
              <a:rPr lang="en-US" sz="2000" dirty="0"/>
              <a:t> by observing the length of the message sent. When in a guess message lengths are not larger than usual the guess is correct.</a:t>
            </a:r>
          </a:p>
          <a:p>
            <a:pPr algn="just"/>
            <a:r>
              <a:rPr lang="en-US" sz="2000" dirty="0"/>
              <a:t>If compression is disabled, TLS </a:t>
            </a:r>
            <a:r>
              <a:rPr lang="en-US" sz="2000" i="1" dirty="0"/>
              <a:t>CRIME </a:t>
            </a:r>
            <a:r>
              <a:rPr lang="en-US" sz="2000" dirty="0"/>
              <a:t>can not be applied</a:t>
            </a:r>
          </a:p>
          <a:p>
            <a:endParaRPr lang="en-US" sz="2000" dirty="0"/>
          </a:p>
          <a:p>
            <a:endParaRPr lang="en-US" sz="2000" b="1" dirty="0"/>
          </a:p>
        </p:txBody>
      </p:sp>
    </p:spTree>
    <p:extLst>
      <p:ext uri="{BB962C8B-B14F-4D97-AF65-F5344CB8AC3E}">
        <p14:creationId xmlns:p14="http://schemas.microsoft.com/office/powerpoint/2010/main" val="315198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BREACH</a:t>
            </a:r>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214822830"/>
              </p:ext>
            </p:extLst>
          </p:nvPr>
        </p:nvGraphicFramePr>
        <p:xfrm>
          <a:off x="1828800" y="1700808"/>
          <a:ext cx="86868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utoShape 2" descr="Common SSL/TLS Vulnerabilities risk classification - Information Security  Stack Exchange">
            <a:extLst>
              <a:ext uri="{FF2B5EF4-FFF2-40B4-BE49-F238E27FC236}">
                <a16:creationId xmlns:a16="http://schemas.microsoft.com/office/drawing/2014/main" id="{D8799ED3-C392-4566-A776-9145723B4D6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Tree>
    <p:extLst>
      <p:ext uri="{BB962C8B-B14F-4D97-AF65-F5344CB8AC3E}">
        <p14:creationId xmlns:p14="http://schemas.microsoft.com/office/powerpoint/2010/main" val="2436179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D163B-07DA-4EC6-BE5E-FC9544560C37}"/>
              </a:ext>
            </a:extLst>
          </p:cNvPr>
          <p:cNvSpPr>
            <a:spLocks noGrp="1"/>
          </p:cNvSpPr>
          <p:nvPr>
            <p:ph type="title"/>
          </p:nvPr>
        </p:nvSpPr>
        <p:spPr/>
        <p:txBody>
          <a:bodyPr/>
          <a:lstStyle/>
          <a:p>
            <a:r>
              <a:rPr lang="en-US" dirty="0"/>
              <a:t>TLS Known (PAST) vulnerabilities</a:t>
            </a:r>
            <a:endParaRPr lang="it-IT" dirty="0"/>
          </a:p>
        </p:txBody>
      </p:sp>
      <p:sp>
        <p:nvSpPr>
          <p:cNvPr id="3" name="Content Placeholder 2">
            <a:extLst>
              <a:ext uri="{FF2B5EF4-FFF2-40B4-BE49-F238E27FC236}">
                <a16:creationId xmlns:a16="http://schemas.microsoft.com/office/drawing/2014/main" id="{BFDF4CDE-EF5A-490D-88D5-9EA541CB7485}"/>
              </a:ext>
            </a:extLst>
          </p:cNvPr>
          <p:cNvSpPr>
            <a:spLocks noGrp="1"/>
          </p:cNvSpPr>
          <p:nvPr>
            <p:ph idx="1"/>
          </p:nvPr>
        </p:nvSpPr>
        <p:spPr/>
        <p:txBody>
          <a:bodyPr/>
          <a:lstStyle/>
          <a:p>
            <a:endParaRPr lang="it-IT"/>
          </a:p>
        </p:txBody>
      </p:sp>
      <p:pic>
        <p:nvPicPr>
          <p:cNvPr id="2050" name="Picture 2" descr="Common SSL/TLS Vulnerabilities risk classification - Information Security  Stack Exchange">
            <a:extLst>
              <a:ext uri="{FF2B5EF4-FFF2-40B4-BE49-F238E27FC236}">
                <a16:creationId xmlns:a16="http://schemas.microsoft.com/office/drawing/2014/main" id="{5AACAD5C-DE6D-49AF-BCF9-579A2244D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528" y="1916833"/>
            <a:ext cx="8432220" cy="35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954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CF9A-FA1C-4ECB-AF24-FD018AB4003A}"/>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70A4A328-970D-4C78-AE52-4AB921F708C0}"/>
              </a:ext>
            </a:extLst>
          </p:cNvPr>
          <p:cNvSpPr>
            <a:spLocks noGrp="1"/>
          </p:cNvSpPr>
          <p:nvPr>
            <p:ph idx="1"/>
          </p:nvPr>
        </p:nvSpPr>
        <p:spPr>
          <a:xfrm>
            <a:off x="1730624" y="6077676"/>
            <a:ext cx="8784976" cy="646248"/>
          </a:xfrm>
        </p:spPr>
        <p:txBody>
          <a:bodyPr/>
          <a:lstStyle/>
          <a:p>
            <a:r>
              <a:rPr lang="en-US" sz="2800" dirty="0"/>
              <a:t>Source: “Secure by default - the case of TLS”</a:t>
            </a:r>
            <a:r>
              <a:rPr lang="it-IT" sz="2800" dirty="0"/>
              <a:t> (2017)</a:t>
            </a:r>
            <a:endParaRPr lang="en-US" sz="2800" dirty="0"/>
          </a:p>
        </p:txBody>
      </p:sp>
      <p:pic>
        <p:nvPicPr>
          <p:cNvPr id="3074" name="Picture 2" descr="Table 2 from Secure by default - the case of TLS | Semantic Scholar">
            <a:extLst>
              <a:ext uri="{FF2B5EF4-FFF2-40B4-BE49-F238E27FC236}">
                <a16:creationId xmlns:a16="http://schemas.microsoft.com/office/drawing/2014/main" id="{2A9A77FA-C3B8-4471-AB14-0C1BEE04A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672" y="260648"/>
            <a:ext cx="5760640" cy="5492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151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Test web-server</a:t>
            </a:r>
          </a:p>
        </p:txBody>
      </p:sp>
      <p:sp>
        <p:nvSpPr>
          <p:cNvPr id="3" name="Segnaposto contenuto 2"/>
          <p:cNvSpPr>
            <a:spLocks noGrp="1"/>
          </p:cNvSpPr>
          <p:nvPr>
            <p:ph idx="1"/>
          </p:nvPr>
        </p:nvSpPr>
        <p:spPr/>
        <p:txBody>
          <a:bodyPr/>
          <a:lstStyle/>
          <a:p>
            <a:r>
              <a:rPr lang="en-US" dirty="0"/>
              <a:t>Can test the web server through several tools analyzing which protocols and ciphers are supported:</a:t>
            </a:r>
          </a:p>
          <a:p>
            <a:pPr lvl="1"/>
            <a:endParaRPr lang="it-IT" dirty="0"/>
          </a:p>
          <a:p>
            <a:pPr lvl="1"/>
            <a:r>
              <a:rPr lang="it-IT" b="1" dirty="0">
                <a:hlinkClick r:id="rId2"/>
              </a:rPr>
              <a:t>SSLYZE</a:t>
            </a:r>
            <a:endParaRPr lang="it-IT" b="1" dirty="0"/>
          </a:p>
          <a:p>
            <a:pPr lvl="1"/>
            <a:r>
              <a:rPr lang="it-IT" b="1" dirty="0">
                <a:hlinkClick r:id="rId3"/>
              </a:rPr>
              <a:t>SSLSCAN</a:t>
            </a:r>
            <a:endParaRPr lang="it-IT" b="1" dirty="0"/>
          </a:p>
          <a:p>
            <a:pPr lvl="1"/>
            <a:r>
              <a:rPr lang="it-IT" b="1" dirty="0" err="1"/>
              <a:t>Qualys</a:t>
            </a:r>
            <a:r>
              <a:rPr lang="it-IT" b="1" dirty="0"/>
              <a:t> SSL </a:t>
            </a:r>
            <a:r>
              <a:rPr lang="it-IT" b="1" dirty="0" err="1"/>
              <a:t>check</a:t>
            </a:r>
            <a:r>
              <a:rPr lang="it-IT" b="1" dirty="0"/>
              <a:t> (online) </a:t>
            </a:r>
            <a:r>
              <a:rPr lang="it-IT" b="1" dirty="0">
                <a:hlinkClick r:id="rId4"/>
              </a:rPr>
              <a:t>https://www.ssllabs.com/ssltest/</a:t>
            </a:r>
            <a:r>
              <a:rPr lang="it-IT" b="1" dirty="0"/>
              <a:t>  </a:t>
            </a:r>
          </a:p>
        </p:txBody>
      </p:sp>
    </p:spTree>
    <p:extLst>
      <p:ext uri="{BB962C8B-B14F-4D97-AF65-F5344CB8AC3E}">
        <p14:creationId xmlns:p14="http://schemas.microsoft.com/office/powerpoint/2010/main" val="3939116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F0B9-15BC-407A-B887-3A5B7693E505}"/>
              </a:ext>
            </a:extLst>
          </p:cNvPr>
          <p:cNvSpPr>
            <a:spLocks noGrp="1"/>
          </p:cNvSpPr>
          <p:nvPr>
            <p:ph type="title"/>
          </p:nvPr>
        </p:nvSpPr>
        <p:spPr/>
        <p:txBody>
          <a:bodyPr/>
          <a:lstStyle/>
          <a:p>
            <a:r>
              <a:rPr lang="en-US" dirty="0"/>
              <a:t>The LESSONS TO LEARN</a:t>
            </a:r>
            <a:endParaRPr lang="it-IT" dirty="0"/>
          </a:p>
        </p:txBody>
      </p:sp>
      <p:sp>
        <p:nvSpPr>
          <p:cNvPr id="3" name="Content Placeholder 2">
            <a:extLst>
              <a:ext uri="{FF2B5EF4-FFF2-40B4-BE49-F238E27FC236}">
                <a16:creationId xmlns:a16="http://schemas.microsoft.com/office/drawing/2014/main" id="{CD0472E2-9276-413B-8E48-757F555FDF73}"/>
              </a:ext>
            </a:extLst>
          </p:cNvPr>
          <p:cNvSpPr>
            <a:spLocks noGrp="1"/>
          </p:cNvSpPr>
          <p:nvPr>
            <p:ph idx="1"/>
          </p:nvPr>
        </p:nvSpPr>
        <p:spPr/>
        <p:txBody>
          <a:bodyPr/>
          <a:lstStyle/>
          <a:p>
            <a:r>
              <a:rPr lang="en-US" dirty="0"/>
              <a:t>Follow updates on TLS security very carefully</a:t>
            </a:r>
          </a:p>
          <a:p>
            <a:r>
              <a:rPr lang="en-US" dirty="0"/>
              <a:t>Balance compatibility with security</a:t>
            </a:r>
          </a:p>
          <a:p>
            <a:r>
              <a:rPr lang="en-US" dirty="0"/>
              <a:t>HTTP must be deprecated ALWAYS, not just for what you believe is a “delicate” web site</a:t>
            </a:r>
            <a:endParaRPr lang="it-IT" dirty="0"/>
          </a:p>
        </p:txBody>
      </p:sp>
    </p:spTree>
    <p:extLst>
      <p:ext uri="{BB962C8B-B14F-4D97-AF65-F5344CB8AC3E}">
        <p14:creationId xmlns:p14="http://schemas.microsoft.com/office/powerpoint/2010/main" val="213110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B9382-75FA-4CB7-A045-EEBE85236619}"/>
              </a:ext>
            </a:extLst>
          </p:cNvPr>
          <p:cNvSpPr>
            <a:spLocks noGrp="1"/>
          </p:cNvSpPr>
          <p:nvPr>
            <p:ph type="title"/>
          </p:nvPr>
        </p:nvSpPr>
        <p:spPr/>
        <p:txBody>
          <a:bodyPr/>
          <a:lstStyle/>
          <a:p>
            <a:r>
              <a:rPr lang="en-US" dirty="0"/>
              <a:t>TLS Protocol SET</a:t>
            </a:r>
            <a:endParaRPr lang="it-IT" dirty="0"/>
          </a:p>
        </p:txBody>
      </p:sp>
      <p:sp>
        <p:nvSpPr>
          <p:cNvPr id="3" name="Content Placeholder 2">
            <a:extLst>
              <a:ext uri="{FF2B5EF4-FFF2-40B4-BE49-F238E27FC236}">
                <a16:creationId xmlns:a16="http://schemas.microsoft.com/office/drawing/2014/main" id="{6EBBB1FB-0103-4279-AD11-8DFA2BC9E523}"/>
              </a:ext>
            </a:extLst>
          </p:cNvPr>
          <p:cNvSpPr>
            <a:spLocks noGrp="1"/>
          </p:cNvSpPr>
          <p:nvPr>
            <p:ph idx="1"/>
          </p:nvPr>
        </p:nvSpPr>
        <p:spPr/>
        <p:txBody>
          <a:bodyPr/>
          <a:lstStyle/>
          <a:p>
            <a:endParaRPr lang="it-IT"/>
          </a:p>
        </p:txBody>
      </p:sp>
      <p:sp>
        <p:nvSpPr>
          <p:cNvPr id="4" name="TextBox 3">
            <a:extLst>
              <a:ext uri="{FF2B5EF4-FFF2-40B4-BE49-F238E27FC236}">
                <a16:creationId xmlns:a16="http://schemas.microsoft.com/office/drawing/2014/main" id="{8D1E35A5-BFF9-4E75-931D-46B9548FBF08}"/>
              </a:ext>
            </a:extLst>
          </p:cNvPr>
          <p:cNvSpPr txBox="1"/>
          <p:nvPr/>
        </p:nvSpPr>
        <p:spPr>
          <a:xfrm>
            <a:off x="1991544" y="5197732"/>
            <a:ext cx="7272808" cy="461665"/>
          </a:xfrm>
          <a:prstGeom prst="rect">
            <a:avLst/>
          </a:prstGeom>
          <a:noFill/>
        </p:spPr>
        <p:txBody>
          <a:bodyPr wrap="square" rtlCol="0">
            <a:spAutoFit/>
          </a:bodyPr>
          <a:lstStyle/>
          <a:p>
            <a:r>
              <a:rPr lang="en-US" sz="2400" dirty="0"/>
              <a:t>DTLS: TLS version specialized for UDP peculiarities</a:t>
            </a:r>
            <a:endParaRPr lang="it-IT" sz="2400" dirty="0"/>
          </a:p>
        </p:txBody>
      </p:sp>
      <p:pic>
        <p:nvPicPr>
          <p:cNvPr id="4100" name="Picture 4">
            <a:extLst>
              <a:ext uri="{FF2B5EF4-FFF2-40B4-BE49-F238E27FC236}">
                <a16:creationId xmlns:a16="http://schemas.microsoft.com/office/drawing/2014/main" id="{CBDFCB23-DDC5-4192-ACC5-E29E34C16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639" y="1885950"/>
            <a:ext cx="8848725"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689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SSL </a:t>
            </a:r>
            <a:r>
              <a:rPr lang="it-IT" dirty="0" err="1">
                <a:effectLst/>
              </a:rPr>
              <a:t>Handshake</a:t>
            </a:r>
            <a:endParaRPr lang="it-IT" dirty="0"/>
          </a:p>
        </p:txBody>
      </p:sp>
      <p:pic>
        <p:nvPicPr>
          <p:cNvPr id="8" name="Immagine 7"/>
          <p:cNvPicPr>
            <a:picLocks noChangeAspect="1"/>
          </p:cNvPicPr>
          <p:nvPr/>
        </p:nvPicPr>
        <p:blipFill>
          <a:blip r:embed="rId2"/>
          <a:stretch>
            <a:fillRect/>
          </a:stretch>
        </p:blipFill>
        <p:spPr>
          <a:xfrm>
            <a:off x="4439816" y="1554164"/>
            <a:ext cx="3789082" cy="5117891"/>
          </a:xfrm>
          <a:prstGeom prst="rect">
            <a:avLst/>
          </a:prstGeom>
        </p:spPr>
      </p:pic>
    </p:spTree>
    <p:extLst>
      <p:ext uri="{BB962C8B-B14F-4D97-AF65-F5344CB8AC3E}">
        <p14:creationId xmlns:p14="http://schemas.microsoft.com/office/powerpoint/2010/main" val="3614818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A116E-BA25-4139-B6ED-D0B2286D10EA}"/>
              </a:ext>
            </a:extLst>
          </p:cNvPr>
          <p:cNvSpPr>
            <a:spLocks noGrp="1"/>
          </p:cNvSpPr>
          <p:nvPr>
            <p:ph type="title"/>
          </p:nvPr>
        </p:nvSpPr>
        <p:spPr/>
        <p:txBody>
          <a:bodyPr/>
          <a:lstStyle/>
          <a:p>
            <a:r>
              <a:rPr lang="en-US" dirty="0"/>
              <a:t>CIPHER SUITES</a:t>
            </a:r>
            <a:endParaRPr lang="it-IT" dirty="0"/>
          </a:p>
        </p:txBody>
      </p:sp>
      <p:sp>
        <p:nvSpPr>
          <p:cNvPr id="3" name="Content Placeholder 2">
            <a:extLst>
              <a:ext uri="{FF2B5EF4-FFF2-40B4-BE49-F238E27FC236}">
                <a16:creationId xmlns:a16="http://schemas.microsoft.com/office/drawing/2014/main" id="{6EE70A26-88EC-4C37-919F-C513DDCBC633}"/>
              </a:ext>
            </a:extLst>
          </p:cNvPr>
          <p:cNvSpPr>
            <a:spLocks noGrp="1"/>
          </p:cNvSpPr>
          <p:nvPr>
            <p:ph idx="1"/>
          </p:nvPr>
        </p:nvSpPr>
        <p:spPr/>
        <p:txBody>
          <a:bodyPr/>
          <a:lstStyle/>
          <a:p>
            <a:endParaRPr lang="it-IT"/>
          </a:p>
        </p:txBody>
      </p:sp>
      <p:pic>
        <p:nvPicPr>
          <p:cNvPr id="5" name="Picture 2">
            <a:extLst>
              <a:ext uri="{FF2B5EF4-FFF2-40B4-BE49-F238E27FC236}">
                <a16:creationId xmlns:a16="http://schemas.microsoft.com/office/drawing/2014/main" id="{8E85BD5D-8B44-4EAD-8D95-70E99C88E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9" y="2015276"/>
            <a:ext cx="8052149" cy="2925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149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00E5F-0F67-4061-A0CE-A162A13BBA4E}"/>
              </a:ext>
            </a:extLst>
          </p:cNvPr>
          <p:cNvSpPr>
            <a:spLocks noGrp="1"/>
          </p:cNvSpPr>
          <p:nvPr>
            <p:ph type="title"/>
          </p:nvPr>
        </p:nvSpPr>
        <p:spPr/>
        <p:txBody>
          <a:bodyPr/>
          <a:lstStyle/>
          <a:p>
            <a:r>
              <a:rPr lang="en-US" dirty="0"/>
              <a:t>Encryption KEYS</a:t>
            </a:r>
            <a:endParaRPr lang="it-IT" dirty="0"/>
          </a:p>
        </p:txBody>
      </p:sp>
      <p:pic>
        <p:nvPicPr>
          <p:cNvPr id="6146" name="Picture 2">
            <a:extLst>
              <a:ext uri="{FF2B5EF4-FFF2-40B4-BE49-F238E27FC236}">
                <a16:creationId xmlns:a16="http://schemas.microsoft.com/office/drawing/2014/main" id="{6DCB3309-6864-4884-A312-DC4487301D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1664" y="1844825"/>
            <a:ext cx="5054142" cy="380834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D9E371C9-7A80-4565-AF33-4996E2CF35E8}"/>
              </a:ext>
            </a:extLst>
          </p:cNvPr>
          <p:cNvCxnSpPr/>
          <p:nvPr/>
        </p:nvCxnSpPr>
        <p:spPr>
          <a:xfrm flipH="1">
            <a:off x="6096000" y="1556793"/>
            <a:ext cx="2808312" cy="69259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ACB3B844-3334-48E7-A12D-A51D7152CEBA}"/>
              </a:ext>
            </a:extLst>
          </p:cNvPr>
          <p:cNvSpPr txBox="1"/>
          <p:nvPr/>
        </p:nvSpPr>
        <p:spPr>
          <a:xfrm>
            <a:off x="8400257" y="1718422"/>
            <a:ext cx="2172390" cy="830997"/>
          </a:xfrm>
          <a:prstGeom prst="rect">
            <a:avLst/>
          </a:prstGeom>
          <a:noFill/>
        </p:spPr>
        <p:txBody>
          <a:bodyPr wrap="none" rtlCol="0">
            <a:spAutoFit/>
          </a:bodyPr>
          <a:lstStyle/>
          <a:p>
            <a:r>
              <a:rPr lang="en-US" sz="2400" dirty="0"/>
              <a:t>Exchanged with</a:t>
            </a:r>
          </a:p>
          <a:p>
            <a:r>
              <a:rPr lang="en-US" sz="2400" dirty="0"/>
              <a:t>DH or RSA</a:t>
            </a:r>
            <a:endParaRPr lang="it-IT" sz="2400" dirty="0"/>
          </a:p>
        </p:txBody>
      </p:sp>
      <p:sp>
        <p:nvSpPr>
          <p:cNvPr id="9" name="TextBox 8">
            <a:extLst>
              <a:ext uri="{FF2B5EF4-FFF2-40B4-BE49-F238E27FC236}">
                <a16:creationId xmlns:a16="http://schemas.microsoft.com/office/drawing/2014/main" id="{96639E43-7956-41BC-9AD9-540D2F55F38D}"/>
              </a:ext>
            </a:extLst>
          </p:cNvPr>
          <p:cNvSpPr txBox="1"/>
          <p:nvPr/>
        </p:nvSpPr>
        <p:spPr>
          <a:xfrm>
            <a:off x="1919536" y="6017929"/>
            <a:ext cx="3300904" cy="369332"/>
          </a:xfrm>
          <a:prstGeom prst="rect">
            <a:avLst/>
          </a:prstGeom>
          <a:noFill/>
        </p:spPr>
        <p:txBody>
          <a:bodyPr wrap="none" rtlCol="0">
            <a:spAutoFit/>
          </a:bodyPr>
          <a:lstStyle/>
          <a:p>
            <a:r>
              <a:rPr lang="en-US" dirty="0"/>
              <a:t>PFS: Perfect Forward Secrecy</a:t>
            </a:r>
            <a:endParaRPr lang="it-IT" dirty="0"/>
          </a:p>
        </p:txBody>
      </p:sp>
    </p:spTree>
    <p:extLst>
      <p:ext uri="{BB962C8B-B14F-4D97-AF65-F5344CB8AC3E}">
        <p14:creationId xmlns:p14="http://schemas.microsoft.com/office/powerpoint/2010/main" val="1173052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Ssl</a:t>
            </a:r>
            <a:r>
              <a:rPr lang="it-IT" dirty="0"/>
              <a:t>/TLS record processing</a:t>
            </a:r>
          </a:p>
        </p:txBody>
      </p:sp>
      <p:sp>
        <p:nvSpPr>
          <p:cNvPr id="5" name="Segnaposto contenuto 4"/>
          <p:cNvSpPr>
            <a:spLocks noGrp="1"/>
          </p:cNvSpPr>
          <p:nvPr>
            <p:ph idx="1"/>
          </p:nvPr>
        </p:nvSpPr>
        <p:spPr>
          <a:xfrm>
            <a:off x="6741538" y="1554163"/>
            <a:ext cx="3926462" cy="4525962"/>
          </a:xfrm>
        </p:spPr>
        <p:txBody>
          <a:bodyPr/>
          <a:lstStyle/>
          <a:p>
            <a:pPr marL="457200" indent="-457200">
              <a:buFont typeface="+mj-lt"/>
              <a:buAutoNum type="arabicPeriod"/>
            </a:pPr>
            <a:r>
              <a:rPr lang="it-IT" sz="2000" dirty="0" err="1"/>
              <a:t>Fragmentation</a:t>
            </a:r>
            <a:r>
              <a:rPr lang="it-IT" sz="2000" dirty="0"/>
              <a:t> and </a:t>
            </a:r>
            <a:r>
              <a:rPr lang="it-IT" sz="2000" dirty="0" err="1"/>
              <a:t>packing</a:t>
            </a:r>
            <a:r>
              <a:rPr lang="it-IT" sz="2000" dirty="0"/>
              <a:t> in </a:t>
            </a:r>
            <a:r>
              <a:rPr lang="it-IT" sz="2000" dirty="0" err="1"/>
              <a:t>SSLPlaintext</a:t>
            </a:r>
            <a:r>
              <a:rPr lang="it-IT" sz="2000" dirty="0"/>
              <a:t>.</a:t>
            </a:r>
          </a:p>
          <a:p>
            <a:pPr marL="457200" indent="-457200">
              <a:buFont typeface="+mj-lt"/>
              <a:buAutoNum type="arabicPeriod"/>
            </a:pPr>
            <a:r>
              <a:rPr lang="it-IT" sz="2000" dirty="0" err="1"/>
              <a:t>Packet</a:t>
            </a:r>
            <a:r>
              <a:rPr lang="it-IT" sz="2000" dirty="0"/>
              <a:t> </a:t>
            </a:r>
            <a:r>
              <a:rPr lang="it-IT" sz="2000" dirty="0" err="1"/>
              <a:t>compression</a:t>
            </a:r>
            <a:r>
              <a:rPr lang="it-IT" sz="2000" dirty="0"/>
              <a:t> in </a:t>
            </a:r>
            <a:r>
              <a:rPr lang="it-IT" sz="2000" dirty="0" err="1"/>
              <a:t>SSLCompressed</a:t>
            </a:r>
            <a:r>
              <a:rPr lang="it-IT" sz="2000" dirty="0"/>
              <a:t>.</a:t>
            </a:r>
          </a:p>
          <a:p>
            <a:pPr marL="457200" indent="-457200">
              <a:buFont typeface="+mj-lt"/>
              <a:buAutoNum type="arabicPeriod"/>
            </a:pPr>
            <a:r>
              <a:rPr lang="it-IT" sz="2000" dirty="0" err="1"/>
              <a:t>Encryption</a:t>
            </a:r>
            <a:r>
              <a:rPr lang="it-IT" sz="2000" dirty="0"/>
              <a:t> of </a:t>
            </a:r>
            <a:r>
              <a:rPr lang="it-IT" sz="2000" dirty="0" err="1"/>
              <a:t>packets</a:t>
            </a:r>
            <a:r>
              <a:rPr lang="it-IT" sz="2000" dirty="0"/>
              <a:t> in </a:t>
            </a:r>
            <a:r>
              <a:rPr lang="it-IT" sz="2000" dirty="0" err="1"/>
              <a:t>SSLCiphertext</a:t>
            </a:r>
            <a:r>
              <a:rPr lang="it-IT" sz="2000" dirty="0"/>
              <a:t>:</a:t>
            </a:r>
          </a:p>
          <a:p>
            <a:pPr marL="857250" lvl="1" indent="-457200">
              <a:buFont typeface="+mj-lt"/>
              <a:buAutoNum type="arabicPeriod"/>
            </a:pPr>
            <a:r>
              <a:rPr lang="it-IT" sz="1600" dirty="0" err="1"/>
              <a:t>Creation</a:t>
            </a:r>
            <a:r>
              <a:rPr lang="it-IT" sz="1600" dirty="0"/>
              <a:t> of MAC</a:t>
            </a:r>
            <a:r>
              <a:rPr lang="en-US" sz="1600" dirty="0"/>
              <a:t>.</a:t>
            </a:r>
          </a:p>
          <a:p>
            <a:pPr marL="857250" lvl="1" indent="-457200">
              <a:buFont typeface="+mj-lt"/>
              <a:buAutoNum type="arabicPeriod"/>
            </a:pPr>
            <a:r>
              <a:rPr lang="en-US" sz="1600" dirty="0"/>
              <a:t>Append MAC to </a:t>
            </a:r>
            <a:r>
              <a:rPr lang="en-US" sz="1600" dirty="0" err="1"/>
              <a:t>to</a:t>
            </a:r>
            <a:r>
              <a:rPr lang="en-US" sz="1600" dirty="0"/>
              <a:t> </a:t>
            </a:r>
            <a:r>
              <a:rPr lang="en-US" sz="1600" dirty="0" err="1"/>
              <a:t>SSLCompressed</a:t>
            </a:r>
            <a:r>
              <a:rPr lang="en-US" sz="1600" dirty="0"/>
              <a:t>.</a:t>
            </a:r>
          </a:p>
          <a:p>
            <a:pPr marL="857250" lvl="1" indent="-457200">
              <a:buFont typeface="+mj-lt"/>
              <a:buAutoNum type="arabicPeriod"/>
            </a:pPr>
            <a:r>
              <a:rPr lang="en-US" sz="1600" dirty="0"/>
              <a:t>Encryption of packets using the </a:t>
            </a:r>
            <a:r>
              <a:rPr lang="en-US" sz="1600" dirty="0" err="1"/>
              <a:t>chiper</a:t>
            </a:r>
            <a:r>
              <a:rPr lang="en-US" sz="1600" dirty="0"/>
              <a:t> suite of choice.</a:t>
            </a:r>
          </a:p>
          <a:p>
            <a:pPr marL="857250" lvl="1" indent="-457200">
              <a:buFont typeface="+mj-lt"/>
              <a:buAutoNum type="arabicPeriod"/>
            </a:pPr>
            <a:r>
              <a:rPr lang="en-US" sz="1600" dirty="0"/>
              <a:t>If a </a:t>
            </a:r>
            <a:r>
              <a:rPr lang="it-IT" sz="1600" dirty="0" err="1"/>
              <a:t>block</a:t>
            </a:r>
            <a:r>
              <a:rPr lang="it-IT" sz="1600" dirty="0"/>
              <a:t> </a:t>
            </a:r>
            <a:r>
              <a:rPr lang="it-IT" sz="1600" dirty="0" err="1"/>
              <a:t>cipher</a:t>
            </a:r>
            <a:r>
              <a:rPr lang="it-IT" sz="1600" dirty="0"/>
              <a:t> </a:t>
            </a:r>
            <a:r>
              <a:rPr lang="it-IT" sz="1600" dirty="0" err="1"/>
              <a:t>is</a:t>
            </a:r>
            <a:r>
              <a:rPr lang="it-IT" sz="1600" dirty="0"/>
              <a:t> </a:t>
            </a:r>
            <a:r>
              <a:rPr lang="it-IT" sz="1600" dirty="0" err="1"/>
              <a:t>used</a:t>
            </a:r>
            <a:r>
              <a:rPr lang="it-IT" sz="1600" dirty="0"/>
              <a:t> </a:t>
            </a:r>
            <a:r>
              <a:rPr lang="it-IT" sz="1600" dirty="0" err="1"/>
              <a:t>then</a:t>
            </a:r>
            <a:r>
              <a:rPr lang="it-IT" sz="1600" dirty="0"/>
              <a:t> </a:t>
            </a:r>
            <a:r>
              <a:rPr lang="it-IT" sz="1600" dirty="0" err="1"/>
              <a:t>it</a:t>
            </a:r>
            <a:r>
              <a:rPr lang="it-IT" sz="1600" dirty="0"/>
              <a:t> </a:t>
            </a:r>
            <a:r>
              <a:rPr lang="it-IT" sz="1600" dirty="0" err="1"/>
              <a:t>is</a:t>
            </a:r>
            <a:r>
              <a:rPr lang="it-IT" sz="1600" dirty="0"/>
              <a:t> </a:t>
            </a:r>
            <a:r>
              <a:rPr lang="it-IT" sz="1600" dirty="0" err="1"/>
              <a:t>necessary</a:t>
            </a:r>
            <a:r>
              <a:rPr lang="it-IT" sz="1600" dirty="0"/>
              <a:t> a </a:t>
            </a:r>
            <a:r>
              <a:rPr lang="it-IT" sz="1600" dirty="0" err="1"/>
              <a:t>padding</a:t>
            </a:r>
            <a:r>
              <a:rPr lang="it-IT" sz="1600" dirty="0"/>
              <a:t> and in some </a:t>
            </a:r>
            <a:r>
              <a:rPr lang="it-IT" sz="1600" dirty="0" err="1"/>
              <a:t>cases</a:t>
            </a:r>
            <a:r>
              <a:rPr lang="it-IT" sz="1600" dirty="0"/>
              <a:t> the IV.</a:t>
            </a:r>
            <a:endParaRPr lang="it-IT" sz="2000" dirty="0"/>
          </a:p>
          <a:p>
            <a:pPr marL="457200" indent="-457200">
              <a:buFont typeface="+mj-lt"/>
              <a:buAutoNum type="arabicPeriod"/>
            </a:pPr>
            <a:endParaRPr lang="it-IT" sz="2000" dirty="0"/>
          </a:p>
          <a:p>
            <a:pPr marL="457200" indent="-457200">
              <a:buFont typeface="+mj-lt"/>
              <a:buAutoNum type="arabicPeriod"/>
            </a:pPr>
            <a:endParaRPr lang="it-IT" sz="2000" dirty="0"/>
          </a:p>
          <a:p>
            <a:pPr marL="457200" indent="-457200">
              <a:buFont typeface="+mj-lt"/>
              <a:buAutoNum type="arabicPeriod"/>
            </a:pPr>
            <a:endParaRPr lang="it-IT" sz="2000" dirty="0"/>
          </a:p>
        </p:txBody>
      </p:sp>
      <p:pic>
        <p:nvPicPr>
          <p:cNvPr id="6" name="Immagine 5"/>
          <p:cNvPicPr>
            <a:picLocks noChangeAspect="1"/>
          </p:cNvPicPr>
          <p:nvPr/>
        </p:nvPicPr>
        <p:blipFill rotWithShape="1">
          <a:blip r:embed="rId2"/>
          <a:srcRect t="-717" b="-717"/>
          <a:stretch/>
        </p:blipFill>
        <p:spPr>
          <a:xfrm>
            <a:off x="1828800" y="2420888"/>
            <a:ext cx="4843264" cy="3003996"/>
          </a:xfrm>
          <a:prstGeom prst="rect">
            <a:avLst/>
          </a:prstGeom>
        </p:spPr>
      </p:pic>
    </p:spTree>
    <p:extLst>
      <p:ext uri="{BB962C8B-B14F-4D97-AF65-F5344CB8AC3E}">
        <p14:creationId xmlns:p14="http://schemas.microsoft.com/office/powerpoint/2010/main" val="2362772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Ssl</a:t>
            </a:r>
            <a:r>
              <a:rPr lang="it-IT" dirty="0"/>
              <a:t> record processing (</a:t>
            </a:r>
            <a:r>
              <a:rPr lang="it-IT" dirty="0" err="1"/>
              <a:t>Cont</a:t>
            </a:r>
            <a:r>
              <a:rPr lang="it-IT" dirty="0"/>
              <a:t>.)</a:t>
            </a:r>
          </a:p>
        </p:txBody>
      </p:sp>
      <p:sp>
        <p:nvSpPr>
          <p:cNvPr id="3" name="Segnaposto contenuto 2"/>
          <p:cNvSpPr>
            <a:spLocks noGrp="1"/>
          </p:cNvSpPr>
          <p:nvPr>
            <p:ph idx="1"/>
          </p:nvPr>
        </p:nvSpPr>
        <p:spPr/>
        <p:txBody>
          <a:bodyPr/>
          <a:lstStyle/>
          <a:p>
            <a:r>
              <a:rPr lang="en-US" sz="2800" dirty="0"/>
              <a:t>At the end of processing a header is added to the </a:t>
            </a:r>
            <a:r>
              <a:rPr lang="it-IT" sz="2800" dirty="0" err="1"/>
              <a:t>SSLCiphertext</a:t>
            </a:r>
            <a:r>
              <a:rPr lang="it-IT" sz="2800" dirty="0"/>
              <a:t> to </a:t>
            </a:r>
            <a:r>
              <a:rPr lang="it-IT" sz="2800" dirty="0" err="1"/>
              <a:t>get</a:t>
            </a:r>
            <a:r>
              <a:rPr lang="it-IT" sz="2800" dirty="0"/>
              <a:t> a </a:t>
            </a:r>
            <a:r>
              <a:rPr lang="it-IT" sz="2800" dirty="0" err="1"/>
              <a:t>SSLRecord</a:t>
            </a:r>
            <a:r>
              <a:rPr lang="it-IT" sz="2800" dirty="0"/>
              <a:t>, </a:t>
            </a:r>
            <a:r>
              <a:rPr lang="it-IT" sz="2800" dirty="0" err="1"/>
              <a:t>which</a:t>
            </a:r>
            <a:r>
              <a:rPr lang="it-IT" sz="2800" dirty="0"/>
              <a:t> </a:t>
            </a:r>
            <a:r>
              <a:rPr lang="it-IT" sz="2800" dirty="0" err="1"/>
              <a:t>is</a:t>
            </a:r>
            <a:r>
              <a:rPr lang="it-IT" sz="2800" dirty="0"/>
              <a:t> </a:t>
            </a:r>
            <a:r>
              <a:rPr lang="it-IT" sz="2800" dirty="0" err="1"/>
              <a:t>composed</a:t>
            </a:r>
            <a:r>
              <a:rPr lang="it-IT" sz="2800" dirty="0"/>
              <a:t> by:</a:t>
            </a:r>
          </a:p>
          <a:p>
            <a:pPr lvl="1"/>
            <a:r>
              <a:rPr lang="it-IT" sz="2400" dirty="0"/>
              <a:t>TYPE: the </a:t>
            </a:r>
            <a:r>
              <a:rPr lang="it-IT" sz="2400" dirty="0" err="1"/>
              <a:t>type</a:t>
            </a:r>
            <a:r>
              <a:rPr lang="it-IT" sz="2400" dirty="0"/>
              <a:t> of packet (SSL </a:t>
            </a:r>
            <a:r>
              <a:rPr lang="it-IT" sz="2400" dirty="0" err="1"/>
              <a:t>Change</a:t>
            </a:r>
            <a:r>
              <a:rPr lang="it-IT" sz="2400" dirty="0"/>
              <a:t> </a:t>
            </a:r>
            <a:r>
              <a:rPr lang="it-IT" sz="2400" dirty="0" err="1"/>
              <a:t>CipherSpec</a:t>
            </a:r>
            <a:r>
              <a:rPr lang="it-IT" sz="2400" dirty="0"/>
              <a:t> </a:t>
            </a:r>
            <a:r>
              <a:rPr lang="it-IT" sz="2400" dirty="0" err="1"/>
              <a:t>Protocol</a:t>
            </a:r>
            <a:r>
              <a:rPr lang="it-IT" sz="2400" dirty="0"/>
              <a:t>, </a:t>
            </a:r>
            <a:r>
              <a:rPr lang="it-IT" sz="2400" dirty="0" err="1"/>
              <a:t>Alert</a:t>
            </a:r>
            <a:r>
              <a:rPr lang="it-IT" sz="2400" dirty="0"/>
              <a:t> </a:t>
            </a:r>
            <a:r>
              <a:rPr lang="it-IT" sz="2400" dirty="0" err="1"/>
              <a:t>Protocol</a:t>
            </a:r>
            <a:r>
              <a:rPr lang="it-IT" sz="2400" dirty="0"/>
              <a:t>, </a:t>
            </a:r>
            <a:r>
              <a:rPr lang="it-IT" sz="2400" dirty="0" err="1"/>
              <a:t>HandshakeProtocol</a:t>
            </a:r>
            <a:r>
              <a:rPr lang="it-IT" sz="2400" dirty="0"/>
              <a:t> or Application Data </a:t>
            </a:r>
            <a:r>
              <a:rPr lang="it-IT" sz="2400" dirty="0" err="1"/>
              <a:t>Protocol</a:t>
            </a:r>
            <a:r>
              <a:rPr lang="it-IT" sz="2400" dirty="0"/>
              <a:t>).</a:t>
            </a:r>
          </a:p>
          <a:p>
            <a:pPr lvl="1"/>
            <a:r>
              <a:rPr lang="it-IT" sz="2400" dirty="0"/>
              <a:t>VERSION: the </a:t>
            </a:r>
            <a:r>
              <a:rPr lang="it-IT" sz="2400" dirty="0" err="1"/>
              <a:t>version</a:t>
            </a:r>
            <a:r>
              <a:rPr lang="it-IT" sz="2400" dirty="0"/>
              <a:t> of SSL.</a:t>
            </a:r>
          </a:p>
          <a:p>
            <a:pPr lvl="1"/>
            <a:r>
              <a:rPr lang="it-IT" sz="2400" dirty="0"/>
              <a:t>LENGTH: 16-bit.</a:t>
            </a:r>
          </a:p>
          <a:p>
            <a:endParaRPr lang="it-IT" dirty="0"/>
          </a:p>
        </p:txBody>
      </p:sp>
      <p:pic>
        <p:nvPicPr>
          <p:cNvPr id="4" name="Immagine 3"/>
          <p:cNvPicPr>
            <a:picLocks noChangeAspect="1"/>
          </p:cNvPicPr>
          <p:nvPr/>
        </p:nvPicPr>
        <p:blipFill>
          <a:blip r:embed="rId2"/>
          <a:stretch>
            <a:fillRect/>
          </a:stretch>
        </p:blipFill>
        <p:spPr>
          <a:xfrm>
            <a:off x="1863080" y="5214019"/>
            <a:ext cx="8497540" cy="866107"/>
          </a:xfrm>
          <a:prstGeom prst="rect">
            <a:avLst/>
          </a:prstGeom>
        </p:spPr>
      </p:pic>
    </p:spTree>
    <p:extLst>
      <p:ext uri="{BB962C8B-B14F-4D97-AF65-F5344CB8AC3E}">
        <p14:creationId xmlns:p14="http://schemas.microsoft.com/office/powerpoint/2010/main" val="3972669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4">
            <a:extLst>
              <a:ext uri="{FF2B5EF4-FFF2-40B4-BE49-F238E27FC236}">
                <a16:creationId xmlns:a16="http://schemas.microsoft.com/office/drawing/2014/main" id="{C0475CED-7D0B-A467-DD02-10E26FFE15B4}"/>
              </a:ext>
            </a:extLst>
          </p:cNvPr>
          <p:cNvPicPr>
            <a:picLocks noChangeAspect="1"/>
          </p:cNvPicPr>
          <p:nvPr/>
        </p:nvPicPr>
        <p:blipFill>
          <a:blip r:embed="rId3"/>
          <a:stretch>
            <a:fillRect/>
          </a:stretch>
        </p:blipFill>
        <p:spPr>
          <a:xfrm>
            <a:off x="939601" y="1196752"/>
            <a:ext cx="10364451" cy="5495318"/>
          </a:xfrm>
          <a:prstGeom prst="rect">
            <a:avLst/>
          </a:prstGeom>
        </p:spPr>
      </p:pic>
      <p:sp>
        <p:nvSpPr>
          <p:cNvPr id="4" name="TextBox 3">
            <a:extLst>
              <a:ext uri="{FF2B5EF4-FFF2-40B4-BE49-F238E27FC236}">
                <a16:creationId xmlns:a16="http://schemas.microsoft.com/office/drawing/2014/main" id="{ED7CFB0D-62FA-62D7-2182-A6FB52EC19DC}"/>
              </a:ext>
            </a:extLst>
          </p:cNvPr>
          <p:cNvSpPr txBox="1"/>
          <p:nvPr/>
        </p:nvSpPr>
        <p:spPr>
          <a:xfrm>
            <a:off x="2063552" y="4437112"/>
            <a:ext cx="655949" cy="307777"/>
          </a:xfrm>
          <a:prstGeom prst="rect">
            <a:avLst/>
          </a:prstGeom>
          <a:noFill/>
        </p:spPr>
        <p:txBody>
          <a:bodyPr wrap="square" rtlCol="0">
            <a:spAutoFit/>
          </a:bodyPr>
          <a:lstStyle/>
          <a:p>
            <a:r>
              <a:rPr lang="en-US" sz="1400" b="1" dirty="0">
                <a:solidFill>
                  <a:srgbClr val="0069BF"/>
                </a:solidFill>
                <a:latin typeface="Lucida Handwriting" panose="03010101010101010101" pitchFamily="66" charset="0"/>
              </a:rPr>
              <a:t>You</a:t>
            </a:r>
            <a:endParaRPr lang="it-IT" sz="1400" b="1" dirty="0">
              <a:solidFill>
                <a:srgbClr val="0069BF"/>
              </a:solidFill>
              <a:latin typeface="Lucida Handwriting" panose="03010101010101010101" pitchFamily="66" charset="0"/>
            </a:endParaRPr>
          </a:p>
        </p:txBody>
      </p:sp>
      <p:sp>
        <p:nvSpPr>
          <p:cNvPr id="5" name="TextBox 4">
            <a:extLst>
              <a:ext uri="{FF2B5EF4-FFF2-40B4-BE49-F238E27FC236}">
                <a16:creationId xmlns:a16="http://schemas.microsoft.com/office/drawing/2014/main" id="{216A2C7A-12A3-EA57-9D3B-DAEF3A3B527B}"/>
              </a:ext>
            </a:extLst>
          </p:cNvPr>
          <p:cNvSpPr txBox="1"/>
          <p:nvPr/>
        </p:nvSpPr>
        <p:spPr>
          <a:xfrm>
            <a:off x="4223792" y="5229200"/>
            <a:ext cx="1000595" cy="738664"/>
          </a:xfrm>
          <a:prstGeom prst="rect">
            <a:avLst/>
          </a:prstGeom>
          <a:noFill/>
        </p:spPr>
        <p:txBody>
          <a:bodyPr wrap="none" rtlCol="0">
            <a:spAutoFit/>
          </a:bodyPr>
          <a:lstStyle/>
          <a:p>
            <a:r>
              <a:rPr lang="en-US" sz="1400" b="1" dirty="0">
                <a:solidFill>
                  <a:srgbClr val="0069BF"/>
                </a:solidFill>
                <a:latin typeface="Lucida Handwriting" panose="03010101010101010101" pitchFamily="66" charset="0"/>
              </a:rPr>
              <a:t>Your</a:t>
            </a:r>
          </a:p>
          <a:p>
            <a:r>
              <a:rPr lang="en-US" sz="1400" b="1" dirty="0">
                <a:solidFill>
                  <a:srgbClr val="0069BF"/>
                </a:solidFill>
                <a:latin typeface="Lucida Handwriting" panose="03010101010101010101" pitchFamily="66" charset="0"/>
              </a:rPr>
              <a:t>Local</a:t>
            </a:r>
          </a:p>
          <a:p>
            <a:r>
              <a:rPr lang="en-US" sz="1400" b="1" dirty="0">
                <a:solidFill>
                  <a:srgbClr val="0069BF"/>
                </a:solidFill>
                <a:latin typeface="Lucida Handwriting" panose="03010101010101010101" pitchFamily="66" charset="0"/>
              </a:rPr>
              <a:t>Network</a:t>
            </a:r>
            <a:endParaRPr lang="it-IT" sz="1400" b="1" dirty="0">
              <a:solidFill>
                <a:srgbClr val="0069BF"/>
              </a:solidFill>
              <a:latin typeface="Lucida Handwriting" panose="03010101010101010101" pitchFamily="66" charset="0"/>
            </a:endParaRPr>
          </a:p>
        </p:txBody>
      </p:sp>
      <p:sp>
        <p:nvSpPr>
          <p:cNvPr id="6" name="TextBox 5">
            <a:extLst>
              <a:ext uri="{FF2B5EF4-FFF2-40B4-BE49-F238E27FC236}">
                <a16:creationId xmlns:a16="http://schemas.microsoft.com/office/drawing/2014/main" id="{F942DB24-DE4C-4261-5C64-AE6A8302F7D8}"/>
              </a:ext>
            </a:extLst>
          </p:cNvPr>
          <p:cNvSpPr txBox="1"/>
          <p:nvPr/>
        </p:nvSpPr>
        <p:spPr>
          <a:xfrm>
            <a:off x="2495600" y="2905780"/>
            <a:ext cx="1192955" cy="523220"/>
          </a:xfrm>
          <a:prstGeom prst="rect">
            <a:avLst/>
          </a:prstGeom>
          <a:noFill/>
        </p:spPr>
        <p:txBody>
          <a:bodyPr wrap="none" rtlCol="0">
            <a:spAutoFit/>
          </a:bodyPr>
          <a:lstStyle/>
          <a:p>
            <a:r>
              <a:rPr lang="en-US" sz="1400" b="1" dirty="0">
                <a:solidFill>
                  <a:srgbClr val="FFBF0B"/>
                </a:solidFill>
                <a:latin typeface="Lucida Handwriting" panose="03010101010101010101" pitchFamily="66" charset="0"/>
              </a:rPr>
              <a:t>Your</a:t>
            </a:r>
          </a:p>
          <a:p>
            <a:r>
              <a:rPr lang="en-US" sz="1400" b="1" dirty="0">
                <a:solidFill>
                  <a:srgbClr val="FFBF0B"/>
                </a:solidFill>
                <a:latin typeface="Lucida Handwriting" panose="03010101010101010101" pitchFamily="66" charset="0"/>
              </a:rPr>
              <a:t>Neighbors</a:t>
            </a:r>
            <a:endParaRPr lang="it-IT" sz="1400" b="1" dirty="0">
              <a:solidFill>
                <a:srgbClr val="FFBF0B"/>
              </a:solidFill>
              <a:latin typeface="Lucida Handwriting" panose="03010101010101010101" pitchFamily="66" charset="0"/>
            </a:endParaRPr>
          </a:p>
        </p:txBody>
      </p:sp>
      <p:sp>
        <p:nvSpPr>
          <p:cNvPr id="7" name="TextBox 6">
            <a:extLst>
              <a:ext uri="{FF2B5EF4-FFF2-40B4-BE49-F238E27FC236}">
                <a16:creationId xmlns:a16="http://schemas.microsoft.com/office/drawing/2014/main" id="{4C2816E3-DBF3-4B24-B913-AE9194F35136}"/>
              </a:ext>
            </a:extLst>
          </p:cNvPr>
          <p:cNvSpPr txBox="1"/>
          <p:nvPr/>
        </p:nvSpPr>
        <p:spPr>
          <a:xfrm>
            <a:off x="4511824" y="2038000"/>
            <a:ext cx="1035861" cy="523220"/>
          </a:xfrm>
          <a:prstGeom prst="rect">
            <a:avLst/>
          </a:prstGeom>
          <a:noFill/>
        </p:spPr>
        <p:txBody>
          <a:bodyPr wrap="none" rtlCol="0">
            <a:spAutoFit/>
          </a:bodyPr>
          <a:lstStyle/>
          <a:p>
            <a:r>
              <a:rPr lang="en-US" sz="1400" b="1" dirty="0">
                <a:solidFill>
                  <a:srgbClr val="FFBF0B"/>
                </a:solidFill>
                <a:latin typeface="Lucida Handwriting" panose="03010101010101010101" pitchFamily="66" charset="0"/>
              </a:rPr>
              <a:t>Your</a:t>
            </a:r>
          </a:p>
          <a:p>
            <a:r>
              <a:rPr lang="it-IT" sz="1400" b="1" dirty="0">
                <a:solidFill>
                  <a:srgbClr val="FFBF0B"/>
                </a:solidFill>
                <a:latin typeface="Lucida Handwriting" panose="03010101010101010101" pitchFamily="66" charset="0"/>
              </a:rPr>
              <a:t>gateway</a:t>
            </a:r>
          </a:p>
        </p:txBody>
      </p:sp>
    </p:spTree>
    <p:extLst>
      <p:ext uri="{BB962C8B-B14F-4D97-AF65-F5344CB8AC3E}">
        <p14:creationId xmlns:p14="http://schemas.microsoft.com/office/powerpoint/2010/main" val="1326506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925</Words>
  <Application>Microsoft Office PowerPoint</Application>
  <PresentationFormat>Widescreen</PresentationFormat>
  <Paragraphs>135</Paragraphs>
  <Slides>25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Aharoni</vt:lpstr>
      <vt:lpstr>Arial</vt:lpstr>
      <vt:lpstr>Calibri</vt:lpstr>
      <vt:lpstr>Calibri Light</vt:lpstr>
      <vt:lpstr>Lucida Handwriting</vt:lpstr>
      <vt:lpstr>Office Theme</vt:lpstr>
      <vt:lpstr>Network &amp; Security  SSL/TLS</vt:lpstr>
      <vt:lpstr>History &amp; GOALS</vt:lpstr>
      <vt:lpstr>TLS Protocol SET</vt:lpstr>
      <vt:lpstr>SSL Handshake</vt:lpstr>
      <vt:lpstr>CIPHER SUITES</vt:lpstr>
      <vt:lpstr>Encryption KEYS</vt:lpstr>
      <vt:lpstr>Ssl/TLS record processing</vt:lpstr>
      <vt:lpstr>Ssl record processing (Cont.)</vt:lpstr>
      <vt:lpstr>PowerPoint Presentation</vt:lpstr>
      <vt:lpstr>PowerPoint Presentation</vt:lpstr>
      <vt:lpstr>POPULAR TLS LIBRARIES</vt:lpstr>
      <vt:lpstr>Vulnerabilities</vt:lpstr>
      <vt:lpstr>Attacks against TLS/ssl</vt:lpstr>
      <vt:lpstr>SSLSTRIP</vt:lpstr>
      <vt:lpstr>heartbeat</vt:lpstr>
      <vt:lpstr>HEARTBLEED bug ON openSSL 1.0.1e</vt:lpstr>
      <vt:lpstr>BEAST</vt:lpstr>
      <vt:lpstr>Beast (cont.)</vt:lpstr>
      <vt:lpstr>Crime</vt:lpstr>
      <vt:lpstr>CRIME (cont.)</vt:lpstr>
      <vt:lpstr>BREACH</vt:lpstr>
      <vt:lpstr>TLS Known (PAST) vulnerabilities</vt:lpstr>
      <vt:lpstr>PowerPoint Presentation</vt:lpstr>
      <vt:lpstr>Test web-server</vt:lpstr>
      <vt:lpstr>The LESSONS TO LEARN</vt:lpstr>
    </vt:vector>
  </TitlesOfParts>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dc:subject>
  <dc:creator>Dr Lawrie Brown</dc:creator>
  <cp:lastModifiedBy>Giovambattista Ianni</cp:lastModifiedBy>
  <cp:revision>121</cp:revision>
  <cp:lastPrinted>2005-09-02T04:15:44Z</cp:lastPrinted>
  <dcterms:created xsi:type="dcterms:W3CDTF">2009-08-04T00:04:18Z</dcterms:created>
  <dcterms:modified xsi:type="dcterms:W3CDTF">2024-03-25T07:40:50Z</dcterms:modified>
</cp:coreProperties>
</file>