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5131C0-6096-482F-8AA9-9B421E9531D9}" v="1" dt="2021-10-02T08:06:43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2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FFFFFF"/>
                </a:solidFill>
                <a:latin typeface="Century Gothic"/>
              </a:rPr>
              <a:t>Click to move the slide</a:t>
            </a: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9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CFE32367-CBC5-4B2F-9414-9FD3D0E9F079}" type="slidenum">
              <a:rPr lang="en-US" sz="1400" b="0" strike="noStrike" spc="-1">
                <a:latin typeface="Times New Roman"/>
              </a:rPr>
              <a:t>‹N›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E162333-22F4-4417-8D6E-E16E7E687A8D}" type="slidenum">
              <a:rPr lang="it-IT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576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8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11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9628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98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130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732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05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8130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07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63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7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22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70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72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2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7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9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47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ancescopacenza.i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1505779" y="994320"/>
            <a:ext cx="9180443" cy="31078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it-IT" sz="7200" b="0" strike="noStrike" spc="-1" dirty="0">
                <a:solidFill>
                  <a:srgbClr val="EBEBEB"/>
                </a:solidFill>
                <a:latin typeface="Century Gothic"/>
              </a:rPr>
              <a:t>Network Security</a:t>
            </a:r>
            <a:br>
              <a:rPr dirty="0"/>
            </a:br>
            <a:r>
              <a:rPr lang="en-GB" sz="7200" b="0" strike="noStrike" spc="-1" dirty="0">
                <a:solidFill>
                  <a:srgbClr val="EBEBEB"/>
                </a:solidFill>
                <a:latin typeface="Century Gothic"/>
              </a:rPr>
              <a:t>Laboratory</a:t>
            </a:r>
            <a:r>
              <a:rPr lang="it-IT" sz="7200" b="0" strike="noStrike" spc="-1" dirty="0">
                <a:solidFill>
                  <a:srgbClr val="EBEBEB"/>
                </a:solidFill>
                <a:latin typeface="Century Gothic"/>
              </a:rPr>
              <a:t> Session 1 </a:t>
            </a:r>
            <a:endParaRPr lang="en-US" sz="72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1505778" y="4777560"/>
            <a:ext cx="9417326" cy="8611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cap="all" spc="-1" dirty="0">
                <a:solidFill>
                  <a:srgbClr val="8AD0D6"/>
                </a:solidFill>
                <a:latin typeface="Century Gothic"/>
              </a:rPr>
              <a:t>INTRODUCTION &amp; GNS3 </a:t>
            </a:r>
            <a:r>
              <a:rPr lang="en-US" sz="2800" cap="all" spc="-1" dirty="0">
                <a:solidFill>
                  <a:srgbClr val="8AD0D6"/>
                </a:solidFill>
                <a:latin typeface="Century Gothic"/>
              </a:rPr>
              <a:t>LAB </a:t>
            </a:r>
            <a:r>
              <a:rPr lang="en-US" sz="2800" b="0" strike="noStrike" cap="all" spc="-1" dirty="0">
                <a:solidFill>
                  <a:srgbClr val="8AD0D6"/>
                </a:solidFill>
                <a:latin typeface="Century Gothic"/>
              </a:rPr>
              <a:t>CONFIGURATION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 dirty="0">
                <a:solidFill>
                  <a:srgbClr val="EBEBEB"/>
                </a:solidFill>
                <a:latin typeface="Century Gothic"/>
              </a:rPr>
              <a:t>About me</a:t>
            </a:r>
            <a:endParaRPr lang="en-US" sz="42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DC1A0B19-4680-4205-B8F2-B0257137F330}"/>
              </a:ext>
            </a:extLst>
          </p:cNvPr>
          <p:cNvSpPr txBox="1">
            <a:spLocks/>
          </p:cNvSpPr>
          <p:nvPr/>
        </p:nvSpPr>
        <p:spPr>
          <a:xfrm>
            <a:off x="289561" y="1600200"/>
            <a:ext cx="7442200" cy="487172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dirty="0"/>
              <a:t>Dott. Francesco Pacenza</a:t>
            </a:r>
          </a:p>
          <a:p>
            <a:endParaRPr lang="it-IT" dirty="0"/>
          </a:p>
          <a:p>
            <a:pPr marL="343080" indent="-342720">
              <a:spcBef>
                <a:spcPts val="1001"/>
              </a:spcBef>
              <a:buClr>
                <a:srgbClr val="8AD0D6"/>
              </a:buClr>
            </a:pPr>
            <a:r>
              <a:rPr lang="it-IT" b="1" spc="-1" dirty="0" err="1">
                <a:solidFill>
                  <a:srgbClr val="FFFFFF"/>
                </a:solidFill>
              </a:rPr>
              <a:t>Researcher</a:t>
            </a:r>
            <a:r>
              <a:rPr lang="it-IT" b="1" spc="-1" dirty="0">
                <a:solidFill>
                  <a:srgbClr val="FFFFFF"/>
                </a:solidFill>
              </a:rPr>
              <a:t> </a:t>
            </a:r>
            <a:r>
              <a:rPr lang="it-IT" spc="-1" dirty="0" err="1">
                <a:solidFill>
                  <a:srgbClr val="FFFFFF"/>
                </a:solidFill>
              </a:rPr>
              <a:t>at</a:t>
            </a:r>
            <a:r>
              <a:rPr lang="it-IT" spc="-1" dirty="0">
                <a:solidFill>
                  <a:srgbClr val="FFFFFF"/>
                </a:solidFill>
              </a:rPr>
              <a:t> </a:t>
            </a:r>
            <a:r>
              <a:rPr lang="it-IT" spc="-1" dirty="0" err="1">
                <a:solidFill>
                  <a:srgbClr val="FFFFFF"/>
                </a:solidFill>
              </a:rPr>
              <a:t>University</a:t>
            </a:r>
            <a:r>
              <a:rPr lang="it-IT" spc="-1" dirty="0">
                <a:solidFill>
                  <a:srgbClr val="FFFFFF"/>
                </a:solidFill>
              </a:rPr>
              <a:t> of Calabria</a:t>
            </a:r>
          </a:p>
          <a:p>
            <a:pPr marL="343080" indent="-342720">
              <a:spcBef>
                <a:spcPts val="1001"/>
              </a:spcBef>
              <a:buClr>
                <a:srgbClr val="8AD0D6"/>
              </a:buClr>
            </a:pPr>
            <a:endParaRPr lang="it-IT" b="1" spc="-1" dirty="0">
              <a:solidFill>
                <a:srgbClr val="FFFFFF"/>
              </a:solidFill>
            </a:endParaRPr>
          </a:p>
          <a:p>
            <a:pPr marL="343080" indent="-342720">
              <a:spcBef>
                <a:spcPts val="1001"/>
              </a:spcBef>
              <a:buClr>
                <a:srgbClr val="8AD0D6"/>
              </a:buClr>
            </a:pPr>
            <a:r>
              <a:rPr lang="it-IT" spc="-1" dirty="0">
                <a:solidFill>
                  <a:srgbClr val="FFFFFF"/>
                </a:solidFill>
              </a:rPr>
              <a:t>Master Degree in Computer Science, curriculum </a:t>
            </a:r>
            <a:r>
              <a:rPr lang="it-IT" b="1" spc="-1" dirty="0">
                <a:solidFill>
                  <a:srgbClr val="FFFFFF"/>
                </a:solidFill>
              </a:rPr>
              <a:t>Network and Security</a:t>
            </a:r>
            <a:endParaRPr lang="it-IT" b="1" dirty="0"/>
          </a:p>
          <a:p>
            <a:endParaRPr lang="it-IT" dirty="0"/>
          </a:p>
          <a:p>
            <a:r>
              <a:rPr lang="it-IT" b="1" dirty="0"/>
              <a:t>Office Hours:</a:t>
            </a:r>
            <a:r>
              <a:rPr lang="it-IT" dirty="0"/>
              <a:t> by </a:t>
            </a:r>
            <a:r>
              <a:rPr lang="it-IT" dirty="0" err="1"/>
              <a:t>appointment</a:t>
            </a:r>
            <a:r>
              <a:rPr lang="it-IT" dirty="0"/>
              <a:t>, on Microsoft Teams </a:t>
            </a:r>
          </a:p>
          <a:p>
            <a:endParaRPr lang="it-IT" dirty="0"/>
          </a:p>
          <a:p>
            <a:r>
              <a:rPr lang="it-IT" b="1" dirty="0"/>
              <a:t>Email: </a:t>
            </a:r>
            <a:r>
              <a:rPr lang="it-IT" dirty="0"/>
              <a:t>francesco.pacenza@unical.it</a:t>
            </a:r>
          </a:p>
          <a:p>
            <a:endParaRPr lang="it-IT" b="1" dirty="0"/>
          </a:p>
          <a:p>
            <a:pPr marL="343080" indent="-342720">
              <a:spcBef>
                <a:spcPts val="1001"/>
              </a:spcBef>
              <a:buClr>
                <a:srgbClr val="8AD0D6"/>
              </a:buClr>
            </a:pPr>
            <a:r>
              <a:rPr lang="en-US" b="1" spc="-1" dirty="0">
                <a:solidFill>
                  <a:srgbClr val="FFFFFF"/>
                </a:solidFill>
              </a:rPr>
              <a:t>Website:</a:t>
            </a:r>
            <a:r>
              <a:rPr lang="en-US" spc="-1" dirty="0">
                <a:solidFill>
                  <a:srgbClr val="FFFFFF"/>
                </a:solidFill>
              </a:rPr>
              <a:t> </a:t>
            </a:r>
            <a:r>
              <a:rPr lang="en-US" spc="-1" dirty="0">
                <a:solidFill>
                  <a:srgbClr val="FFFFFF"/>
                </a:solidFill>
                <a:hlinkClick r:id="rId3"/>
              </a:rPr>
              <a:t>francescopacenza.it</a:t>
            </a:r>
            <a:endParaRPr lang="en-US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646199" y="452880"/>
            <a:ext cx="9715343" cy="140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 dirty="0">
                <a:solidFill>
                  <a:srgbClr val="EBEBEB"/>
                </a:solidFill>
                <a:latin typeface="Century Gothic"/>
              </a:rPr>
              <a:t>Laboratory course overview – part 1</a:t>
            </a:r>
            <a:endParaRPr lang="en-US" sz="42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573840" y="1629360"/>
            <a:ext cx="9253080" cy="4597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GNS3 Laboratory configuration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Symmetric Cryptography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Example of symmetric cryptography / Exercises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Asymmetric Cryptography (SSL)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Self-signed Certificate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 Authentic Certificate with Let’s Encrypt</a:t>
            </a:r>
          </a:p>
          <a:p>
            <a:pPr marL="343080" indent="-342720">
              <a:lnSpc>
                <a:spcPct val="100000"/>
              </a:lnSpc>
              <a:spcBef>
                <a:spcPts val="1417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WEP and WPA Cracking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With dictionary and rainbow tables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646199" y="452880"/>
            <a:ext cx="9745161" cy="140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 dirty="0">
                <a:solidFill>
                  <a:srgbClr val="EBEBEB"/>
                </a:solidFill>
                <a:latin typeface="Century Gothic"/>
                <a:ea typeface="Noto Sans CJK SC"/>
              </a:rPr>
              <a:t>Laboratory course overview –</a:t>
            </a:r>
            <a:r>
              <a:rPr lang="en-US" sz="4200" b="0" strike="noStrike" spc="-1" dirty="0">
                <a:solidFill>
                  <a:srgbClr val="EBEBEB"/>
                </a:solidFill>
                <a:latin typeface="Century Gothic"/>
              </a:rPr>
              <a:t> part</a:t>
            </a:r>
            <a:r>
              <a:rPr lang="en-US" sz="4200" spc="-1" dirty="0">
                <a:solidFill>
                  <a:srgbClr val="EBEBEB"/>
                </a:solidFill>
                <a:latin typeface="Century Gothic"/>
              </a:rPr>
              <a:t> </a:t>
            </a:r>
            <a:r>
              <a:rPr lang="en-US" sz="4200" b="0" strike="noStrike" spc="-1" dirty="0">
                <a:solidFill>
                  <a:srgbClr val="EBEBEB"/>
                </a:solidFill>
                <a:latin typeface="Century Gothic"/>
              </a:rPr>
              <a:t>2</a:t>
            </a:r>
            <a:endParaRPr lang="en-US" sz="42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573840" y="1629360"/>
            <a:ext cx="9253080" cy="4597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Layer 2 attacks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MAC Flooding / ARP poisoning – MAC spoofing / MITM with L2 attacks</a:t>
            </a:r>
          </a:p>
          <a:p>
            <a:pPr marL="343080" indent="-342720">
              <a:lnSpc>
                <a:spcPct val="100000"/>
              </a:lnSpc>
              <a:spcBef>
                <a:spcPts val="1417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Layer 3 attacks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IP Spoofing / DHCP Spoofing / DNS Spoofing / Phishing</a:t>
            </a:r>
          </a:p>
          <a:p>
            <a:pPr marL="343080" indent="-342720">
              <a:lnSpc>
                <a:spcPct val="100000"/>
              </a:lnSpc>
              <a:spcBef>
                <a:spcPts val="1417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SSL Strip</a:t>
            </a:r>
          </a:p>
          <a:p>
            <a:pPr marL="343080" indent="-342720">
              <a:lnSpc>
                <a:spcPct val="100000"/>
              </a:lnSpc>
              <a:spcBef>
                <a:spcPts val="1417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802.1x attacks</a:t>
            </a:r>
          </a:p>
          <a:p>
            <a:pPr marL="343080" indent="-342720">
              <a:lnSpc>
                <a:spcPct val="100000"/>
              </a:lnSpc>
              <a:spcBef>
                <a:spcPts val="1417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>
                <a:solidFill>
                  <a:srgbClr val="FFFFFF"/>
                </a:solidFill>
                <a:latin typeface="Century Gothic"/>
              </a:rPr>
              <a:t>Password Storage attacks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200" b="0" strike="noStrike" spc="-1">
                <a:solidFill>
                  <a:srgbClr val="EBEBEB"/>
                </a:solidFill>
                <a:latin typeface="Century Gothic"/>
              </a:rPr>
              <a:t>Today’s lecture</a:t>
            </a:r>
            <a:endParaRPr lang="en-US" sz="4200" b="0" strike="noStrike" spc="-1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573840" y="1629360"/>
            <a:ext cx="9253080" cy="45979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Install and configure GNS3 Laboratory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This laboratory will be used on the course for most of the exercises</a:t>
            </a: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 dirty="0">
              <a:solidFill>
                <a:srgbClr val="FFFFFF"/>
              </a:solidFill>
              <a:latin typeface="Century Gothic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In case of need, download the GNS3 lab configuration guide on the course website along with the hosts configuration files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567734" y="2989800"/>
            <a:ext cx="5056532" cy="8784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4200" b="0" strike="noStrike" spc="-1" dirty="0">
                <a:solidFill>
                  <a:srgbClr val="EBEBEB"/>
                </a:solidFill>
                <a:latin typeface="Century Gothic"/>
              </a:rPr>
              <a:t>Let’s start together</a:t>
            </a:r>
            <a:endParaRPr lang="en-US" sz="42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91</TotalTime>
  <Words>181</Words>
  <Application>Microsoft Office PowerPoint</Application>
  <PresentationFormat>Widescreen</PresentationFormat>
  <Paragraphs>42</Paragraphs>
  <Slides>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4" baseType="lpstr">
      <vt:lpstr>Arial</vt:lpstr>
      <vt:lpstr>Century Gothic</vt:lpstr>
      <vt:lpstr>DejaVu Sans</vt:lpstr>
      <vt:lpstr>Noto Sans CJK SC</vt:lpstr>
      <vt:lpstr>Symbol</vt:lpstr>
      <vt:lpstr>Times New Roman</vt:lpstr>
      <vt:lpstr>Wingdings 3</vt:lpstr>
      <vt:lpstr>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 Laboratory – Lecture 1 </dc:title>
  <dc:subject/>
  <dc:creator>Andrea Baffa</dc:creator>
  <dc:description/>
  <cp:lastModifiedBy>Francesco Pacenza</cp:lastModifiedBy>
  <cp:revision>17</cp:revision>
  <dcterms:created xsi:type="dcterms:W3CDTF">2020-10-12T18:37:43Z</dcterms:created>
  <dcterms:modified xsi:type="dcterms:W3CDTF">2022-10-04T08:28:06Z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