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9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0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9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06519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36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062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87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653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634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36608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064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3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04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281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88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399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5326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720000" y="204840"/>
            <a:ext cx="10261080" cy="332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Network Security</a:t>
            </a:r>
            <a:br>
              <a:rPr dirty="0"/>
            </a:b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Laboratory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– </a:t>
            </a:r>
            <a:r>
              <a:rPr lang="it-IT" sz="7200" b="0" strike="noStrike" spc="-1" dirty="0" err="1">
                <a:solidFill>
                  <a:srgbClr val="EBEBEB"/>
                </a:solidFill>
                <a:latin typeface="Century Gothic"/>
              </a:rPr>
              <a:t>Lecture</a:t>
            </a:r>
            <a:r>
              <a:rPr lang="it-IT" sz="7200" b="0" strike="noStrike" spc="-1" dirty="0">
                <a:solidFill>
                  <a:srgbClr val="EBEBEB"/>
                </a:solidFill>
                <a:latin typeface="Century Gothic"/>
              </a:rPr>
              <a:t> 3 </a:t>
            </a:r>
            <a:endParaRPr lang="en-US" sz="72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1154880" y="4777560"/>
            <a:ext cx="8825040" cy="86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it-IT" sz="2000" b="0" strike="noStrike" cap="all" spc="-1">
                <a:solidFill>
                  <a:srgbClr val="8AD0D6"/>
                </a:solidFill>
                <a:latin typeface="Century Gothic"/>
              </a:rPr>
              <a:t>SSL and tls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Configure Web Server with Letsencrypt certificate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Change the configuration of Apache in order to use letsencrypt certificate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Connect with a browser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>
                <a:solidFill>
                  <a:srgbClr val="FFFFFF"/>
                </a:solidFill>
                <a:latin typeface="Century Gothic"/>
              </a:rPr>
              <a:t>There are any differences on browser between selfsigned and valid certificates?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82880" y="63720"/>
            <a:ext cx="10947600" cy="21308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just"/>
            <a:r>
              <a:rPr lang="en-US" sz="6000" spc="-1" dirty="0">
                <a:solidFill>
                  <a:srgbClr val="FFFFFF"/>
                </a:solidFill>
                <a:latin typeface="Century Gothic"/>
              </a:rPr>
              <a:t>As</a:t>
            </a:r>
            <a:r>
              <a:rPr lang="en-US" sz="6000" b="0" strike="noStrike" spc="-1" dirty="0">
                <a:solidFill>
                  <a:srgbClr val="FFFFFF"/>
                </a:solidFill>
                <a:latin typeface="Century Gothic"/>
              </a:rPr>
              <a:t>ymmetric Cryptography</a:t>
            </a:r>
          </a:p>
        </p:txBody>
      </p:sp>
      <p:pic>
        <p:nvPicPr>
          <p:cNvPr id="92" name="Immagine 91"/>
          <p:cNvPicPr/>
          <p:nvPr/>
        </p:nvPicPr>
        <p:blipFill>
          <a:blip r:embed="rId2"/>
          <a:stretch/>
        </p:blipFill>
        <p:spPr>
          <a:xfrm>
            <a:off x="2857680" y="1828800"/>
            <a:ext cx="6286320" cy="4458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Secure Socket Layer (SSL) and </a:t>
            </a:r>
            <a:br/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Transport Layer Security (TLS)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646200" y="2053080"/>
            <a:ext cx="11212123" cy="480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Cryptographic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designed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provide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security over network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TLS: provides privacy and data integrity between hosts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SECURE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data are encrypted with symmetric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IDENTITY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of hosts is authenticated with public key cryptography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connection is </a:t>
            </a:r>
            <a:r>
              <a:rPr lang="en-GB" sz="2000" b="1" strike="noStrike" spc="-1" dirty="0">
                <a:solidFill>
                  <a:srgbClr val="FFFFFF"/>
                </a:solidFill>
                <a:latin typeface="Century Gothic"/>
              </a:rPr>
              <a:t>RELIABLE</a:t>
            </a: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 since messages includes a message integrity check using a Message Authentication Code to prevent manipulation during transmission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Certificates</a:t>
            </a:r>
            <a:br/>
            <a:br/>
            <a:endParaRPr lang="en-US" sz="42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03400" y="2053080"/>
            <a:ext cx="99486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9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US" sz="2000" b="0" strike="noStrike" spc="-1" dirty="0">
                <a:solidFill>
                  <a:srgbClr val="FFFFFF"/>
                </a:solidFill>
                <a:latin typeface="Century Gothic"/>
              </a:rPr>
              <a:t>Is an electronic document used to verify the owner’s identity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It includes information about owner identity, the public key and the signature of the entity who verified the certificate’s content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a common Public Key Infrastructure (PKI), certificates are released by a Certificate Authority (CA) 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Based on X509 protocol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Certificate Validation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1103400" y="2053080"/>
            <a:ext cx="1001088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95000" lnSpcReduction="10000"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When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setup, the server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sends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and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checks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valid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do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that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the client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to check </a:t>
            </a:r>
            <a:r>
              <a:rPr lang="it-IT" sz="2000" spc="-1" dirty="0" err="1">
                <a:solidFill>
                  <a:srgbClr val="FFFFFF"/>
                </a:solidFill>
                <a:latin typeface="Century Gothic"/>
              </a:rPr>
              <a:t>if</a:t>
            </a:r>
            <a:r>
              <a:rPr lang="it-IT" sz="2000" spc="-1" dirty="0">
                <a:solidFill>
                  <a:srgbClr val="FFFFFF"/>
                </a:solidFill>
                <a:latin typeface="Century Gothic"/>
              </a:rPr>
              <a:t>: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subject of the certificate matches the hostname (i.e., domain name) to which the client is trying to connect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Century Gothic"/>
              <a:buAutoNum type="arabicPeriod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 certificate is signed by a trusted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A TLS server may be configured with a self-signed certificate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200" b="0" strike="noStrike" spc="-1" dirty="0">
                <a:solidFill>
                  <a:srgbClr val="FFFFFF"/>
                </a:solidFill>
                <a:latin typeface="Century Gothic"/>
              </a:rPr>
              <a:t> In this case clients will generally be unable to verify the certificate thus, communication will end (unless the certificate checking is disabled)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Self Signed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1103399" y="2053080"/>
            <a:ext cx="10985931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generate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In order to create a self-signed certificate we must create a custom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This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type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of certificate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only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for testing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purposes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  <a:tabLst>
                <a:tab pos="0" algn="l"/>
              </a:tabLst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They are seen as not valid because other hosts consider our CA as  “NOT TRUSTED”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Simple SSL/TLS Stream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1020600" y="2047680"/>
            <a:ext cx="1040904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In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order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to create a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simple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connection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between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2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using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SSL/TLS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protocol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,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use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Server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s_server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key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–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[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cert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] 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accept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Client side: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openssl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s_client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&lt;&lt;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host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&gt;&gt;:&lt;&lt;port&gt;&gt;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wireshark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we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could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see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handshake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and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how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message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are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encrypted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646200" y="45288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Build a Web Server with certificate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1103400" y="20530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now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build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own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web server 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Install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new self-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signed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certificate on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your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server</a:t>
            </a: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endParaRPr lang="it-IT" sz="2000" spc="-1" dirty="0">
              <a:solidFill>
                <a:srgbClr val="FFFFFF"/>
              </a:solidFill>
              <a:latin typeface="Century Gothic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Follow the steps on the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course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material</a:t>
            </a:r>
            <a:endParaRPr lang="it-IT" sz="2000" b="0" strike="noStrike" spc="-1" dirty="0">
              <a:solidFill>
                <a:srgbClr val="FFFFFF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636575" y="453600"/>
            <a:ext cx="9403920" cy="1399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it-IT" sz="4200" b="0" strike="noStrike" spc="-1">
                <a:solidFill>
                  <a:srgbClr val="EBEBEB"/>
                </a:solidFill>
                <a:latin typeface="Century Gothic"/>
              </a:rPr>
              <a:t>Letsencrypt certificates</a:t>
            </a:r>
            <a:endParaRPr lang="en-US" sz="4200" b="0" strike="noStrike" spc="-1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23480" y="2209680"/>
            <a:ext cx="8946000" cy="4194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</a:t>
            </a:r>
            <a:r>
              <a:rPr lang="it-IT" sz="2000" b="0" strike="noStrike" spc="-1" dirty="0" err="1">
                <a:solidFill>
                  <a:srgbClr val="FFFFFF"/>
                </a:solidFill>
                <a:latin typeface="Century Gothic"/>
              </a:rPr>
              <a:t>it’s</a:t>
            </a:r>
            <a:r>
              <a:rPr lang="it-IT" sz="2000" b="0" strike="noStrike" spc="-1" dirty="0">
                <a:solidFill>
                  <a:srgbClr val="FFFFFF"/>
                </a:solidFill>
                <a:latin typeface="Century Gothic"/>
              </a:rPr>
              <a:t> a free Certificate Authority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001"/>
              </a:spcBef>
              <a:buClr>
                <a:srgbClr val="8AD0D6"/>
              </a:buClr>
              <a:buSzPct val="80000"/>
              <a:buFont typeface="Wingdings 3" charset="2"/>
              <a:buChar char=""/>
            </a:pPr>
            <a:r>
              <a:rPr lang="en-GB" sz="2000" b="0" strike="noStrike" spc="-1" dirty="0">
                <a:solidFill>
                  <a:srgbClr val="FFFFFF"/>
                </a:solidFill>
                <a:latin typeface="Century Gothic"/>
              </a:rPr>
              <a:t>Try to obtain a valid certificate using </a:t>
            </a:r>
            <a:r>
              <a:rPr lang="en-GB" sz="2000" b="0" strike="noStrike" spc="-1" dirty="0" err="1">
                <a:solidFill>
                  <a:srgbClr val="FFFFFF"/>
                </a:solidFill>
                <a:latin typeface="Century Gothic"/>
              </a:rPr>
              <a:t>letsencrypt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90</TotalTime>
  <Words>447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subject/>
  <dc:creator>Francesco Pacenza</dc:creator>
  <dc:description/>
  <cp:lastModifiedBy>Francesco Pacenza</cp:lastModifiedBy>
  <cp:revision>25</cp:revision>
  <dcterms:created xsi:type="dcterms:W3CDTF">2020-10-26T21:12:23Z</dcterms:created>
  <dcterms:modified xsi:type="dcterms:W3CDTF">2022-10-25T14:37:07Z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12</vt:i4>
  </property>
</Properties>
</file>