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1"/>
  </p:notesMasterIdLst>
  <p:sldIdLst>
    <p:sldId id="257" r:id="rId2"/>
    <p:sldId id="259" r:id="rId3"/>
    <p:sldId id="349" r:id="rId4"/>
    <p:sldId id="350" r:id="rId5"/>
    <p:sldId id="351" r:id="rId6"/>
    <p:sldId id="352" r:id="rId7"/>
    <p:sldId id="353" r:id="rId8"/>
    <p:sldId id="354" r:id="rId9"/>
    <p:sldId id="335" r:id="rId10"/>
    <p:sldId id="336" r:id="rId11"/>
    <p:sldId id="337" r:id="rId12"/>
    <p:sldId id="325" r:id="rId13"/>
    <p:sldId id="326" r:id="rId14"/>
    <p:sldId id="331" r:id="rId15"/>
    <p:sldId id="343" r:id="rId16"/>
    <p:sldId id="330" r:id="rId17"/>
    <p:sldId id="328" r:id="rId18"/>
    <p:sldId id="327" r:id="rId19"/>
    <p:sldId id="329" r:id="rId20"/>
    <p:sldId id="332" r:id="rId21"/>
    <p:sldId id="333" r:id="rId22"/>
    <p:sldId id="334" r:id="rId23"/>
    <p:sldId id="338" r:id="rId24"/>
    <p:sldId id="344" r:id="rId25"/>
    <p:sldId id="345" r:id="rId26"/>
    <p:sldId id="346" r:id="rId27"/>
    <p:sldId id="347" r:id="rId28"/>
    <p:sldId id="348" r:id="rId29"/>
    <p:sldId id="355" r:id="rId30"/>
    <p:sldId id="356" r:id="rId31"/>
    <p:sldId id="339" r:id="rId32"/>
    <p:sldId id="341" r:id="rId33"/>
    <p:sldId id="340" r:id="rId34"/>
    <p:sldId id="342" r:id="rId35"/>
    <p:sldId id="357" r:id="rId36"/>
    <p:sldId id="322" r:id="rId37"/>
    <p:sldId id="323" r:id="rId38"/>
    <p:sldId id="319" r:id="rId39"/>
    <p:sldId id="258" r:id="rId4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35" autoAdjust="0"/>
  </p:normalViewPr>
  <p:slideViewPr>
    <p:cSldViewPr>
      <p:cViewPr>
        <p:scale>
          <a:sx n="36" d="100"/>
          <a:sy n="36" d="100"/>
        </p:scale>
        <p:origin x="-5694" y="-28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E824E-631A-4A9C-B02A-01E8563BB43B}" type="datetimeFigureOut">
              <a:rPr lang="it-IT" smtClean="0"/>
              <a:t>30/05/2011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D23E17-278B-4C8C-BE54-B429219F8935}" type="slidenum">
              <a:rPr lang="it-IT" smtClean="0"/>
              <a:t>‹N›</a:t>
            </a:fld>
            <a:endParaRPr lang="it-IT"/>
          </a:p>
        </p:txBody>
      </p:sp>
    </p:spTree>
    <p:extLst>
      <p:ext uri="{BB962C8B-B14F-4D97-AF65-F5344CB8AC3E}">
        <p14:creationId xmlns:p14="http://schemas.microsoft.com/office/powerpoint/2010/main" val="3570109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A22356-5BCE-4B36-A07B-A19F6715B10D}" type="slidenum">
              <a:rPr lang="en-US"/>
              <a:pPr/>
              <a:t>2</a:t>
            </a:fld>
            <a:endParaRPr lang="en-US"/>
          </a:p>
        </p:txBody>
      </p:sp>
      <p:sp>
        <p:nvSpPr>
          <p:cNvPr id="4433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3395" name="Rectangle 3"/>
          <p:cNvSpPr>
            <a:spLocks noGrp="1" noChangeArrowheads="1"/>
          </p:cNvSpPr>
          <p:nvPr>
            <p:ph type="body" idx="1"/>
          </p:nvPr>
        </p:nvSpPr>
        <p:spPr bwMode="auto">
          <a:xfrm>
            <a:off x="685800" y="4343400"/>
            <a:ext cx="5486400" cy="41148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73075">
              <a:spcAft>
                <a:spcPts val="600"/>
              </a:spcAft>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A51DF-0999-44DB-B2E4-7A358AC77A32}" type="slidenum">
              <a:rPr lang="en-GB"/>
              <a:pPr/>
              <a:t>3</a:t>
            </a:fld>
            <a:endParaRPr lang="en-GB"/>
          </a:p>
        </p:txBody>
      </p:sp>
      <p:sp>
        <p:nvSpPr>
          <p:cNvPr id="248834" name="Rectangle 2"/>
          <p:cNvSpPr>
            <a:spLocks noGrp="1" noRot="1" noChangeAspect="1" noChangeArrowheads="1" noTextEdit="1"/>
          </p:cNvSpPr>
          <p:nvPr>
            <p:ph type="sldImg"/>
          </p:nvPr>
        </p:nvSpPr>
        <p:spPr>
          <a:xfrm>
            <a:off x="822325" y="703263"/>
            <a:ext cx="5621338" cy="4216400"/>
          </a:xfrm>
          <a:ln/>
        </p:spPr>
      </p:sp>
      <p:sp>
        <p:nvSpPr>
          <p:cNvPr id="248835" name="Rectangle 3"/>
          <p:cNvSpPr>
            <a:spLocks noGrp="1" noChangeArrowheads="1"/>
          </p:cNvSpPr>
          <p:nvPr>
            <p:ph type="body" idx="1"/>
          </p:nvPr>
        </p:nvSpPr>
        <p:spPr>
          <a:xfrm>
            <a:off x="696913" y="5341938"/>
            <a:ext cx="5886450" cy="33020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smtClean="0">
                <a:solidFill>
                  <a:schemeClr val="tx1"/>
                </a:solidFill>
                <a:effectLst/>
                <a:latin typeface="+mn-lt"/>
                <a:ea typeface="+mn-ea"/>
                <a:cs typeface="+mn-cs"/>
              </a:rPr>
              <a:t>Un gruppo con il </a:t>
            </a:r>
            <a:r>
              <a:rPr lang="it-IT" sz="1200" b="0" i="0" kern="1200" dirty="0" err="1" smtClean="0">
                <a:solidFill>
                  <a:schemeClr val="tx1"/>
                </a:solidFill>
                <a:effectLst/>
                <a:latin typeface="+mn-lt"/>
                <a:ea typeface="+mn-ea"/>
                <a:cs typeface="+mn-cs"/>
              </a:rPr>
              <a:t>flag</a:t>
            </a:r>
            <a:r>
              <a:rPr lang="it-IT" sz="1200" b="0" i="0" kern="1200" dirty="0" smtClean="0">
                <a:solidFill>
                  <a:schemeClr val="tx1"/>
                </a:solidFill>
                <a:effectLst/>
                <a:latin typeface="+mn-lt"/>
                <a:ea typeface="+mn-ea"/>
                <a:cs typeface="+mn-cs"/>
              </a:rPr>
              <a:t> di sola negazione può essere utilizzato solo per negare l'accesso dell'utente a una risorsa, mai per consentire tale accesso, chiudendo un punto di vulnerabilità che potrebbe essere creato se il gruppo venisse rimosso completamente. Se, ad esempio, un file contenesse un elenco di controllo di accesso (ACL, Access Control List) che negasse al gruppo </a:t>
            </a:r>
            <a:r>
              <a:rPr lang="it-IT" sz="1200" b="0" i="0" kern="1200" dirty="0" err="1" smtClean="0">
                <a:solidFill>
                  <a:schemeClr val="tx1"/>
                </a:solidFill>
                <a:effectLst/>
                <a:latin typeface="+mn-lt"/>
                <a:ea typeface="+mn-ea"/>
                <a:cs typeface="+mn-cs"/>
              </a:rPr>
              <a:t>Administrators</a:t>
            </a:r>
            <a:r>
              <a:rPr lang="it-IT" sz="1200" b="0" i="0" kern="1200" dirty="0" smtClean="0">
                <a:solidFill>
                  <a:schemeClr val="tx1"/>
                </a:solidFill>
                <a:effectLst/>
                <a:latin typeface="+mn-lt"/>
                <a:ea typeface="+mn-ea"/>
                <a:cs typeface="+mn-cs"/>
              </a:rPr>
              <a:t> qualsiasi tipo di accesso, ma concedesse determinati tipi di accessi a un altro gruppo a cui l'utente appartiene, all'utente verrebbe concesso l'accesso se il gruppo </a:t>
            </a:r>
            <a:r>
              <a:rPr lang="it-IT" sz="1200" b="0" i="0" kern="1200" dirty="0" err="1" smtClean="0">
                <a:solidFill>
                  <a:schemeClr val="tx1"/>
                </a:solidFill>
                <a:effectLst/>
                <a:latin typeface="+mn-lt"/>
                <a:ea typeface="+mn-ea"/>
                <a:cs typeface="+mn-cs"/>
              </a:rPr>
              <a:t>Administrators</a:t>
            </a:r>
            <a:r>
              <a:rPr lang="it-IT" sz="1200" b="0" i="0" kern="1200" dirty="0" smtClean="0">
                <a:solidFill>
                  <a:schemeClr val="tx1"/>
                </a:solidFill>
                <a:effectLst/>
                <a:latin typeface="+mn-lt"/>
                <a:ea typeface="+mn-ea"/>
                <a:cs typeface="+mn-cs"/>
              </a:rPr>
              <a:t> fosse assente dal </a:t>
            </a:r>
            <a:r>
              <a:rPr lang="it-IT" sz="1200" b="0" i="0" kern="1200" dirty="0" err="1" smtClean="0">
                <a:solidFill>
                  <a:schemeClr val="tx1"/>
                </a:solidFill>
                <a:effectLst/>
                <a:latin typeface="+mn-lt"/>
                <a:ea typeface="+mn-ea"/>
                <a:cs typeface="+mn-cs"/>
              </a:rPr>
              <a:t>token</a:t>
            </a:r>
            <a:r>
              <a:rPr lang="it-IT" sz="1200" b="0" i="0" kern="1200" dirty="0" smtClean="0">
                <a:solidFill>
                  <a:schemeClr val="tx1"/>
                </a:solidFill>
                <a:effectLst/>
                <a:latin typeface="+mn-lt"/>
                <a:ea typeface="+mn-ea"/>
                <a:cs typeface="+mn-cs"/>
              </a:rPr>
              <a:t>, concedendo alla versione utente standard dell'identità dell'utente un numero di accessi maggiore rispetto alla relativa identità amministrativa.</a:t>
            </a:r>
          </a:p>
          <a:p>
            <a:r>
              <a:rPr lang="it-IT" sz="1200" b="0" i="0" kern="1200" dirty="0" smtClean="0">
                <a:solidFill>
                  <a:schemeClr val="tx1"/>
                </a:solidFill>
                <a:effectLst/>
                <a:latin typeface="+mn-lt"/>
                <a:ea typeface="+mn-ea"/>
                <a:cs typeface="+mn-cs"/>
              </a:rPr>
              <a:t>I sistemi autonomi, che sono in genere rappresentati dai computer di casa, e i sistemi appartenenti a un dominio gestiscono l'accesso in modalità Approvazione amministratore da parte degli utenti remoti in modo differente in quanto i computer connessi a un dominio possono utilizzare gruppi amministrativi di dominio nelle relative autorizzazioni per le risorse. Quando un utente accede a una condivisione file di un computer autonomo, Windows richiede l'identità utente standard dell'utente remoto, mentre in sistemi appartenenti a un dominio Windows rispetta tutte le appartenenze ai gruppi di dominio dell'utente richiedendo l'identità amministrativa dell'utente.</a:t>
            </a:r>
          </a:p>
          <a:p>
            <a:endParaRPr lang="en-US" dirty="0"/>
          </a:p>
        </p:txBody>
      </p:sp>
      <p:sp>
        <p:nvSpPr>
          <p:cNvPr id="4" name="Segnaposto numero diapositiva 3"/>
          <p:cNvSpPr>
            <a:spLocks noGrp="1"/>
          </p:cNvSpPr>
          <p:nvPr>
            <p:ph type="sldNum" sz="quarter" idx="10"/>
          </p:nvPr>
        </p:nvSpPr>
        <p:spPr/>
        <p:txBody>
          <a:bodyPr/>
          <a:lstStyle/>
          <a:p>
            <a:fld id="{39D23E17-278B-4C8C-BE54-B429219F8935}" type="slidenum">
              <a:rPr lang="it-IT" smtClean="0"/>
              <a:t>16</a:t>
            </a:fld>
            <a:endParaRPr lang="it-IT"/>
          </a:p>
        </p:txBody>
      </p:sp>
    </p:spTree>
    <p:extLst>
      <p:ext uri="{BB962C8B-B14F-4D97-AF65-F5344CB8AC3E}">
        <p14:creationId xmlns:p14="http://schemas.microsoft.com/office/powerpoint/2010/main" val="12940246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838200"/>
          </a:xfrm>
          <a:prstGeom prst="rect">
            <a:avLst/>
          </a:prstGeom>
        </p:spPr>
        <p:txBody>
          <a:bodyPr/>
          <a:lstStyle/>
          <a:p>
            <a:r>
              <a:rPr lang="it-IT" smtClean="0"/>
              <a:t>Fare clic per modificare lo stile del titolo</a:t>
            </a:r>
            <a:endParaRPr lang="en-US"/>
          </a:p>
        </p:txBody>
      </p:sp>
      <p:sp>
        <p:nvSpPr>
          <p:cNvPr id="3" name="Content Placeholder 2"/>
          <p:cNvSpPr>
            <a:spLocks noGrp="1"/>
          </p:cNvSpPr>
          <p:nvPr>
            <p:ph idx="1"/>
          </p:nvPr>
        </p:nvSpPr>
        <p:spPr>
          <a:xfrm>
            <a:off x="457200" y="1981200"/>
            <a:ext cx="8229600" cy="4297363"/>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pic>
        <p:nvPicPr>
          <p:cNvPr id="4" name="Picture 2" descr="http://blogs.msdn.com/blogfiles/stevecla01/WindowsLiveWriter/QuicklylockingyourWindowsPC_B475/lock_2.jpg"/>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4183" b="98099" l="9225" r="89668"/>
                    </a14:imgEffect>
                  </a14:imgLayer>
                </a14:imgProps>
              </a:ext>
              <a:ext uri="{28A0092B-C50C-407E-A947-70E740481C1C}">
                <a14:useLocalDpi xmlns:a14="http://schemas.microsoft.com/office/drawing/2010/main" val="0"/>
              </a:ext>
            </a:extLst>
          </a:blip>
          <a:srcRect/>
          <a:stretch>
            <a:fillRect/>
          </a:stretch>
        </p:blipFill>
        <p:spPr bwMode="auto">
          <a:xfrm>
            <a:off x="7740352" y="416069"/>
            <a:ext cx="1398016" cy="1356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98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descr="C:\Users\Daniele\Desktop\dotnetday website\RISORSE\1291508_76596664.jpg"/>
          <p:cNvPicPr>
            <a:picLocks noChangeAspect="1" noChangeArrowheads="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2372" t="18605" r="4817" b="2291"/>
          <a:stretch/>
        </p:blipFill>
        <p:spPr bwMode="auto">
          <a:xfrm>
            <a:off x="1" y="0"/>
            <a:ext cx="9144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ttangolo 4"/>
          <p:cNvSpPr/>
          <p:nvPr/>
        </p:nvSpPr>
        <p:spPr>
          <a:xfrm>
            <a:off x="0" y="2276475"/>
            <a:ext cx="9144000" cy="3286125"/>
          </a:xfrm>
          <a:prstGeom prst="rect">
            <a:avLst/>
          </a:prstGeom>
          <a:solidFill>
            <a:schemeClr val="bg1">
              <a:alpha val="2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it-IT"/>
          </a:p>
        </p:txBody>
      </p:sp>
      <p:pic>
        <p:nvPicPr>
          <p:cNvPr id="6" name="Picture 2" descr="C:\Users\Daevil\Pictures\Tour 2011 Logo\Header_600x150.png"/>
          <p:cNvPicPr>
            <a:picLocks noChangeAspect="1" noChangeArrowheads="1"/>
          </p:cNvPicPr>
          <p:nvPr/>
        </p:nvPicPr>
        <p:blipFill>
          <a:blip r:embed="rId4">
            <a:extLst>
              <a:ext uri="{28A0092B-C50C-407E-A947-70E740481C1C}">
                <a14:useLocalDpi xmlns:a14="http://schemas.microsoft.com/office/drawing/2010/main" val="0"/>
              </a:ext>
            </a:extLst>
          </a:blip>
          <a:srcRect l="42279"/>
          <a:stretch>
            <a:fillRect/>
          </a:stretch>
        </p:blipFill>
        <p:spPr bwMode="auto">
          <a:xfrm>
            <a:off x="41275" y="5957888"/>
            <a:ext cx="2016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Workspace\EventSites\dotnetday.it\DotNetDay\Content\img\logo_microsoft_whi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6273800"/>
            <a:ext cx="21415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435225"/>
            <a:ext cx="7772400" cy="1470025"/>
          </a:xfrm>
          <a:prstGeom prst="rect">
            <a:avLst/>
          </a:prstGeom>
        </p:spPr>
        <p:txBody>
          <a:bodyPr>
            <a:noAutofit/>
          </a:bodyPr>
          <a:lstStyle>
            <a:lvl1pPr algn="ctr">
              <a:defRPr sz="5400" b="0">
                <a:solidFill>
                  <a:srgbClr val="460000"/>
                </a:solidFill>
                <a:latin typeface="Segoe UI" pitchFamily="34" charset="0"/>
                <a:ea typeface="Segoe UI" pitchFamily="34" charset="0"/>
                <a:cs typeface="Segoe UI" pitchFamily="34" charset="0"/>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371600" y="4191000"/>
            <a:ext cx="6400800" cy="1219200"/>
          </a:xfrm>
        </p:spPr>
        <p:txBody>
          <a:bodyPr/>
          <a:lstStyle>
            <a:lvl1pPr marL="0" indent="0" algn="ctr">
              <a:buNone/>
              <a:defRPr sz="3600">
                <a:solidFill>
                  <a:schemeClr val="accent2">
                    <a:lumMod val="50000"/>
                  </a:schemeClr>
                </a:solidFill>
                <a:effectLst>
                  <a:outerShdw blurRad="342900" dir="5400000" algn="ctr" rotWithShape="0">
                    <a:schemeClr val="bg1">
                      <a:alpha val="50000"/>
                    </a:schemeClr>
                  </a:outerShdw>
                </a:effectLst>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Tree>
    <p:extLst>
      <p:ext uri="{BB962C8B-B14F-4D97-AF65-F5344CB8AC3E}">
        <p14:creationId xmlns:p14="http://schemas.microsoft.com/office/powerpoint/2010/main" val="55989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709987"/>
            <a:ext cx="7772400" cy="1362075"/>
          </a:xfrm>
          <a:prstGeom prst="rect">
            <a:avLst/>
          </a:prstGeom>
        </p:spPr>
        <p:txBody>
          <a:bodyPr anchor="t"/>
          <a:lstStyle>
            <a:lvl1pPr algn="l">
              <a:defRPr sz="4000" b="1" cap="all">
                <a:solidFill>
                  <a:schemeClr val="bg2">
                    <a:lumMod val="2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722313" y="2209800"/>
            <a:ext cx="7772400" cy="1500187"/>
          </a:xfrm>
        </p:spPr>
        <p:txBody>
          <a:bodyPr anchor="b">
            <a:normAutofit/>
          </a:bodyPr>
          <a:lstStyle>
            <a:lvl1pPr marL="0" indent="0">
              <a:buNone/>
              <a:defRPr sz="2800">
                <a:solidFill>
                  <a:schemeClr val="bg1"/>
                </a:solidFill>
                <a:effectLst>
                  <a:outerShdw blurRad="317500" dir="5400000" algn="ctr" rotWithShape="0">
                    <a:schemeClr val="bg1">
                      <a:alpha val="42000"/>
                    </a:scheme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301603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838200"/>
          </a:xfrm>
          <a:prstGeom prst="rect">
            <a:avLst/>
          </a:prstGeom>
        </p:spPr>
        <p:txBody>
          <a:bodyPr/>
          <a:lstStyle>
            <a:lvl1pPr>
              <a:defRPr>
                <a:solidFill>
                  <a:schemeClr val="tx1"/>
                </a:solidFill>
              </a:defRPr>
            </a:lvl1pPr>
          </a:lstStyle>
          <a:p>
            <a:r>
              <a:rPr lang="it-IT" dirty="0" smtClean="0"/>
              <a:t>Fare clic per modificare lo stile del titolo</a:t>
            </a:r>
            <a:endParaRPr lang="en-US" dirty="0"/>
          </a:p>
        </p:txBody>
      </p:sp>
    </p:spTree>
    <p:extLst>
      <p:ext uri="{BB962C8B-B14F-4D97-AF65-F5344CB8AC3E}">
        <p14:creationId xmlns:p14="http://schemas.microsoft.com/office/powerpoint/2010/main" val="24132134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uota">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37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iapositiva titolo">
    <p:spTree>
      <p:nvGrpSpPr>
        <p:cNvPr id="1" name=""/>
        <p:cNvGrpSpPr/>
        <p:nvPr/>
      </p:nvGrpSpPr>
      <p:grpSpPr>
        <a:xfrm>
          <a:off x="0" y="0"/>
          <a:ext cx="0" cy="0"/>
          <a:chOff x="0" y="0"/>
          <a:chExt cx="0" cy="0"/>
        </a:xfrm>
      </p:grpSpPr>
      <p:pic>
        <p:nvPicPr>
          <p:cNvPr id="4" name="Picture 6" descr="MSDNAA_cov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sdnaa_logo_horiz_revers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 y="1295400"/>
            <a:ext cx="5267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ms_logo.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6700" y="6373813"/>
            <a:ext cx="10287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p:nvSpPr>
        <p:spPr bwMode="auto">
          <a:xfrm>
            <a:off x="7162800" y="6629400"/>
            <a:ext cx="17526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defRPr/>
            </a:pPr>
            <a:r>
              <a:rPr lang="en-US" sz="700" smtClean="0">
                <a:solidFill>
                  <a:srgbClr val="FFFFFF"/>
                </a:solidFill>
              </a:rPr>
              <a:t>©2009 Microsoft</a:t>
            </a:r>
          </a:p>
        </p:txBody>
      </p:sp>
      <p:sp>
        <p:nvSpPr>
          <p:cNvPr id="3" name="Subtitle 2"/>
          <p:cNvSpPr>
            <a:spLocks noGrp="1"/>
          </p:cNvSpPr>
          <p:nvPr>
            <p:ph type="subTitle" idx="1"/>
          </p:nvPr>
        </p:nvSpPr>
        <p:spPr>
          <a:xfrm>
            <a:off x="990600" y="1981200"/>
            <a:ext cx="6400800" cy="17526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Tree>
    <p:extLst>
      <p:ext uri="{BB962C8B-B14F-4D97-AF65-F5344CB8AC3E}">
        <p14:creationId xmlns:p14="http://schemas.microsoft.com/office/powerpoint/2010/main" val="302934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MSDNAA_cover.jpg"/>
          <p:cNvPicPr>
            <a:picLocks noChangeAspect="1"/>
          </p:cNvPicPr>
          <p:nvPr userDrawn="1"/>
        </p:nvPicPr>
        <p:blipFill>
          <a:blip r:embed="rId2"/>
          <a:stretch>
            <a:fillRect/>
          </a:stretch>
        </p:blipFill>
        <p:spPr>
          <a:xfrm>
            <a:off x="0" y="0"/>
            <a:ext cx="9144000" cy="6858000"/>
          </a:xfrm>
          <a:prstGeom prst="rect">
            <a:avLst/>
          </a:prstGeom>
        </p:spPr>
      </p:pic>
      <p:sp>
        <p:nvSpPr>
          <p:cNvPr id="3" name="Subtitle 2"/>
          <p:cNvSpPr>
            <a:spLocks noGrp="1"/>
          </p:cNvSpPr>
          <p:nvPr>
            <p:ph type="subTitle" idx="1"/>
          </p:nvPr>
        </p:nvSpPr>
        <p:spPr>
          <a:xfrm>
            <a:off x="990600" y="1981200"/>
            <a:ext cx="6400800" cy="17526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msdnaa_logo_horiz_reverse.png"/>
          <p:cNvPicPr>
            <a:picLocks noChangeAspect="1"/>
          </p:cNvPicPr>
          <p:nvPr userDrawn="1"/>
        </p:nvPicPr>
        <p:blipFill>
          <a:blip r:embed="rId3"/>
          <a:stretch>
            <a:fillRect/>
          </a:stretch>
        </p:blipFill>
        <p:spPr>
          <a:xfrm>
            <a:off x="370840" y="1295400"/>
            <a:ext cx="5267960" cy="518160"/>
          </a:xfrm>
          <a:prstGeom prst="rect">
            <a:avLst/>
          </a:prstGeom>
        </p:spPr>
      </p:pic>
      <p:pic>
        <p:nvPicPr>
          <p:cNvPr id="9" name="Picture 8" descr="ms_logo.png"/>
          <p:cNvPicPr>
            <a:picLocks noChangeAspect="1"/>
          </p:cNvPicPr>
          <p:nvPr userDrawn="1"/>
        </p:nvPicPr>
        <p:blipFill>
          <a:blip r:embed="rId4"/>
          <a:stretch>
            <a:fillRect/>
          </a:stretch>
        </p:blipFill>
        <p:spPr>
          <a:xfrm>
            <a:off x="7887267" y="6373087"/>
            <a:ext cx="1028133" cy="256313"/>
          </a:xfrm>
          <a:prstGeom prst="rect">
            <a:avLst/>
          </a:prstGeom>
        </p:spPr>
      </p:pic>
      <p:sp>
        <p:nvSpPr>
          <p:cNvPr id="10" name="TextBox 9"/>
          <p:cNvSpPr txBox="1"/>
          <p:nvPr userDrawn="1"/>
        </p:nvSpPr>
        <p:spPr>
          <a:xfrm>
            <a:off x="7162800" y="6629400"/>
            <a:ext cx="1752600" cy="200055"/>
          </a:xfrm>
          <a:prstGeom prst="rect">
            <a:avLst/>
          </a:prstGeom>
          <a:noFill/>
        </p:spPr>
        <p:txBody>
          <a:bodyPr wrap="square" rtlCol="0">
            <a:spAutoFit/>
          </a:bodyPr>
          <a:lstStyle/>
          <a:p>
            <a:pPr algn="r"/>
            <a:r>
              <a:rPr lang="en-US" sz="700" dirty="0" smtClean="0">
                <a:solidFill>
                  <a:srgbClr val="FFFFFF"/>
                </a:solidFill>
              </a:rPr>
              <a:t>©2009 Microsoft</a:t>
            </a:r>
            <a:endParaRPr lang="en-US" sz="700" dirty="0">
              <a:solidFill>
                <a:srgbClr val="FFFFFF"/>
              </a:solidFill>
            </a:endParaRPr>
          </a:p>
        </p:txBody>
      </p:sp>
    </p:spTree>
    <p:extLst>
      <p:ext uri="{BB962C8B-B14F-4D97-AF65-F5344CB8AC3E}">
        <p14:creationId xmlns:p14="http://schemas.microsoft.com/office/powerpoint/2010/main" val="484301729"/>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pic>
        <p:nvPicPr>
          <p:cNvPr id="6" name="Picture 6" descr="C:\Users\Daniele\Desktop\dotnetday website\RISORSE\1291508_76596664.jpg"/>
          <p:cNvPicPr>
            <a:picLocks noChangeAspect="1" noChangeArrowheads="1"/>
          </p:cNvPicPr>
          <p:nvPr/>
        </p:nvPicPr>
        <p:blipFill rotWithShape="1">
          <a:blip r:embed="rId10" cstate="print">
            <a:duotone>
              <a:schemeClr val="accent2">
                <a:shade val="45000"/>
                <a:satMod val="135000"/>
              </a:schemeClr>
              <a:prstClr val="white"/>
            </a:duotone>
            <a:extLst>
              <a:ext uri="{28A0092B-C50C-407E-A947-70E740481C1C}">
                <a14:useLocalDpi xmlns:a14="http://schemas.microsoft.com/office/drawing/2010/main" val="0"/>
              </a:ext>
            </a:extLst>
          </a:blip>
          <a:srcRect l="2372" t="18605" r="4817" b="2291"/>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 Placeholder 2"/>
          <p:cNvSpPr>
            <a:spLocks noGrp="1"/>
          </p:cNvSpPr>
          <p:nvPr>
            <p:ph type="body" idx="1"/>
          </p:nvPr>
        </p:nvSpPr>
        <p:spPr bwMode="auto">
          <a:xfrm>
            <a:off x="457200" y="14478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smtClean="0"/>
          </a:p>
        </p:txBody>
      </p:sp>
      <p:pic>
        <p:nvPicPr>
          <p:cNvPr id="1028" name="Picture 2" descr="C:\Users\Daevil\Pictures\Tour 2011 Logo\Header_600x150.png"/>
          <p:cNvPicPr>
            <a:picLocks noChangeAspect="1" noChangeArrowheads="1"/>
          </p:cNvPicPr>
          <p:nvPr/>
        </p:nvPicPr>
        <p:blipFill>
          <a:blip r:embed="rId11" cstate="print">
            <a:extLst>
              <a:ext uri="{28A0092B-C50C-407E-A947-70E740481C1C}">
                <a14:useLocalDpi xmlns:a14="http://schemas.microsoft.com/office/drawing/2010/main" val="0"/>
              </a:ext>
            </a:extLst>
          </a:blip>
          <a:srcRect l="42279"/>
          <a:stretch>
            <a:fillRect/>
          </a:stretch>
        </p:blipFill>
        <p:spPr bwMode="auto">
          <a:xfrm>
            <a:off x="41275" y="6254750"/>
            <a:ext cx="1330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3" descr="C:\Users\Daniele\Documents\uni\III ANNO\MSP\MATERIALE\microsoft-black.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3800" y="6467475"/>
            <a:ext cx="14557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egnaposto titolo 1"/>
          <p:cNvSpPr>
            <a:spLocks noGrp="1"/>
          </p:cNvSpPr>
          <p:nvPr>
            <p:ph type="title"/>
          </p:nvPr>
        </p:nvSpPr>
        <p:spPr bwMode="auto">
          <a:xfrm>
            <a:off x="457200" y="381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dirty="0" smtClean="0"/>
              <a:t>Fare clic per modificare lo stile del titolo</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8" r:id="rId7"/>
  </p:sldLayoutIdLst>
  <p:transition>
    <p:fade thruBlk="1"/>
  </p:transition>
  <p:timing>
    <p:tnLst>
      <p:par>
        <p:cTn id="1" dur="indefinite" restart="never" nodeType="tmRoot"/>
      </p:par>
    </p:tnLst>
  </p:timing>
  <p:txStyles>
    <p:titleStyle>
      <a:lvl1pPr algn="ctr" rtl="0" eaLnBrk="1" fontAlgn="base" hangingPunct="1">
        <a:spcBef>
          <a:spcPct val="0"/>
        </a:spcBef>
        <a:spcAft>
          <a:spcPct val="0"/>
        </a:spcAft>
        <a:defRPr sz="4000" kern="1200">
          <a:solidFill>
            <a:schemeClr val="tx1"/>
          </a:solidFill>
          <a:latin typeface="Segoe UI" pitchFamily="34" charset="0"/>
          <a:ea typeface="Segoe UI" pitchFamily="34" charset="0"/>
          <a:cs typeface="Segoe UI" pitchFamily="34" charset="0"/>
        </a:defRPr>
      </a:lvl1pPr>
      <a:lvl2pPr algn="ctr" rtl="0" eaLnBrk="1" fontAlgn="base" hangingPunct="1">
        <a:spcBef>
          <a:spcPct val="0"/>
        </a:spcBef>
        <a:spcAft>
          <a:spcPct val="0"/>
        </a:spcAft>
        <a:defRPr sz="4000">
          <a:solidFill>
            <a:schemeClr val="bg1"/>
          </a:solidFill>
          <a:latin typeface="Segoe UI" pitchFamily="34" charset="0"/>
          <a:cs typeface="Segoe UI" pitchFamily="34" charset="0"/>
        </a:defRPr>
      </a:lvl2pPr>
      <a:lvl3pPr algn="ctr" rtl="0" eaLnBrk="1" fontAlgn="base" hangingPunct="1">
        <a:spcBef>
          <a:spcPct val="0"/>
        </a:spcBef>
        <a:spcAft>
          <a:spcPct val="0"/>
        </a:spcAft>
        <a:defRPr sz="4000">
          <a:solidFill>
            <a:schemeClr val="bg1"/>
          </a:solidFill>
          <a:latin typeface="Segoe UI" pitchFamily="34" charset="0"/>
          <a:cs typeface="Segoe UI" pitchFamily="34" charset="0"/>
        </a:defRPr>
      </a:lvl3pPr>
      <a:lvl4pPr algn="ctr" rtl="0" eaLnBrk="1" fontAlgn="base" hangingPunct="1">
        <a:spcBef>
          <a:spcPct val="0"/>
        </a:spcBef>
        <a:spcAft>
          <a:spcPct val="0"/>
        </a:spcAft>
        <a:defRPr sz="4000">
          <a:solidFill>
            <a:schemeClr val="bg1"/>
          </a:solidFill>
          <a:latin typeface="Segoe UI" pitchFamily="34" charset="0"/>
          <a:cs typeface="Segoe UI" pitchFamily="34" charset="0"/>
        </a:defRPr>
      </a:lvl4pPr>
      <a:lvl5pPr algn="ctr" rtl="0" eaLnBrk="1" fontAlgn="base" hangingPunct="1">
        <a:spcBef>
          <a:spcPct val="0"/>
        </a:spcBef>
        <a:spcAft>
          <a:spcPct val="0"/>
        </a:spcAft>
        <a:defRPr sz="4000">
          <a:solidFill>
            <a:schemeClr val="bg1"/>
          </a:solidFill>
          <a:latin typeface="Segoe UI" pitchFamily="34" charset="0"/>
          <a:cs typeface="Segoe UI" pitchFamily="34" charset="0"/>
        </a:defRPr>
      </a:lvl5pPr>
      <a:lvl6pPr marL="457200" algn="ctr" rtl="0" eaLnBrk="1" fontAlgn="base" hangingPunct="1">
        <a:spcBef>
          <a:spcPct val="0"/>
        </a:spcBef>
        <a:spcAft>
          <a:spcPct val="0"/>
        </a:spcAft>
        <a:defRPr sz="4400">
          <a:solidFill>
            <a:srgbClr val="1E1C11"/>
          </a:solidFill>
          <a:latin typeface="Segoe UI" pitchFamily="34" charset="0"/>
          <a:cs typeface="Segoe UI" pitchFamily="34" charset="0"/>
        </a:defRPr>
      </a:lvl6pPr>
      <a:lvl7pPr marL="914400" algn="ctr" rtl="0" eaLnBrk="1" fontAlgn="base" hangingPunct="1">
        <a:spcBef>
          <a:spcPct val="0"/>
        </a:spcBef>
        <a:spcAft>
          <a:spcPct val="0"/>
        </a:spcAft>
        <a:defRPr sz="4400">
          <a:solidFill>
            <a:srgbClr val="1E1C11"/>
          </a:solidFill>
          <a:latin typeface="Segoe UI" pitchFamily="34" charset="0"/>
          <a:cs typeface="Segoe UI" pitchFamily="34" charset="0"/>
        </a:defRPr>
      </a:lvl7pPr>
      <a:lvl8pPr marL="1371600" algn="ctr" rtl="0" eaLnBrk="1" fontAlgn="base" hangingPunct="1">
        <a:spcBef>
          <a:spcPct val="0"/>
        </a:spcBef>
        <a:spcAft>
          <a:spcPct val="0"/>
        </a:spcAft>
        <a:defRPr sz="4400">
          <a:solidFill>
            <a:srgbClr val="1E1C11"/>
          </a:solidFill>
          <a:latin typeface="Segoe UI" pitchFamily="34" charset="0"/>
          <a:cs typeface="Segoe UI" pitchFamily="34" charset="0"/>
        </a:defRPr>
      </a:lvl8pPr>
      <a:lvl9pPr marL="1828800" algn="ctr" rtl="0" eaLnBrk="1" fontAlgn="base" hangingPunct="1">
        <a:spcBef>
          <a:spcPct val="0"/>
        </a:spcBef>
        <a:spcAft>
          <a:spcPct val="0"/>
        </a:spcAft>
        <a:defRPr sz="4400">
          <a:solidFill>
            <a:srgbClr val="1E1C11"/>
          </a:solidFill>
          <a:latin typeface="Segoe UI" pitchFamily="34" charset="0"/>
          <a:cs typeface="Segoe UI" pitchFamily="34" charset="0"/>
        </a:defRPr>
      </a:lvl9pPr>
    </p:titleStyle>
    <p:bodyStyle>
      <a:lvl1pPr marL="342900" indent="-342900" algn="l" rtl="0" eaLnBrk="1" fontAlgn="base" hangingPunct="1">
        <a:spcBef>
          <a:spcPct val="20000"/>
        </a:spcBef>
        <a:spcAft>
          <a:spcPct val="0"/>
        </a:spcAft>
        <a:buFont typeface="Arial" charset="0"/>
        <a:defRPr sz="3200" kern="1200">
          <a:solidFill>
            <a:schemeClr val="tx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hortlink.it/s/iVwl" TargetMode="External"/><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5.emf"/></Relationships>
</file>

<file path=ppt/slides/_rels/slide33.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2.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6.emf"/><Relationship Id="rId9"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radium.nsc.mi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ctrTitle"/>
          </p:nvPr>
        </p:nvSpPr>
        <p:spPr>
          <a:xfrm>
            <a:off x="967420" y="2348880"/>
            <a:ext cx="7569200" cy="1470025"/>
          </a:xfrm>
        </p:spPr>
        <p:txBody>
          <a:bodyPr/>
          <a:lstStyle/>
          <a:p>
            <a:r>
              <a:rPr lang="en-US" dirty="0" smtClean="0"/>
              <a:t>Windows Internals Tour</a:t>
            </a:r>
            <a:endParaRPr lang="en-US" dirty="0"/>
          </a:p>
        </p:txBody>
      </p:sp>
      <p:sp>
        <p:nvSpPr>
          <p:cNvPr id="308227" name="Rectangle 3"/>
          <p:cNvSpPr>
            <a:spLocks noGrp="1" noChangeArrowheads="1"/>
          </p:cNvSpPr>
          <p:nvPr>
            <p:ph type="subTitle" idx="1"/>
          </p:nvPr>
        </p:nvSpPr>
        <p:spPr>
          <a:xfrm>
            <a:off x="1619672" y="3861048"/>
            <a:ext cx="6400800" cy="1219200"/>
          </a:xfrm>
        </p:spPr>
        <p:txBody>
          <a:bodyPr/>
          <a:lstStyle/>
          <a:p>
            <a:r>
              <a:rPr lang="en-US" dirty="0" smtClean="0"/>
              <a:t>Windows Security</a:t>
            </a:r>
            <a:endParaRPr lang="en-US" dirty="0"/>
          </a:p>
        </p:txBody>
      </p:sp>
      <p:sp>
        <p:nvSpPr>
          <p:cNvPr id="2" name="CasellaDiTesto 1"/>
          <p:cNvSpPr txBox="1"/>
          <p:nvPr/>
        </p:nvSpPr>
        <p:spPr>
          <a:xfrm>
            <a:off x="1403648" y="4942909"/>
            <a:ext cx="6696744" cy="923330"/>
          </a:xfrm>
          <a:prstGeom prst="rect">
            <a:avLst/>
          </a:prstGeom>
          <a:noFill/>
        </p:spPr>
        <p:txBody>
          <a:bodyPr wrap="square" rtlCol="0">
            <a:spAutoFit/>
          </a:bodyPr>
          <a:lstStyle/>
          <a:p>
            <a:pPr algn="ctr"/>
            <a:r>
              <a:rPr lang="it-IT" b="1" i="1" dirty="0" smtClean="0">
                <a:solidFill>
                  <a:schemeClr val="bg1"/>
                </a:solidFill>
              </a:rPr>
              <a:t>Andrea Dell’Amico – Microsoft </a:t>
            </a:r>
            <a:r>
              <a:rPr lang="it-IT" b="1" i="1" dirty="0" err="1" smtClean="0">
                <a:solidFill>
                  <a:schemeClr val="bg1"/>
                </a:solidFill>
              </a:rPr>
              <a:t>Student</a:t>
            </a:r>
            <a:r>
              <a:rPr lang="it-IT" b="1" i="1" dirty="0" smtClean="0">
                <a:solidFill>
                  <a:schemeClr val="bg1"/>
                </a:solidFill>
              </a:rPr>
              <a:t> Partner</a:t>
            </a:r>
          </a:p>
          <a:p>
            <a:pPr algn="ctr"/>
            <a:endParaRPr lang="it-IT" b="1" i="1" dirty="0" smtClean="0">
              <a:solidFill>
                <a:schemeClr val="bg1"/>
              </a:solidFill>
            </a:endParaRPr>
          </a:p>
          <a:p>
            <a:pPr algn="ctr"/>
            <a:r>
              <a:rPr lang="it-IT" b="1" i="1" dirty="0" smtClean="0">
                <a:solidFill>
                  <a:schemeClr val="bg1"/>
                </a:solidFill>
              </a:rPr>
              <a:t>andrea.dellamico@msptechrep.com</a:t>
            </a:r>
          </a:p>
        </p:txBody>
      </p:sp>
      <p:pic>
        <p:nvPicPr>
          <p:cNvPr id="6" name="Picture 2" descr="C:\Users\Andrea\Documents\ac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4664"/>
            <a:ext cx="3458304" cy="11521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10075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7200" y="457200"/>
            <a:ext cx="8229600" cy="1143000"/>
          </a:xfrm>
        </p:spPr>
        <p:txBody>
          <a:bodyPr/>
          <a:lstStyle/>
          <a:p>
            <a:r>
              <a:rPr lang="en-US" dirty="0">
                <a:solidFill>
                  <a:schemeClr val="tx1"/>
                </a:solidFill>
              </a:rPr>
              <a:t>Code </a:t>
            </a:r>
            <a:r>
              <a:rPr lang="en-US" dirty="0" smtClean="0">
                <a:solidFill>
                  <a:schemeClr val="tx1"/>
                </a:solidFill>
              </a:rPr>
              <a:t>Integrity - </a:t>
            </a:r>
            <a:r>
              <a:rPr lang="en-US" dirty="0" err="1">
                <a:solidFill>
                  <a:schemeClr val="tx1"/>
                </a:solidFill>
              </a:rPr>
              <a:t>PatchGuard</a:t>
            </a:r>
            <a:endParaRPr lang="en-US" dirty="0">
              <a:solidFill>
                <a:schemeClr val="tx1"/>
              </a:solidFill>
            </a:endParaRPr>
          </a:p>
        </p:txBody>
      </p:sp>
      <p:sp>
        <p:nvSpPr>
          <p:cNvPr id="3" name="Segnaposto contenuto 2"/>
          <p:cNvSpPr>
            <a:spLocks noGrp="1"/>
          </p:cNvSpPr>
          <p:nvPr>
            <p:ph idx="1"/>
          </p:nvPr>
        </p:nvSpPr>
        <p:spPr/>
        <p:txBody>
          <a:bodyPr>
            <a:normAutofit/>
          </a:bodyPr>
          <a:lstStyle/>
          <a:p>
            <a:r>
              <a:rPr lang="en-US" dirty="0" smtClean="0"/>
              <a:t>CI checks also all binaries loaded into protect process and system DLL</a:t>
            </a:r>
          </a:p>
          <a:p>
            <a:endParaRPr lang="en-US" dirty="0" smtClean="0"/>
          </a:p>
          <a:p>
            <a:r>
              <a:rPr lang="en-US" dirty="0" smtClean="0"/>
              <a:t>Only signed Driver on x64 system</a:t>
            </a:r>
          </a:p>
          <a:p>
            <a:endParaRPr lang="en-US" dirty="0" smtClean="0"/>
          </a:p>
          <a:p>
            <a:r>
              <a:rPr lang="en-US" dirty="0" smtClean="0"/>
              <a:t>OS can be booted in Test Mode, but no DRM will works (</a:t>
            </a:r>
            <a:r>
              <a:rPr lang="en-US" dirty="0" err="1" smtClean="0"/>
              <a:t>eg</a:t>
            </a:r>
            <a:r>
              <a:rPr lang="en-US" dirty="0" smtClean="0"/>
              <a:t>. no DVD or WMV play)</a:t>
            </a:r>
          </a:p>
          <a:p>
            <a:endParaRPr lang="en-US" dirty="0" smtClean="0"/>
          </a:p>
          <a:p>
            <a:endParaRPr lang="en-US" dirty="0"/>
          </a:p>
        </p:txBody>
      </p:sp>
    </p:spTree>
    <p:extLst>
      <p:ext uri="{BB962C8B-B14F-4D97-AF65-F5344CB8AC3E}">
        <p14:creationId xmlns:p14="http://schemas.microsoft.com/office/powerpoint/2010/main" val="65462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7200" y="457200"/>
            <a:ext cx="8229600" cy="1143000"/>
          </a:xfrm>
        </p:spPr>
        <p:txBody>
          <a:bodyPr/>
          <a:lstStyle/>
          <a:p>
            <a:r>
              <a:rPr lang="en-US" dirty="0">
                <a:solidFill>
                  <a:schemeClr val="tx1"/>
                </a:solidFill>
              </a:rPr>
              <a:t>Code </a:t>
            </a:r>
            <a:r>
              <a:rPr lang="en-US" dirty="0" smtClean="0">
                <a:solidFill>
                  <a:schemeClr val="tx1"/>
                </a:solidFill>
              </a:rPr>
              <a:t>Integrity - </a:t>
            </a:r>
            <a:r>
              <a:rPr lang="en-US" dirty="0" err="1">
                <a:solidFill>
                  <a:schemeClr val="tx1"/>
                </a:solidFill>
              </a:rPr>
              <a:t>PatchGuard</a:t>
            </a:r>
            <a:endParaRPr lang="en-US" dirty="0">
              <a:solidFill>
                <a:schemeClr val="tx1"/>
              </a:solidFill>
            </a:endParaRPr>
          </a:p>
        </p:txBody>
      </p:sp>
      <p:sp>
        <p:nvSpPr>
          <p:cNvPr id="3" name="Segnaposto contenuto 2"/>
          <p:cNvSpPr>
            <a:spLocks noGrp="1"/>
          </p:cNvSpPr>
          <p:nvPr>
            <p:ph idx="1"/>
          </p:nvPr>
        </p:nvSpPr>
        <p:spPr>
          <a:xfrm>
            <a:off x="611560" y="1484784"/>
            <a:ext cx="8795320" cy="1008113"/>
          </a:xfrm>
        </p:spPr>
        <p:txBody>
          <a:bodyPr>
            <a:normAutofit fontScale="92500" lnSpcReduction="10000"/>
          </a:bodyPr>
          <a:lstStyle/>
          <a:p>
            <a:endParaRPr lang="en-US" dirty="0" smtClean="0"/>
          </a:p>
          <a:p>
            <a:pPr marL="0" indent="0">
              <a:buNone/>
            </a:pPr>
            <a:r>
              <a:rPr lang="en-US" dirty="0" smtClean="0"/>
              <a:t>And if something goes wrong?</a:t>
            </a:r>
          </a:p>
          <a:p>
            <a:endParaRPr lang="en-US" dirty="0" smtClean="0"/>
          </a:p>
          <a:p>
            <a:endParaRPr lang="en-US" dirty="0"/>
          </a:p>
        </p:txBody>
      </p:sp>
      <p:pic>
        <p:nvPicPr>
          <p:cNvPr id="10244" name="Picture 4" descr="http://blogs.technet.com/cfs-filesystemfile.ashx/__key/CommunityServer-Blogs-Components-WeblogFiles/00-00-00-52-36-metablogapi/4745.image_5F00_thumb47_5F00_0847D56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23928" y="2546448"/>
            <a:ext cx="5107026" cy="383488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431540" y="3559949"/>
            <a:ext cx="3240360" cy="1754326"/>
          </a:xfrm>
          <a:prstGeom prst="rect">
            <a:avLst/>
          </a:prstGeom>
          <a:noFill/>
        </p:spPr>
        <p:txBody>
          <a:bodyPr wrap="square" rtlCol="0">
            <a:spAutoFit/>
          </a:bodyPr>
          <a:lstStyle/>
          <a:p>
            <a:pPr algn="ctr"/>
            <a:r>
              <a:rPr lang="en-US" dirty="0" smtClean="0"/>
              <a:t>Check Mark </a:t>
            </a:r>
            <a:r>
              <a:rPr lang="en-US" dirty="0" err="1" smtClean="0"/>
              <a:t>Russinovich</a:t>
            </a:r>
            <a:r>
              <a:rPr lang="en-US" dirty="0" smtClean="0"/>
              <a:t> Blog to see how change BSOD Colors!</a:t>
            </a:r>
          </a:p>
          <a:p>
            <a:pPr algn="ctr"/>
            <a:endParaRPr lang="it-IT" dirty="0"/>
          </a:p>
          <a:p>
            <a:pPr algn="ctr"/>
            <a:endParaRPr lang="it-IT" dirty="0" smtClean="0"/>
          </a:p>
          <a:p>
            <a:pPr algn="ctr"/>
            <a:endParaRPr lang="it-IT" dirty="0"/>
          </a:p>
          <a:p>
            <a:pPr algn="ctr"/>
            <a:r>
              <a:rPr lang="en-US" dirty="0">
                <a:hlinkClick r:id="rId3"/>
              </a:rPr>
              <a:t>http://shortlink.it/s/iVwl</a:t>
            </a:r>
            <a:endParaRPr lang="en-US" dirty="0"/>
          </a:p>
        </p:txBody>
      </p:sp>
      <p:pic>
        <p:nvPicPr>
          <p:cNvPr id="10245" name="Picture 5" descr="C:\Users\Andrea\AppData\Local\Microsoft\Windows\Temporary Internet Files\Content.IE5\8W6Q9Q1I\MC900432539[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664" y="4221088"/>
            <a:ext cx="732084" cy="73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arn(inVertical)">
                                      <p:cBhvr>
                                        <p:cTn id="7" dur="500"/>
                                        <p:tgtEl>
                                          <p:spTgt spid="1024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0245"/>
                                        </p:tgtEl>
                                        <p:attrNameLst>
                                          <p:attrName>style.visibility</p:attrName>
                                        </p:attrNameLst>
                                      </p:cBhvr>
                                      <p:to>
                                        <p:strVal val="visible"/>
                                      </p:to>
                                    </p:set>
                                    <p:anim calcmode="lin" valueType="num">
                                      <p:cBhvr>
                                        <p:cTn id="17" dur="500" fill="hold"/>
                                        <p:tgtEl>
                                          <p:spTgt spid="10245"/>
                                        </p:tgtEl>
                                        <p:attrNameLst>
                                          <p:attrName>ppt_w</p:attrName>
                                        </p:attrNameLst>
                                      </p:cBhvr>
                                      <p:tavLst>
                                        <p:tav tm="0">
                                          <p:val>
                                            <p:fltVal val="0"/>
                                          </p:val>
                                        </p:tav>
                                        <p:tav tm="100000">
                                          <p:val>
                                            <p:strVal val="#ppt_w"/>
                                          </p:val>
                                        </p:tav>
                                      </p:tavLst>
                                    </p:anim>
                                    <p:anim calcmode="lin" valueType="num">
                                      <p:cBhvr>
                                        <p:cTn id="18" dur="500" fill="hold"/>
                                        <p:tgtEl>
                                          <p:spTgt spid="10245"/>
                                        </p:tgtEl>
                                        <p:attrNameLst>
                                          <p:attrName>ppt_h</p:attrName>
                                        </p:attrNameLst>
                                      </p:cBhvr>
                                      <p:tavLst>
                                        <p:tav tm="0">
                                          <p:val>
                                            <p:fltVal val="0"/>
                                          </p:val>
                                        </p:tav>
                                        <p:tav tm="100000">
                                          <p:val>
                                            <p:strVal val="#ppt_h"/>
                                          </p:val>
                                        </p:tav>
                                      </p:tavLst>
                                    </p:anim>
                                    <p:animEffect transition="in" filter="fade">
                                      <p:cBhvr>
                                        <p:cTn id="19"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solidFill>
                  <a:schemeClr val="tx1"/>
                </a:solidFill>
              </a:rPr>
              <a:t>User Account </a:t>
            </a:r>
            <a:r>
              <a:rPr lang="it-IT" dirty="0" smtClean="0">
                <a:solidFill>
                  <a:schemeClr val="tx1"/>
                </a:solidFill>
              </a:rPr>
              <a:t>Control</a:t>
            </a:r>
            <a:endParaRPr lang="it-IT" dirty="0">
              <a:solidFill>
                <a:schemeClr val="tx1"/>
              </a:solidFill>
            </a:endParaRPr>
          </a:p>
        </p:txBody>
      </p:sp>
      <p:sp>
        <p:nvSpPr>
          <p:cNvPr id="3" name="Segnaposto contenuto 2"/>
          <p:cNvSpPr>
            <a:spLocks noGrp="1"/>
          </p:cNvSpPr>
          <p:nvPr>
            <p:ph idx="1"/>
          </p:nvPr>
        </p:nvSpPr>
        <p:spPr/>
        <p:txBody>
          <a:bodyPr/>
          <a:lstStyle/>
          <a:p>
            <a:endParaRPr lang="it-IT" dirty="0" smtClean="0"/>
          </a:p>
          <a:p>
            <a:pPr marL="0" indent="0">
              <a:buNone/>
            </a:pPr>
            <a:r>
              <a:rPr lang="en-US" dirty="0" smtClean="0"/>
              <a:t>Implementation of Principle of least privilege</a:t>
            </a:r>
          </a:p>
          <a:p>
            <a:endParaRPr lang="it-IT" dirty="0"/>
          </a:p>
        </p:txBody>
      </p:sp>
      <p:pic>
        <p:nvPicPr>
          <p:cNvPr id="4098" name="Picture 2" descr="http://i.technet.microsoft.com/cc160980.fig01(en-u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645024"/>
            <a:ext cx="6192688" cy="176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1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User Account Control</a:t>
            </a:r>
          </a:p>
        </p:txBody>
      </p:sp>
      <p:sp>
        <p:nvSpPr>
          <p:cNvPr id="3" name="Segnaposto contenuto 2"/>
          <p:cNvSpPr>
            <a:spLocks noGrp="1"/>
          </p:cNvSpPr>
          <p:nvPr>
            <p:ph idx="1"/>
          </p:nvPr>
        </p:nvSpPr>
        <p:spPr/>
        <p:txBody>
          <a:bodyPr/>
          <a:lstStyle/>
          <a:p>
            <a:endParaRPr lang="en-US" dirty="0" smtClean="0"/>
          </a:p>
          <a:p>
            <a:r>
              <a:rPr lang="en-US" dirty="0" smtClean="0"/>
              <a:t>No need to have administrative token to do «common» jobs</a:t>
            </a:r>
          </a:p>
          <a:p>
            <a:r>
              <a:rPr lang="en-US" dirty="0" smtClean="0"/>
              <a:t>Most application are now written to support UAC</a:t>
            </a:r>
          </a:p>
          <a:p>
            <a:r>
              <a:rPr lang="en-US" dirty="0" smtClean="0"/>
              <a:t>There is a legacy support to avoid poor written programs</a:t>
            </a:r>
            <a:endParaRPr lang="en-US" dirty="0"/>
          </a:p>
        </p:txBody>
      </p:sp>
    </p:spTree>
    <p:extLst>
      <p:ext uri="{BB962C8B-B14F-4D97-AF65-F5344CB8AC3E}">
        <p14:creationId xmlns:p14="http://schemas.microsoft.com/office/powerpoint/2010/main" val="3854080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78" y="559997"/>
            <a:ext cx="3935505" cy="35170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824820"/>
            <a:ext cx="3627512" cy="325225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278835"/>
            <a:ext cx="4824536" cy="312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asellaDiTesto 3"/>
          <p:cNvSpPr txBox="1"/>
          <p:nvPr/>
        </p:nvSpPr>
        <p:spPr>
          <a:xfrm>
            <a:off x="467917" y="4725144"/>
            <a:ext cx="5549300" cy="461665"/>
          </a:xfrm>
          <a:prstGeom prst="rect">
            <a:avLst/>
          </a:prstGeom>
          <a:noFill/>
        </p:spPr>
        <p:txBody>
          <a:bodyPr wrap="square" rtlCol="0">
            <a:spAutoFit/>
          </a:bodyPr>
          <a:lstStyle/>
          <a:p>
            <a:r>
              <a:rPr lang="en-US" sz="2400" b="1" dirty="0" smtClean="0">
                <a:solidFill>
                  <a:schemeClr val="bg1"/>
                </a:solidFill>
              </a:rPr>
              <a:t>UAC Dialogs</a:t>
            </a:r>
            <a:endParaRPr lang="en-US" sz="2400" b="1" dirty="0">
              <a:solidFill>
                <a:schemeClr val="bg1"/>
              </a:solidFill>
            </a:endParaRPr>
          </a:p>
        </p:txBody>
      </p:sp>
    </p:spTree>
    <p:extLst>
      <p:ext uri="{BB962C8B-B14F-4D97-AF65-F5344CB8AC3E}">
        <p14:creationId xmlns:p14="http://schemas.microsoft.com/office/powerpoint/2010/main" val="865174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howtogeek.com/wp-content/uploads/2010/02/image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761702"/>
            <a:ext cx="5430854" cy="41155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itolo 2"/>
          <p:cNvSpPr>
            <a:spLocks noGrp="1"/>
          </p:cNvSpPr>
          <p:nvPr>
            <p:ph type="title"/>
          </p:nvPr>
        </p:nvSpPr>
        <p:spPr/>
        <p:txBody>
          <a:bodyPr>
            <a:normAutofit/>
          </a:bodyPr>
          <a:lstStyle/>
          <a:p>
            <a:r>
              <a:rPr lang="it-IT" dirty="0" smtClean="0">
                <a:solidFill>
                  <a:schemeClr val="tx1"/>
                </a:solidFill>
              </a:rPr>
              <a:t>UAC </a:t>
            </a:r>
            <a:r>
              <a:rPr lang="it-IT" dirty="0" err="1" smtClean="0">
                <a:solidFill>
                  <a:schemeClr val="tx1"/>
                </a:solidFill>
              </a:rPr>
              <a:t>Secure</a:t>
            </a:r>
            <a:r>
              <a:rPr lang="it-IT" dirty="0" smtClean="0">
                <a:solidFill>
                  <a:schemeClr val="tx1"/>
                </a:solidFill>
              </a:rPr>
              <a:t> Desktop</a:t>
            </a:r>
            <a:endParaRPr lang="en-US" dirty="0">
              <a:solidFill>
                <a:schemeClr val="tx1"/>
              </a:solidFill>
            </a:endParaRPr>
          </a:p>
        </p:txBody>
      </p:sp>
      <p:sp>
        <p:nvSpPr>
          <p:cNvPr id="5" name="CasellaDiTesto 4"/>
          <p:cNvSpPr txBox="1"/>
          <p:nvPr/>
        </p:nvSpPr>
        <p:spPr>
          <a:xfrm>
            <a:off x="458204" y="1844824"/>
            <a:ext cx="3168352" cy="3416320"/>
          </a:xfrm>
          <a:prstGeom prst="rect">
            <a:avLst/>
          </a:prstGeom>
          <a:noFill/>
        </p:spPr>
        <p:txBody>
          <a:bodyPr wrap="square" rtlCol="0">
            <a:spAutoFit/>
          </a:bodyPr>
          <a:lstStyle/>
          <a:p>
            <a:pPr marL="285750" indent="-285750">
              <a:buFont typeface="Arial" pitchFamily="34" charset="0"/>
              <a:buChar char="•"/>
            </a:pPr>
            <a:r>
              <a:rPr lang="en-US" dirty="0" smtClean="0"/>
              <a:t>UAC Prompt only appear on Secure Desktop mode (default)</a:t>
            </a:r>
          </a:p>
          <a:p>
            <a:pPr marL="285750" indent="-285750">
              <a:buFont typeface="Arial" pitchFamily="34" charset="0"/>
              <a:buChar char="•"/>
            </a:pPr>
            <a:endParaRPr lang="en-US" dirty="0" smtClean="0"/>
          </a:p>
          <a:p>
            <a:pPr marL="285750" indent="-285750">
              <a:buFont typeface="Arial" pitchFamily="34" charset="0"/>
              <a:buChar char="•"/>
            </a:pPr>
            <a:r>
              <a:rPr lang="en-US" dirty="0" smtClean="0"/>
              <a:t>Secure Desktop works on a different session from user one</a:t>
            </a:r>
          </a:p>
          <a:p>
            <a:pPr marL="285750" indent="-285750">
              <a:buFont typeface="Arial" pitchFamily="34" charset="0"/>
              <a:buChar char="•"/>
            </a:pPr>
            <a:endParaRPr lang="en-US" dirty="0" smtClean="0"/>
          </a:p>
          <a:p>
            <a:pPr marL="285750" indent="-285750">
              <a:buFont typeface="Arial" pitchFamily="34" charset="0"/>
              <a:buChar char="•"/>
            </a:pPr>
            <a:r>
              <a:rPr lang="en-US" dirty="0" smtClean="0"/>
              <a:t>No interaction between Secure Desktop session and user session -&gt; no malware can click in place of user</a:t>
            </a:r>
            <a:endParaRPr lang="en-US" dirty="0"/>
          </a:p>
        </p:txBody>
      </p:sp>
    </p:spTree>
    <p:extLst>
      <p:ext uri="{BB962C8B-B14F-4D97-AF65-F5344CB8AC3E}">
        <p14:creationId xmlns:p14="http://schemas.microsoft.com/office/powerpoint/2010/main" val="384011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tx1"/>
                </a:solidFill>
              </a:rPr>
              <a:t>UAC </a:t>
            </a:r>
            <a:r>
              <a:rPr lang="it-IT" dirty="0" err="1" smtClean="0">
                <a:solidFill>
                  <a:schemeClr val="tx1"/>
                </a:solidFill>
              </a:rPr>
              <a:t>Token</a:t>
            </a:r>
            <a:endParaRPr lang="en-US" dirty="0">
              <a:solidFill>
                <a:schemeClr val="tx1"/>
              </a:solidFill>
            </a:endParaRPr>
          </a:p>
        </p:txBody>
      </p:sp>
      <p:pic>
        <p:nvPicPr>
          <p:cNvPr id="6146" name="Picture 2" descr="http://i.technet.microsoft.com/cc138019.fig10_L(it-it).gif"/>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000125" y="2158206"/>
            <a:ext cx="7143750" cy="3943350"/>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p:nvSpPr>
        <p:spPr>
          <a:xfrm>
            <a:off x="1691680" y="5292286"/>
            <a:ext cx="2081019" cy="923330"/>
          </a:xfrm>
          <a:prstGeom prst="rect">
            <a:avLst/>
          </a:prstGeom>
          <a:noFill/>
        </p:spPr>
        <p:txBody>
          <a:bodyPr wrap="none" lIns="91440" tIns="45720" rIns="91440" bIns="45720">
            <a:spAutoFit/>
          </a:bodyPr>
          <a:lstStyle/>
          <a:p>
            <a:pPr algn="ctr"/>
            <a:r>
              <a:rPr lang="it-IT" sz="5400" b="1" cap="none"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Admin</a:t>
            </a:r>
            <a:endPar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Rettangolo 6"/>
          <p:cNvSpPr/>
          <p:nvPr/>
        </p:nvSpPr>
        <p:spPr>
          <a:xfrm>
            <a:off x="5579017" y="5292286"/>
            <a:ext cx="1507144" cy="923330"/>
          </a:xfrm>
          <a:prstGeom prst="rect">
            <a:avLst/>
          </a:prstGeom>
          <a:noFill/>
        </p:spPr>
        <p:txBody>
          <a:bodyPr wrap="none" lIns="91440" tIns="45720" rIns="91440" bIns="45720">
            <a:spAutoFit/>
          </a:bodyPr>
          <a:lstStyle/>
          <a:p>
            <a:pPr algn="ctr"/>
            <a:r>
              <a:rPr lang="it-IT"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User</a:t>
            </a:r>
            <a:endPar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635350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solidFill>
                  <a:schemeClr val="tx1"/>
                </a:solidFill>
              </a:rPr>
              <a:t>UAC File Virtualization</a:t>
            </a:r>
            <a:endParaRPr lang="en-US" dirty="0">
              <a:solidFill>
                <a:schemeClr val="tx1"/>
              </a:solidFill>
            </a:endParaRPr>
          </a:p>
        </p:txBody>
      </p:sp>
      <p:pic>
        <p:nvPicPr>
          <p:cNvPr id="4098" name="Picture 2" descr="http://i.technet.microsoft.com/cc138019.fig04(en-u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046576"/>
            <a:ext cx="2857500" cy="413385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539552" y="2348880"/>
            <a:ext cx="5040560" cy="4308872"/>
          </a:xfrm>
          <a:prstGeom prst="rect">
            <a:avLst/>
          </a:prstGeom>
          <a:noFill/>
        </p:spPr>
        <p:txBody>
          <a:bodyPr wrap="square" rtlCol="0">
            <a:spAutoFit/>
          </a:bodyPr>
          <a:lstStyle/>
          <a:p>
            <a:pPr marL="285750" indent="-285750">
              <a:buFont typeface="Arial" pitchFamily="34" charset="0"/>
              <a:buChar char="•"/>
            </a:pPr>
            <a:r>
              <a:rPr lang="en-US" sz="2000" dirty="0" smtClean="0"/>
              <a:t>Virtualization improve compatibility</a:t>
            </a:r>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Give to legacy Application the possibility to write in some path that are not allowed by new security model</a:t>
            </a:r>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Implemented as a Filter Driver</a:t>
            </a:r>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No interaction with new programs that follow Microsoft Guideline (manifest, 64bit, etc.)</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549968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solidFill>
                  <a:schemeClr val="tx1"/>
                </a:solidFill>
              </a:rPr>
              <a:t>UAC File Virtualization</a:t>
            </a:r>
            <a:endParaRPr lang="en-US" dirty="0">
              <a:solidFill>
                <a:schemeClr val="tx1"/>
              </a:solidFill>
            </a:endParaRPr>
          </a:p>
        </p:txBody>
      </p:sp>
      <p:pic>
        <p:nvPicPr>
          <p:cNvPr id="2054" name="Picture 6" descr="http://i.technet.microsoft.com/cc138019.fig03_L(it-i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519357"/>
            <a:ext cx="4896544" cy="28436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technet.microsoft.com/cc138019.figA_L(it-i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19" y="1412776"/>
            <a:ext cx="5461553" cy="4032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082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solidFill>
                  <a:schemeClr val="tx1"/>
                </a:solidFill>
              </a:rPr>
              <a:t>Registry Virtualization</a:t>
            </a:r>
            <a:endParaRPr lang="en-US" dirty="0">
              <a:solidFill>
                <a:schemeClr val="tx1"/>
              </a:solidFill>
            </a:endParaRPr>
          </a:p>
        </p:txBody>
      </p:sp>
      <p:sp>
        <p:nvSpPr>
          <p:cNvPr id="3" name="Segnaposto contenuto 2"/>
          <p:cNvSpPr>
            <a:spLocks noGrp="1"/>
          </p:cNvSpPr>
          <p:nvPr>
            <p:ph idx="1"/>
          </p:nvPr>
        </p:nvSpPr>
        <p:spPr/>
        <p:txBody>
          <a:bodyPr/>
          <a:lstStyle/>
          <a:p>
            <a:endParaRPr lang="en-US" dirty="0" smtClean="0"/>
          </a:p>
          <a:p>
            <a:r>
              <a:rPr lang="en-US" dirty="0" smtClean="0"/>
              <a:t>Implementation slightly different from File System Virtualization, will work not as a filter but inside the configuration manager</a:t>
            </a:r>
          </a:p>
          <a:p>
            <a:r>
              <a:rPr lang="en-US" dirty="0" smtClean="0"/>
              <a:t>Only commonly modified keys by legacy application are virtualized</a:t>
            </a:r>
          </a:p>
          <a:p>
            <a:endParaRPr lang="en-US" dirty="0"/>
          </a:p>
        </p:txBody>
      </p:sp>
    </p:spTree>
    <p:extLst>
      <p:ext uri="{BB962C8B-B14F-4D97-AF65-F5344CB8AC3E}">
        <p14:creationId xmlns:p14="http://schemas.microsoft.com/office/powerpoint/2010/main" val="401710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dirty="0">
                <a:solidFill>
                  <a:schemeClr val="tx1"/>
                </a:solidFill>
              </a:rPr>
              <a:t>Roadmap</a:t>
            </a:r>
          </a:p>
        </p:txBody>
      </p:sp>
      <p:sp>
        <p:nvSpPr>
          <p:cNvPr id="442371" name="Rectangle 3"/>
          <p:cNvSpPr>
            <a:spLocks noGrp="1" noChangeArrowheads="1"/>
          </p:cNvSpPr>
          <p:nvPr>
            <p:ph idx="1"/>
          </p:nvPr>
        </p:nvSpPr>
        <p:spPr>
          <a:xfrm>
            <a:off x="457200" y="1556792"/>
            <a:ext cx="8229600" cy="4297363"/>
          </a:xfrm>
        </p:spPr>
        <p:txBody>
          <a:bodyPr>
            <a:normAutofit fontScale="92500" lnSpcReduction="20000"/>
          </a:bodyPr>
          <a:lstStyle/>
          <a:p>
            <a:r>
              <a:rPr lang="en-US" dirty="0" smtClean="0"/>
              <a:t>Security Principles</a:t>
            </a:r>
          </a:p>
          <a:p>
            <a:r>
              <a:rPr lang="en-US" dirty="0"/>
              <a:t>Code </a:t>
            </a:r>
            <a:r>
              <a:rPr lang="en-US" dirty="0" smtClean="0"/>
              <a:t>Integrity – Patch Guard</a:t>
            </a:r>
          </a:p>
          <a:p>
            <a:r>
              <a:rPr lang="it-IT" dirty="0" smtClean="0">
                <a:effectLst/>
              </a:rPr>
              <a:t>User Account Control</a:t>
            </a:r>
          </a:p>
          <a:p>
            <a:r>
              <a:rPr lang="en-US" dirty="0"/>
              <a:t>Data Execution </a:t>
            </a:r>
            <a:r>
              <a:rPr lang="en-US" dirty="0" smtClean="0"/>
              <a:t>Prevention</a:t>
            </a:r>
          </a:p>
          <a:p>
            <a:r>
              <a:rPr lang="en-US" dirty="0"/>
              <a:t>Address Space </a:t>
            </a:r>
            <a:r>
              <a:rPr lang="en-US" dirty="0" smtClean="0"/>
              <a:t>Layout Randomization</a:t>
            </a:r>
          </a:p>
          <a:p>
            <a:r>
              <a:rPr lang="it-IT" dirty="0" smtClean="0"/>
              <a:t>EFS</a:t>
            </a:r>
            <a:endParaRPr lang="en-US" dirty="0" smtClean="0"/>
          </a:p>
          <a:p>
            <a:r>
              <a:rPr lang="it-IT" dirty="0" err="1"/>
              <a:t>Trusted</a:t>
            </a:r>
            <a:r>
              <a:rPr lang="it-IT" dirty="0"/>
              <a:t> Platform </a:t>
            </a:r>
            <a:r>
              <a:rPr lang="it-IT" dirty="0" err="1" smtClean="0"/>
              <a:t>Module</a:t>
            </a:r>
            <a:r>
              <a:rPr lang="it-IT" dirty="0" smtClean="0"/>
              <a:t> (TPM)</a:t>
            </a:r>
            <a:endParaRPr lang="en-US" dirty="0"/>
          </a:p>
          <a:p>
            <a:r>
              <a:rPr lang="it-IT" dirty="0" err="1" smtClean="0">
                <a:effectLst/>
              </a:rPr>
              <a:t>BitLocker</a:t>
            </a:r>
            <a:r>
              <a:rPr lang="en-US" dirty="0" smtClean="0"/>
              <a:t> </a:t>
            </a:r>
            <a:r>
              <a:rPr lang="en-US" dirty="0" smtClean="0"/>
              <a:t>™</a:t>
            </a:r>
          </a:p>
          <a:p>
            <a:r>
              <a:rPr lang="it-IT" dirty="0"/>
              <a:t>Digital </a:t>
            </a:r>
            <a:r>
              <a:rPr lang="it-IT" dirty="0" err="1"/>
              <a:t>rights</a:t>
            </a:r>
            <a:r>
              <a:rPr lang="it-IT" dirty="0"/>
              <a:t> management </a:t>
            </a:r>
            <a:r>
              <a:rPr lang="it-IT" dirty="0" smtClean="0"/>
              <a:t> (</a:t>
            </a:r>
            <a:r>
              <a:rPr lang="en-US" dirty="0" smtClean="0"/>
              <a:t>DRM)</a:t>
            </a:r>
            <a:endParaRPr lang="en-US" dirty="0" smtClean="0"/>
          </a:p>
          <a:p>
            <a:endParaRPr lang="it-IT" dirty="0" smtClean="0">
              <a:effectLst/>
            </a:endParaRPr>
          </a:p>
          <a:p>
            <a:endParaRPr lang="en-US" dirty="0">
              <a:effectLst/>
            </a:endParaRPr>
          </a:p>
        </p:txBody>
      </p:sp>
    </p:spTree>
    <p:extLst>
      <p:ext uri="{BB962C8B-B14F-4D97-AF65-F5344CB8AC3E}">
        <p14:creationId xmlns:p14="http://schemas.microsoft.com/office/powerpoint/2010/main" val="100340456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chemeClr val="tx1"/>
                </a:solidFill>
              </a:rPr>
              <a:t>Data Execution Prevention</a:t>
            </a:r>
          </a:p>
        </p:txBody>
      </p:sp>
      <p:sp>
        <p:nvSpPr>
          <p:cNvPr id="3" name="Segnaposto contenuto 2"/>
          <p:cNvSpPr>
            <a:spLocks noGrp="1"/>
          </p:cNvSpPr>
          <p:nvPr>
            <p:ph idx="1"/>
          </p:nvPr>
        </p:nvSpPr>
        <p:spPr>
          <a:xfrm>
            <a:off x="457200" y="1981200"/>
            <a:ext cx="8507288" cy="4760168"/>
          </a:xfrm>
        </p:spPr>
        <p:txBody>
          <a:bodyPr/>
          <a:lstStyle/>
          <a:p>
            <a:pPr>
              <a:lnSpc>
                <a:spcPct val="90000"/>
              </a:lnSpc>
            </a:pPr>
            <a:r>
              <a:rPr lang="en-US" sz="2000" dirty="0"/>
              <a:t>Windows XP SP2 and newer OS support Data Execution Prevention (DEP)</a:t>
            </a:r>
          </a:p>
          <a:p>
            <a:pPr lvl="1">
              <a:lnSpc>
                <a:spcPct val="90000"/>
              </a:lnSpc>
            </a:pPr>
            <a:r>
              <a:rPr lang="en-US" sz="1800" b="1" dirty="0"/>
              <a:t>Prevents code from executing in a memory page not specifically marked as executable</a:t>
            </a:r>
          </a:p>
          <a:p>
            <a:pPr lvl="1">
              <a:lnSpc>
                <a:spcPct val="90000"/>
              </a:lnSpc>
            </a:pPr>
            <a:r>
              <a:rPr lang="en-US" sz="1800" b="1" dirty="0"/>
              <a:t>Stops exploits that rely on getting code executed in data areas</a:t>
            </a:r>
          </a:p>
          <a:p>
            <a:pPr lvl="1">
              <a:lnSpc>
                <a:spcPct val="90000"/>
              </a:lnSpc>
            </a:pPr>
            <a:endParaRPr lang="en-US" sz="1800" b="1" dirty="0"/>
          </a:p>
          <a:p>
            <a:pPr>
              <a:lnSpc>
                <a:spcPct val="90000"/>
              </a:lnSpc>
            </a:pPr>
            <a:r>
              <a:rPr lang="en-US" sz="2000" dirty="0"/>
              <a:t>Relies on hardware ability to mark pages as non executable, AMD NX or Intel XD</a:t>
            </a:r>
          </a:p>
          <a:p>
            <a:pPr>
              <a:lnSpc>
                <a:spcPct val="90000"/>
              </a:lnSpc>
            </a:pPr>
            <a:endParaRPr lang="en-US" sz="2000" dirty="0"/>
          </a:p>
          <a:p>
            <a:pPr>
              <a:lnSpc>
                <a:spcPct val="90000"/>
              </a:lnSpc>
            </a:pPr>
            <a:r>
              <a:rPr lang="en-US" sz="2000" dirty="0"/>
              <a:t>Processor support:</a:t>
            </a:r>
          </a:p>
          <a:p>
            <a:pPr lvl="1">
              <a:lnSpc>
                <a:spcPct val="90000"/>
              </a:lnSpc>
            </a:pPr>
            <a:r>
              <a:rPr lang="en-US" sz="1600" dirty="0"/>
              <a:t>About all CPU from Intel, AMD and VIA shipped in last 3 years.	</a:t>
            </a:r>
          </a:p>
          <a:p>
            <a:endParaRPr lang="en-US" dirty="0"/>
          </a:p>
        </p:txBody>
      </p:sp>
    </p:spTree>
    <p:extLst>
      <p:ext uri="{BB962C8B-B14F-4D97-AF65-F5344CB8AC3E}">
        <p14:creationId xmlns:p14="http://schemas.microsoft.com/office/powerpoint/2010/main" val="721322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chemeClr val="tx1"/>
                </a:solidFill>
              </a:rPr>
              <a:t>Data Execution Prevention</a:t>
            </a:r>
          </a:p>
        </p:txBody>
      </p:sp>
      <p:sp>
        <p:nvSpPr>
          <p:cNvPr id="3" name="Segnaposto contenuto 2"/>
          <p:cNvSpPr>
            <a:spLocks noGrp="1"/>
          </p:cNvSpPr>
          <p:nvPr>
            <p:ph idx="1"/>
          </p:nvPr>
        </p:nvSpPr>
        <p:spPr>
          <a:xfrm>
            <a:off x="457200" y="1981200"/>
            <a:ext cx="8229600" cy="4876800"/>
          </a:xfrm>
        </p:spPr>
        <p:txBody>
          <a:bodyPr>
            <a:normAutofit/>
          </a:bodyPr>
          <a:lstStyle/>
          <a:p>
            <a:r>
              <a:rPr lang="en-US" sz="2400" dirty="0"/>
              <a:t>Attempts to execute code in a page marked no execute result in:</a:t>
            </a:r>
          </a:p>
          <a:p>
            <a:pPr lvl="1"/>
            <a:r>
              <a:rPr lang="en-US" sz="2000" dirty="0"/>
              <a:t>User mode: access violation exception</a:t>
            </a:r>
          </a:p>
          <a:p>
            <a:pPr lvl="1"/>
            <a:r>
              <a:rPr lang="en-US" sz="2000" dirty="0"/>
              <a:t>Kernel mode: ATTEMPTED_EXECUTE_OF_NOEXECUTE_MEMORY </a:t>
            </a:r>
            <a:r>
              <a:rPr lang="en-US" sz="2000" dirty="0" err="1"/>
              <a:t>bugcheck</a:t>
            </a:r>
            <a:r>
              <a:rPr lang="en-US" sz="2000" dirty="0"/>
              <a:t> (blue screen)</a:t>
            </a:r>
          </a:p>
          <a:p>
            <a:pPr lvl="1"/>
            <a:endParaRPr lang="en-US" sz="2000" dirty="0"/>
          </a:p>
          <a:p>
            <a:r>
              <a:rPr lang="en-US" sz="2400" dirty="0"/>
              <a:t>Memory that needs to be executable must be marked as such using page protection bits on </a:t>
            </a:r>
            <a:r>
              <a:rPr lang="en-US" sz="2400" dirty="0" err="1"/>
              <a:t>VirtualAlloc</a:t>
            </a:r>
            <a:r>
              <a:rPr lang="en-US" sz="2400" dirty="0"/>
              <a:t> and </a:t>
            </a:r>
            <a:r>
              <a:rPr lang="en-US" sz="2400" dirty="0" err="1"/>
              <a:t>VirtualProtect</a:t>
            </a:r>
            <a:r>
              <a:rPr lang="en-US" sz="2400" dirty="0"/>
              <a:t> APIs:</a:t>
            </a:r>
          </a:p>
          <a:p>
            <a:pPr lvl="1"/>
            <a:r>
              <a:rPr lang="en-US" sz="2000" dirty="0"/>
              <a:t>PAGE_EXECUTE,  PAGE_EXECUTE_READ, PAGE_EXECUTE_READWRITE,  </a:t>
            </a:r>
            <a:r>
              <a:rPr lang="en-US" sz="2000" dirty="0" smtClean="0"/>
              <a:t>PAGE_EXECUTE_WRITECOPY</a:t>
            </a:r>
            <a:endParaRPr lang="en-US" sz="2000" dirty="0"/>
          </a:p>
        </p:txBody>
      </p:sp>
    </p:spTree>
    <p:extLst>
      <p:ext uri="{BB962C8B-B14F-4D97-AF65-F5344CB8AC3E}">
        <p14:creationId xmlns:p14="http://schemas.microsoft.com/office/powerpoint/2010/main" val="455374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chemeClr val="tx1"/>
                </a:solidFill>
              </a:rPr>
              <a:t>Data Execution Prevention</a:t>
            </a:r>
          </a:p>
        </p:txBody>
      </p:sp>
      <p:sp>
        <p:nvSpPr>
          <p:cNvPr id="3" name="Segnaposto contenuto 2"/>
          <p:cNvSpPr>
            <a:spLocks noGrp="1"/>
          </p:cNvSpPr>
          <p:nvPr>
            <p:ph idx="1"/>
          </p:nvPr>
        </p:nvSpPr>
        <p:spPr>
          <a:xfrm>
            <a:off x="457200" y="1981200"/>
            <a:ext cx="4834880" cy="4297363"/>
          </a:xfrm>
        </p:spPr>
        <p:txBody>
          <a:bodyPr/>
          <a:lstStyle/>
          <a:p>
            <a:r>
              <a:rPr lang="en-US" dirty="0" smtClean="0"/>
              <a:t>User can select witch programs are protected by DEP</a:t>
            </a:r>
          </a:p>
          <a:p>
            <a:r>
              <a:rPr lang="en-US" dirty="0" smtClean="0"/>
              <a:t>Can be disabled changing registry key for each program image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988840"/>
            <a:ext cx="2938594" cy="4216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1329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520" y="260648"/>
            <a:ext cx="8534400" cy="838200"/>
          </a:xfrm>
        </p:spPr>
        <p:txBody>
          <a:bodyPr>
            <a:normAutofit fontScale="90000"/>
          </a:bodyPr>
          <a:lstStyle/>
          <a:p>
            <a:r>
              <a:rPr lang="en-US" dirty="0">
                <a:solidFill>
                  <a:schemeClr val="tx1"/>
                </a:solidFill>
              </a:rPr>
              <a:t>Address Space Layout </a:t>
            </a:r>
            <a:r>
              <a:rPr lang="en-US" dirty="0" smtClean="0">
                <a:solidFill>
                  <a:schemeClr val="tx1"/>
                </a:solidFill>
              </a:rPr>
              <a:t>Randomization</a:t>
            </a:r>
            <a:endParaRPr lang="en-US" dirty="0">
              <a:solidFill>
                <a:schemeClr val="tx1"/>
              </a:solidFill>
            </a:endParaRPr>
          </a:p>
        </p:txBody>
      </p:sp>
      <p:sp>
        <p:nvSpPr>
          <p:cNvPr id="3" name="Segnaposto contenuto 2"/>
          <p:cNvSpPr>
            <a:spLocks noGrp="1"/>
          </p:cNvSpPr>
          <p:nvPr>
            <p:ph idx="1"/>
          </p:nvPr>
        </p:nvSpPr>
        <p:spPr/>
        <p:txBody>
          <a:bodyPr>
            <a:normAutofit fontScale="92500" lnSpcReduction="20000"/>
          </a:bodyPr>
          <a:lstStyle/>
          <a:p>
            <a:r>
              <a:rPr lang="en-US" dirty="0" smtClean="0"/>
              <a:t>Many exploits use buffer overflow technique to use some code that is already present in memory to do “bad” things</a:t>
            </a:r>
          </a:p>
          <a:p>
            <a:endParaRPr lang="en-US" dirty="0" smtClean="0"/>
          </a:p>
          <a:p>
            <a:r>
              <a:rPr lang="en-US" dirty="0" smtClean="0"/>
              <a:t>If you know where the code is… you can try to execute it…</a:t>
            </a:r>
          </a:p>
          <a:p>
            <a:endParaRPr lang="en-US" dirty="0" smtClean="0"/>
          </a:p>
          <a:p>
            <a:r>
              <a:rPr lang="en-US" dirty="0" smtClean="0"/>
              <a:t>ASLR make this kind of operation more hard, because move the well know DLL and System Components… </a:t>
            </a:r>
          </a:p>
          <a:p>
            <a:pPr marL="0" indent="0">
              <a:buNone/>
            </a:pPr>
            <a:endParaRPr lang="en-US" dirty="0"/>
          </a:p>
        </p:txBody>
      </p:sp>
    </p:spTree>
    <p:extLst>
      <p:ext uri="{BB962C8B-B14F-4D97-AF65-F5344CB8AC3E}">
        <p14:creationId xmlns:p14="http://schemas.microsoft.com/office/powerpoint/2010/main" val="2922236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0528" y="332656"/>
            <a:ext cx="8534400" cy="838200"/>
          </a:xfrm>
        </p:spPr>
        <p:txBody>
          <a:bodyPr>
            <a:normAutofit fontScale="90000"/>
          </a:bodyPr>
          <a:lstStyle/>
          <a:p>
            <a:r>
              <a:rPr lang="en-US" dirty="0">
                <a:solidFill>
                  <a:schemeClr val="tx1"/>
                </a:solidFill>
              </a:rPr>
              <a:t>Address Space Layout Randomization</a:t>
            </a:r>
          </a:p>
        </p:txBody>
      </p:sp>
      <p:sp>
        <p:nvSpPr>
          <p:cNvPr id="3" name="Segnaposto contenuto 2"/>
          <p:cNvSpPr>
            <a:spLocks noGrp="1"/>
          </p:cNvSpPr>
          <p:nvPr>
            <p:ph idx="1"/>
          </p:nvPr>
        </p:nvSpPr>
        <p:spPr>
          <a:xfrm>
            <a:off x="395536" y="2132856"/>
            <a:ext cx="4762872" cy="4297363"/>
          </a:xfrm>
        </p:spPr>
        <p:txBody>
          <a:bodyPr/>
          <a:lstStyle/>
          <a:p>
            <a:r>
              <a:rPr lang="en-US" dirty="0" smtClean="0"/>
              <a:t>The absence of ASLR in some modern OS causes many security problems, just think of iPhone </a:t>
            </a:r>
            <a:r>
              <a:rPr lang="en-US" dirty="0" err="1" smtClean="0"/>
              <a:t>iOS</a:t>
            </a:r>
            <a:r>
              <a:rPr lang="en-US" dirty="0" smtClean="0"/>
              <a:t> Jailbreak, done by web browser…</a:t>
            </a:r>
          </a:p>
          <a:p>
            <a:endParaRPr lang="en-US" dirty="0"/>
          </a:p>
        </p:txBody>
      </p:sp>
      <p:pic>
        <p:nvPicPr>
          <p:cNvPr id="14338" name="Picture 2" descr="http://cdn.tekgoblin.com/wp-content/uploads/iphone4jailbrea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628800"/>
            <a:ext cx="3048000" cy="4572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85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2536" y="332656"/>
            <a:ext cx="8534400" cy="838200"/>
          </a:xfrm>
        </p:spPr>
        <p:txBody>
          <a:bodyPr>
            <a:normAutofit fontScale="90000"/>
          </a:bodyPr>
          <a:lstStyle/>
          <a:p>
            <a:r>
              <a:rPr lang="en-US" dirty="0">
                <a:solidFill>
                  <a:schemeClr val="tx1"/>
                </a:solidFill>
              </a:rPr>
              <a:t>Address Space Layout Randomization</a:t>
            </a:r>
          </a:p>
        </p:txBody>
      </p:sp>
      <p:sp>
        <p:nvSpPr>
          <p:cNvPr id="3" name="Segnaposto contenuto 2"/>
          <p:cNvSpPr>
            <a:spLocks noGrp="1"/>
          </p:cNvSpPr>
          <p:nvPr>
            <p:ph idx="1"/>
          </p:nvPr>
        </p:nvSpPr>
        <p:spPr/>
        <p:txBody>
          <a:bodyPr/>
          <a:lstStyle/>
          <a:p>
            <a:r>
              <a:rPr lang="en-US" dirty="0" smtClean="0"/>
              <a:t>How it works?</a:t>
            </a:r>
          </a:p>
          <a:p>
            <a:pPr lvl="1"/>
            <a:r>
              <a:rPr lang="en-US" dirty="0" smtClean="0"/>
              <a:t>DLL address will be computed at boot time</a:t>
            </a:r>
          </a:p>
          <a:p>
            <a:pPr lvl="1"/>
            <a:endParaRPr lang="en-US" dirty="0" smtClean="0"/>
          </a:p>
          <a:p>
            <a:pPr lvl="1"/>
            <a:r>
              <a:rPr lang="en-US" dirty="0" smtClean="0"/>
              <a:t>Executable address are calculated when the image is loaded using a 8 bit pseudo random number</a:t>
            </a:r>
          </a:p>
          <a:p>
            <a:pPr lvl="1"/>
            <a:endParaRPr lang="en-US" dirty="0" smtClean="0"/>
          </a:p>
          <a:p>
            <a:pPr lvl="1"/>
            <a:r>
              <a:rPr lang="en-US" dirty="0" smtClean="0"/>
              <a:t>Also Stack and Heap are randomized </a:t>
            </a:r>
            <a:endParaRPr lang="en-US" dirty="0"/>
          </a:p>
        </p:txBody>
      </p:sp>
    </p:spTree>
    <p:extLst>
      <p:ext uri="{BB962C8B-B14F-4D97-AF65-F5344CB8AC3E}">
        <p14:creationId xmlns:p14="http://schemas.microsoft.com/office/powerpoint/2010/main" val="1872624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tx1"/>
                </a:solidFill>
              </a:rPr>
              <a:t>EFS</a:t>
            </a:r>
            <a:endParaRPr lang="en-US" dirty="0">
              <a:solidFill>
                <a:schemeClr val="tx1"/>
              </a:solidFill>
            </a:endParaRPr>
          </a:p>
        </p:txBody>
      </p:sp>
      <p:sp>
        <p:nvSpPr>
          <p:cNvPr id="3" name="Segnaposto contenuto 2"/>
          <p:cNvSpPr>
            <a:spLocks noGrp="1"/>
          </p:cNvSpPr>
          <p:nvPr>
            <p:ph idx="1"/>
          </p:nvPr>
        </p:nvSpPr>
        <p:spPr>
          <a:xfrm>
            <a:off x="457200" y="1981200"/>
            <a:ext cx="4258816" cy="4297363"/>
          </a:xfrm>
        </p:spPr>
        <p:txBody>
          <a:bodyPr>
            <a:normAutofit lnSpcReduction="10000"/>
          </a:bodyPr>
          <a:lstStyle/>
          <a:p>
            <a:r>
              <a:rPr lang="en-US" dirty="0" smtClean="0"/>
              <a:t>Native encryption for NTFS File System</a:t>
            </a:r>
          </a:p>
          <a:p>
            <a:endParaRPr lang="en-US" dirty="0" smtClean="0"/>
          </a:p>
          <a:p>
            <a:r>
              <a:rPr lang="en-US" dirty="0" smtClean="0"/>
              <a:t>Transparent for user</a:t>
            </a:r>
          </a:p>
          <a:p>
            <a:endParaRPr lang="en-US" dirty="0" smtClean="0"/>
          </a:p>
          <a:p>
            <a:r>
              <a:rPr lang="en-US" dirty="0" smtClean="0"/>
              <a:t>Key is encrypted with user password or Smart Card</a:t>
            </a:r>
          </a:p>
          <a:p>
            <a:endParaRPr lang="en-US" dirty="0" smtClean="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449" y="2276872"/>
            <a:ext cx="37528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198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3446505" y="1927876"/>
            <a:ext cx="1524000" cy="609600"/>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a:t>Application</a:t>
            </a:r>
            <a:endParaRPr lang="en-US" sz="1600"/>
          </a:p>
        </p:txBody>
      </p:sp>
      <p:sp>
        <p:nvSpPr>
          <p:cNvPr id="6" name="Rectangle 4"/>
          <p:cNvSpPr>
            <a:spLocks noChangeArrowheads="1"/>
          </p:cNvSpPr>
          <p:nvPr/>
        </p:nvSpPr>
        <p:spPr bwMode="auto">
          <a:xfrm>
            <a:off x="3446505" y="3528076"/>
            <a:ext cx="15240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a:t>NTFS file</a:t>
            </a:r>
            <a:br>
              <a:rPr lang="de-DE" sz="1600"/>
            </a:br>
            <a:r>
              <a:rPr lang="de-DE" sz="1600"/>
              <a:t>system driver</a:t>
            </a:r>
            <a:endParaRPr lang="en-US" sz="1600"/>
          </a:p>
        </p:txBody>
      </p:sp>
      <p:sp>
        <p:nvSpPr>
          <p:cNvPr id="7" name="Rectangle 5"/>
          <p:cNvSpPr>
            <a:spLocks noChangeArrowheads="1"/>
          </p:cNvSpPr>
          <p:nvPr/>
        </p:nvSpPr>
        <p:spPr bwMode="auto">
          <a:xfrm>
            <a:off x="931905" y="3528076"/>
            <a:ext cx="15240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dirty="0"/>
              <a:t>EFS </a:t>
            </a:r>
            <a:r>
              <a:rPr lang="de-DE" sz="1600" dirty="0" err="1"/>
              <a:t>driver</a:t>
            </a:r>
            <a:endParaRPr lang="en-US" sz="1600" dirty="0"/>
          </a:p>
        </p:txBody>
      </p:sp>
      <p:sp>
        <p:nvSpPr>
          <p:cNvPr id="8" name="Oval 6"/>
          <p:cNvSpPr>
            <a:spLocks noChangeArrowheads="1"/>
          </p:cNvSpPr>
          <p:nvPr/>
        </p:nvSpPr>
        <p:spPr bwMode="auto">
          <a:xfrm>
            <a:off x="6951705" y="3528076"/>
            <a:ext cx="1676400" cy="609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a:t>Cache manager</a:t>
            </a:r>
            <a:endParaRPr lang="en-US" sz="1600"/>
          </a:p>
        </p:txBody>
      </p:sp>
      <p:sp>
        <p:nvSpPr>
          <p:cNvPr id="9" name="AutoShape 7"/>
          <p:cNvSpPr>
            <a:spLocks noChangeArrowheads="1"/>
          </p:cNvSpPr>
          <p:nvPr/>
        </p:nvSpPr>
        <p:spPr bwMode="auto">
          <a:xfrm>
            <a:off x="3675105" y="4975876"/>
            <a:ext cx="914400" cy="1066800"/>
          </a:xfrm>
          <a:prstGeom prst="flowChartMagneticDisk">
            <a:avLst/>
          </a:prstGeom>
          <a:solidFill>
            <a:srgbClr val="FF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a:t>Volume</a:t>
            </a:r>
            <a:endParaRPr lang="en-US" sz="1600"/>
          </a:p>
        </p:txBody>
      </p:sp>
      <p:sp>
        <p:nvSpPr>
          <p:cNvPr id="10" name="Line 8"/>
          <p:cNvSpPr>
            <a:spLocks noChangeShapeType="1"/>
          </p:cNvSpPr>
          <p:nvPr/>
        </p:nvSpPr>
        <p:spPr bwMode="auto">
          <a:xfrm>
            <a:off x="4132305" y="2537476"/>
            <a:ext cx="0"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9"/>
          <p:cNvSpPr>
            <a:spLocks noChangeShapeType="1"/>
          </p:cNvSpPr>
          <p:nvPr/>
        </p:nvSpPr>
        <p:spPr bwMode="auto">
          <a:xfrm>
            <a:off x="4970505" y="3680476"/>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0"/>
          <p:cNvSpPr>
            <a:spLocks noChangeShapeType="1"/>
          </p:cNvSpPr>
          <p:nvPr/>
        </p:nvSpPr>
        <p:spPr bwMode="auto">
          <a:xfrm>
            <a:off x="4970505" y="3909076"/>
            <a:ext cx="20574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1"/>
          <p:cNvSpPr>
            <a:spLocks noChangeShapeType="1"/>
          </p:cNvSpPr>
          <p:nvPr/>
        </p:nvSpPr>
        <p:spPr bwMode="auto">
          <a:xfrm flipH="1">
            <a:off x="2455905" y="3832876"/>
            <a:ext cx="990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2"/>
          <p:cNvSpPr>
            <a:spLocks noChangeShapeType="1"/>
          </p:cNvSpPr>
          <p:nvPr/>
        </p:nvSpPr>
        <p:spPr bwMode="auto">
          <a:xfrm>
            <a:off x="4132305" y="4137676"/>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Text Box 13"/>
          <p:cNvSpPr txBox="1">
            <a:spLocks noChangeArrowheads="1"/>
          </p:cNvSpPr>
          <p:nvPr/>
        </p:nvSpPr>
        <p:spPr bwMode="auto">
          <a:xfrm>
            <a:off x="4132305" y="2613676"/>
            <a:ext cx="19085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400"/>
              <a:t>Application writes data </a:t>
            </a:r>
            <a:br>
              <a:rPr lang="de-DE" sz="1400"/>
            </a:br>
            <a:r>
              <a:rPr lang="de-DE" sz="1400"/>
              <a:t>to an encrypted file</a:t>
            </a:r>
            <a:endParaRPr lang="en-US" sz="1400"/>
          </a:p>
        </p:txBody>
      </p:sp>
      <p:sp>
        <p:nvSpPr>
          <p:cNvPr id="16" name="Oval 14"/>
          <p:cNvSpPr>
            <a:spLocks noChangeArrowheads="1"/>
          </p:cNvSpPr>
          <p:nvPr/>
        </p:nvSpPr>
        <p:spPr bwMode="auto">
          <a:xfrm>
            <a:off x="3751305" y="2689876"/>
            <a:ext cx="304800" cy="304800"/>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dirty="0"/>
              <a:t>1</a:t>
            </a:r>
            <a:endParaRPr lang="en-US" sz="1600" dirty="0"/>
          </a:p>
        </p:txBody>
      </p:sp>
      <p:sp>
        <p:nvSpPr>
          <p:cNvPr id="17" name="Text Box 15"/>
          <p:cNvSpPr txBox="1">
            <a:spLocks noChangeArrowheads="1"/>
          </p:cNvSpPr>
          <p:nvPr/>
        </p:nvSpPr>
        <p:spPr bwMode="auto">
          <a:xfrm>
            <a:off x="5580105" y="3223276"/>
            <a:ext cx="15888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400"/>
              <a:t>NTFS places data in</a:t>
            </a:r>
            <a:br>
              <a:rPr lang="de-DE" sz="1400"/>
            </a:br>
            <a:r>
              <a:rPr lang="de-DE" sz="1400"/>
              <a:t>file system cache</a:t>
            </a:r>
            <a:endParaRPr lang="en-US" sz="1400"/>
          </a:p>
        </p:txBody>
      </p:sp>
      <p:sp>
        <p:nvSpPr>
          <p:cNvPr id="18" name="Oval 16"/>
          <p:cNvSpPr>
            <a:spLocks noChangeArrowheads="1"/>
          </p:cNvSpPr>
          <p:nvPr/>
        </p:nvSpPr>
        <p:spPr bwMode="auto">
          <a:xfrm>
            <a:off x="5275305" y="3299476"/>
            <a:ext cx="304800" cy="304800"/>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a:t>2</a:t>
            </a:r>
            <a:endParaRPr lang="en-US" sz="1600"/>
          </a:p>
        </p:txBody>
      </p:sp>
      <p:sp>
        <p:nvSpPr>
          <p:cNvPr id="19" name="Text Box 17"/>
          <p:cNvSpPr txBox="1">
            <a:spLocks noChangeArrowheads="1"/>
          </p:cNvSpPr>
          <p:nvPr/>
        </p:nvSpPr>
        <p:spPr bwMode="auto">
          <a:xfrm>
            <a:off x="5351505" y="3985276"/>
            <a:ext cx="21783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400"/>
              <a:t>Cache manager lazy </a:t>
            </a:r>
            <a:br>
              <a:rPr lang="de-DE" sz="1400"/>
            </a:br>
            <a:r>
              <a:rPr lang="de-DE" sz="1400"/>
              <a:t>writes data to disk via NTFS</a:t>
            </a:r>
            <a:endParaRPr lang="en-US" sz="1400"/>
          </a:p>
        </p:txBody>
      </p:sp>
      <p:sp>
        <p:nvSpPr>
          <p:cNvPr id="20" name="Oval 18"/>
          <p:cNvSpPr>
            <a:spLocks noChangeArrowheads="1"/>
          </p:cNvSpPr>
          <p:nvPr/>
        </p:nvSpPr>
        <p:spPr bwMode="auto">
          <a:xfrm>
            <a:off x="5046705" y="4061476"/>
            <a:ext cx="304800" cy="304800"/>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a:t>3</a:t>
            </a:r>
            <a:endParaRPr lang="en-US" sz="1600"/>
          </a:p>
        </p:txBody>
      </p:sp>
      <p:sp>
        <p:nvSpPr>
          <p:cNvPr id="21" name="Text Box 19"/>
          <p:cNvSpPr txBox="1">
            <a:spLocks noChangeArrowheads="1"/>
          </p:cNvSpPr>
          <p:nvPr/>
        </p:nvSpPr>
        <p:spPr bwMode="auto">
          <a:xfrm>
            <a:off x="1313771" y="4213876"/>
            <a:ext cx="188032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de-DE" sz="1400"/>
              <a:t>NTFS asks EFS driver</a:t>
            </a:r>
            <a:br>
              <a:rPr lang="de-DE" sz="1400"/>
            </a:br>
            <a:r>
              <a:rPr lang="de-DE" sz="1400"/>
              <a:t>to encrypt file contents</a:t>
            </a:r>
            <a:br>
              <a:rPr lang="de-DE" sz="1400"/>
            </a:br>
            <a:r>
              <a:rPr lang="de-DE" sz="1400"/>
              <a:t>headed to disk</a:t>
            </a:r>
            <a:endParaRPr lang="en-US" sz="1400"/>
          </a:p>
        </p:txBody>
      </p:sp>
      <p:sp>
        <p:nvSpPr>
          <p:cNvPr id="22" name="Oval 20"/>
          <p:cNvSpPr>
            <a:spLocks noChangeArrowheads="1"/>
          </p:cNvSpPr>
          <p:nvPr/>
        </p:nvSpPr>
        <p:spPr bwMode="auto">
          <a:xfrm>
            <a:off x="2684505" y="3909076"/>
            <a:ext cx="304800" cy="304800"/>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a:t>4</a:t>
            </a:r>
            <a:endParaRPr lang="en-US" sz="1600"/>
          </a:p>
        </p:txBody>
      </p:sp>
      <p:sp>
        <p:nvSpPr>
          <p:cNvPr id="23" name="Text Box 21"/>
          <p:cNvSpPr txBox="1">
            <a:spLocks noChangeArrowheads="1"/>
          </p:cNvSpPr>
          <p:nvPr/>
        </p:nvSpPr>
        <p:spPr bwMode="auto">
          <a:xfrm>
            <a:off x="4665705" y="4747276"/>
            <a:ext cx="18230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400"/>
              <a:t>NTFS writes encrypted</a:t>
            </a:r>
            <a:br>
              <a:rPr lang="de-DE" sz="1400"/>
            </a:br>
            <a:r>
              <a:rPr lang="de-DE" sz="1400"/>
              <a:t>file contents to disk</a:t>
            </a:r>
            <a:endParaRPr lang="en-US" sz="1400"/>
          </a:p>
        </p:txBody>
      </p:sp>
      <p:sp>
        <p:nvSpPr>
          <p:cNvPr id="24" name="Oval 22"/>
          <p:cNvSpPr>
            <a:spLocks noChangeArrowheads="1"/>
          </p:cNvSpPr>
          <p:nvPr/>
        </p:nvSpPr>
        <p:spPr bwMode="auto">
          <a:xfrm>
            <a:off x="4360905" y="4594876"/>
            <a:ext cx="304800" cy="304800"/>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sz="1600"/>
              <a:t>5</a:t>
            </a:r>
            <a:endParaRPr lang="en-US" sz="1600"/>
          </a:p>
        </p:txBody>
      </p:sp>
      <p:sp>
        <p:nvSpPr>
          <p:cNvPr id="25" name="Text Box 23"/>
          <p:cNvSpPr txBox="1">
            <a:spLocks noChangeArrowheads="1"/>
          </p:cNvSpPr>
          <p:nvPr/>
        </p:nvSpPr>
        <p:spPr bwMode="auto">
          <a:xfrm>
            <a:off x="6235273" y="5444189"/>
            <a:ext cx="258917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Note: EFS driver has been</a:t>
            </a:r>
            <a:br>
              <a:rPr lang="en-US" dirty="0"/>
            </a:br>
            <a:r>
              <a:rPr lang="en-US" dirty="0"/>
              <a:t>merged into NTFS on </a:t>
            </a:r>
            <a:br>
              <a:rPr lang="en-US" dirty="0"/>
            </a:br>
            <a:r>
              <a:rPr lang="en-US" dirty="0"/>
              <a:t>Windows XP and later</a:t>
            </a:r>
          </a:p>
        </p:txBody>
      </p:sp>
      <p:sp>
        <p:nvSpPr>
          <p:cNvPr id="26" name="Titolo 25"/>
          <p:cNvSpPr>
            <a:spLocks noGrp="1"/>
          </p:cNvSpPr>
          <p:nvPr>
            <p:ph type="title"/>
          </p:nvPr>
        </p:nvSpPr>
        <p:spPr>
          <a:xfrm>
            <a:off x="457200" y="557808"/>
            <a:ext cx="8229600" cy="1143000"/>
          </a:xfrm>
        </p:spPr>
        <p:txBody>
          <a:bodyPr/>
          <a:lstStyle/>
          <a:p>
            <a:r>
              <a:rPr lang="it-IT" dirty="0" smtClean="0">
                <a:solidFill>
                  <a:schemeClr val="tx1"/>
                </a:solidFill>
              </a:rPr>
              <a:t>Flow of EFS</a:t>
            </a:r>
            <a:endParaRPr lang="en-US" dirty="0">
              <a:solidFill>
                <a:schemeClr val="tx1"/>
              </a:solidFill>
            </a:endParaRPr>
          </a:p>
        </p:txBody>
      </p:sp>
    </p:spTree>
    <p:extLst>
      <p:ext uri="{BB962C8B-B14F-4D97-AF65-F5344CB8AC3E}">
        <p14:creationId xmlns:p14="http://schemas.microsoft.com/office/powerpoint/2010/main" val="1625967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tx1"/>
                </a:solidFill>
              </a:rPr>
              <a:t>EFS </a:t>
            </a:r>
            <a:r>
              <a:rPr lang="en-US" dirty="0">
                <a:solidFill>
                  <a:schemeClr val="tx1"/>
                </a:solidFill>
              </a:rPr>
              <a:t>weak point</a:t>
            </a:r>
          </a:p>
        </p:txBody>
      </p:sp>
      <p:sp>
        <p:nvSpPr>
          <p:cNvPr id="3" name="Segnaposto contenuto 2"/>
          <p:cNvSpPr>
            <a:spLocks noGrp="1"/>
          </p:cNvSpPr>
          <p:nvPr>
            <p:ph idx="1"/>
          </p:nvPr>
        </p:nvSpPr>
        <p:spPr/>
        <p:txBody>
          <a:bodyPr/>
          <a:lstStyle/>
          <a:p>
            <a:endParaRPr lang="en-US" dirty="0" smtClean="0"/>
          </a:p>
          <a:p>
            <a:r>
              <a:rPr lang="en-US" dirty="0" smtClean="0"/>
              <a:t>If password is compromised, encryption is compromised</a:t>
            </a:r>
          </a:p>
          <a:p>
            <a:r>
              <a:rPr lang="en-US" dirty="0" smtClean="0"/>
              <a:t>If the domain password is cached, can be cracked offline after having access to the system</a:t>
            </a:r>
            <a:endParaRPr lang="en-US" dirty="0"/>
          </a:p>
        </p:txBody>
      </p:sp>
    </p:spTree>
    <p:extLst>
      <p:ext uri="{BB962C8B-B14F-4D97-AF65-F5344CB8AC3E}">
        <p14:creationId xmlns:p14="http://schemas.microsoft.com/office/powerpoint/2010/main" val="1815153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a:t>Trusted</a:t>
            </a:r>
            <a:r>
              <a:rPr lang="it-IT" dirty="0"/>
              <a:t> Platform </a:t>
            </a:r>
            <a:r>
              <a:rPr lang="it-IT" dirty="0" err="1" smtClean="0"/>
              <a:t>Module</a:t>
            </a:r>
            <a:endParaRPr lang="it-IT" dirty="0"/>
          </a:p>
        </p:txBody>
      </p:sp>
      <p:pic>
        <p:nvPicPr>
          <p:cNvPr id="1433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2189"/>
          <a:stretch/>
        </p:blipFill>
        <p:spPr bwMode="auto">
          <a:xfrm>
            <a:off x="4355976" y="1916832"/>
            <a:ext cx="4298694"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descr="http://latesttech-news.com/wp-content/uploads/2010/09/Infineon-Trusted-Platform-Module.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64015" y1="37000" x2="70076" y2="42500"/>
                        <a14:foregroundMark x1="72348" y1="43500" x2="80682" y2="47500"/>
                        <a14:foregroundMark x1="80303" y1="48500" x2="77273" y2="42500"/>
                        <a14:foregroundMark x1="2652" y1="42500" x2="2652" y2="42500"/>
                        <a14:foregroundMark x1="2652" y1="42500" x2="2652" y2="42500"/>
                        <a14:foregroundMark x1="7197" y1="45000" x2="7197" y2="45000"/>
                        <a14:foregroundMark x1="7197" y1="45000" x2="7197" y2="45000"/>
                        <a14:foregroundMark x1="4924" y1="52000" x2="4924" y2="52000"/>
                        <a14:foregroundMark x1="4924" y1="52000" x2="4924" y2="52000"/>
                        <a14:foregroundMark x1="9091" y1="55500" x2="9091" y2="55500"/>
                        <a14:foregroundMark x1="10606" y1="52500" x2="10606" y2="52500"/>
                        <a14:foregroundMark x1="12879" y1="49000" x2="12879" y2="49000"/>
                        <a14:foregroundMark x1="17424" y1="51500" x2="17424" y2="51500"/>
                        <a14:foregroundMark x1="12879" y1="58500" x2="12879" y2="58500"/>
                        <a14:foregroundMark x1="17803" y1="63000" x2="17803" y2="63000"/>
                        <a14:foregroundMark x1="25379" y1="58500" x2="25379" y2="58500"/>
                        <a14:foregroundMark x1="22727" y1="65500" x2="22727" y2="65500"/>
                        <a14:foregroundMark x1="27652" y1="70000" x2="27652" y2="70000"/>
                        <a14:foregroundMark x1="29167" y1="64500" x2="29167" y2="64500"/>
                        <a14:foregroundMark x1="30682" y1="61000" x2="30682" y2="61000"/>
                        <a14:foregroundMark x1="34848" y1="66000" x2="34848" y2="66000"/>
                        <a14:foregroundMark x1="33712" y1="70000" x2="33712" y2="70000"/>
                        <a14:foregroundMark x1="31818" y1="73000" x2="31818" y2="73000"/>
                        <a14:foregroundMark x1="37500" y1="77000" x2="37500" y2="77000"/>
                        <a14:foregroundMark x1="40152" y1="70000" x2="40152" y2="70000"/>
                        <a14:foregroundMark x1="44318" y1="73000" x2="44318" y2="73000"/>
                        <a14:foregroundMark x1="41667" y1="80000" x2="41667" y2="80000"/>
                        <a14:foregroundMark x1="46212" y1="84000" x2="46212" y2="84000"/>
                        <a14:foregroundMark x1="48485" y1="80000" x2="48485" y2="80000"/>
                        <a14:foregroundMark x1="50000" y1="76500" x2="50000" y2="76500"/>
                        <a14:foregroundMark x1="54924" y1="79500" x2="54924" y2="79500"/>
                        <a14:foregroundMark x1="51515" y1="87000" x2="51515" y2="87000"/>
                        <a14:foregroundMark x1="55682" y1="91500" x2="55682" y2="91500"/>
                        <a14:foregroundMark x1="59091" y1="84000" x2="59091" y2="84000"/>
                        <a14:foregroundMark x1="64015" y1="87000" x2="64015" y2="87000"/>
                        <a14:foregroundMark x1="60985" y1="94000" x2="60985" y2="94000"/>
                      </a14:backgroundRemoval>
                    </a14:imgEffect>
                  </a14:imgLayer>
                </a14:imgProps>
              </a:ext>
              <a:ext uri="{28A0092B-C50C-407E-A947-70E740481C1C}">
                <a14:useLocalDpi xmlns:a14="http://schemas.microsoft.com/office/drawing/2010/main" val="0"/>
              </a:ext>
            </a:extLst>
          </a:blip>
          <a:srcRect/>
          <a:stretch>
            <a:fillRect/>
          </a:stretch>
        </p:blipFill>
        <p:spPr bwMode="auto">
          <a:xfrm>
            <a:off x="1109083" y="2924944"/>
            <a:ext cx="25146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75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dirty="0">
                <a:solidFill>
                  <a:schemeClr val="tx1"/>
                </a:solidFill>
              </a:rPr>
              <a:t>The Security Problem</a:t>
            </a:r>
          </a:p>
        </p:txBody>
      </p:sp>
      <p:sp>
        <p:nvSpPr>
          <p:cNvPr id="247811" name="Rectangle 3"/>
          <p:cNvSpPr>
            <a:spLocks noGrp="1" noChangeArrowheads="1"/>
          </p:cNvSpPr>
          <p:nvPr>
            <p:ph idx="1"/>
          </p:nvPr>
        </p:nvSpPr>
        <p:spPr/>
        <p:txBody>
          <a:bodyPr/>
          <a:lstStyle/>
          <a:p>
            <a:pPr>
              <a:lnSpc>
                <a:spcPct val="90000"/>
              </a:lnSpc>
            </a:pPr>
            <a:r>
              <a:rPr lang="en-US" sz="2400" dirty="0"/>
              <a:t>System is secure if its resources are utilized and access</a:t>
            </a:r>
            <a:r>
              <a:rPr lang="de-DE" sz="2400" dirty="0"/>
              <a:t> </a:t>
            </a:r>
            <a:r>
              <a:rPr lang="de-DE" sz="2400" dirty="0" err="1"/>
              <a:t>is</a:t>
            </a:r>
            <a:r>
              <a:rPr lang="de-DE" sz="2400" dirty="0"/>
              <a:t> </a:t>
            </a:r>
            <a:r>
              <a:rPr lang="en-US" sz="2400" dirty="0"/>
              <a:t>as intended under all circumstances</a:t>
            </a:r>
          </a:p>
          <a:p>
            <a:pPr>
              <a:lnSpc>
                <a:spcPct val="90000"/>
              </a:lnSpc>
            </a:pPr>
            <a:r>
              <a:rPr lang="en-US" sz="2400" dirty="0"/>
              <a:t>Security violations:</a:t>
            </a:r>
          </a:p>
          <a:p>
            <a:pPr lvl="1">
              <a:lnSpc>
                <a:spcPct val="90000"/>
              </a:lnSpc>
            </a:pPr>
            <a:r>
              <a:rPr lang="en-US" sz="2000" dirty="0"/>
              <a:t>Unauthorized reading of data (theft of information)</a:t>
            </a:r>
          </a:p>
          <a:p>
            <a:pPr lvl="1">
              <a:lnSpc>
                <a:spcPct val="90000"/>
              </a:lnSpc>
            </a:pPr>
            <a:r>
              <a:rPr lang="en-US" sz="2000" dirty="0"/>
              <a:t>Unauthorized modification of data</a:t>
            </a:r>
          </a:p>
          <a:p>
            <a:pPr lvl="1">
              <a:lnSpc>
                <a:spcPct val="90000"/>
              </a:lnSpc>
            </a:pPr>
            <a:r>
              <a:rPr lang="en-US" sz="2000" dirty="0"/>
              <a:t>Unauthorized destruction of data</a:t>
            </a:r>
          </a:p>
          <a:p>
            <a:pPr>
              <a:lnSpc>
                <a:spcPct val="90000"/>
              </a:lnSpc>
            </a:pPr>
            <a:r>
              <a:rPr lang="en-US" sz="2400" dirty="0"/>
              <a:t>Security measures:</a:t>
            </a:r>
          </a:p>
          <a:p>
            <a:pPr lvl="1">
              <a:lnSpc>
                <a:spcPct val="90000"/>
              </a:lnSpc>
            </a:pPr>
            <a:r>
              <a:rPr lang="en-US" sz="2000" dirty="0"/>
              <a:t>Physical</a:t>
            </a:r>
          </a:p>
          <a:p>
            <a:pPr lvl="1">
              <a:lnSpc>
                <a:spcPct val="90000"/>
              </a:lnSpc>
            </a:pPr>
            <a:r>
              <a:rPr lang="en-US" sz="2000" dirty="0"/>
              <a:t>User authorization</a:t>
            </a:r>
          </a:p>
          <a:p>
            <a:pPr>
              <a:lnSpc>
                <a:spcPct val="90000"/>
              </a:lnSpc>
            </a:pPr>
            <a:r>
              <a:rPr lang="en-US" sz="2400" dirty="0"/>
              <a:t>Weakness at high-level security may circumvent low-level (operating system) measures</a:t>
            </a:r>
          </a:p>
        </p:txBody>
      </p:sp>
    </p:spTree>
    <p:extLst>
      <p:ext uri="{BB962C8B-B14F-4D97-AF65-F5344CB8AC3E}">
        <p14:creationId xmlns:p14="http://schemas.microsoft.com/office/powerpoint/2010/main" val="2170320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Trusted</a:t>
            </a:r>
            <a:r>
              <a:rPr lang="it-IT" dirty="0"/>
              <a:t> Platform </a:t>
            </a:r>
            <a:r>
              <a:rPr lang="it-IT" dirty="0" err="1"/>
              <a:t>Module</a:t>
            </a:r>
            <a:endParaRPr lang="it-IT" dirty="0"/>
          </a:p>
        </p:txBody>
      </p:sp>
      <p:sp>
        <p:nvSpPr>
          <p:cNvPr id="3" name="Segnaposto contenuto 2"/>
          <p:cNvSpPr>
            <a:spLocks noGrp="1"/>
          </p:cNvSpPr>
          <p:nvPr>
            <p:ph idx="1"/>
          </p:nvPr>
        </p:nvSpPr>
        <p:spPr/>
        <p:txBody>
          <a:bodyPr/>
          <a:lstStyle/>
          <a:p>
            <a:r>
              <a:rPr lang="en-US" dirty="0" smtClean="0"/>
              <a:t>Can be disable by user</a:t>
            </a:r>
          </a:p>
          <a:p>
            <a:endParaRPr lang="en-US" dirty="0"/>
          </a:p>
          <a:p>
            <a:r>
              <a:rPr lang="it-IT" dirty="0"/>
              <a:t>Direct Anonymous </a:t>
            </a:r>
            <a:r>
              <a:rPr lang="it-IT" dirty="0" err="1"/>
              <a:t>Attestation</a:t>
            </a:r>
            <a:endParaRPr lang="it-IT" dirty="0"/>
          </a:p>
          <a:p>
            <a:endParaRPr lang="en-US" dirty="0" smtClean="0"/>
          </a:p>
          <a:p>
            <a:r>
              <a:rPr lang="en-US" dirty="0" smtClean="0"/>
              <a:t>Linux Kernel </a:t>
            </a:r>
            <a:r>
              <a:rPr lang="it-IT" dirty="0" smtClean="0"/>
              <a:t>2.6.13 </a:t>
            </a:r>
            <a:r>
              <a:rPr lang="it-IT" dirty="0" err="1" smtClean="0"/>
              <a:t>has</a:t>
            </a:r>
            <a:r>
              <a:rPr lang="it-IT" dirty="0" smtClean="0"/>
              <a:t> TPM </a:t>
            </a:r>
            <a:r>
              <a:rPr lang="it-IT" dirty="0" err="1" smtClean="0"/>
              <a:t>Support</a:t>
            </a:r>
            <a:endParaRPr lang="en-US" dirty="0" smtClean="0"/>
          </a:p>
          <a:p>
            <a:endParaRPr lang="en-US" dirty="0"/>
          </a:p>
        </p:txBody>
      </p:sp>
    </p:spTree>
    <p:extLst>
      <p:ext uri="{BB962C8B-B14F-4D97-AF65-F5344CB8AC3E}">
        <p14:creationId xmlns:p14="http://schemas.microsoft.com/office/powerpoint/2010/main" val="1252754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tx1"/>
                </a:solidFill>
              </a:rPr>
              <a:t>BitLocker</a:t>
            </a:r>
            <a:r>
              <a:rPr lang="en-US" dirty="0">
                <a:solidFill>
                  <a:schemeClr val="tx1"/>
                </a:solidFill>
              </a:rPr>
              <a:t> ™</a:t>
            </a:r>
          </a:p>
        </p:txBody>
      </p:sp>
      <p:sp>
        <p:nvSpPr>
          <p:cNvPr id="5" name="Segnaposto contenuto 4"/>
          <p:cNvSpPr>
            <a:spLocks noGrp="1"/>
          </p:cNvSpPr>
          <p:nvPr>
            <p:ph idx="1"/>
          </p:nvPr>
        </p:nvSpPr>
        <p:spPr>
          <a:xfrm>
            <a:off x="457200" y="1981200"/>
            <a:ext cx="6131024" cy="4297363"/>
          </a:xfrm>
        </p:spPr>
        <p:txBody>
          <a:bodyPr>
            <a:normAutofit fontScale="92500"/>
          </a:bodyPr>
          <a:lstStyle/>
          <a:p>
            <a:r>
              <a:rPr lang="en-US" dirty="0" smtClean="0"/>
              <a:t>Introduced first on Windows Vista, now on 7 and 2008 R2</a:t>
            </a:r>
          </a:p>
          <a:p>
            <a:r>
              <a:rPr lang="en-US" dirty="0" smtClean="0"/>
              <a:t>Can protect not only users files but also the whole system partition</a:t>
            </a:r>
          </a:p>
          <a:p>
            <a:r>
              <a:rPr lang="en-US" dirty="0" smtClean="0"/>
              <a:t>Use AES 128 or AES 256 to encrypt data</a:t>
            </a:r>
          </a:p>
          <a:p>
            <a:r>
              <a:rPr lang="en-US" dirty="0" smtClean="0"/>
              <a:t>Will use TPM 1.2 if present on the system</a:t>
            </a:r>
            <a:endParaRPr lang="en-US" dirty="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852936"/>
            <a:ext cx="228642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351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err="1">
                <a:solidFill>
                  <a:schemeClr val="tx1"/>
                </a:solidFill>
              </a:rPr>
              <a:t>BitLocker</a:t>
            </a:r>
            <a:r>
              <a:rPr lang="en-US" dirty="0">
                <a:solidFill>
                  <a:schemeClr val="tx1"/>
                </a:solidFill>
              </a:rPr>
              <a:t>™ Drive Encryption Architecture</a:t>
            </a:r>
          </a:p>
        </p:txBody>
      </p:sp>
      <p:graphicFrame>
        <p:nvGraphicFramePr>
          <p:cNvPr id="4" name="Oggetto 3"/>
          <p:cNvGraphicFramePr>
            <a:graphicFrameLocks noChangeAspect="1"/>
          </p:cNvGraphicFramePr>
          <p:nvPr>
            <p:extLst>
              <p:ext uri="{D42A27DB-BD31-4B8C-83A1-F6EECF244321}">
                <p14:modId xmlns:p14="http://schemas.microsoft.com/office/powerpoint/2010/main" val="3239151648"/>
              </p:ext>
            </p:extLst>
          </p:nvPr>
        </p:nvGraphicFramePr>
        <p:xfrm>
          <a:off x="611560" y="1988840"/>
          <a:ext cx="7992888" cy="4186336"/>
        </p:xfrm>
        <a:graphic>
          <a:graphicData uri="http://schemas.openxmlformats.org/presentationml/2006/ole">
            <mc:AlternateContent xmlns:mc="http://schemas.openxmlformats.org/markup-compatibility/2006">
              <mc:Choice xmlns:v="urn:schemas-microsoft-com:vml" Requires="v">
                <p:oleObj spid="_x0000_s13333" name="Visio" r:id="rId3" imgW="12554065" imgH="6394399" progId="Visio.Drawing.11">
                  <p:embed/>
                </p:oleObj>
              </mc:Choice>
              <mc:Fallback>
                <p:oleObj name="Visio" r:id="rId3" imgW="12554065" imgH="639439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988840"/>
                        <a:ext cx="7992888" cy="418633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59659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81000" y="228600"/>
            <a:ext cx="8393113" cy="695325"/>
          </a:xfrm>
          <a:prstGeom prst="rect">
            <a:avLst/>
          </a:prstGeom>
        </p:spPr>
        <p:txBody>
          <a:bodyPr/>
          <a:lstStyle>
            <a:lvl1pPr algn="ctr" defTabSz="914400" rtl="0" eaLnBrk="1" latinLnBrk="0" hangingPunct="1">
              <a:spcBef>
                <a:spcPct val="0"/>
              </a:spcBef>
              <a:buNone/>
              <a:defRPr sz="4400" kern="1200">
                <a:solidFill>
                  <a:schemeClr val="bg2">
                    <a:lumMod val="10000"/>
                  </a:schemeClr>
                </a:solidFill>
                <a:latin typeface="Segoe UI" pitchFamily="34" charset="0"/>
                <a:ea typeface="Segoe UI" pitchFamily="34" charset="0"/>
                <a:cs typeface="Segoe UI" pitchFamily="34" charset="0"/>
              </a:defRPr>
            </a:lvl1pPr>
          </a:lstStyle>
          <a:p>
            <a:r>
              <a:rPr lang="en-US" smtClean="0">
                <a:solidFill>
                  <a:schemeClr val="tx1"/>
                </a:solidFill>
              </a:rPr>
              <a:t>Disk Layout And Key Storage</a:t>
            </a:r>
            <a:endParaRPr lang="en-US">
              <a:solidFill>
                <a:schemeClr val="tx1"/>
              </a:solidFill>
            </a:endParaRPr>
          </a:p>
        </p:txBody>
      </p:sp>
      <p:sp>
        <p:nvSpPr>
          <p:cNvPr id="6" name="Rectangle 3"/>
          <p:cNvSpPr txBox="1">
            <a:spLocks noChangeArrowheads="1"/>
          </p:cNvSpPr>
          <p:nvPr/>
        </p:nvSpPr>
        <p:spPr>
          <a:xfrm>
            <a:off x="381000" y="1420813"/>
            <a:ext cx="4117975" cy="1990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itchFamily="2" charset="2"/>
              <a:buNone/>
            </a:pPr>
            <a:r>
              <a:rPr lang="en-US" sz="1800" smtClean="0"/>
              <a:t>OS Volume Contains</a:t>
            </a:r>
          </a:p>
          <a:p>
            <a:pPr marL="285750" indent="-285750"/>
            <a:r>
              <a:rPr lang="en-US" sz="1800" smtClean="0"/>
              <a:t>Encrypted OS</a:t>
            </a:r>
          </a:p>
          <a:p>
            <a:pPr marL="285750" indent="-285750"/>
            <a:r>
              <a:rPr lang="en-US" sz="1800" smtClean="0"/>
              <a:t>Encrypted Page File</a:t>
            </a:r>
          </a:p>
          <a:p>
            <a:pPr marL="285750" indent="-285750"/>
            <a:r>
              <a:rPr lang="en-US" sz="1800" smtClean="0"/>
              <a:t>Encrypted Temp Files</a:t>
            </a:r>
          </a:p>
          <a:p>
            <a:pPr marL="285750" indent="-285750"/>
            <a:r>
              <a:rPr lang="en-US" sz="1800" smtClean="0"/>
              <a:t>Encrypted Data</a:t>
            </a:r>
          </a:p>
          <a:p>
            <a:pPr marL="285750" indent="-285750"/>
            <a:r>
              <a:rPr lang="en-US" sz="1800" smtClean="0"/>
              <a:t>Encrypted Hibernation File</a:t>
            </a:r>
            <a:endParaRPr lang="en-US" sz="1800"/>
          </a:p>
        </p:txBody>
      </p:sp>
      <p:sp>
        <p:nvSpPr>
          <p:cNvPr id="7" name="Rectangle 4"/>
          <p:cNvSpPr txBox="1">
            <a:spLocks noChangeArrowheads="1"/>
          </p:cNvSpPr>
          <p:nvPr/>
        </p:nvSpPr>
        <p:spPr>
          <a:xfrm>
            <a:off x="4651375" y="1420813"/>
            <a:ext cx="4117975" cy="2320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2100" indent="-292100">
              <a:buFont typeface="Wingdings" pitchFamily="2" charset="2"/>
              <a:buNone/>
            </a:pPr>
            <a:r>
              <a:rPr lang="en-US" sz="1800" i="1" smtClean="0"/>
              <a:t>Where’s the Encryption Key?</a:t>
            </a:r>
          </a:p>
          <a:p>
            <a:pPr marL="292100" indent="-292100">
              <a:buFont typeface="Wingdings" pitchFamily="2" charset="2"/>
              <a:buAutoNum type="arabicPeriod"/>
            </a:pPr>
            <a:r>
              <a:rPr lang="en-US" sz="1800" smtClean="0"/>
              <a:t>SRK (Storage Root Key)</a:t>
            </a:r>
            <a:br>
              <a:rPr lang="en-US" sz="1800" smtClean="0"/>
            </a:br>
            <a:r>
              <a:rPr lang="en-US" sz="1800" smtClean="0"/>
              <a:t>contained in TPM </a:t>
            </a:r>
          </a:p>
          <a:p>
            <a:pPr marL="292100" indent="-292100">
              <a:buFont typeface="Wingdings" pitchFamily="2" charset="2"/>
              <a:buAutoNum type="arabicPeriod"/>
            </a:pPr>
            <a:r>
              <a:rPr lang="en-US" sz="1800" smtClean="0"/>
              <a:t>SRK encrypts FVEK (Full Volume Encryption Key) protected by TPM/PIN/USB Storage Device</a:t>
            </a:r>
          </a:p>
          <a:p>
            <a:pPr marL="292100" indent="-292100">
              <a:buFont typeface="Wingdings" pitchFamily="2" charset="2"/>
              <a:buAutoNum type="arabicPeriod"/>
            </a:pPr>
            <a:r>
              <a:rPr lang="en-US" sz="1800" smtClean="0"/>
              <a:t>FVEK stored (encrypted by SRK) on hard drive in the OS Volume</a:t>
            </a:r>
            <a:endParaRPr lang="en-US" sz="1800"/>
          </a:p>
        </p:txBody>
      </p:sp>
      <p:graphicFrame>
        <p:nvGraphicFramePr>
          <p:cNvPr id="8" name="Object 5"/>
          <p:cNvGraphicFramePr>
            <a:graphicFrameLocks noChangeAspect="1"/>
          </p:cNvGraphicFramePr>
          <p:nvPr>
            <p:extLst>
              <p:ext uri="{D42A27DB-BD31-4B8C-83A1-F6EECF244321}">
                <p14:modId xmlns:p14="http://schemas.microsoft.com/office/powerpoint/2010/main" val="1720298440"/>
              </p:ext>
            </p:extLst>
          </p:nvPr>
        </p:nvGraphicFramePr>
        <p:xfrm>
          <a:off x="265933" y="3978275"/>
          <a:ext cx="3216275" cy="2540000"/>
        </p:xfrm>
        <a:graphic>
          <a:graphicData uri="http://schemas.openxmlformats.org/presentationml/2006/ole">
            <mc:AlternateContent xmlns:mc="http://schemas.openxmlformats.org/markup-compatibility/2006">
              <mc:Choice xmlns:v="urn:schemas-microsoft-com:vml" Requires="v">
                <p:oleObj spid="_x0000_s11303" name="Chart" r:id="rId3" imgW="5152979" imgH="4067236" progId="MSGraph.Chart.8">
                  <p:embed followColorScheme="full"/>
                </p:oleObj>
              </mc:Choice>
              <mc:Fallback>
                <p:oleObj name="Chart" r:id="rId3" imgW="5152979" imgH="4067236" progId="MSGraph.Char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33" y="3978275"/>
                        <a:ext cx="3216275" cy="2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sp>
        <p:nvSpPr>
          <p:cNvPr id="9" name="Text Box 6"/>
          <p:cNvSpPr txBox="1">
            <a:spLocks noChangeArrowheads="1"/>
          </p:cNvSpPr>
          <p:nvPr/>
        </p:nvSpPr>
        <p:spPr bwMode="auto">
          <a:xfrm>
            <a:off x="2574925" y="5248275"/>
            <a:ext cx="6379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System</a:t>
            </a:r>
          </a:p>
        </p:txBody>
      </p:sp>
      <p:sp>
        <p:nvSpPr>
          <p:cNvPr id="10" name="Text Box 7"/>
          <p:cNvSpPr txBox="1">
            <a:spLocks noChangeArrowheads="1"/>
          </p:cNvSpPr>
          <p:nvPr/>
        </p:nvSpPr>
        <p:spPr bwMode="auto">
          <a:xfrm>
            <a:off x="1257300" y="4641850"/>
            <a:ext cx="12335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OS Volume</a:t>
            </a:r>
          </a:p>
        </p:txBody>
      </p:sp>
      <p:pic>
        <p:nvPicPr>
          <p:cNvPr id="11" name="Picture 8" descr="top curving arrow teal pi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7800" y="4129088"/>
            <a:ext cx="4343400" cy="10429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secure lock and ke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9188" y="4054475"/>
            <a:ext cx="581025" cy="8350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0"/>
          <p:cNvSpPr txBox="1">
            <a:spLocks noChangeArrowheads="1"/>
          </p:cNvSpPr>
          <p:nvPr/>
        </p:nvSpPr>
        <p:spPr bwMode="auto">
          <a:xfrm>
            <a:off x="3632200" y="5527675"/>
            <a:ext cx="3657600" cy="873125"/>
          </a:xfrm>
          <a:prstGeom prst="rect">
            <a:avLst/>
          </a:prstGeom>
          <a:noFill/>
          <a:ln>
            <a:noFill/>
          </a:ln>
          <a:effectLst/>
          <a:extLst>
            <a:ext uri="{909E8E84-426E-40DD-AFC4-6F175D3DCCD1}">
              <a14:hiddenFill xmlns:a14="http://schemas.microsoft.com/office/drawing/2010/main">
                <a:gradFill rotWithShape="1">
                  <a:gsLst>
                    <a:gs pos="0">
                      <a:schemeClr val="hlink"/>
                    </a:gs>
                    <a:gs pos="50000">
                      <a:schemeClr val="hlink">
                        <a:gamma/>
                        <a:tint val="53725"/>
                        <a:invGamma/>
                      </a:schemeClr>
                    </a:gs>
                    <a:gs pos="100000">
                      <a:schemeClr val="hlink"/>
                    </a:gs>
                  </a:gsLst>
                  <a:lin ang="2700000" scaled="1"/>
                </a:gradFill>
              </a14:hiddenFill>
            </a:ext>
            <a:ext uri="{91240B29-F687-4F45-9708-019B960494DF}">
              <a14:hiddenLine xmlns:a14="http://schemas.microsoft.com/office/drawing/2010/main" w="31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sz="1600" dirty="0"/>
              <a:t>System Volume Contains:</a:t>
            </a:r>
          </a:p>
          <a:p>
            <a:pPr>
              <a:spcBef>
                <a:spcPct val="10000"/>
              </a:spcBef>
            </a:pPr>
            <a:r>
              <a:rPr lang="en-US" sz="1600" dirty="0"/>
              <a:t>MBR, Boot manager, Boot Utilities</a:t>
            </a:r>
          </a:p>
          <a:p>
            <a:pPr>
              <a:spcBef>
                <a:spcPct val="10000"/>
              </a:spcBef>
            </a:pPr>
            <a:r>
              <a:rPr lang="en-US" sz="1600" dirty="0"/>
              <a:t>(Unencrypted, small)</a:t>
            </a:r>
          </a:p>
        </p:txBody>
      </p:sp>
      <p:grpSp>
        <p:nvGrpSpPr>
          <p:cNvPr id="14" name="Group 11"/>
          <p:cNvGrpSpPr>
            <a:grpSpLocks/>
          </p:cNvGrpSpPr>
          <p:nvPr/>
        </p:nvGrpSpPr>
        <p:grpSpPr bwMode="auto">
          <a:xfrm>
            <a:off x="7129463" y="4433888"/>
            <a:ext cx="1087437" cy="488950"/>
            <a:chOff x="4272" y="2285"/>
            <a:chExt cx="912" cy="869"/>
          </a:xfrm>
        </p:grpSpPr>
        <p:graphicFrame>
          <p:nvGraphicFramePr>
            <p:cNvPr id="15" name="Object 12"/>
            <p:cNvGraphicFramePr>
              <a:graphicFrameLocks noChangeAspect="1"/>
            </p:cNvGraphicFramePr>
            <p:nvPr/>
          </p:nvGraphicFramePr>
          <p:xfrm>
            <a:off x="4272" y="2285"/>
            <a:ext cx="912" cy="869"/>
          </p:xfrm>
          <a:graphic>
            <a:graphicData uri="http://schemas.openxmlformats.org/presentationml/2006/ole">
              <mc:AlternateContent xmlns:mc="http://schemas.openxmlformats.org/markup-compatibility/2006">
                <mc:Choice xmlns:v="urn:schemas-microsoft-com:vml" Requires="v">
                  <p:oleObj spid="_x0000_s11304" name="Visio" r:id="rId7" imgW="437434" imgH="416966" progId="Visio.Drawing.11">
                    <p:embed/>
                  </p:oleObj>
                </mc:Choice>
                <mc:Fallback>
                  <p:oleObj name="Visio" r:id="rId7" imgW="437434" imgH="416966"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2285"/>
                          <a:ext cx="912" cy="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2700" algn="ctr" rotWithShape="0">
                                  <a:schemeClr val="bg2">
                                    <a:alpha val="50000"/>
                                  </a:schemeClr>
                                </a:outerShdw>
                              </a:effectLst>
                            </a14:hiddenEffects>
                          </a:ext>
                        </a:extLst>
                      </p:spPr>
                    </p:pic>
                  </p:oleObj>
                </mc:Fallback>
              </mc:AlternateContent>
            </a:graphicData>
          </a:graphic>
        </p:graphicFrame>
        <p:pic>
          <p:nvPicPr>
            <p:cNvPr id="16" name="Picture 13" descr="secure ke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0" y="2496"/>
              <a:ext cx="306" cy="306"/>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Oval 14"/>
          <p:cNvSpPr>
            <a:spLocks noChangeArrowheads="1"/>
          </p:cNvSpPr>
          <p:nvPr/>
        </p:nvSpPr>
        <p:spPr bwMode="auto">
          <a:xfrm>
            <a:off x="2959100" y="4373563"/>
            <a:ext cx="228600" cy="228600"/>
          </a:xfrm>
          <a:prstGeom prst="ellipse">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30000"/>
              </a:spcBef>
            </a:pPr>
            <a:r>
              <a:rPr lang="en-US" b="1" dirty="0"/>
              <a:t>3</a:t>
            </a:r>
          </a:p>
        </p:txBody>
      </p:sp>
      <p:sp>
        <p:nvSpPr>
          <p:cNvPr id="18" name="Oval 15"/>
          <p:cNvSpPr>
            <a:spLocks noChangeArrowheads="1"/>
          </p:cNvSpPr>
          <p:nvPr/>
        </p:nvSpPr>
        <p:spPr bwMode="auto">
          <a:xfrm>
            <a:off x="4824413" y="5006975"/>
            <a:ext cx="228600" cy="228600"/>
          </a:xfrm>
          <a:prstGeom prst="ellipse">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30000"/>
              </a:spcBef>
            </a:pPr>
            <a:r>
              <a:rPr lang="en-US" b="1" dirty="0"/>
              <a:t>2</a:t>
            </a:r>
          </a:p>
        </p:txBody>
      </p:sp>
      <p:sp>
        <p:nvSpPr>
          <p:cNvPr id="19" name="Text Box 16"/>
          <p:cNvSpPr txBox="1">
            <a:spLocks noChangeArrowheads="1"/>
          </p:cNvSpPr>
          <p:nvPr/>
        </p:nvSpPr>
        <p:spPr bwMode="auto">
          <a:xfrm>
            <a:off x="5049838" y="4937125"/>
            <a:ext cx="803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b="1">
                <a:effectLst>
                  <a:outerShdw blurRad="38100" dist="38100" dir="2700000" algn="tl">
                    <a:srgbClr val="000000"/>
                  </a:outerShdw>
                </a:effectLst>
              </a:rPr>
              <a:t>FVEK</a:t>
            </a:r>
          </a:p>
        </p:txBody>
      </p:sp>
      <p:sp>
        <p:nvSpPr>
          <p:cNvPr id="20" name="Oval 17"/>
          <p:cNvSpPr>
            <a:spLocks noChangeArrowheads="1"/>
          </p:cNvSpPr>
          <p:nvPr/>
        </p:nvSpPr>
        <p:spPr bwMode="auto">
          <a:xfrm>
            <a:off x="7278688" y="5006975"/>
            <a:ext cx="228600" cy="228600"/>
          </a:xfrm>
          <a:prstGeom prst="ellipse">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30000"/>
              </a:spcBef>
            </a:pPr>
            <a:r>
              <a:rPr lang="en-US" b="1" dirty="0"/>
              <a:t>1</a:t>
            </a:r>
          </a:p>
        </p:txBody>
      </p:sp>
      <p:sp>
        <p:nvSpPr>
          <p:cNvPr id="21" name="Text Box 18"/>
          <p:cNvSpPr txBox="1">
            <a:spLocks noChangeArrowheads="1"/>
          </p:cNvSpPr>
          <p:nvPr/>
        </p:nvSpPr>
        <p:spPr bwMode="auto">
          <a:xfrm>
            <a:off x="7500938" y="4938713"/>
            <a:ext cx="12049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effectLst>
                  <a:outerShdw blurRad="38100" dist="38100" dir="2700000" algn="tl">
                    <a:srgbClr val="000000"/>
                  </a:outerShdw>
                </a:effectLst>
              </a:rPr>
              <a:t>SRK</a:t>
            </a:r>
          </a:p>
        </p:txBody>
      </p:sp>
    </p:spTree>
    <p:extLst>
      <p:ext uri="{BB962C8B-B14F-4D97-AF65-F5344CB8AC3E}">
        <p14:creationId xmlns:p14="http://schemas.microsoft.com/office/powerpoint/2010/main" val="748199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tx1"/>
                </a:solidFill>
              </a:rPr>
              <a:t>How to Crack </a:t>
            </a:r>
            <a:r>
              <a:rPr lang="it-IT" dirty="0" err="1" smtClean="0">
                <a:solidFill>
                  <a:schemeClr val="tx1"/>
                </a:solidFill>
              </a:rPr>
              <a:t>BitLocker</a:t>
            </a:r>
            <a:r>
              <a:rPr lang="en-US" dirty="0">
                <a:solidFill>
                  <a:schemeClr val="tx1"/>
                </a:solidFill>
              </a:rPr>
              <a:t> ™</a:t>
            </a:r>
            <a:r>
              <a:rPr lang="it-IT" dirty="0" smtClean="0">
                <a:solidFill>
                  <a:schemeClr val="tx1"/>
                </a:solidFill>
              </a:rPr>
              <a:t>?</a:t>
            </a:r>
            <a:endParaRPr lang="en-US" dirty="0">
              <a:solidFill>
                <a:schemeClr val="tx1"/>
              </a:solidFill>
            </a:endParaRPr>
          </a:p>
        </p:txBody>
      </p:sp>
      <p:sp>
        <p:nvSpPr>
          <p:cNvPr id="3" name="Segnaposto contenuto 2"/>
          <p:cNvSpPr>
            <a:spLocks noGrp="1"/>
          </p:cNvSpPr>
          <p:nvPr>
            <p:ph idx="1"/>
          </p:nvPr>
        </p:nvSpPr>
        <p:spPr>
          <a:xfrm>
            <a:off x="1187624" y="1981200"/>
            <a:ext cx="7272808" cy="4297363"/>
          </a:xfrm>
        </p:spPr>
        <p:txBody>
          <a:bodyPr/>
          <a:lstStyle/>
          <a:p>
            <a:r>
              <a:rPr lang="en-US" dirty="0" smtClean="0"/>
              <a:t>Find target machine</a:t>
            </a:r>
          </a:p>
          <a:p>
            <a:r>
              <a:rPr lang="en-US" dirty="0" smtClean="0"/>
              <a:t>Check if is power on or standby</a:t>
            </a:r>
          </a:p>
          <a:p>
            <a:r>
              <a:rPr lang="en-US" dirty="0" smtClean="0"/>
              <a:t>Cool RAM with very cold spray</a:t>
            </a:r>
          </a:p>
          <a:p>
            <a:r>
              <a:rPr lang="en-US" dirty="0" smtClean="0"/>
              <a:t>Dump memory with USB boot disk </a:t>
            </a:r>
          </a:p>
          <a:p>
            <a:r>
              <a:rPr lang="en-US" dirty="0" smtClean="0"/>
              <a:t>Find </a:t>
            </a:r>
            <a:r>
              <a:rPr lang="en-US" dirty="0" err="1" smtClean="0"/>
              <a:t>BitLocker</a:t>
            </a:r>
            <a:r>
              <a:rPr lang="en-US" dirty="0" smtClean="0"/>
              <a:t> Key inside some memory location…</a:t>
            </a:r>
          </a:p>
          <a:p>
            <a:r>
              <a:rPr lang="en-US" dirty="0" smtClean="0"/>
              <a:t>Easy? </a:t>
            </a:r>
            <a:endParaRPr lang="en-US" dirty="0"/>
          </a:p>
        </p:txBody>
      </p:sp>
      <p:pic>
        <p:nvPicPr>
          <p:cNvPr id="14338" name="Picture 2" descr="C:\Users\Andrea\AppData\Local\Microsoft\Windows\Temporary Internet Files\Content.IE5\9PZY14OD\MC9004338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869160"/>
            <a:ext cx="1828572" cy="18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1000" fill="hold"/>
                                        <p:tgtEl>
                                          <p:spTgt spid="14338"/>
                                        </p:tgtEl>
                                        <p:attrNameLst>
                                          <p:attrName>ppt_w</p:attrName>
                                        </p:attrNameLst>
                                      </p:cBhvr>
                                      <p:tavLst>
                                        <p:tav tm="0">
                                          <p:val>
                                            <p:fltVal val="0"/>
                                          </p:val>
                                        </p:tav>
                                        <p:tav tm="100000">
                                          <p:val>
                                            <p:strVal val="#ppt_w"/>
                                          </p:val>
                                        </p:tav>
                                      </p:tavLst>
                                    </p:anim>
                                    <p:anim calcmode="lin" valueType="num">
                                      <p:cBhvr>
                                        <p:cTn id="8" dur="1000" fill="hold"/>
                                        <p:tgtEl>
                                          <p:spTgt spid="14338"/>
                                        </p:tgtEl>
                                        <p:attrNameLst>
                                          <p:attrName>ppt_h</p:attrName>
                                        </p:attrNameLst>
                                      </p:cBhvr>
                                      <p:tavLst>
                                        <p:tav tm="0">
                                          <p:val>
                                            <p:fltVal val="0"/>
                                          </p:val>
                                        </p:tav>
                                        <p:tav tm="100000">
                                          <p:val>
                                            <p:strVal val="#ppt_h"/>
                                          </p:val>
                                        </p:tav>
                                      </p:tavLst>
                                    </p:anim>
                                    <p:anim calcmode="lin" valueType="num">
                                      <p:cBhvr>
                                        <p:cTn id="9" dur="1000" fill="hold"/>
                                        <p:tgtEl>
                                          <p:spTgt spid="14338"/>
                                        </p:tgtEl>
                                        <p:attrNameLst>
                                          <p:attrName>style.rotation</p:attrName>
                                        </p:attrNameLst>
                                      </p:cBhvr>
                                      <p:tavLst>
                                        <p:tav tm="0">
                                          <p:val>
                                            <p:fltVal val="90"/>
                                          </p:val>
                                        </p:tav>
                                        <p:tav tm="100000">
                                          <p:val>
                                            <p:fltVal val="0"/>
                                          </p:val>
                                        </p:tav>
                                      </p:tavLst>
                                    </p:anim>
                                    <p:animEffect transition="in" filter="fade">
                                      <p:cBhvr>
                                        <p:cTn id="10" dur="1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180528" y="304800"/>
            <a:ext cx="8534400" cy="838200"/>
          </a:xfrm>
        </p:spPr>
        <p:txBody>
          <a:bodyPr/>
          <a:lstStyle/>
          <a:p>
            <a:r>
              <a:rPr lang="it-IT" dirty="0"/>
              <a:t>Digital </a:t>
            </a:r>
            <a:r>
              <a:rPr lang="it-IT" dirty="0" err="1"/>
              <a:t>rights</a:t>
            </a:r>
            <a:r>
              <a:rPr lang="it-IT" dirty="0"/>
              <a:t> </a:t>
            </a:r>
            <a:r>
              <a:rPr lang="it-IT" dirty="0" smtClean="0"/>
              <a:t>management (DRM)</a:t>
            </a:r>
            <a:endParaRPr lang="it-IT" dirty="0"/>
          </a:p>
        </p:txBody>
      </p:sp>
      <p:sp>
        <p:nvSpPr>
          <p:cNvPr id="5" name="Segnaposto contenuto 4"/>
          <p:cNvSpPr>
            <a:spLocks noGrp="1"/>
          </p:cNvSpPr>
          <p:nvPr>
            <p:ph idx="1"/>
          </p:nvPr>
        </p:nvSpPr>
        <p:spPr/>
        <p:txBody>
          <a:bodyPr/>
          <a:lstStyle/>
          <a:p>
            <a:r>
              <a:rPr lang="it-IT" dirty="0"/>
              <a:t>Content </a:t>
            </a:r>
            <a:r>
              <a:rPr lang="it-IT" dirty="0" err="1"/>
              <a:t>Scrambling</a:t>
            </a:r>
            <a:r>
              <a:rPr lang="it-IT" dirty="0"/>
              <a:t> System (CSS</a:t>
            </a:r>
            <a:r>
              <a:rPr lang="it-IT" dirty="0" smtClean="0"/>
              <a:t>)</a:t>
            </a:r>
          </a:p>
          <a:p>
            <a:endParaRPr lang="it-IT" dirty="0" smtClean="0"/>
          </a:p>
          <a:p>
            <a:r>
              <a:rPr lang="en-US" dirty="0"/>
              <a:t>Advanced Access Content System (AACS</a:t>
            </a:r>
            <a:r>
              <a:rPr lang="en-US" dirty="0" smtClean="0"/>
              <a:t>)</a:t>
            </a:r>
            <a:endParaRPr lang="it-IT" dirty="0"/>
          </a:p>
          <a:p>
            <a:endParaRPr lang="it-IT" dirty="0" smtClean="0"/>
          </a:p>
          <a:p>
            <a:r>
              <a:rPr lang="it-IT" dirty="0" err="1"/>
              <a:t>Protected</a:t>
            </a:r>
            <a:r>
              <a:rPr lang="it-IT" dirty="0"/>
              <a:t> Media </a:t>
            </a:r>
            <a:r>
              <a:rPr lang="it-IT" dirty="0" err="1"/>
              <a:t>Path</a:t>
            </a:r>
            <a:endParaRPr lang="it-IT" dirty="0"/>
          </a:p>
        </p:txBody>
      </p:sp>
    </p:spTree>
    <p:extLst>
      <p:ext uri="{BB962C8B-B14F-4D97-AF65-F5344CB8AC3E}">
        <p14:creationId xmlns:p14="http://schemas.microsoft.com/office/powerpoint/2010/main" val="3543343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a:t>any</a:t>
            </a:r>
            <a:r>
              <a:rPr lang="it-IT" dirty="0"/>
              <a:t> </a:t>
            </a:r>
            <a:r>
              <a:rPr lang="it-IT" dirty="0" err="1"/>
              <a:t>questions</a:t>
            </a:r>
            <a:r>
              <a:rPr lang="it-IT" dirty="0"/>
              <a:t>?</a:t>
            </a:r>
          </a:p>
        </p:txBody>
      </p:sp>
      <p:pic>
        <p:nvPicPr>
          <p:cNvPr id="4098" name="Picture 2" descr="C:\Users\Andrea\AppData\Local\Microsoft\Windows\Temporary Internet Files\Content.IE5\UBMLFIDQ\MC90043485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548" y="11303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2154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Grazie a tutti per l’attenzione!</a:t>
            </a:r>
            <a:endParaRPr lang="it-IT" dirty="0"/>
          </a:p>
        </p:txBody>
      </p:sp>
      <p:sp>
        <p:nvSpPr>
          <p:cNvPr id="3" name="Segnaposto testo 2"/>
          <p:cNvSpPr>
            <a:spLocks noGrp="1"/>
          </p:cNvSpPr>
          <p:nvPr>
            <p:ph type="body" idx="1"/>
          </p:nvPr>
        </p:nvSpPr>
        <p:spPr/>
        <p:txBody>
          <a:bodyPr/>
          <a:lstStyle/>
          <a:p>
            <a:endParaRPr lang="it-IT"/>
          </a:p>
        </p:txBody>
      </p:sp>
    </p:spTree>
    <p:extLst>
      <p:ext uri="{BB962C8B-B14F-4D97-AF65-F5344CB8AC3E}">
        <p14:creationId xmlns:p14="http://schemas.microsoft.com/office/powerpoint/2010/main" val="2984322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138113" y="2265363"/>
            <a:ext cx="8882062" cy="1798637"/>
            <a:chOff x="0" y="1427"/>
            <a:chExt cx="5322" cy="1133"/>
          </a:xfrm>
        </p:grpSpPr>
        <p:pic>
          <p:nvPicPr>
            <p:cNvPr id="5" name="Picture 4"/>
            <p:cNvPicPr>
              <a:picLocks noChangeAspect="1" noChangeArrowheads="1"/>
            </p:cNvPicPr>
            <p:nvPr/>
          </p:nvPicPr>
          <p:blipFill>
            <a:blip r:embed="rId2"/>
            <a:srcRect/>
            <a:stretch>
              <a:fillRect/>
            </a:stretch>
          </p:blipFill>
          <p:spPr bwMode="auto">
            <a:xfrm>
              <a:off x="0" y="1427"/>
              <a:ext cx="5322" cy="1133"/>
            </a:xfrm>
            <a:prstGeom prst="rect">
              <a:avLst/>
            </a:prstGeom>
            <a:noFill/>
            <a:ln w="9525">
              <a:noFill/>
              <a:miter lim="800000"/>
              <a:headEnd/>
              <a:tailEnd/>
            </a:ln>
          </p:spPr>
        </p:pic>
        <p:pic>
          <p:nvPicPr>
            <p:cNvPr id="6" name="Picture 5"/>
            <p:cNvPicPr>
              <a:picLocks noChangeAspect="1" noChangeArrowheads="1"/>
            </p:cNvPicPr>
            <p:nvPr/>
          </p:nvPicPr>
          <p:blipFill>
            <a:blip r:embed="rId3">
              <a:lum bright="-100000"/>
            </a:blip>
            <a:srcRect/>
            <a:stretch>
              <a:fillRect/>
            </a:stretch>
          </p:blipFill>
          <p:spPr bwMode="auto">
            <a:xfrm>
              <a:off x="1207" y="1663"/>
              <a:ext cx="3137" cy="677"/>
            </a:xfrm>
            <a:prstGeom prst="rect">
              <a:avLst/>
            </a:prstGeom>
            <a:noFill/>
            <a:ln w="9525">
              <a:noFill/>
              <a:miter lim="800000"/>
              <a:headEnd/>
              <a:tailEnd/>
            </a:ln>
          </p:spPr>
        </p:pic>
      </p:grpSp>
      <p:sp>
        <p:nvSpPr>
          <p:cNvPr id="8" name="Rettangolo 7"/>
          <p:cNvSpPr/>
          <p:nvPr/>
        </p:nvSpPr>
        <p:spPr>
          <a:xfrm>
            <a:off x="138113" y="5301208"/>
            <a:ext cx="8882062" cy="784830"/>
          </a:xfrm>
          <a:prstGeom prst="rect">
            <a:avLst/>
          </a:prstGeom>
        </p:spPr>
        <p:txBody>
          <a:bodyPr wrap="square">
            <a:spAutoFit/>
          </a:bodyPr>
          <a:lstStyle/>
          <a:p>
            <a:pPr algn="just"/>
            <a:r>
              <a:rPr lang="en-US" sz="900" dirty="0">
                <a:solidFill>
                  <a:schemeClr val="bg1"/>
                </a:solidFill>
              </a:rPr>
              <a:t>Microsoft</a:t>
            </a:r>
            <a:r>
              <a:rPr lang="en-US" sz="900" dirty="0" smtClean="0">
                <a:solidFill>
                  <a:schemeClr val="bg1"/>
                </a:solidFill>
              </a:rPr>
              <a:t>, </a:t>
            </a:r>
            <a:r>
              <a:rPr lang="en-US" sz="900" dirty="0">
                <a:solidFill>
                  <a:schemeClr val="bg1"/>
                </a:solidFill>
              </a:rPr>
              <a:t>Windows Server 2003 R2, Windows Server </a:t>
            </a:r>
            <a:r>
              <a:rPr lang="en-US" sz="900" dirty="0" smtClean="0">
                <a:solidFill>
                  <a:schemeClr val="bg1"/>
                </a:solidFill>
              </a:rPr>
              <a:t>2008, Windows 7 </a:t>
            </a:r>
            <a:r>
              <a:rPr lang="en-US" sz="900" dirty="0">
                <a:solidFill>
                  <a:schemeClr val="bg1"/>
                </a:solidFill>
              </a:rPr>
              <a:t> </a:t>
            </a:r>
            <a:r>
              <a:rPr lang="en-US" sz="900" dirty="0" smtClean="0">
                <a:solidFill>
                  <a:schemeClr val="bg1"/>
                </a:solidFill>
              </a:rPr>
              <a:t>and Window Vista </a:t>
            </a:r>
            <a:r>
              <a:rPr lang="en-US" sz="900" dirty="0">
                <a:solidFill>
                  <a:schemeClr val="bg1"/>
                </a:solidFill>
              </a:rPr>
              <a:t>are either registered trademarks or trademarks of Microsoft Corporation in the United States and/or other countries. The names of actual companies and products mentioned herein may be the trademarks of their respective owners.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8344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dirty="0"/>
              <a:t>Copyright Notice</a:t>
            </a:r>
            <a:br>
              <a:rPr lang="en-US" dirty="0"/>
            </a:br>
            <a:endParaRPr lang="en-US" sz="1800" dirty="0"/>
          </a:p>
        </p:txBody>
      </p:sp>
      <p:sp>
        <p:nvSpPr>
          <p:cNvPr id="368643" name="Rectangle 3"/>
          <p:cNvSpPr>
            <a:spLocks noGrp="1" noChangeArrowheads="1"/>
          </p:cNvSpPr>
          <p:nvPr>
            <p:ph idx="1"/>
          </p:nvPr>
        </p:nvSpPr>
        <p:spPr/>
        <p:txBody>
          <a:bodyPr/>
          <a:lstStyle/>
          <a:p>
            <a:r>
              <a:rPr lang="en-US" sz="2400" dirty="0"/>
              <a:t>These materials are part of the </a:t>
            </a:r>
            <a:r>
              <a:rPr lang="en-US" sz="2400" i="1" dirty="0"/>
              <a:t>Windows Operating System Internals Curriculum Development Kit,</a:t>
            </a:r>
            <a:r>
              <a:rPr lang="en-US" sz="2400" dirty="0"/>
              <a:t> developed by David A. Solomon and Mark E. </a:t>
            </a:r>
            <a:r>
              <a:rPr lang="en-US" sz="2400" dirty="0" err="1"/>
              <a:t>Russinovich</a:t>
            </a:r>
            <a:r>
              <a:rPr lang="en-US" sz="2400" dirty="0"/>
              <a:t> with Andreas </a:t>
            </a:r>
            <a:r>
              <a:rPr lang="en-US" sz="2400" dirty="0" err="1"/>
              <a:t>Polze</a:t>
            </a:r>
            <a:endParaRPr lang="en-US" sz="2400" dirty="0"/>
          </a:p>
          <a:p>
            <a:r>
              <a:rPr lang="en-US" sz="2400" dirty="0"/>
              <a:t>Microsoft has licensed these materials from David Solomon Expert Seminars, Inc. for distribution to academic organizations solely for use in academic environments (and not for commercial use</a:t>
            </a:r>
            <a:r>
              <a:rPr lang="en-US" sz="2400" dirty="0" smtClean="0"/>
              <a:t>)</a:t>
            </a:r>
          </a:p>
          <a:p>
            <a:r>
              <a:rPr lang="en-US" sz="2400" dirty="0" smtClean="0"/>
              <a:t>Andrea Dell’Amico – Microsoft Student Partner – Academic Club</a:t>
            </a:r>
            <a:endParaRPr lang="en-US" sz="2400" dirty="0"/>
          </a:p>
        </p:txBody>
      </p:sp>
    </p:spTree>
    <p:extLst>
      <p:ext uri="{BB962C8B-B14F-4D97-AF65-F5344CB8AC3E}">
        <p14:creationId xmlns:p14="http://schemas.microsoft.com/office/powerpoint/2010/main" val="28827318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solidFill>
                  <a:schemeClr val="tx1"/>
                </a:solidFill>
              </a:rPr>
              <a:t>Solving the Security Problem</a:t>
            </a:r>
          </a:p>
        </p:txBody>
      </p:sp>
      <p:sp>
        <p:nvSpPr>
          <p:cNvPr id="278531" name="Rectangle 3"/>
          <p:cNvSpPr>
            <a:spLocks noGrp="1" noChangeArrowheads="1"/>
          </p:cNvSpPr>
          <p:nvPr>
            <p:ph idx="1"/>
          </p:nvPr>
        </p:nvSpPr>
        <p:spPr/>
        <p:txBody>
          <a:bodyPr>
            <a:normAutofit fontScale="92500" lnSpcReduction="10000"/>
          </a:bodyPr>
          <a:lstStyle/>
          <a:p>
            <a:r>
              <a:rPr lang="en-US" dirty="0"/>
              <a:t>Access to a system (1) vs. </a:t>
            </a:r>
            <a:br>
              <a:rPr lang="en-US" dirty="0"/>
            </a:br>
            <a:r>
              <a:rPr lang="en-US" dirty="0"/>
              <a:t>access to resources on a system (2)</a:t>
            </a:r>
          </a:p>
          <a:p>
            <a:r>
              <a:rPr lang="en-US" dirty="0"/>
              <a:t>(1) is solved through</a:t>
            </a:r>
          </a:p>
          <a:p>
            <a:pPr lvl="1"/>
            <a:r>
              <a:rPr lang="en-US" dirty="0"/>
              <a:t>Authentication</a:t>
            </a:r>
          </a:p>
          <a:p>
            <a:pPr lvl="1"/>
            <a:r>
              <a:rPr lang="en-US" dirty="0"/>
              <a:t>Local or networked database of users</a:t>
            </a:r>
          </a:p>
          <a:p>
            <a:r>
              <a:rPr lang="en-US" dirty="0"/>
              <a:t>(2) is solved through</a:t>
            </a:r>
          </a:p>
          <a:p>
            <a:pPr lvl="1"/>
            <a:r>
              <a:rPr lang="en-US" dirty="0"/>
              <a:t>Permissions</a:t>
            </a:r>
          </a:p>
          <a:p>
            <a:pPr lvl="1"/>
            <a:r>
              <a:rPr lang="en-US" dirty="0"/>
              <a:t>Mandatory vs. discretionary access control</a:t>
            </a:r>
          </a:p>
          <a:p>
            <a:pPr lvl="1"/>
            <a:r>
              <a:rPr lang="en-US" dirty="0"/>
              <a:t>Capabilities vs. access control lists</a:t>
            </a:r>
          </a:p>
        </p:txBody>
      </p:sp>
    </p:spTree>
    <p:extLst>
      <p:ext uri="{BB962C8B-B14F-4D97-AF65-F5344CB8AC3E}">
        <p14:creationId xmlns:p14="http://schemas.microsoft.com/office/powerpoint/2010/main" val="1799744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solidFill>
                  <a:schemeClr val="tx1"/>
                </a:solidFill>
              </a:rPr>
              <a:t>Authentication</a:t>
            </a:r>
          </a:p>
        </p:txBody>
      </p:sp>
      <p:sp>
        <p:nvSpPr>
          <p:cNvPr id="249859" name="Rectangle 3"/>
          <p:cNvSpPr>
            <a:spLocks noGrp="1" noChangeArrowheads="1"/>
          </p:cNvSpPr>
          <p:nvPr>
            <p:ph idx="1"/>
          </p:nvPr>
        </p:nvSpPr>
        <p:spPr/>
        <p:txBody>
          <a:bodyPr>
            <a:normAutofit fontScale="92500" lnSpcReduction="10000"/>
          </a:bodyPr>
          <a:lstStyle/>
          <a:p>
            <a:pPr>
              <a:lnSpc>
                <a:spcPct val="90000"/>
              </a:lnSpc>
            </a:pPr>
            <a:r>
              <a:rPr lang="en-US" dirty="0"/>
              <a:t>Username/password, biometric ID, smartcards</a:t>
            </a:r>
          </a:p>
          <a:p>
            <a:pPr lvl="1">
              <a:lnSpc>
                <a:spcPct val="90000"/>
              </a:lnSpc>
            </a:pPr>
            <a:r>
              <a:rPr lang="en-US" dirty="0"/>
              <a:t>Special case of keys/capabilities</a:t>
            </a:r>
          </a:p>
          <a:p>
            <a:pPr lvl="1">
              <a:lnSpc>
                <a:spcPct val="90000"/>
              </a:lnSpc>
            </a:pPr>
            <a:r>
              <a:rPr lang="en-US" dirty="0"/>
              <a:t>System generated vs. User generated passwords</a:t>
            </a:r>
            <a:br>
              <a:rPr lang="en-US" dirty="0"/>
            </a:br>
            <a:r>
              <a:rPr lang="en-US" dirty="0"/>
              <a:t>(hard to remember/easy to guess)</a:t>
            </a:r>
          </a:p>
          <a:p>
            <a:pPr lvl="1">
              <a:lnSpc>
                <a:spcPct val="90000"/>
              </a:lnSpc>
            </a:pPr>
            <a:r>
              <a:rPr lang="en-US" dirty="0"/>
              <a:t>Paired passwords: system selects one/user responds appropriately</a:t>
            </a:r>
          </a:p>
          <a:p>
            <a:pPr>
              <a:lnSpc>
                <a:spcPct val="90000"/>
              </a:lnSpc>
            </a:pPr>
            <a:r>
              <a:rPr lang="en-US" dirty="0"/>
              <a:t>How to store passwords securely</a:t>
            </a:r>
          </a:p>
          <a:p>
            <a:pPr lvl="1">
              <a:lnSpc>
                <a:spcPct val="90000"/>
              </a:lnSpc>
            </a:pPr>
            <a:r>
              <a:rPr lang="en-US" dirty="0"/>
              <a:t>one-way functions executed on passwords</a:t>
            </a:r>
          </a:p>
          <a:p>
            <a:pPr lvl="2">
              <a:lnSpc>
                <a:spcPct val="90000"/>
              </a:lnSpc>
            </a:pPr>
            <a:r>
              <a:rPr lang="en-US" dirty="0"/>
              <a:t>easy to calculate but hard to invert</a:t>
            </a:r>
          </a:p>
          <a:p>
            <a:pPr lvl="1">
              <a:lnSpc>
                <a:spcPct val="90000"/>
              </a:lnSpc>
            </a:pPr>
            <a:r>
              <a:rPr lang="en-US" dirty="0"/>
              <a:t>Shadow passwords </a:t>
            </a:r>
          </a:p>
          <a:p>
            <a:pPr lvl="2">
              <a:lnSpc>
                <a:spcPct val="90000"/>
              </a:lnSpc>
            </a:pPr>
            <a:r>
              <a:rPr lang="en-US" dirty="0"/>
              <a:t>restricted access to password files</a:t>
            </a:r>
          </a:p>
        </p:txBody>
      </p:sp>
    </p:spTree>
    <p:extLst>
      <p:ext uri="{BB962C8B-B14F-4D97-AF65-F5344CB8AC3E}">
        <p14:creationId xmlns:p14="http://schemas.microsoft.com/office/powerpoint/2010/main" val="10589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Autofit/>
          </a:bodyPr>
          <a:lstStyle/>
          <a:p>
            <a:r>
              <a:rPr lang="en-US" sz="2800" dirty="0">
                <a:solidFill>
                  <a:schemeClr val="tx1"/>
                </a:solidFill>
              </a:rPr>
              <a:t>Security </a:t>
            </a:r>
            <a:r>
              <a:rPr lang="en-US" sz="2800" dirty="0" smtClean="0">
                <a:solidFill>
                  <a:schemeClr val="tx1"/>
                </a:solidFill>
              </a:rPr>
              <a:t>Ratings</a:t>
            </a:r>
            <a:br>
              <a:rPr lang="en-US" sz="2800" dirty="0" smtClean="0">
                <a:solidFill>
                  <a:schemeClr val="tx1"/>
                </a:solidFill>
              </a:rPr>
            </a:br>
            <a:r>
              <a:rPr lang="en-US" sz="2800" dirty="0">
                <a:solidFill>
                  <a:schemeClr val="tx1"/>
                </a:solidFill>
              </a:rPr>
              <a:t>&amp;</a:t>
            </a:r>
            <a:r>
              <a:rPr lang="en-US" sz="2800" dirty="0" smtClean="0">
                <a:solidFill>
                  <a:schemeClr val="tx1"/>
                </a:solidFill>
              </a:rPr>
              <a:t/>
            </a:r>
            <a:br>
              <a:rPr lang="en-US" sz="2800" dirty="0" smtClean="0">
                <a:solidFill>
                  <a:schemeClr val="tx1"/>
                </a:solidFill>
              </a:rPr>
            </a:br>
            <a:r>
              <a:rPr lang="en-US" sz="2800" dirty="0" smtClean="0">
                <a:solidFill>
                  <a:schemeClr val="tx1"/>
                </a:solidFill>
              </a:rPr>
              <a:t>Windows </a:t>
            </a:r>
            <a:r>
              <a:rPr lang="en-US" sz="2800" dirty="0">
                <a:solidFill>
                  <a:schemeClr val="tx1"/>
                </a:solidFill>
              </a:rPr>
              <a:t>NT</a:t>
            </a:r>
          </a:p>
        </p:txBody>
      </p:sp>
      <p:sp>
        <p:nvSpPr>
          <p:cNvPr id="257027" name="Rectangle 3"/>
          <p:cNvSpPr>
            <a:spLocks noGrp="1" noChangeArrowheads="1"/>
          </p:cNvSpPr>
          <p:nvPr>
            <p:ph idx="1"/>
          </p:nvPr>
        </p:nvSpPr>
        <p:spPr/>
        <p:txBody>
          <a:bodyPr/>
          <a:lstStyle/>
          <a:p>
            <a:r>
              <a:rPr lang="en-US" sz="2000"/>
              <a:t>Windows NT was designed to be secure from the start, which meant aiming at achieving a security rating from a recognized rating system</a:t>
            </a:r>
          </a:p>
          <a:p>
            <a:pPr>
              <a:buFontTx/>
              <a:buNone/>
            </a:pPr>
            <a:endParaRPr lang="en-US" sz="2000"/>
          </a:p>
          <a:p>
            <a:r>
              <a:rPr lang="en-US" sz="2000"/>
              <a:t>In 1981 the National Computer Security Center (NCSC </a:t>
            </a:r>
            <a:r>
              <a:rPr lang="en-US" sz="2000">
                <a:hlinkClick r:id="rId2"/>
              </a:rPr>
              <a:t>www.radium.nsc.mil/tpep</a:t>
            </a:r>
            <a:r>
              <a:rPr lang="en-US" sz="2000"/>
              <a:t>) was established as part of the US DoD’s NSA to help government, corporations and home users protect proprietary, confidential information</a:t>
            </a:r>
          </a:p>
          <a:p>
            <a:pPr>
              <a:buFontTx/>
              <a:buNone/>
            </a:pPr>
            <a:endParaRPr lang="en-US" sz="2000"/>
          </a:p>
          <a:p>
            <a:r>
              <a:rPr lang="en-US" sz="2000"/>
              <a:t>Part of the goal was to create security ratings, also known as the “Orange Book”, which were defined in 1983</a:t>
            </a:r>
          </a:p>
        </p:txBody>
      </p:sp>
    </p:spTree>
    <p:extLst>
      <p:ext uri="{BB962C8B-B14F-4D97-AF65-F5344CB8AC3E}">
        <p14:creationId xmlns:p14="http://schemas.microsoft.com/office/powerpoint/2010/main" val="1642281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90" name="Rectangle 42"/>
          <p:cNvSpPr>
            <a:spLocks noGrp="1" noChangeArrowheads="1"/>
          </p:cNvSpPr>
          <p:nvPr>
            <p:ph type="title" idx="4294967295"/>
          </p:nvPr>
        </p:nvSpPr>
        <p:spPr>
          <a:xfrm>
            <a:off x="0" y="457200"/>
            <a:ext cx="8229600" cy="1143000"/>
          </a:xfrm>
        </p:spPr>
        <p:txBody>
          <a:bodyPr/>
          <a:lstStyle/>
          <a:p>
            <a:r>
              <a:rPr lang="en-US" dirty="0">
                <a:solidFill>
                  <a:schemeClr val="tx1"/>
                </a:solidFill>
              </a:rPr>
              <a:t>Security Ratings</a:t>
            </a:r>
          </a:p>
        </p:txBody>
      </p:sp>
      <p:graphicFrame>
        <p:nvGraphicFramePr>
          <p:cNvPr id="258087" name="Group 39"/>
          <p:cNvGraphicFramePr>
            <a:graphicFrameLocks noGrp="1"/>
          </p:cNvGraphicFramePr>
          <p:nvPr>
            <p:extLst>
              <p:ext uri="{D42A27DB-BD31-4B8C-83A1-F6EECF244321}">
                <p14:modId xmlns:p14="http://schemas.microsoft.com/office/powerpoint/2010/main" val="4164758877"/>
              </p:ext>
            </p:extLst>
          </p:nvPr>
        </p:nvGraphicFramePr>
        <p:xfrm>
          <a:off x="467544" y="1700808"/>
          <a:ext cx="7924800" cy="4304031"/>
        </p:xfrm>
        <a:graphic>
          <a:graphicData uri="http://schemas.openxmlformats.org/drawingml/2006/table">
            <a:tbl>
              <a:tblPr/>
              <a:tblGrid>
                <a:gridCol w="2201863"/>
                <a:gridCol w="5722937"/>
              </a:tblGrid>
              <a:tr h="581025">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Arial"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Arial" charset="0"/>
                        </a:rPr>
                        <a:t>Verified Design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Arial" charset="0"/>
                        </a:rPr>
                        <a:t>B3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Arial" charset="0"/>
                        </a:rPr>
                        <a:t>Security Domains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Arial" charset="0"/>
                        </a:rPr>
                        <a:t>Structured Protection (Trusted XENIX)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rPr>
                        <a:t>B1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Arial" charset="0"/>
                        </a:rPr>
                        <a:t>Labeled Security Protection (HP-UX, Trusted IRIX, Tru64 UNIX)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rPr>
                        <a:t>C2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Arial" charset="0"/>
                        </a:rPr>
                        <a:t>Controlled Access Protection (highest level considered practical for general purpose 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Arial" charset="0"/>
                        </a:rPr>
                        <a:t>Discretionary Access Protection (obsolete)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Tx/>
                        <a:buSzPct val="110000"/>
                        <a:buFontTx/>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Arial" charset="0"/>
                        </a:rPr>
                        <a:t>Minimal Protection (e.g. DOS)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34644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Rectangle 4"/>
          <p:cNvSpPr>
            <a:spLocks noGrp="1" noChangeArrowheads="1"/>
          </p:cNvSpPr>
          <p:nvPr>
            <p:ph type="title"/>
          </p:nvPr>
        </p:nvSpPr>
        <p:spPr>
          <a:xfrm>
            <a:off x="395536" y="457200"/>
            <a:ext cx="8229600" cy="1143000"/>
          </a:xfrm>
        </p:spPr>
        <p:txBody>
          <a:bodyPr/>
          <a:lstStyle/>
          <a:p>
            <a:r>
              <a:rPr lang="en-US" dirty="0">
                <a:solidFill>
                  <a:schemeClr val="tx1"/>
                </a:solidFill>
              </a:rPr>
              <a:t>Windows Security Support</a:t>
            </a:r>
          </a:p>
        </p:txBody>
      </p:sp>
      <p:sp>
        <p:nvSpPr>
          <p:cNvPr id="259077" name="Rectangle 5"/>
          <p:cNvSpPr>
            <a:spLocks noGrp="1" noChangeArrowheads="1"/>
          </p:cNvSpPr>
          <p:nvPr>
            <p:ph idx="1"/>
          </p:nvPr>
        </p:nvSpPr>
        <p:spPr/>
        <p:txBody>
          <a:bodyPr/>
          <a:lstStyle/>
          <a:p>
            <a:r>
              <a:rPr lang="en-US"/>
              <a:t>Microsoft’s goal was to achieve C2, which requires:</a:t>
            </a:r>
          </a:p>
          <a:p>
            <a:pPr lvl="1"/>
            <a:r>
              <a:rPr lang="en-US" sz="2000"/>
              <a:t>Secure Logon: NT provides this by requiring user name and password</a:t>
            </a:r>
          </a:p>
          <a:p>
            <a:pPr lvl="1"/>
            <a:r>
              <a:rPr lang="en-US" sz="2000"/>
              <a:t>Discretionary Access Control: fine grained protection over resources by user/group</a:t>
            </a:r>
          </a:p>
          <a:p>
            <a:pPr lvl="1"/>
            <a:r>
              <a:rPr lang="en-US" sz="2000"/>
              <a:t>Security Auditing: ability to save a trail of important security events, such as access or attempted access of a resource</a:t>
            </a:r>
          </a:p>
          <a:p>
            <a:pPr lvl="1"/>
            <a:r>
              <a:rPr lang="en-US" sz="2000"/>
              <a:t>Object reuse protection: must initialize physical resources that are reused e.g. memory, files</a:t>
            </a:r>
            <a:endParaRPr lang="en-US"/>
          </a:p>
        </p:txBody>
      </p:sp>
    </p:spTree>
    <p:extLst>
      <p:ext uri="{BB962C8B-B14F-4D97-AF65-F5344CB8AC3E}">
        <p14:creationId xmlns:p14="http://schemas.microsoft.com/office/powerpoint/2010/main" val="1814692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7200" y="457200"/>
            <a:ext cx="8229600" cy="1143000"/>
          </a:xfrm>
        </p:spPr>
        <p:txBody>
          <a:bodyPr>
            <a:normAutofit/>
          </a:bodyPr>
          <a:lstStyle/>
          <a:p>
            <a:r>
              <a:rPr lang="en-US" dirty="0">
                <a:solidFill>
                  <a:schemeClr val="tx1"/>
                </a:solidFill>
              </a:rPr>
              <a:t>Code </a:t>
            </a:r>
            <a:r>
              <a:rPr lang="en-US" dirty="0" smtClean="0">
                <a:solidFill>
                  <a:schemeClr val="tx1"/>
                </a:solidFill>
              </a:rPr>
              <a:t>Integrity </a:t>
            </a:r>
            <a:r>
              <a:rPr lang="en-US" dirty="0">
                <a:solidFill>
                  <a:schemeClr val="tx1"/>
                </a:solidFill>
              </a:rPr>
              <a:t>- </a:t>
            </a:r>
            <a:r>
              <a:rPr lang="en-US" dirty="0" err="1">
                <a:solidFill>
                  <a:schemeClr val="tx1"/>
                </a:solidFill>
              </a:rPr>
              <a:t>PatchGuard</a:t>
            </a:r>
            <a:endParaRPr lang="en-US" dirty="0">
              <a:solidFill>
                <a:schemeClr val="tx1"/>
              </a:solidFill>
            </a:endParaRPr>
          </a:p>
        </p:txBody>
      </p:sp>
      <p:sp>
        <p:nvSpPr>
          <p:cNvPr id="3" name="Segnaposto contenuto 2"/>
          <p:cNvSpPr>
            <a:spLocks noGrp="1"/>
          </p:cNvSpPr>
          <p:nvPr>
            <p:ph idx="1"/>
          </p:nvPr>
        </p:nvSpPr>
        <p:spPr/>
        <p:txBody>
          <a:bodyPr>
            <a:normAutofit/>
          </a:bodyPr>
          <a:lstStyle/>
          <a:p>
            <a:endParaRPr lang="en-US" sz="2800" dirty="0" smtClean="0"/>
          </a:p>
          <a:p>
            <a:r>
              <a:rPr lang="en-US" sz="2800" dirty="0" smtClean="0"/>
              <a:t>Code Integrity (CI) </a:t>
            </a:r>
            <a:r>
              <a:rPr lang="en-US" sz="2800" dirty="0"/>
              <a:t>protects Windows </a:t>
            </a:r>
            <a:r>
              <a:rPr lang="en-US" sz="2800" dirty="0" smtClean="0"/>
              <a:t>by </a:t>
            </a:r>
            <a:r>
              <a:rPr lang="en-US" sz="2800" dirty="0"/>
              <a:t>verifying that system binaries haven’t been </a:t>
            </a:r>
            <a:r>
              <a:rPr lang="en-US" sz="2800" dirty="0" smtClean="0"/>
              <a:t>tampered</a:t>
            </a:r>
          </a:p>
          <a:p>
            <a:endParaRPr lang="en-US" sz="2800" dirty="0" smtClean="0"/>
          </a:p>
          <a:p>
            <a:r>
              <a:rPr lang="en-US" sz="2800" dirty="0"/>
              <a:t>CI starts as Windows starts up. The boot loader checks the integrity of the kernel, the Hardware Abstraction Layer (HAL), and the boot-start drivers.</a:t>
            </a:r>
          </a:p>
        </p:txBody>
      </p:sp>
    </p:spTree>
    <p:extLst>
      <p:ext uri="{BB962C8B-B14F-4D97-AF65-F5344CB8AC3E}">
        <p14:creationId xmlns:p14="http://schemas.microsoft.com/office/powerpoint/2010/main" val="2137554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dows Memo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Trento Seminario Windows Internals - File System Finale</Template>
  <TotalTime>2934</TotalTime>
  <Words>1619</Words>
  <Application>Microsoft Office PowerPoint</Application>
  <PresentationFormat>Presentazione su schermo (4:3)</PresentationFormat>
  <Paragraphs>242</Paragraphs>
  <Slides>39</Slides>
  <Notes>3</Notes>
  <HiddenSlides>0</HiddenSlides>
  <MMClips>0</MMClips>
  <ScaleCrop>false</ScaleCrop>
  <HeadingPairs>
    <vt:vector size="6" baseType="variant">
      <vt:variant>
        <vt:lpstr>Tema</vt:lpstr>
      </vt:variant>
      <vt:variant>
        <vt:i4>1</vt:i4>
      </vt:variant>
      <vt:variant>
        <vt:lpstr>Server OLE incorporati</vt:lpstr>
      </vt:variant>
      <vt:variant>
        <vt:i4>2</vt:i4>
      </vt:variant>
      <vt:variant>
        <vt:lpstr>Titoli diapositive</vt:lpstr>
      </vt:variant>
      <vt:variant>
        <vt:i4>39</vt:i4>
      </vt:variant>
    </vt:vector>
  </HeadingPairs>
  <TitlesOfParts>
    <vt:vector size="42" baseType="lpstr">
      <vt:lpstr>Windows Memory</vt:lpstr>
      <vt:lpstr>Visio</vt:lpstr>
      <vt:lpstr>Chart</vt:lpstr>
      <vt:lpstr>Windows Internals Tour</vt:lpstr>
      <vt:lpstr>Roadmap</vt:lpstr>
      <vt:lpstr>The Security Problem</vt:lpstr>
      <vt:lpstr>Solving the Security Problem</vt:lpstr>
      <vt:lpstr>Authentication</vt:lpstr>
      <vt:lpstr>Security Ratings &amp; Windows NT</vt:lpstr>
      <vt:lpstr>Security Ratings</vt:lpstr>
      <vt:lpstr>Windows Security Support</vt:lpstr>
      <vt:lpstr>Code Integrity - PatchGuard</vt:lpstr>
      <vt:lpstr>Code Integrity - PatchGuard</vt:lpstr>
      <vt:lpstr>Code Integrity - PatchGuard</vt:lpstr>
      <vt:lpstr>User Account Control</vt:lpstr>
      <vt:lpstr>User Account Control</vt:lpstr>
      <vt:lpstr>Presentazione standard di PowerPoint</vt:lpstr>
      <vt:lpstr>UAC Secure Desktop</vt:lpstr>
      <vt:lpstr>UAC Token</vt:lpstr>
      <vt:lpstr>UAC File Virtualization</vt:lpstr>
      <vt:lpstr>UAC File Virtualization</vt:lpstr>
      <vt:lpstr>Registry Virtualization</vt:lpstr>
      <vt:lpstr>Data Execution Prevention</vt:lpstr>
      <vt:lpstr>Data Execution Prevention</vt:lpstr>
      <vt:lpstr>Data Execution Prevention</vt:lpstr>
      <vt:lpstr>Address Space Layout Randomization</vt:lpstr>
      <vt:lpstr>Address Space Layout Randomization</vt:lpstr>
      <vt:lpstr>Address Space Layout Randomization</vt:lpstr>
      <vt:lpstr>EFS</vt:lpstr>
      <vt:lpstr>Flow of EFS</vt:lpstr>
      <vt:lpstr>EFS weak point</vt:lpstr>
      <vt:lpstr>Trusted Platform Module</vt:lpstr>
      <vt:lpstr>Trusted Platform Module</vt:lpstr>
      <vt:lpstr>BitLocker ™</vt:lpstr>
      <vt:lpstr>BitLocker™ Drive Encryption Architecture</vt:lpstr>
      <vt:lpstr>Presentazione standard di PowerPoint</vt:lpstr>
      <vt:lpstr>How to Crack BitLocker ™?</vt:lpstr>
      <vt:lpstr>Digital rights management (DRM)</vt:lpstr>
      <vt:lpstr>any questions?</vt:lpstr>
      <vt:lpstr>Grazie a tutti per l’attenzione!</vt:lpstr>
      <vt:lpstr>Presentazione standard di PowerPoint</vt:lpstr>
      <vt:lpstr>Copyright Notice </vt:lpstr>
    </vt:vector>
  </TitlesOfParts>
  <Company>Acadedemic Club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OS4: Scheduling and Dispatch</dc:title>
  <dc:creator>Andrea Dell'Amico</dc:creator>
  <cp:lastModifiedBy>Andrea Dell'Amico</cp:lastModifiedBy>
  <cp:revision>65</cp:revision>
  <dcterms:created xsi:type="dcterms:W3CDTF">2010-11-21T13:45:54Z</dcterms:created>
  <dcterms:modified xsi:type="dcterms:W3CDTF">2011-05-30T20:01:54Z</dcterms:modified>
</cp:coreProperties>
</file>