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81" r:id="rId3"/>
    <p:sldId id="282" r:id="rId4"/>
    <p:sldId id="283" r:id="rId5"/>
    <p:sldId id="284" r:id="rId6"/>
    <p:sldId id="285" r:id="rId7"/>
    <p:sldId id="258" r:id="rId8"/>
    <p:sldId id="265" r:id="rId9"/>
    <p:sldId id="286" r:id="rId10"/>
    <p:sldId id="263" r:id="rId11"/>
    <p:sldId id="264" r:id="rId12"/>
    <p:sldId id="289" r:id="rId13"/>
    <p:sldId id="287" r:id="rId14"/>
    <p:sldId id="260" r:id="rId15"/>
    <p:sldId id="270" r:id="rId16"/>
    <p:sldId id="261" r:id="rId17"/>
    <p:sldId id="267" r:id="rId18"/>
    <p:sldId id="268" r:id="rId19"/>
    <p:sldId id="269" r:id="rId20"/>
    <p:sldId id="288" r:id="rId21"/>
    <p:sldId id="266" r:id="rId22"/>
    <p:sldId id="290" r:id="rId23"/>
    <p:sldId id="257" r:id="rId24"/>
    <p:sldId id="271" r:id="rId25"/>
    <p:sldId id="262" r:id="rId26"/>
    <p:sldId id="273" r:id="rId27"/>
    <p:sldId id="272" r:id="rId28"/>
    <p:sldId id="274" r:id="rId29"/>
    <p:sldId id="275" r:id="rId30"/>
    <p:sldId id="279" r:id="rId31"/>
    <p:sldId id="280" r:id="rId32"/>
    <p:sldId id="278" r:id="rId3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52" autoAdjust="0"/>
  </p:normalViewPr>
  <p:slideViewPr>
    <p:cSldViewPr>
      <p:cViewPr varScale="1">
        <p:scale>
          <a:sx n="63" d="100"/>
          <a:sy n="63" d="100"/>
        </p:scale>
        <p:origin x="-13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7DDAC-2308-4413-8616-39DDE9450C1D}" type="datetimeFigureOut">
              <a:rPr lang="it-IT" smtClean="0"/>
              <a:pPr/>
              <a:t>27/04/2011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AB27A-1584-4FF5-BF51-CF110F8AD5B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357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10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1876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7793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16</a:t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17</a:t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18</a:t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19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DB1D4716-82E4-40D3-888D-B9D994E0D8B6}" type="slidenum">
              <a:rPr lang="en-US" u="none" smtClean="0">
                <a:latin typeface="Times New Roman" pitchFamily="18" charset="0"/>
              </a:rPr>
              <a:pPr/>
              <a:t>2</a:t>
            </a:fld>
            <a:endParaRPr lang="en-US" u="none" smtClean="0"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366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21</a:t>
            </a:fld>
            <a:endParaRPr 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618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23</a:t>
            </a:fld>
            <a:endParaRPr 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7651C8-8DE4-47D4-B443-C3E2C29FE8ED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 smtClean="0"/>
              <a:t>animazione.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25</a:t>
            </a:fld>
            <a:endParaRPr 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26</a:t>
            </a:fld>
            <a:endParaRPr 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27</a:t>
            </a:fld>
            <a:endParaRPr 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28</a:t>
            </a:fld>
            <a:endParaRPr 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29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01696E0-46CC-4968-8C4F-301321106B52}" type="slidenum">
              <a:rPr lang="en-US" u="none" smtClean="0">
                <a:latin typeface="Times New Roman" pitchFamily="18" charset="0"/>
              </a:rPr>
              <a:pPr/>
              <a:t>3</a:t>
            </a:fld>
            <a:endParaRPr lang="en-US" u="none" smtClean="0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30</a:t>
            </a:fld>
            <a:endParaRPr lang="it-IT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D5474C-6495-48F1-9E5B-A8443BD4EED7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32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186864E0-2F79-40F7-A82A-55B96634E4A3}" type="slidenum">
              <a:rPr lang="en-US" u="none" smtClean="0">
                <a:latin typeface="Times New Roman" pitchFamily="18" charset="0"/>
              </a:rPr>
              <a:pPr/>
              <a:t>4</a:t>
            </a:fld>
            <a:endParaRPr lang="en-US" u="none" smtClean="0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smtClean="0"/>
          </a:p>
        </p:txBody>
      </p:sp>
      <p:sp>
        <p:nvSpPr>
          <p:cNvPr id="12800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B486B6FD-5FBE-460E-B3BF-3B738E287CBB}" type="slidenum">
              <a:rPr lang="en-US" u="none" smtClean="0">
                <a:latin typeface="Times New Roman" pitchFamily="18" charset="0"/>
              </a:rPr>
              <a:pPr/>
              <a:t>5</a:t>
            </a:fld>
            <a:endParaRPr lang="en-US" u="non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smtClean="0"/>
          </a:p>
        </p:txBody>
      </p:sp>
      <p:sp>
        <p:nvSpPr>
          <p:cNvPr id="12902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02756" indent="-270291" defTabSz="914485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081164" indent="-216233" defTabSz="914485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513629" indent="-216233" defTabSz="914485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1946095" indent="-216233" defTabSz="914485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0B444F26-C878-445E-89C3-A982A2E202CB}" type="slidenum">
              <a:rPr lang="en-US" u="none" smtClean="0">
                <a:latin typeface="Times New Roman" pitchFamily="18" charset="0"/>
              </a:rPr>
              <a:pPr/>
              <a:t>6</a:t>
            </a:fld>
            <a:endParaRPr lang="en-US" u="none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AB27A-1584-4FF5-BF51-CF110F8AD5BF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angolo rettango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grpSp>
        <p:nvGrpSpPr>
          <p:cNvPr id="2" name="Grup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igura a mano liber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igura a mano liber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00F16BA-E95A-4886-A92A-690B3FAE144E}" type="datetimeFigureOut">
              <a:rPr lang="it-IT" smtClean="0"/>
              <a:pPr/>
              <a:t>27/04/2011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616F43-1996-4689-98DF-C4A4AFD565B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0F16BA-E95A-4886-A92A-690B3FAE144E}" type="datetimeFigureOut">
              <a:rPr lang="it-IT" smtClean="0"/>
              <a:pPr/>
              <a:t>27/04/2011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616F43-1996-4689-98DF-C4A4AFD565B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0F16BA-E95A-4886-A92A-690B3FAE144E}" type="datetimeFigureOut">
              <a:rPr lang="it-IT" smtClean="0"/>
              <a:pPr/>
              <a:t>27/04/2011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616F43-1996-4689-98DF-C4A4AFD565B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olo, testo e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lipArt 3"/>
          <p:cNvSpPr>
            <a:spLocks noGrp="1"/>
          </p:cNvSpPr>
          <p:nvPr>
            <p:ph type="clipArt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endParaRPr lang="it-IT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Network Layer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4-</a:t>
            </a:r>
            <a:fld id="{C169679E-8DEA-48C8-AB92-97EDD2035CF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0F16BA-E95A-4886-A92A-690B3FAE144E}" type="datetimeFigureOut">
              <a:rPr lang="it-IT" smtClean="0"/>
              <a:pPr/>
              <a:t>27/04/2011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616F43-1996-4689-98DF-C4A4AFD565BC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0F16BA-E95A-4886-A92A-690B3FAE144E}" type="datetimeFigureOut">
              <a:rPr lang="it-IT" smtClean="0"/>
              <a:pPr/>
              <a:t>27/04/2011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616F43-1996-4689-98DF-C4A4AFD565BC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Gallone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Gallone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0F16BA-E95A-4886-A92A-690B3FAE144E}" type="datetimeFigureOut">
              <a:rPr lang="it-IT" smtClean="0"/>
              <a:pPr/>
              <a:t>27/04/2011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616F43-1996-4689-98DF-C4A4AFD565BC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0F16BA-E95A-4886-A92A-690B3FAE144E}" type="datetimeFigureOut">
              <a:rPr lang="it-IT" smtClean="0"/>
              <a:pPr/>
              <a:t>27/04/2011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616F43-1996-4689-98DF-C4A4AFD565B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0F16BA-E95A-4886-A92A-690B3FAE144E}" type="datetimeFigureOut">
              <a:rPr lang="it-IT" smtClean="0"/>
              <a:pPr/>
              <a:t>27/04/2011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616F43-1996-4689-98DF-C4A4AFD565BC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0F16BA-E95A-4886-A92A-690B3FAE144E}" type="datetimeFigureOut">
              <a:rPr lang="it-IT" smtClean="0"/>
              <a:pPr/>
              <a:t>27/04/2011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616F43-1996-4689-98DF-C4A4AFD565B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00F16BA-E95A-4886-A92A-690B3FAE144E}" type="datetimeFigureOut">
              <a:rPr lang="it-IT" smtClean="0"/>
              <a:pPr/>
              <a:t>27/04/2011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D616F43-1996-4689-98DF-C4A4AFD565B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00F16BA-E95A-4886-A92A-690B3FAE144E}" type="datetimeFigureOut">
              <a:rPr lang="it-IT" smtClean="0"/>
              <a:pPr/>
              <a:t>27/04/2011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D616F43-1996-4689-98DF-C4A4AFD565BC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igura a mano liber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angolo rettango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nettore 1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Gallone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Gallone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igura a mano liber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angolo rettango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nettore 1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00F16BA-E95A-4886-A92A-690B3FAE144E}" type="datetimeFigureOut">
              <a:rPr lang="it-IT" smtClean="0"/>
              <a:pPr/>
              <a:t>27/04/2011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D616F43-1996-4689-98DF-C4A4AFD565BC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derlab.net/projects/WPA-tables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6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/>
              <a:t>Layer</a:t>
            </a:r>
            <a:r>
              <a:rPr lang="it-IT" dirty="0" smtClean="0"/>
              <a:t> 2 Security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Reti e Sicurezza Informatica - 2011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WEP </a:t>
            </a:r>
            <a:r>
              <a:rPr lang="it-IT" dirty="0" err="1" smtClean="0"/>
              <a:t>Authentication</a:t>
            </a:r>
            <a:r>
              <a:rPr lang="it-IT" dirty="0" smtClean="0"/>
              <a:t> (open)</a:t>
            </a:r>
            <a:endParaRPr lang="it-IT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10436"/>
            <a:ext cx="7745423" cy="3690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WEP </a:t>
            </a:r>
            <a:r>
              <a:rPr lang="it-IT" dirty="0" err="1" smtClean="0"/>
              <a:t>Shared</a:t>
            </a:r>
            <a:r>
              <a:rPr lang="it-IT" dirty="0" smtClean="0"/>
              <a:t> </a:t>
            </a:r>
            <a:r>
              <a:rPr lang="it-IT" dirty="0" err="1" smtClean="0"/>
              <a:t>key</a:t>
            </a:r>
            <a:r>
              <a:rPr lang="it-IT" dirty="0" smtClean="0"/>
              <a:t> </a:t>
            </a:r>
            <a:r>
              <a:rPr lang="it-IT" dirty="0" err="1" smtClean="0"/>
              <a:t>authentication</a:t>
            </a:r>
            <a:endParaRPr lang="it-IT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437944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IV </a:t>
            </a:r>
            <a:r>
              <a:rPr lang="it-IT" dirty="0" err="1" smtClean="0"/>
              <a:t>space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24 bit = 16M</a:t>
            </a:r>
          </a:p>
          <a:p>
            <a:r>
              <a:rPr lang="it-IT" dirty="0" err="1" smtClean="0"/>
              <a:t>Any</a:t>
            </a:r>
            <a:r>
              <a:rPr lang="it-IT" dirty="0" smtClean="0"/>
              <a:t> IV can be </a:t>
            </a:r>
            <a:r>
              <a:rPr lang="it-IT" dirty="0" err="1" smtClean="0"/>
              <a:t>reused</a:t>
            </a:r>
            <a:r>
              <a:rPr lang="it-IT" dirty="0" smtClean="0"/>
              <a:t> </a:t>
            </a:r>
            <a:r>
              <a:rPr lang="it-IT" dirty="0" err="1" smtClean="0"/>
              <a:t>at</a:t>
            </a:r>
            <a:r>
              <a:rPr lang="it-IT" dirty="0" smtClean="0"/>
              <a:t> </a:t>
            </a:r>
            <a:r>
              <a:rPr lang="it-IT" dirty="0" err="1" smtClean="0"/>
              <a:t>any</a:t>
            </a:r>
            <a:r>
              <a:rPr lang="it-IT" dirty="0" smtClean="0"/>
              <a:t> time</a:t>
            </a:r>
          </a:p>
          <a:p>
            <a:pPr lvl="1"/>
            <a:r>
              <a:rPr lang="it-IT" dirty="0" err="1" smtClean="0"/>
              <a:t>Allows</a:t>
            </a:r>
            <a:r>
              <a:rPr lang="it-IT" dirty="0" smtClean="0"/>
              <a:t> replay </a:t>
            </a:r>
            <a:r>
              <a:rPr lang="it-IT" dirty="0" err="1" smtClean="0"/>
              <a:t>attacks</a:t>
            </a:r>
            <a:endParaRPr lang="it-IT" dirty="0" smtClean="0"/>
          </a:p>
          <a:p>
            <a:r>
              <a:rPr lang="it-IT" dirty="0" smtClean="0"/>
              <a:t>Can </a:t>
            </a:r>
            <a:r>
              <a:rPr lang="it-IT" dirty="0" err="1" smtClean="0"/>
              <a:t>decode</a:t>
            </a:r>
            <a:r>
              <a:rPr lang="it-IT" dirty="0" smtClean="0"/>
              <a:t> RC4 </a:t>
            </a:r>
            <a:r>
              <a:rPr lang="it-IT" dirty="0" err="1" smtClean="0"/>
              <a:t>sequence</a:t>
            </a:r>
            <a:r>
              <a:rPr lang="it-IT" dirty="0" smtClean="0"/>
              <a:t> </a:t>
            </a:r>
            <a:r>
              <a:rPr lang="it-IT" dirty="0" err="1" smtClean="0"/>
              <a:t>without</a:t>
            </a:r>
            <a:r>
              <a:rPr lang="it-IT" dirty="0" smtClean="0"/>
              <a:t> </a:t>
            </a:r>
            <a:r>
              <a:rPr lang="it-IT" dirty="0" err="1" smtClean="0"/>
              <a:t>knowledge</a:t>
            </a:r>
            <a:r>
              <a:rPr lang="it-IT" dirty="0" smtClean="0"/>
              <a:t> of the </a:t>
            </a:r>
            <a:r>
              <a:rPr lang="it-IT" dirty="0" err="1" smtClean="0"/>
              <a:t>key</a:t>
            </a:r>
            <a:endParaRPr lang="it-IT" dirty="0" smtClean="0"/>
          </a:p>
          <a:p>
            <a:r>
              <a:rPr lang="it-IT" dirty="0" smtClean="0"/>
              <a:t>Can </a:t>
            </a:r>
            <a:r>
              <a:rPr lang="it-IT" dirty="0" err="1" smtClean="0"/>
              <a:t>find</a:t>
            </a:r>
            <a:r>
              <a:rPr lang="it-IT" dirty="0" smtClean="0"/>
              <a:t> </a:t>
            </a:r>
            <a:r>
              <a:rPr lang="it-IT" dirty="0" err="1" smtClean="0"/>
              <a:t>packets</a:t>
            </a:r>
            <a:r>
              <a:rPr lang="it-IT" dirty="0" smtClean="0"/>
              <a:t> with </a:t>
            </a:r>
            <a:r>
              <a:rPr lang="it-IT" dirty="0" err="1" smtClean="0"/>
              <a:t>same</a:t>
            </a:r>
            <a:r>
              <a:rPr lang="it-IT" dirty="0" smtClean="0"/>
              <a:t> ICV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WEP </a:t>
            </a:r>
            <a:r>
              <a:rPr lang="it-IT" dirty="0" err="1" smtClean="0"/>
              <a:t>weaknesses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004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WPA: TKIP </a:t>
            </a:r>
            <a:r>
              <a:rPr lang="it-IT" dirty="0" err="1" smtClean="0"/>
              <a:t>encryption</a:t>
            </a:r>
            <a:r>
              <a:rPr lang="it-IT" dirty="0" smtClean="0"/>
              <a:t> </a:t>
            </a:r>
            <a:r>
              <a:rPr lang="it-IT" dirty="0" err="1" smtClean="0"/>
              <a:t>scheme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2" t="18947" r="9684" b="12140"/>
          <a:stretch/>
        </p:blipFill>
        <p:spPr bwMode="auto">
          <a:xfrm>
            <a:off x="457200" y="1564622"/>
            <a:ext cx="8229600" cy="4358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88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 chiave condivisa</a:t>
            </a:r>
          </a:p>
          <a:p>
            <a:pPr lvl="1">
              <a:buNone/>
            </a:pPr>
            <a:r>
              <a:rPr lang="it-IT" dirty="0" smtClean="0"/>
              <a:t>TKIP: sempre RC4 ma IV più lunghi, progressivi e non riusabili. Inoltre è stato aggiunto il MIC (</a:t>
            </a:r>
            <a:r>
              <a:rPr lang="it-IT" dirty="0" err="1" smtClean="0"/>
              <a:t>Message</a:t>
            </a:r>
            <a:r>
              <a:rPr lang="it-IT" dirty="0" smtClean="0"/>
              <a:t> </a:t>
            </a:r>
            <a:r>
              <a:rPr lang="it-IT" dirty="0" err="1" smtClean="0"/>
              <a:t>integrity</a:t>
            </a:r>
            <a:r>
              <a:rPr lang="it-IT" dirty="0" smtClean="0"/>
              <a:t> </a:t>
            </a:r>
            <a:r>
              <a:rPr lang="it-IT" dirty="0" err="1" smtClean="0"/>
              <a:t>check</a:t>
            </a:r>
            <a:r>
              <a:rPr lang="it-IT" dirty="0" smtClean="0"/>
              <a:t>)</a:t>
            </a:r>
          </a:p>
          <a:p>
            <a:r>
              <a:rPr lang="it-IT" dirty="0" smtClean="0"/>
              <a:t>WPA2 -&gt; AES e </a:t>
            </a:r>
            <a:r>
              <a:rPr lang="it-IT" dirty="0" err="1" smtClean="0"/>
              <a:t>Cipher</a:t>
            </a:r>
            <a:r>
              <a:rPr lang="it-IT" dirty="0" smtClean="0"/>
              <a:t> suite</a:t>
            </a:r>
          </a:p>
          <a:p>
            <a:pPr lvl="1"/>
            <a:r>
              <a:rPr lang="it-IT" dirty="0" smtClean="0"/>
              <a:t>Fase di autenticazione in cui vengono scambiate PTK e GTK</a:t>
            </a:r>
          </a:p>
          <a:p>
            <a:r>
              <a:rPr lang="it-IT" dirty="0" smtClean="0"/>
              <a:t>La conoscenza della master </a:t>
            </a:r>
            <a:r>
              <a:rPr lang="it-IT" dirty="0" err="1" smtClean="0"/>
              <a:t>key</a:t>
            </a:r>
            <a:r>
              <a:rPr lang="it-IT" dirty="0" smtClean="0"/>
              <a:t> non implica la possibilità di osservare il traffico altrui</a:t>
            </a:r>
          </a:p>
          <a:p>
            <a:r>
              <a:rPr lang="it-IT" dirty="0" smtClean="0"/>
              <a:t>Possibilità di </a:t>
            </a:r>
            <a:r>
              <a:rPr lang="it-IT" dirty="0" err="1" smtClean="0"/>
              <a:t>Re-keying</a:t>
            </a:r>
            <a:r>
              <a:rPr lang="it-IT" dirty="0" smtClean="0"/>
              <a:t> periodico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WPA Personal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Key </a:t>
            </a:r>
            <a:r>
              <a:rPr lang="it-IT" dirty="0" err="1" smtClean="0"/>
              <a:t>hierarchy</a:t>
            </a:r>
            <a:endParaRPr lang="it-IT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l="11250" t="23750" r="36719" b="15000"/>
          <a:stretch>
            <a:fillRect/>
          </a:stretch>
        </p:blipFill>
        <p:spPr bwMode="auto">
          <a:xfrm>
            <a:off x="857224" y="1643050"/>
            <a:ext cx="7120473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Autenticazione via server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WPA </a:t>
            </a:r>
            <a:r>
              <a:rPr lang="it-IT" dirty="0" err="1" smtClean="0"/>
              <a:t>Enterprise</a:t>
            </a:r>
            <a:r>
              <a:rPr lang="it-IT" dirty="0" smtClean="0"/>
              <a:t>	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22" y="2071678"/>
            <a:ext cx="5072098" cy="421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802.1x </a:t>
            </a:r>
            <a:r>
              <a:rPr lang="it-IT" dirty="0" err="1" smtClean="0"/>
              <a:t>Authentication</a:t>
            </a:r>
            <a:r>
              <a:rPr lang="it-IT" dirty="0" smtClean="0"/>
              <a:t> </a:t>
            </a:r>
            <a:r>
              <a:rPr lang="it-IT" dirty="0" err="1" smtClean="0"/>
              <a:t>steps</a:t>
            </a:r>
            <a:endParaRPr lang="it-IT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11953" t="25000" r="37422" b="20000"/>
          <a:stretch>
            <a:fillRect/>
          </a:stretch>
        </p:blipFill>
        <p:spPr bwMode="auto">
          <a:xfrm>
            <a:off x="714348" y="1428736"/>
            <a:ext cx="7598405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Step</a:t>
            </a:r>
            <a:r>
              <a:rPr lang="it-IT" dirty="0" smtClean="0"/>
              <a:t> 1: </a:t>
            </a:r>
            <a:r>
              <a:rPr lang="it-IT" dirty="0" err="1" smtClean="0"/>
              <a:t>pre-auth</a:t>
            </a:r>
            <a:endParaRPr lang="it-I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 l="14765" t="23750" r="26172" b="16250"/>
          <a:stretch>
            <a:fillRect/>
          </a:stretch>
        </p:blipFill>
        <p:spPr bwMode="auto">
          <a:xfrm>
            <a:off x="625050" y="1428736"/>
            <a:ext cx="787604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Step</a:t>
            </a:r>
            <a:r>
              <a:rPr lang="it-IT" dirty="0" smtClean="0"/>
              <a:t> 2: </a:t>
            </a:r>
            <a:r>
              <a:rPr lang="it-IT" dirty="0" err="1" smtClean="0"/>
              <a:t>Authentication</a:t>
            </a:r>
            <a:endParaRPr lang="it-I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 l="14062" t="15000" r="25469" b="16250"/>
          <a:stretch>
            <a:fillRect/>
          </a:stretch>
        </p:blipFill>
        <p:spPr bwMode="auto">
          <a:xfrm>
            <a:off x="500033" y="1285860"/>
            <a:ext cx="7930917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mtClean="0"/>
              <a:t>5: DataLink Layer</a:t>
            </a:r>
          </a:p>
        </p:txBody>
      </p:sp>
      <p:sp>
        <p:nvSpPr>
          <p:cNvPr id="58371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mtClean="0"/>
              <a:t>5-</a:t>
            </a:r>
            <a:fld id="{1BE43869-0400-4BD2-9FA1-44EFBC9170EB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837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802.11 frame: indirizzamento</a:t>
            </a:r>
          </a:p>
        </p:txBody>
      </p:sp>
      <p:grpSp>
        <p:nvGrpSpPr>
          <p:cNvPr id="58372" name="Group 2"/>
          <p:cNvGrpSpPr>
            <a:grpSpLocks/>
          </p:cNvGrpSpPr>
          <p:nvPr/>
        </p:nvGrpSpPr>
        <p:grpSpPr bwMode="auto">
          <a:xfrm>
            <a:off x="288925" y="1812925"/>
            <a:ext cx="8077200" cy="985838"/>
            <a:chOff x="240" y="887"/>
            <a:chExt cx="5088" cy="621"/>
          </a:xfrm>
        </p:grpSpPr>
        <p:sp>
          <p:nvSpPr>
            <p:cNvPr id="58382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 dirty="0">
                  <a:latin typeface="Arial" charset="0"/>
                </a:rPr>
                <a:t>frame</a:t>
              </a:r>
            </a:p>
            <a:p>
              <a:pPr algn="ctr" eaLnBrk="1" hangingPunct="1"/>
              <a:r>
                <a:rPr lang="en-US" sz="1600" u="none" dirty="0">
                  <a:latin typeface="Arial" charset="0"/>
                </a:rPr>
                <a:t>control</a:t>
              </a:r>
            </a:p>
          </p:txBody>
        </p:sp>
        <p:sp>
          <p:nvSpPr>
            <p:cNvPr id="58383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duration</a:t>
              </a:r>
            </a:p>
          </p:txBody>
        </p:sp>
        <p:sp>
          <p:nvSpPr>
            <p:cNvPr id="58384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1</a:t>
              </a:r>
            </a:p>
          </p:txBody>
        </p:sp>
        <p:sp>
          <p:nvSpPr>
            <p:cNvPr id="58385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2</a:t>
              </a:r>
            </a:p>
          </p:txBody>
        </p:sp>
        <p:sp>
          <p:nvSpPr>
            <p:cNvPr id="58386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4</a:t>
              </a:r>
            </a:p>
          </p:txBody>
        </p:sp>
        <p:sp>
          <p:nvSpPr>
            <p:cNvPr id="58387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3</a:t>
              </a:r>
            </a:p>
          </p:txBody>
        </p:sp>
        <p:sp>
          <p:nvSpPr>
            <p:cNvPr id="58388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it-IT" sz="1600" u="none">
                <a:latin typeface="Arial" charset="0"/>
              </a:endParaRPr>
            </a:p>
          </p:txBody>
        </p:sp>
        <p:sp>
          <p:nvSpPr>
            <p:cNvPr id="58389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payload</a:t>
              </a:r>
            </a:p>
          </p:txBody>
        </p:sp>
        <p:sp>
          <p:nvSpPr>
            <p:cNvPr id="58390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CRC</a:t>
              </a:r>
            </a:p>
          </p:txBody>
        </p:sp>
        <p:sp>
          <p:nvSpPr>
            <p:cNvPr id="58391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 dirty="0">
                  <a:latin typeface="Arial" charset="0"/>
                </a:rPr>
                <a:t>2</a:t>
              </a:r>
            </a:p>
          </p:txBody>
        </p:sp>
        <p:sp>
          <p:nvSpPr>
            <p:cNvPr id="58392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8393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8394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8395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8396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8397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8398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0 - 2312</a:t>
              </a:r>
            </a:p>
          </p:txBody>
        </p:sp>
        <p:sp>
          <p:nvSpPr>
            <p:cNvPr id="58399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4</a:t>
              </a:r>
            </a:p>
          </p:txBody>
        </p:sp>
        <p:sp>
          <p:nvSpPr>
            <p:cNvPr id="58400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/>
              <a:r>
                <a:rPr lang="en-US" sz="1600" u="none">
                  <a:latin typeface="Arial" charset="0"/>
                </a:rPr>
                <a:t>seq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control</a:t>
              </a:r>
            </a:p>
          </p:txBody>
        </p:sp>
      </p:grpSp>
      <p:sp>
        <p:nvSpPr>
          <p:cNvPr id="58374" name="Text Box 23"/>
          <p:cNvSpPr txBox="1">
            <a:spLocks noChangeArrowheads="1"/>
          </p:cNvSpPr>
          <p:nvPr/>
        </p:nvSpPr>
        <p:spPr bwMode="auto">
          <a:xfrm>
            <a:off x="823913" y="4719638"/>
            <a:ext cx="2841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Address 2:</a:t>
            </a:r>
            <a:r>
              <a:rPr lang="en-US" u="none"/>
              <a:t> MAC address</a:t>
            </a:r>
          </a:p>
          <a:p>
            <a:r>
              <a:rPr lang="en-US" u="none"/>
              <a:t>mittente</a:t>
            </a:r>
          </a:p>
        </p:txBody>
      </p:sp>
      <p:sp>
        <p:nvSpPr>
          <p:cNvPr id="58375" name="Line 24"/>
          <p:cNvSpPr>
            <a:spLocks noChangeShapeType="1"/>
          </p:cNvSpPr>
          <p:nvPr/>
        </p:nvSpPr>
        <p:spPr bwMode="auto">
          <a:xfrm flipV="1">
            <a:off x="974725" y="2835275"/>
            <a:ext cx="1235075" cy="730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8376" name="Line 25"/>
          <p:cNvSpPr>
            <a:spLocks noChangeShapeType="1"/>
          </p:cNvSpPr>
          <p:nvPr/>
        </p:nvSpPr>
        <p:spPr bwMode="auto">
          <a:xfrm flipH="1" flipV="1">
            <a:off x="3186113" y="2849563"/>
            <a:ext cx="44450" cy="18732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8377" name="Text Box 26"/>
          <p:cNvSpPr txBox="1">
            <a:spLocks noChangeArrowheads="1"/>
          </p:cNvSpPr>
          <p:nvPr/>
        </p:nvSpPr>
        <p:spPr bwMode="auto">
          <a:xfrm>
            <a:off x="274638" y="3486150"/>
            <a:ext cx="2805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Address 1:</a:t>
            </a:r>
            <a:r>
              <a:rPr lang="en-US" u="none"/>
              <a:t> MAC address</a:t>
            </a:r>
          </a:p>
          <a:p>
            <a:r>
              <a:rPr lang="en-US" u="none"/>
              <a:t>destinazione</a:t>
            </a:r>
          </a:p>
        </p:txBody>
      </p:sp>
      <p:sp>
        <p:nvSpPr>
          <p:cNvPr id="58378" name="Line 27"/>
          <p:cNvSpPr>
            <a:spLocks noChangeShapeType="1"/>
          </p:cNvSpPr>
          <p:nvPr/>
        </p:nvSpPr>
        <p:spPr bwMode="auto">
          <a:xfrm flipH="1" flipV="1">
            <a:off x="3978275" y="2879725"/>
            <a:ext cx="609600" cy="8366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8379" name="Text Box 28"/>
          <p:cNvSpPr txBox="1">
            <a:spLocks noChangeArrowheads="1"/>
          </p:cNvSpPr>
          <p:nvPr/>
        </p:nvSpPr>
        <p:spPr bwMode="auto">
          <a:xfrm>
            <a:off x="3598863" y="3851275"/>
            <a:ext cx="30495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Address 3:</a:t>
            </a:r>
            <a:r>
              <a:rPr lang="en-US" u="none"/>
              <a:t> MAC address</a:t>
            </a:r>
          </a:p>
          <a:p>
            <a:r>
              <a:rPr lang="en-US" u="none"/>
              <a:t>BSSID</a:t>
            </a:r>
          </a:p>
        </p:txBody>
      </p:sp>
      <p:sp>
        <p:nvSpPr>
          <p:cNvPr id="58380" name="Text Box 29"/>
          <p:cNvSpPr txBox="1">
            <a:spLocks noChangeArrowheads="1"/>
          </p:cNvSpPr>
          <p:nvPr/>
        </p:nvSpPr>
        <p:spPr bwMode="auto">
          <a:xfrm>
            <a:off x="5838825" y="3021013"/>
            <a:ext cx="26066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>
                <a:solidFill>
                  <a:srgbClr val="FF0000"/>
                </a:solidFill>
              </a:rPr>
              <a:t>Address 3:</a:t>
            </a:r>
            <a:r>
              <a:rPr lang="en-US" u="none"/>
              <a:t> usato solo in modalità speciali (WDS)</a:t>
            </a:r>
          </a:p>
        </p:txBody>
      </p:sp>
      <p:sp>
        <p:nvSpPr>
          <p:cNvPr id="58381" name="Line 30"/>
          <p:cNvSpPr>
            <a:spLocks noChangeShapeType="1"/>
          </p:cNvSpPr>
          <p:nvPr/>
        </p:nvSpPr>
        <p:spPr bwMode="auto">
          <a:xfrm flipH="1" flipV="1">
            <a:off x="5594350" y="2833688"/>
            <a:ext cx="290513" cy="3794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27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b="1" dirty="0" err="1" smtClean="0"/>
              <a:t>Step</a:t>
            </a:r>
            <a:r>
              <a:rPr lang="it-IT" b="1" dirty="0" smtClean="0"/>
              <a:t> 2 </a:t>
            </a:r>
            <a:r>
              <a:rPr lang="it-IT" b="1" dirty="0" err="1" smtClean="0"/>
              <a:t>is</a:t>
            </a:r>
            <a:r>
              <a:rPr lang="it-IT" b="1" dirty="0" smtClean="0"/>
              <a:t> </a:t>
            </a:r>
            <a:r>
              <a:rPr lang="it-IT" b="1" dirty="0" err="1" smtClean="0"/>
              <a:t>not</a:t>
            </a:r>
            <a:r>
              <a:rPr lang="it-IT" b="1" dirty="0" smtClean="0"/>
              <a:t> </a:t>
            </a:r>
            <a:r>
              <a:rPr lang="it-IT" b="1" dirty="0" err="1" smtClean="0"/>
              <a:t>present</a:t>
            </a:r>
            <a:r>
              <a:rPr lang="it-IT" b="1" dirty="0" smtClean="0"/>
              <a:t> in WPA1/2-Personal</a:t>
            </a:r>
          </a:p>
          <a:p>
            <a:pPr marL="594360" indent="-457200"/>
            <a:r>
              <a:rPr lang="it-IT" dirty="0" smtClean="0"/>
              <a:t>MK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obtained</a:t>
            </a:r>
            <a:r>
              <a:rPr lang="it-IT" dirty="0" smtClean="0"/>
              <a:t> </a:t>
            </a:r>
            <a:r>
              <a:rPr lang="it-IT" dirty="0" err="1" smtClean="0"/>
              <a:t>directly</a:t>
            </a:r>
            <a:r>
              <a:rPr lang="it-IT" dirty="0" smtClean="0"/>
              <a:t> from PMK</a:t>
            </a:r>
            <a:endParaRPr lang="it-IT" dirty="0"/>
          </a:p>
          <a:p>
            <a:pPr marL="594360" indent="-457200"/>
            <a:r>
              <a:rPr lang="it-IT" dirty="0" smtClean="0"/>
              <a:t>PMK (256 bit)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obtained</a:t>
            </a:r>
            <a:r>
              <a:rPr lang="it-IT" dirty="0" smtClean="0"/>
              <a:t> from </a:t>
            </a:r>
            <a:r>
              <a:rPr lang="it-IT" dirty="0" err="1" smtClean="0"/>
              <a:t>passphrases</a:t>
            </a:r>
            <a:r>
              <a:rPr lang="it-IT" dirty="0" smtClean="0"/>
              <a:t>:</a:t>
            </a:r>
          </a:p>
          <a:p>
            <a:pPr marL="594360" indent="-457200"/>
            <a:endParaRPr lang="it-IT" dirty="0" smtClean="0"/>
          </a:p>
          <a:p>
            <a:pPr marL="850392" lvl="1" indent="-457200"/>
            <a:r>
              <a:rPr lang="it-IT" dirty="0" smtClean="0"/>
              <a:t>PBKDF2 </a:t>
            </a:r>
            <a:r>
              <a:rPr lang="it-IT" dirty="0"/>
              <a:t>(P, S, c, </a:t>
            </a:r>
            <a:r>
              <a:rPr lang="it-IT" dirty="0" err="1"/>
              <a:t>dkLen</a:t>
            </a:r>
            <a:r>
              <a:rPr lang="it-IT" dirty="0"/>
              <a:t>) </a:t>
            </a:r>
            <a:r>
              <a:rPr lang="it-IT" dirty="0" smtClean="0"/>
              <a:t>= PMK  (</a:t>
            </a:r>
            <a:r>
              <a:rPr lang="it-IT" dirty="0" err="1" smtClean="0"/>
              <a:t>see</a:t>
            </a:r>
            <a:r>
              <a:rPr lang="it-IT" dirty="0" smtClean="0"/>
              <a:t> </a:t>
            </a:r>
            <a:r>
              <a:rPr lang="it-IT" dirty="0" err="1" smtClean="0"/>
              <a:t>RfC</a:t>
            </a:r>
            <a:r>
              <a:rPr lang="it-IT" dirty="0" smtClean="0"/>
              <a:t> 2898)</a:t>
            </a:r>
          </a:p>
          <a:p>
            <a:pPr marL="594360" indent="-457200"/>
            <a:endParaRPr lang="it-IT" b="1" dirty="0"/>
          </a:p>
          <a:p>
            <a:pPr marL="594360" indent="-457200"/>
            <a:r>
              <a:rPr lang="it-IT" b="1" dirty="0" err="1" smtClean="0"/>
              <a:t>Options</a:t>
            </a:r>
            <a:r>
              <a:rPr lang="it-IT" b="1" dirty="0"/>
              <a:t>: </a:t>
            </a:r>
            <a:endParaRPr lang="it-IT" b="1" dirty="0" smtClean="0"/>
          </a:p>
          <a:p>
            <a:pPr marL="850392" lvl="1" indent="-457200"/>
            <a:r>
              <a:rPr lang="it-IT" dirty="0" smtClean="0"/>
              <a:t>HMAC-SHA1 «</a:t>
            </a:r>
            <a:r>
              <a:rPr lang="it-IT" dirty="0" err="1" smtClean="0"/>
              <a:t>repeated</a:t>
            </a:r>
            <a:r>
              <a:rPr lang="it-IT" dirty="0" smtClean="0"/>
              <a:t>» c </a:t>
            </a:r>
            <a:r>
              <a:rPr lang="it-IT" dirty="0" err="1" smtClean="0"/>
              <a:t>times</a:t>
            </a:r>
            <a:r>
              <a:rPr lang="it-IT" dirty="0" smtClean="0"/>
              <a:t> over P and S</a:t>
            </a:r>
          </a:p>
          <a:p>
            <a:pPr marL="850392" lvl="1" indent="-457200"/>
            <a:r>
              <a:rPr lang="it-IT" dirty="0" smtClean="0"/>
              <a:t>P = </a:t>
            </a:r>
            <a:r>
              <a:rPr lang="it-IT" dirty="0" err="1" smtClean="0"/>
              <a:t>passphrase</a:t>
            </a:r>
            <a:r>
              <a:rPr lang="it-IT" dirty="0" smtClean="0"/>
              <a:t>, S = SSID, c = 4096 (!)</a:t>
            </a:r>
            <a:endParaRPr lang="it-IT" dirty="0"/>
          </a:p>
          <a:p>
            <a:pPr marL="850392" lvl="1" indent="-457200"/>
            <a:r>
              <a:rPr lang="it-IT" dirty="0" smtClean="0"/>
              <a:t>Output</a:t>
            </a:r>
            <a:r>
              <a:rPr lang="it-IT" dirty="0"/>
              <a:t>: </a:t>
            </a:r>
            <a:r>
              <a:rPr lang="it-IT" dirty="0" smtClean="0"/>
              <a:t>PMK, (</a:t>
            </a:r>
            <a:r>
              <a:rPr lang="it-IT" dirty="0" err="1" smtClean="0"/>
              <a:t>dkLen</a:t>
            </a:r>
            <a:r>
              <a:rPr lang="it-IT" dirty="0" smtClean="0"/>
              <a:t> =256 bit long)</a:t>
            </a:r>
          </a:p>
          <a:p>
            <a:pPr marL="850392" lvl="1" indent="-457200"/>
            <a:endParaRPr lang="it-IT" dirty="0" smtClean="0"/>
          </a:p>
          <a:p>
            <a:pPr marL="594360" indent="-457200"/>
            <a:r>
              <a:rPr lang="it-IT" b="1" dirty="0" err="1" smtClean="0"/>
              <a:t>Possibility</a:t>
            </a:r>
            <a:r>
              <a:rPr lang="it-IT" b="1" dirty="0" smtClean="0"/>
              <a:t> of </a:t>
            </a:r>
            <a:r>
              <a:rPr lang="it-IT" b="1" dirty="0" err="1" smtClean="0"/>
              <a:t>rainbow</a:t>
            </a:r>
            <a:r>
              <a:rPr lang="it-IT" b="1" dirty="0" smtClean="0"/>
              <a:t> </a:t>
            </a:r>
            <a:r>
              <a:rPr lang="it-IT" b="1" dirty="0" err="1" smtClean="0"/>
              <a:t>table</a:t>
            </a:r>
            <a:r>
              <a:rPr lang="it-IT" b="1" dirty="0" smtClean="0"/>
              <a:t> </a:t>
            </a:r>
            <a:r>
              <a:rPr lang="it-IT" b="1" dirty="0" err="1" smtClean="0"/>
              <a:t>attack</a:t>
            </a:r>
            <a:endParaRPr lang="it-IT" b="1" dirty="0"/>
          </a:p>
          <a:p>
            <a:pPr marL="850392" lvl="1" indent="-457200"/>
            <a:endParaRPr lang="it-IT" dirty="0" smtClean="0"/>
          </a:p>
          <a:p>
            <a:pPr marL="850392" lvl="1" indent="-457200"/>
            <a:r>
              <a:rPr lang="it-IT" dirty="0" smtClean="0">
                <a:hlinkClick r:id="rId3"/>
              </a:rPr>
              <a:t>Rainbow </a:t>
            </a:r>
            <a:r>
              <a:rPr lang="it-IT" dirty="0" err="1" smtClean="0">
                <a:hlinkClick r:id="rId3"/>
              </a:rPr>
              <a:t>tables</a:t>
            </a:r>
            <a:r>
              <a:rPr lang="it-IT" dirty="0" smtClean="0">
                <a:hlinkClick r:id="rId3"/>
              </a:rPr>
              <a:t>: http</a:t>
            </a:r>
            <a:r>
              <a:rPr lang="it-IT" dirty="0">
                <a:hlinkClick r:id="rId3"/>
              </a:rPr>
              <a:t>://www.renderlab.net/projects/WPA-tables</a:t>
            </a:r>
            <a:r>
              <a:rPr lang="it-IT" dirty="0" smtClean="0">
                <a:hlinkClick r:id="rId3"/>
              </a:rPr>
              <a:t>/</a:t>
            </a:r>
            <a:endParaRPr lang="it-IT" dirty="0" smtClean="0"/>
          </a:p>
          <a:p>
            <a:pPr marL="850392" lvl="1" indent="-457200"/>
            <a:r>
              <a:rPr lang="it-IT" dirty="0" err="1" smtClean="0"/>
              <a:t>Most</a:t>
            </a:r>
            <a:r>
              <a:rPr lang="it-IT" dirty="0" smtClean="0"/>
              <a:t> common </a:t>
            </a:r>
            <a:r>
              <a:rPr lang="it-IT" dirty="0" err="1" smtClean="0"/>
              <a:t>SSIDs</a:t>
            </a:r>
            <a:r>
              <a:rPr lang="it-IT" dirty="0" smtClean="0"/>
              <a:t>: http</a:t>
            </a:r>
            <a:r>
              <a:rPr lang="it-IT" dirty="0"/>
              <a:t>://</a:t>
            </a:r>
            <a:r>
              <a:rPr lang="it-IT" dirty="0" smtClean="0"/>
              <a:t>www.wigle.net/gps/gps//Stat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WPA-Personal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874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Step</a:t>
            </a:r>
            <a:r>
              <a:rPr lang="it-IT" dirty="0" smtClean="0"/>
              <a:t> 3: WPA </a:t>
            </a:r>
            <a:r>
              <a:rPr lang="it-IT" dirty="0" err="1" smtClean="0"/>
              <a:t>Authorization</a:t>
            </a:r>
            <a:r>
              <a:rPr lang="it-IT" dirty="0" smtClean="0"/>
              <a:t> </a:t>
            </a:r>
            <a:r>
              <a:rPr lang="it-IT" dirty="0" err="1" smtClean="0"/>
              <a:t>process</a:t>
            </a:r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16172" t="16250" r="38125" b="13750"/>
          <a:stretch>
            <a:fillRect/>
          </a:stretch>
        </p:blipFill>
        <p:spPr bwMode="auto">
          <a:xfrm>
            <a:off x="1428728" y="1214422"/>
            <a:ext cx="630185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sellaDiTesto 6"/>
          <p:cNvSpPr txBox="1"/>
          <p:nvPr/>
        </p:nvSpPr>
        <p:spPr>
          <a:xfrm>
            <a:off x="2733974" y="3068960"/>
            <a:ext cx="397866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900" dirty="0" smtClean="0"/>
              <a:t>PTK</a:t>
            </a:r>
            <a:endParaRPr lang="it-IT" sz="11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876256" y="6165304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PRF-X: </a:t>
            </a:r>
            <a:r>
              <a:rPr lang="it-IT" dirty="0" err="1" smtClean="0"/>
              <a:t>RfC</a:t>
            </a:r>
            <a:r>
              <a:rPr lang="it-IT" dirty="0" smtClean="0"/>
              <a:t> 4346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De-</a:t>
            </a:r>
            <a:r>
              <a:rPr lang="it-IT" dirty="0" err="1" smtClean="0"/>
              <a:t>Authentication</a:t>
            </a:r>
            <a:r>
              <a:rPr lang="it-IT" dirty="0" smtClean="0"/>
              <a:t> </a:t>
            </a:r>
            <a:r>
              <a:rPr lang="it-IT" dirty="0" smtClean="0">
                <a:sym typeface="Wingdings" pitchFamily="2" charset="2"/>
              </a:rPr>
              <a:t> </a:t>
            </a:r>
            <a:r>
              <a:rPr lang="it-IT" dirty="0" err="1" smtClean="0">
                <a:sym typeface="Wingdings" pitchFamily="2" charset="2"/>
              </a:rPr>
              <a:t>DoS</a:t>
            </a:r>
            <a:endParaRPr lang="it-IT" dirty="0" smtClean="0">
              <a:sym typeface="Wingdings" pitchFamily="2" charset="2"/>
            </a:endParaRPr>
          </a:p>
          <a:p>
            <a:r>
              <a:rPr lang="it-IT" dirty="0" err="1" smtClean="0">
                <a:sym typeface="Wingdings" pitchFamily="2" charset="2"/>
              </a:rPr>
              <a:t>Rogue</a:t>
            </a:r>
            <a:r>
              <a:rPr lang="it-IT" dirty="0" smtClean="0">
                <a:sym typeface="Wingdings" pitchFamily="2" charset="2"/>
              </a:rPr>
              <a:t> </a:t>
            </a:r>
            <a:r>
              <a:rPr lang="it-IT" dirty="0" err="1" smtClean="0">
                <a:sym typeface="Wingdings" pitchFamily="2" charset="2"/>
              </a:rPr>
              <a:t>APs</a:t>
            </a:r>
            <a:endParaRPr lang="it-IT" dirty="0" smtClean="0">
              <a:sym typeface="Wingdings" pitchFamily="2" charset="2"/>
            </a:endParaRPr>
          </a:p>
          <a:p>
            <a:pPr lvl="1"/>
            <a:r>
              <a:rPr lang="it-IT" dirty="0" err="1" smtClean="0">
                <a:sym typeface="Wingdings" pitchFamily="2" charset="2"/>
              </a:rPr>
              <a:t>Localization</a:t>
            </a:r>
            <a:r>
              <a:rPr lang="it-IT" dirty="0" smtClean="0">
                <a:sym typeface="Wingdings" pitchFamily="2" charset="2"/>
              </a:rPr>
              <a:t>?</a:t>
            </a:r>
          </a:p>
          <a:p>
            <a:r>
              <a:rPr lang="it-IT" dirty="0" smtClean="0">
                <a:sym typeface="Wingdings" pitchFamily="2" charset="2"/>
              </a:rPr>
              <a:t>WPA2-Enterprise can </a:t>
            </a:r>
            <a:r>
              <a:rPr lang="it-IT" dirty="0" err="1" smtClean="0">
                <a:sym typeface="Wingdings" pitchFamily="2" charset="2"/>
              </a:rPr>
              <a:t>sometimes</a:t>
            </a:r>
            <a:r>
              <a:rPr lang="it-IT" dirty="0" smtClean="0">
                <a:sym typeface="Wingdings" pitchFamily="2" charset="2"/>
              </a:rPr>
              <a:t> be </a:t>
            </a:r>
            <a:r>
              <a:rPr lang="it-IT" dirty="0" err="1" smtClean="0">
                <a:sym typeface="Wingdings" pitchFamily="2" charset="2"/>
              </a:rPr>
              <a:t>worse</a:t>
            </a:r>
            <a:r>
              <a:rPr lang="it-IT" dirty="0" smtClean="0">
                <a:sym typeface="Wingdings" pitchFamily="2" charset="2"/>
              </a:rPr>
              <a:t> </a:t>
            </a:r>
            <a:r>
              <a:rPr lang="it-IT" dirty="0" err="1" smtClean="0">
                <a:sym typeface="Wingdings" pitchFamily="2" charset="2"/>
              </a:rPr>
              <a:t>than</a:t>
            </a:r>
            <a:r>
              <a:rPr lang="it-IT" dirty="0" smtClean="0">
                <a:sym typeface="Wingdings" pitchFamily="2" charset="2"/>
              </a:rPr>
              <a:t> WPA2-Personal </a:t>
            </a:r>
          </a:p>
          <a:p>
            <a:r>
              <a:rPr lang="it-IT" dirty="0" err="1" smtClean="0">
                <a:sym typeface="Wingdings" pitchFamily="2" charset="2"/>
              </a:rPr>
              <a:t>Why</a:t>
            </a:r>
            <a:r>
              <a:rPr lang="it-IT" dirty="0" smtClean="0">
                <a:sym typeface="Wingdings" pitchFamily="2" charset="2"/>
              </a:rPr>
              <a:t> ARP </a:t>
            </a:r>
            <a:r>
              <a:rPr lang="it-IT" dirty="0" err="1" smtClean="0">
                <a:sym typeface="Wingdings" pitchFamily="2" charset="2"/>
              </a:rPr>
              <a:t>Spoofing</a:t>
            </a:r>
            <a:r>
              <a:rPr lang="it-IT" dirty="0" smtClean="0">
                <a:sym typeface="Wingdings" pitchFamily="2" charset="2"/>
              </a:rPr>
              <a:t> </a:t>
            </a:r>
            <a:r>
              <a:rPr lang="it-IT" dirty="0" err="1" smtClean="0">
                <a:sym typeface="Wingdings" pitchFamily="2" charset="2"/>
              </a:rPr>
              <a:t>is</a:t>
            </a:r>
            <a:r>
              <a:rPr lang="it-IT" dirty="0" smtClean="0">
                <a:sym typeface="Wingdings" pitchFamily="2" charset="2"/>
              </a:rPr>
              <a:t> </a:t>
            </a:r>
            <a:r>
              <a:rPr lang="it-IT" dirty="0" err="1" smtClean="0">
                <a:sym typeface="Wingdings" pitchFamily="2" charset="2"/>
              </a:rPr>
              <a:t>still</a:t>
            </a:r>
            <a:r>
              <a:rPr lang="it-IT" dirty="0" smtClean="0">
                <a:sym typeface="Wingdings" pitchFamily="2" charset="2"/>
              </a:rPr>
              <a:t> </a:t>
            </a:r>
            <a:r>
              <a:rPr lang="it-IT" dirty="0" err="1" smtClean="0">
                <a:sym typeface="Wingdings" pitchFamily="2" charset="2"/>
              </a:rPr>
              <a:t>possible</a:t>
            </a:r>
            <a:r>
              <a:rPr lang="it-IT" dirty="0" smtClean="0">
                <a:sym typeface="Wingdings" pitchFamily="2" charset="2"/>
              </a:rPr>
              <a:t>?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Things</a:t>
            </a:r>
            <a:r>
              <a:rPr lang="it-IT" dirty="0" smtClean="0"/>
              <a:t> to </a:t>
            </a:r>
            <a:r>
              <a:rPr lang="it-IT" dirty="0" err="1" smtClean="0"/>
              <a:t>know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03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MITM </a:t>
            </a:r>
            <a:r>
              <a:rPr lang="it-IT" dirty="0" err="1" smtClean="0"/>
              <a:t>attacks</a:t>
            </a:r>
            <a:endParaRPr lang="it-IT" dirty="0" smtClean="0"/>
          </a:p>
          <a:p>
            <a:pPr lvl="1"/>
            <a:r>
              <a:rPr lang="it-IT" dirty="0" smtClean="0"/>
              <a:t>MAC </a:t>
            </a:r>
            <a:r>
              <a:rPr lang="it-IT" dirty="0" err="1" smtClean="0"/>
              <a:t>Spoofing</a:t>
            </a:r>
            <a:r>
              <a:rPr lang="it-IT" dirty="0" smtClean="0"/>
              <a:t>, </a:t>
            </a:r>
            <a:r>
              <a:rPr lang="it-IT" dirty="0" err="1" smtClean="0"/>
              <a:t>port</a:t>
            </a:r>
            <a:r>
              <a:rPr lang="it-IT" dirty="0" smtClean="0"/>
              <a:t> </a:t>
            </a:r>
            <a:r>
              <a:rPr lang="it-IT" dirty="0" err="1" smtClean="0"/>
              <a:t>stealing</a:t>
            </a:r>
            <a:r>
              <a:rPr lang="it-IT" dirty="0" smtClean="0"/>
              <a:t> (Wired, and Wireless </a:t>
            </a:r>
            <a:r>
              <a:rPr lang="it-IT" dirty="0" err="1" smtClean="0"/>
              <a:t>open+wep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ARP </a:t>
            </a:r>
            <a:r>
              <a:rPr lang="it-IT" dirty="0" smtClean="0">
                <a:sym typeface="Wingdings" pitchFamily="2" charset="2"/>
              </a:rPr>
              <a:t> IP </a:t>
            </a:r>
            <a:r>
              <a:rPr lang="it-IT" dirty="0" err="1" smtClean="0">
                <a:sym typeface="Wingdings" pitchFamily="2" charset="2"/>
              </a:rPr>
              <a:t>Spoofing</a:t>
            </a:r>
            <a:r>
              <a:rPr lang="it-IT" dirty="0" smtClean="0">
                <a:sym typeface="Wingdings" pitchFamily="2" charset="2"/>
              </a:rPr>
              <a:t> (</a:t>
            </a:r>
            <a:r>
              <a:rPr lang="it-IT" dirty="0" err="1" smtClean="0">
                <a:sym typeface="Wingdings" pitchFamily="2" charset="2"/>
              </a:rPr>
              <a:t>All</a:t>
            </a:r>
            <a:r>
              <a:rPr lang="it-IT" dirty="0">
                <a:sym typeface="Wingdings" pitchFamily="2" charset="2"/>
              </a:rPr>
              <a:t>)</a:t>
            </a:r>
            <a:endParaRPr lang="it-IT" dirty="0" smtClean="0">
              <a:sym typeface="Wingdings" pitchFamily="2" charset="2"/>
            </a:endParaRPr>
          </a:p>
          <a:p>
            <a:pPr lvl="1"/>
            <a:r>
              <a:rPr lang="it-IT" dirty="0" smtClean="0">
                <a:sym typeface="Wingdings" pitchFamily="2" charset="2"/>
              </a:rPr>
              <a:t>DHCP </a:t>
            </a:r>
            <a:r>
              <a:rPr lang="it-IT" dirty="0" err="1" smtClean="0">
                <a:sym typeface="Wingdings" pitchFamily="2" charset="2"/>
              </a:rPr>
              <a:t>Spoofing</a:t>
            </a:r>
            <a:r>
              <a:rPr lang="it-IT" dirty="0" smtClean="0">
                <a:sym typeface="Wingdings" pitchFamily="2" charset="2"/>
              </a:rPr>
              <a:t> (</a:t>
            </a:r>
            <a:r>
              <a:rPr lang="it-IT" dirty="0" err="1" smtClean="0">
                <a:sym typeface="Wingdings" pitchFamily="2" charset="2"/>
              </a:rPr>
              <a:t>All</a:t>
            </a:r>
            <a:r>
              <a:rPr lang="it-IT" dirty="0" smtClean="0">
                <a:sym typeface="Wingdings" pitchFamily="2" charset="2"/>
              </a:rPr>
              <a:t>)</a:t>
            </a:r>
          </a:p>
          <a:p>
            <a:pPr lvl="1"/>
            <a:r>
              <a:rPr lang="it-IT" dirty="0" smtClean="0">
                <a:sym typeface="Wingdings" pitchFamily="2" charset="2"/>
              </a:rPr>
              <a:t>Broadcast </a:t>
            </a:r>
            <a:r>
              <a:rPr lang="it-IT" dirty="0" err="1" smtClean="0">
                <a:sym typeface="Wingdings" pitchFamily="2" charset="2"/>
              </a:rPr>
              <a:t>attacks</a:t>
            </a:r>
            <a:r>
              <a:rPr lang="it-IT" dirty="0" smtClean="0">
                <a:sym typeface="Wingdings" pitchFamily="2" charset="2"/>
              </a:rPr>
              <a:t> (</a:t>
            </a:r>
            <a:r>
              <a:rPr lang="it-IT" dirty="0" err="1" smtClean="0">
                <a:sym typeface="Wingdings" pitchFamily="2" charset="2"/>
              </a:rPr>
              <a:t>All</a:t>
            </a:r>
            <a:r>
              <a:rPr lang="it-IT" dirty="0" smtClean="0">
                <a:sym typeface="Wingdings" pitchFamily="2" charset="2"/>
              </a:rPr>
              <a:t>)</a:t>
            </a:r>
          </a:p>
          <a:p>
            <a:pPr lvl="1"/>
            <a:endParaRPr lang="it-IT" dirty="0" smtClean="0">
              <a:sym typeface="Wingdings" pitchFamily="2" charset="2"/>
            </a:endParaRPr>
          </a:p>
          <a:p>
            <a:r>
              <a:rPr lang="it-IT" dirty="0" smtClean="0">
                <a:sym typeface="Wingdings" pitchFamily="2" charset="2"/>
              </a:rPr>
              <a:t>Wireless</a:t>
            </a:r>
          </a:p>
          <a:p>
            <a:pPr lvl="1"/>
            <a:r>
              <a:rPr lang="it-IT" dirty="0" smtClean="0">
                <a:sym typeface="Wingdings" pitchFamily="2" charset="2"/>
              </a:rPr>
              <a:t>Open </a:t>
            </a:r>
            <a:r>
              <a:rPr lang="it-IT" dirty="0" err="1" smtClean="0">
                <a:sym typeface="Wingdings" pitchFamily="2" charset="2"/>
              </a:rPr>
              <a:t>WLANs</a:t>
            </a:r>
            <a:r>
              <a:rPr lang="it-IT" dirty="0" smtClean="0">
                <a:sym typeface="Wingdings" pitchFamily="2" charset="2"/>
              </a:rPr>
              <a:t>, WEP </a:t>
            </a:r>
            <a:r>
              <a:rPr lang="it-IT" dirty="0" err="1" smtClean="0">
                <a:sym typeface="Wingdings" pitchFamily="2" charset="2"/>
              </a:rPr>
              <a:t>WLANs</a:t>
            </a:r>
            <a:r>
              <a:rPr lang="it-IT" dirty="0" smtClean="0">
                <a:sym typeface="Wingdings" pitchFamily="2" charset="2"/>
              </a:rPr>
              <a:t> : </a:t>
            </a:r>
            <a:r>
              <a:rPr lang="it-IT" dirty="0" err="1" smtClean="0">
                <a:sym typeface="Wingdings" pitchFamily="2" charset="2"/>
              </a:rPr>
              <a:t>virtually</a:t>
            </a:r>
            <a:r>
              <a:rPr lang="it-IT" dirty="0" smtClean="0">
                <a:sym typeface="Wingdings" pitchFamily="2" charset="2"/>
              </a:rPr>
              <a:t> an Ethernet domain with an </a:t>
            </a:r>
            <a:r>
              <a:rPr lang="it-IT" dirty="0" err="1" smtClean="0">
                <a:sym typeface="Wingdings" pitchFamily="2" charset="2"/>
              </a:rPr>
              <a:t>hub</a:t>
            </a:r>
            <a:endParaRPr lang="it-IT" dirty="0" smtClean="0">
              <a:sym typeface="Wingdings" pitchFamily="2" charset="2"/>
            </a:endParaRPr>
          </a:p>
          <a:p>
            <a:pPr lvl="1"/>
            <a:r>
              <a:rPr lang="it-IT" dirty="0" smtClean="0">
                <a:sym typeface="Wingdings" pitchFamily="2" charset="2"/>
              </a:rPr>
              <a:t>WPA &amp; WPA2 </a:t>
            </a:r>
            <a:r>
              <a:rPr lang="it-IT" dirty="0" err="1" smtClean="0">
                <a:sym typeface="Wingdings" pitchFamily="2" charset="2"/>
              </a:rPr>
              <a:t>WLANs</a:t>
            </a:r>
            <a:r>
              <a:rPr lang="it-IT" dirty="0" smtClean="0">
                <a:sym typeface="Wingdings" pitchFamily="2" charset="2"/>
              </a:rPr>
              <a:t>: private </a:t>
            </a:r>
            <a:r>
              <a:rPr lang="it-IT" dirty="0" err="1" smtClean="0">
                <a:sym typeface="Wingdings" pitchFamily="2" charset="2"/>
              </a:rPr>
              <a:t>unicast</a:t>
            </a:r>
            <a:r>
              <a:rPr lang="it-IT" dirty="0" smtClean="0">
                <a:sym typeface="Wingdings" pitchFamily="2" charset="2"/>
              </a:rPr>
              <a:t>, </a:t>
            </a:r>
            <a:r>
              <a:rPr lang="it-IT" dirty="0" err="1" smtClean="0">
                <a:sym typeface="Wingdings" pitchFamily="2" charset="2"/>
              </a:rPr>
              <a:t>possibility</a:t>
            </a:r>
            <a:r>
              <a:rPr lang="it-IT" dirty="0" smtClean="0">
                <a:sym typeface="Wingdings" pitchFamily="2" charset="2"/>
              </a:rPr>
              <a:t> of </a:t>
            </a:r>
            <a:r>
              <a:rPr lang="it-IT" dirty="0" err="1" smtClean="0">
                <a:sym typeface="Wingdings" pitchFamily="2" charset="2"/>
              </a:rPr>
              <a:t>user</a:t>
            </a:r>
            <a:r>
              <a:rPr lang="it-IT" dirty="0" smtClean="0">
                <a:sym typeface="Wingdings" pitchFamily="2" charset="2"/>
              </a:rPr>
              <a:t> </a:t>
            </a:r>
            <a:r>
              <a:rPr lang="it-IT" dirty="0" err="1" smtClean="0">
                <a:sym typeface="Wingdings" pitchFamily="2" charset="2"/>
              </a:rPr>
              <a:t>isolation</a:t>
            </a:r>
            <a:endParaRPr lang="it-IT" dirty="0" smtClean="0">
              <a:sym typeface="Wingdings" pitchFamily="2" charset="2"/>
            </a:endParaRPr>
          </a:p>
          <a:p>
            <a:pPr lvl="1">
              <a:buNone/>
            </a:pPr>
            <a:endParaRPr lang="it-IT" dirty="0" smtClean="0">
              <a:sym typeface="Wingdings" pitchFamily="2" charset="2"/>
            </a:endParaRPr>
          </a:p>
          <a:p>
            <a:pPr lvl="1"/>
            <a:endParaRPr lang="it-IT" dirty="0" smtClean="0">
              <a:sym typeface="Wingdings" pitchFamily="2" charset="2"/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Wired</a:t>
            </a:r>
            <a:r>
              <a:rPr lang="it-IT" dirty="0" smtClean="0"/>
              <a:t> &amp; Wireless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7" name="Segnaposto piè di pagina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5: DataLink Layer</a:t>
            </a:r>
          </a:p>
        </p:txBody>
      </p:sp>
      <p:sp>
        <p:nvSpPr>
          <p:cNvPr id="9228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5-</a:t>
            </a:r>
            <a:fld id="{C42F40B8-CD21-469A-9641-BF42E20FD59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22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r>
              <a:rPr lang="en-US" sz="3600" dirty="0" smtClean="0"/>
              <a:t>Port Stealing: </a:t>
            </a:r>
            <a:r>
              <a:rPr lang="en-US" sz="3600" dirty="0" err="1" smtClean="0"/>
              <a:t>Esempio</a:t>
            </a:r>
            <a:endParaRPr lang="en-US" dirty="0" smtClean="0"/>
          </a:p>
        </p:txBody>
      </p:sp>
      <p:sp>
        <p:nvSpPr>
          <p:cNvPr id="9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 smtClean="0"/>
              <a:t>C </a:t>
            </a:r>
            <a:r>
              <a:rPr lang="en-US" sz="2400" dirty="0" err="1" smtClean="0"/>
              <a:t>manda</a:t>
            </a:r>
            <a:r>
              <a:rPr lang="en-US" sz="2400" dirty="0" smtClean="0"/>
              <a:t> un frame a R</a:t>
            </a:r>
            <a:endParaRPr lang="en-US" dirty="0" smtClean="0"/>
          </a:p>
        </p:txBody>
      </p:sp>
      <p:sp>
        <p:nvSpPr>
          <p:cNvPr id="530437" name="Rectangle 5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400" u="none" dirty="0" smtClean="0"/>
              <a:t>Un </a:t>
            </a:r>
            <a:r>
              <a:rPr lang="en-US" sz="2400" u="none" dirty="0" err="1" smtClean="0"/>
              <a:t>qualsiasi</a:t>
            </a:r>
            <a:r>
              <a:rPr lang="en-US" sz="2400" u="none" dirty="0" smtClean="0"/>
              <a:t> frame </a:t>
            </a:r>
            <a:r>
              <a:rPr lang="en-US" sz="2400" u="none" dirty="0" err="1" smtClean="0"/>
              <a:t>originato</a:t>
            </a:r>
            <a:r>
              <a:rPr lang="en-US" sz="2400" u="none" dirty="0" smtClean="0"/>
              <a:t> </a:t>
            </a:r>
            <a:r>
              <a:rPr lang="en-US" sz="2400" u="none" dirty="0" err="1" smtClean="0"/>
              <a:t>da</a:t>
            </a:r>
            <a:r>
              <a:rPr lang="en-US" sz="2400" u="none" dirty="0" smtClean="0"/>
              <a:t> G con MAC </a:t>
            </a:r>
            <a:r>
              <a:rPr lang="en-US" sz="2400" u="none" dirty="0" err="1" smtClean="0"/>
              <a:t>di</a:t>
            </a:r>
            <a:r>
              <a:rPr lang="en-US" sz="2400" u="none" dirty="0" smtClean="0"/>
              <a:t> R </a:t>
            </a:r>
            <a:r>
              <a:rPr lang="en-US" sz="2400" u="none" dirty="0" err="1" smtClean="0"/>
              <a:t>forza</a:t>
            </a:r>
            <a:r>
              <a:rPr lang="en-US" sz="2400" u="none" dirty="0" smtClean="0"/>
              <a:t> un aggiornamento </a:t>
            </a:r>
            <a:r>
              <a:rPr lang="en-US" sz="2400" u="none" dirty="0" err="1" smtClean="0"/>
              <a:t>nella</a:t>
            </a:r>
            <a:r>
              <a:rPr lang="en-US" sz="2400" u="none" dirty="0" smtClean="0"/>
              <a:t> switch table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 sz="2000" dirty="0" smtClean="0"/>
              <a:t>G </a:t>
            </a:r>
            <a:r>
              <a:rPr lang="en-US" sz="2000" dirty="0" err="1" smtClean="0"/>
              <a:t>cattura</a:t>
            </a:r>
            <a:r>
              <a:rPr lang="en-US" sz="2000" dirty="0" smtClean="0"/>
              <a:t> i </a:t>
            </a:r>
            <a:r>
              <a:rPr lang="en-US" sz="2000" dirty="0" err="1" smtClean="0"/>
              <a:t>pacchetti</a:t>
            </a:r>
            <a:r>
              <a:rPr lang="en-US" sz="2000" dirty="0" smtClean="0"/>
              <a:t> </a:t>
            </a:r>
            <a:r>
              <a:rPr lang="en-US" sz="2000" dirty="0" err="1" smtClean="0"/>
              <a:t>destinati</a:t>
            </a:r>
            <a:r>
              <a:rPr lang="en-US" sz="2000" dirty="0" smtClean="0"/>
              <a:t> a R, li </a:t>
            </a:r>
            <a:r>
              <a:rPr lang="en-US" sz="2000" dirty="0" err="1" smtClean="0"/>
              <a:t>esamina</a:t>
            </a:r>
            <a:r>
              <a:rPr lang="en-US" sz="2000" dirty="0" smtClean="0"/>
              <a:t>, li </a:t>
            </a:r>
            <a:r>
              <a:rPr lang="en-US" sz="2000" dirty="0" err="1" smtClean="0"/>
              <a:t>filtra</a:t>
            </a:r>
            <a:r>
              <a:rPr lang="en-US" sz="2000" dirty="0" smtClean="0"/>
              <a:t>, </a:t>
            </a:r>
            <a:r>
              <a:rPr lang="en-US" sz="2000" dirty="0" err="1" smtClean="0"/>
              <a:t>forza</a:t>
            </a:r>
            <a:r>
              <a:rPr lang="en-US" sz="2000" dirty="0" smtClean="0"/>
              <a:t> R a </a:t>
            </a:r>
            <a:r>
              <a:rPr lang="en-US" sz="2000" dirty="0" err="1" smtClean="0"/>
              <a:t>riaggiornare</a:t>
            </a:r>
            <a:r>
              <a:rPr lang="en-US" sz="2000" dirty="0" smtClean="0"/>
              <a:t> la switch table e </a:t>
            </a:r>
            <a:r>
              <a:rPr lang="en-US" sz="2000" dirty="0" err="1" smtClean="0"/>
              <a:t>ritrasmette</a:t>
            </a:r>
            <a:r>
              <a:rPr lang="en-US" sz="2000" dirty="0" smtClean="0"/>
              <a:t> i frame </a:t>
            </a:r>
            <a:r>
              <a:rPr lang="en-US" sz="2000" dirty="0" err="1" smtClean="0"/>
              <a:t>catturati</a:t>
            </a:r>
            <a:endParaRPr lang="en-US" sz="2000" u="none" dirty="0"/>
          </a:p>
        </p:txBody>
      </p:sp>
      <p:sp>
        <p:nvSpPr>
          <p:cNvPr id="9232" name="Rectangle 7"/>
          <p:cNvSpPr>
            <a:spLocks noChangeArrowheads="1"/>
          </p:cNvSpPr>
          <p:nvPr/>
        </p:nvSpPr>
        <p:spPr bwMode="auto">
          <a:xfrm>
            <a:off x="3863975" y="3502025"/>
            <a:ext cx="274638" cy="6191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graphicFrame>
        <p:nvGraphicFramePr>
          <p:cNvPr id="9218" name="Object 8"/>
          <p:cNvGraphicFramePr>
            <a:graphicFrameLocks noChangeAspect="1"/>
          </p:cNvGraphicFramePr>
          <p:nvPr/>
        </p:nvGraphicFramePr>
        <p:xfrm>
          <a:off x="1692275" y="3789363"/>
          <a:ext cx="3968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Clip" r:id="rId4" imgW="0" imgH="0" progId="">
                  <p:embed/>
                </p:oleObj>
              </mc:Choice>
              <mc:Fallback>
                <p:oleObj name="Clip" r:id="rId4" imgW="0" imgH="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396875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0"/>
          <p:cNvGraphicFramePr>
            <a:graphicFrameLocks noChangeAspect="1"/>
          </p:cNvGraphicFramePr>
          <p:nvPr/>
        </p:nvGraphicFramePr>
        <p:xfrm>
          <a:off x="5032375" y="3759200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Clip" r:id="rId5" imgW="0" imgH="0" progId="">
                  <p:embed/>
                </p:oleObj>
              </mc:Choice>
              <mc:Fallback>
                <p:oleObj name="Clip" r:id="rId5" imgW="0" imgH="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3759200"/>
                        <a:ext cx="395288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1"/>
          <p:cNvGraphicFramePr>
            <a:graphicFrameLocks noChangeAspect="1"/>
          </p:cNvGraphicFramePr>
          <p:nvPr/>
        </p:nvGraphicFramePr>
        <p:xfrm>
          <a:off x="2333625" y="3797300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Clip" r:id="rId6" imgW="0" imgH="0" progId="">
                  <p:embed/>
                </p:oleObj>
              </mc:Choice>
              <mc:Fallback>
                <p:oleObj name="Clip" r:id="rId6" imgW="0" imgH="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3797300"/>
                        <a:ext cx="395288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Rectangle 12"/>
          <p:cNvSpPr>
            <a:spLocks noChangeArrowheads="1"/>
          </p:cNvSpPr>
          <p:nvPr/>
        </p:nvSpPr>
        <p:spPr bwMode="auto">
          <a:xfrm>
            <a:off x="5611813" y="3509963"/>
            <a:ext cx="274637" cy="61912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sp>
        <p:nvSpPr>
          <p:cNvPr id="9234" name="Rectangle 13"/>
          <p:cNvSpPr>
            <a:spLocks noChangeArrowheads="1"/>
          </p:cNvSpPr>
          <p:nvPr/>
        </p:nvSpPr>
        <p:spPr bwMode="auto">
          <a:xfrm>
            <a:off x="2162175" y="3500438"/>
            <a:ext cx="274638" cy="60325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endParaRPr lang="it-IT"/>
          </a:p>
        </p:txBody>
      </p:sp>
      <p:graphicFrame>
        <p:nvGraphicFramePr>
          <p:cNvPr id="9222" name="Object 14"/>
          <p:cNvGraphicFramePr>
            <a:graphicFrameLocks noChangeAspect="1"/>
          </p:cNvGraphicFramePr>
          <p:nvPr/>
        </p:nvGraphicFramePr>
        <p:xfrm>
          <a:off x="3213100" y="3662363"/>
          <a:ext cx="395288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Clip" r:id="rId7" imgW="0" imgH="0" progId="">
                  <p:embed/>
                </p:oleObj>
              </mc:Choice>
              <mc:Fallback>
                <p:oleObj name="Clip" r:id="rId7" imgW="0" imgH="0" progId="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3662363"/>
                        <a:ext cx="395288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16"/>
          <p:cNvGraphicFramePr>
            <a:graphicFrameLocks noChangeAspect="1"/>
          </p:cNvGraphicFramePr>
          <p:nvPr/>
        </p:nvGraphicFramePr>
        <p:xfrm>
          <a:off x="6418263" y="3633788"/>
          <a:ext cx="395287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Clip" r:id="rId8" imgW="0" imgH="0" progId="">
                  <p:embed/>
                </p:oleObj>
              </mc:Choice>
              <mc:Fallback>
                <p:oleObj name="Clip" r:id="rId8" imgW="0" imgH="0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3633788"/>
                        <a:ext cx="395287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17"/>
          <p:cNvGraphicFramePr>
            <a:graphicFrameLocks noChangeAspect="1"/>
          </p:cNvGraphicFramePr>
          <p:nvPr/>
        </p:nvGraphicFramePr>
        <p:xfrm>
          <a:off x="5702300" y="3967163"/>
          <a:ext cx="3952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Clip" r:id="rId9" imgW="0" imgH="0" progId="">
                  <p:embed/>
                </p:oleObj>
              </mc:Choice>
              <mc:Fallback>
                <p:oleObj name="Clip" r:id="rId9" imgW="0" imgH="0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300" y="3967163"/>
                        <a:ext cx="395288" cy="307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8"/>
          <p:cNvGraphicFramePr>
            <a:graphicFrameLocks noChangeAspect="1"/>
          </p:cNvGraphicFramePr>
          <p:nvPr/>
        </p:nvGraphicFramePr>
        <p:xfrm>
          <a:off x="1276350" y="3355975"/>
          <a:ext cx="395288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Clip" r:id="rId10" imgW="0" imgH="0" progId="">
                  <p:embed/>
                </p:oleObj>
              </mc:Choice>
              <mc:Fallback>
                <p:oleObj name="Clip" r:id="rId10" imgW="0" imgH="0" progId="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3355975"/>
                        <a:ext cx="395288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Line 19"/>
          <p:cNvSpPr>
            <a:spLocks noChangeShapeType="1"/>
          </p:cNvSpPr>
          <p:nvPr/>
        </p:nvSpPr>
        <p:spPr bwMode="auto">
          <a:xfrm flipH="1">
            <a:off x="1633538" y="3503613"/>
            <a:ext cx="527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H="1">
            <a:off x="2000250" y="3546475"/>
            <a:ext cx="258763" cy="284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2398713" y="3573463"/>
            <a:ext cx="68262" cy="265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H="1">
            <a:off x="3581400" y="3538538"/>
            <a:ext cx="328613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 flipH="1">
            <a:off x="5381625" y="3573463"/>
            <a:ext cx="40640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2" name="Line 26"/>
          <p:cNvSpPr>
            <a:spLocks noChangeShapeType="1"/>
          </p:cNvSpPr>
          <p:nvPr/>
        </p:nvSpPr>
        <p:spPr bwMode="auto">
          <a:xfrm flipH="1">
            <a:off x="5857875" y="3546475"/>
            <a:ext cx="9525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3" name="Line 27"/>
          <p:cNvSpPr>
            <a:spLocks noChangeShapeType="1"/>
          </p:cNvSpPr>
          <p:nvPr/>
        </p:nvSpPr>
        <p:spPr bwMode="auto">
          <a:xfrm>
            <a:off x="5976938" y="3476625"/>
            <a:ext cx="487362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913188" y="2181225"/>
            <a:ext cx="352425" cy="227013"/>
            <a:chOff x="620" y="1640"/>
            <a:chExt cx="288" cy="209"/>
          </a:xfrm>
        </p:grpSpPr>
        <p:sp>
          <p:nvSpPr>
            <p:cNvPr id="9282" name="Line 29"/>
            <p:cNvSpPr>
              <a:spLocks noChangeShapeType="1"/>
            </p:cNvSpPr>
            <p:nvPr/>
          </p:nvSpPr>
          <p:spPr bwMode="auto">
            <a:xfrm>
              <a:off x="908" y="164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9283" name="Rectangle 30"/>
            <p:cNvSpPr>
              <a:spLocks noChangeArrowheads="1"/>
            </p:cNvSpPr>
            <p:nvPr/>
          </p:nvSpPr>
          <p:spPr bwMode="auto">
            <a:xfrm>
              <a:off x="620" y="1784"/>
              <a:ext cx="267" cy="65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l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it-IT"/>
            </a:p>
          </p:txBody>
        </p:sp>
        <p:grpSp>
          <p:nvGrpSpPr>
            <p:cNvPr id="3" name="Group 31"/>
            <p:cNvGrpSpPr>
              <a:grpSpLocks/>
            </p:cNvGrpSpPr>
            <p:nvPr/>
          </p:nvGrpSpPr>
          <p:grpSpPr bwMode="auto">
            <a:xfrm>
              <a:off x="764" y="1688"/>
              <a:ext cx="109" cy="91"/>
              <a:chOff x="576" y="3456"/>
              <a:chExt cx="288" cy="240"/>
            </a:xfrm>
          </p:grpSpPr>
          <p:sp>
            <p:nvSpPr>
              <p:cNvPr id="9285" name="Line 32"/>
              <p:cNvSpPr>
                <a:spLocks noChangeShapeType="1"/>
              </p:cNvSpPr>
              <p:nvPr/>
            </p:nvSpPr>
            <p:spPr bwMode="auto">
              <a:xfrm>
                <a:off x="624" y="3456"/>
                <a:ext cx="192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9286" name="Line 33"/>
              <p:cNvSpPr>
                <a:spLocks noChangeShapeType="1"/>
              </p:cNvSpPr>
              <p:nvPr/>
            </p:nvSpPr>
            <p:spPr bwMode="auto">
              <a:xfrm flipH="1">
                <a:off x="576" y="3456"/>
                <a:ext cx="288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it-IT"/>
              </a:p>
            </p:txBody>
          </p:sp>
        </p:grpSp>
      </p:grpSp>
      <p:sp>
        <p:nvSpPr>
          <p:cNvPr id="9245" name="Line 34"/>
          <p:cNvSpPr>
            <a:spLocks noChangeShapeType="1"/>
          </p:cNvSpPr>
          <p:nvPr/>
        </p:nvSpPr>
        <p:spPr bwMode="auto">
          <a:xfrm flipH="1">
            <a:off x="2389188" y="2409825"/>
            <a:ext cx="1581150" cy="969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6" name="Line 35"/>
          <p:cNvSpPr>
            <a:spLocks noChangeShapeType="1"/>
          </p:cNvSpPr>
          <p:nvPr/>
        </p:nvSpPr>
        <p:spPr bwMode="auto">
          <a:xfrm>
            <a:off x="4117975" y="2401888"/>
            <a:ext cx="0" cy="1003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7" name="Line 36"/>
          <p:cNvSpPr>
            <a:spLocks noChangeShapeType="1"/>
          </p:cNvSpPr>
          <p:nvPr/>
        </p:nvSpPr>
        <p:spPr bwMode="auto">
          <a:xfrm flipH="1" flipV="1">
            <a:off x="4267200" y="2357438"/>
            <a:ext cx="1420813" cy="111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48" name="Text Box 37"/>
          <p:cNvSpPr txBox="1">
            <a:spLocks noChangeArrowheads="1"/>
          </p:cNvSpPr>
          <p:nvPr/>
        </p:nvSpPr>
        <p:spPr bwMode="auto">
          <a:xfrm>
            <a:off x="2530475" y="3244850"/>
            <a:ext cx="582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none"/>
              <a:t>hub</a:t>
            </a:r>
          </a:p>
        </p:txBody>
      </p:sp>
      <p:sp>
        <p:nvSpPr>
          <p:cNvPr id="9249" name="Text Box 38"/>
          <p:cNvSpPr txBox="1">
            <a:spLocks noChangeArrowheads="1"/>
          </p:cNvSpPr>
          <p:nvPr/>
        </p:nvSpPr>
        <p:spPr bwMode="auto">
          <a:xfrm>
            <a:off x="4252913" y="3201988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hub</a:t>
            </a:r>
          </a:p>
        </p:txBody>
      </p:sp>
      <p:sp>
        <p:nvSpPr>
          <p:cNvPr id="9250" name="Text Box 39"/>
          <p:cNvSpPr txBox="1">
            <a:spLocks noChangeArrowheads="1"/>
          </p:cNvSpPr>
          <p:nvPr/>
        </p:nvSpPr>
        <p:spPr bwMode="auto">
          <a:xfrm>
            <a:off x="6069013" y="3151188"/>
            <a:ext cx="569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hub</a:t>
            </a:r>
          </a:p>
        </p:txBody>
      </p:sp>
      <p:sp>
        <p:nvSpPr>
          <p:cNvPr id="9251" name="Text Box 40"/>
          <p:cNvSpPr txBox="1">
            <a:spLocks noChangeArrowheads="1"/>
          </p:cNvSpPr>
          <p:nvPr/>
        </p:nvSpPr>
        <p:spPr bwMode="auto">
          <a:xfrm>
            <a:off x="4368800" y="2016125"/>
            <a:ext cx="873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switch</a:t>
            </a:r>
          </a:p>
        </p:txBody>
      </p:sp>
      <p:sp>
        <p:nvSpPr>
          <p:cNvPr id="9252" name="Text Box 42"/>
          <p:cNvSpPr txBox="1">
            <a:spLocks noChangeArrowheads="1"/>
          </p:cNvSpPr>
          <p:nvPr/>
        </p:nvSpPr>
        <p:spPr bwMode="auto">
          <a:xfrm>
            <a:off x="965200" y="3303588"/>
            <a:ext cx="35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A</a:t>
            </a:r>
          </a:p>
        </p:txBody>
      </p:sp>
      <p:sp>
        <p:nvSpPr>
          <p:cNvPr id="9253" name="Text Box 43"/>
          <p:cNvSpPr txBox="1">
            <a:spLocks noChangeArrowheads="1"/>
          </p:cNvSpPr>
          <p:nvPr/>
        </p:nvSpPr>
        <p:spPr bwMode="auto">
          <a:xfrm>
            <a:off x="1646238" y="4076700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B</a:t>
            </a:r>
          </a:p>
        </p:txBody>
      </p:sp>
      <p:sp>
        <p:nvSpPr>
          <p:cNvPr id="9254" name="Text Box 44"/>
          <p:cNvSpPr txBox="1">
            <a:spLocks noChangeArrowheads="1"/>
          </p:cNvSpPr>
          <p:nvPr/>
        </p:nvSpPr>
        <p:spPr bwMode="auto">
          <a:xfrm>
            <a:off x="2303463" y="4089400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C</a:t>
            </a:r>
          </a:p>
        </p:txBody>
      </p:sp>
      <p:sp>
        <p:nvSpPr>
          <p:cNvPr id="9255" name="Text Box 45"/>
          <p:cNvSpPr txBox="1">
            <a:spLocks noChangeArrowheads="1"/>
          </p:cNvSpPr>
          <p:nvPr/>
        </p:nvSpPr>
        <p:spPr bwMode="auto">
          <a:xfrm>
            <a:off x="3114675" y="3910013"/>
            <a:ext cx="3305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 dirty="0" smtClean="0"/>
              <a:t>R</a:t>
            </a:r>
            <a:endParaRPr lang="en-US" u="none" dirty="0"/>
          </a:p>
        </p:txBody>
      </p:sp>
      <p:sp>
        <p:nvSpPr>
          <p:cNvPr id="9258" name="Text Box 48"/>
          <p:cNvSpPr txBox="1">
            <a:spLocks noChangeArrowheads="1"/>
          </p:cNvSpPr>
          <p:nvPr/>
        </p:nvSpPr>
        <p:spPr bwMode="auto">
          <a:xfrm>
            <a:off x="5214942" y="4000504"/>
            <a:ext cx="339725" cy="3667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u="none" dirty="0"/>
              <a:t>G</a:t>
            </a:r>
          </a:p>
        </p:txBody>
      </p:sp>
      <p:sp>
        <p:nvSpPr>
          <p:cNvPr id="9259" name="Text Box 50"/>
          <p:cNvSpPr txBox="1">
            <a:spLocks noChangeArrowheads="1"/>
          </p:cNvSpPr>
          <p:nvPr/>
        </p:nvSpPr>
        <p:spPr bwMode="auto">
          <a:xfrm>
            <a:off x="6038850" y="4102100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H</a:t>
            </a:r>
          </a:p>
        </p:txBody>
      </p:sp>
      <p:sp>
        <p:nvSpPr>
          <p:cNvPr id="9260" name="Text Box 51"/>
          <p:cNvSpPr txBox="1">
            <a:spLocks noChangeArrowheads="1"/>
          </p:cNvSpPr>
          <p:nvPr/>
        </p:nvSpPr>
        <p:spPr bwMode="auto">
          <a:xfrm>
            <a:off x="6784975" y="35480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I</a:t>
            </a:r>
          </a:p>
        </p:txBody>
      </p:sp>
      <p:sp>
        <p:nvSpPr>
          <p:cNvPr id="9261" name="Line 52"/>
          <p:cNvSpPr>
            <a:spLocks noChangeShapeType="1"/>
          </p:cNvSpPr>
          <p:nvPr/>
        </p:nvSpPr>
        <p:spPr bwMode="auto">
          <a:xfrm>
            <a:off x="6813550" y="2319338"/>
            <a:ext cx="1981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62" name="Line 53"/>
          <p:cNvSpPr>
            <a:spLocks noChangeShapeType="1"/>
          </p:cNvSpPr>
          <p:nvPr/>
        </p:nvSpPr>
        <p:spPr bwMode="auto">
          <a:xfrm>
            <a:off x="7688263" y="1970088"/>
            <a:ext cx="0" cy="19446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it-IT"/>
          </a:p>
        </p:txBody>
      </p:sp>
      <p:sp>
        <p:nvSpPr>
          <p:cNvPr id="9263" name="Text Box 54"/>
          <p:cNvSpPr txBox="1">
            <a:spLocks noChangeArrowheads="1"/>
          </p:cNvSpPr>
          <p:nvPr/>
        </p:nvSpPr>
        <p:spPr bwMode="auto">
          <a:xfrm>
            <a:off x="6669088" y="1939925"/>
            <a:ext cx="1028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FF0000"/>
                </a:solidFill>
              </a:rPr>
              <a:t>address</a:t>
            </a:r>
          </a:p>
        </p:txBody>
      </p:sp>
      <p:sp>
        <p:nvSpPr>
          <p:cNvPr id="9264" name="Text Box 55"/>
          <p:cNvSpPr txBox="1">
            <a:spLocks noChangeArrowheads="1"/>
          </p:cNvSpPr>
          <p:nvPr/>
        </p:nvSpPr>
        <p:spPr bwMode="auto">
          <a:xfrm>
            <a:off x="7699375" y="1951038"/>
            <a:ext cx="11858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>
                <a:solidFill>
                  <a:srgbClr val="FF0000"/>
                </a:solidFill>
              </a:rPr>
              <a:t>interface</a:t>
            </a:r>
          </a:p>
        </p:txBody>
      </p:sp>
      <p:sp>
        <p:nvSpPr>
          <p:cNvPr id="9265" name="Text Box 56"/>
          <p:cNvSpPr txBox="1">
            <a:spLocks noChangeArrowheads="1"/>
          </p:cNvSpPr>
          <p:nvPr/>
        </p:nvSpPr>
        <p:spPr bwMode="auto">
          <a:xfrm>
            <a:off x="7197725" y="2351088"/>
            <a:ext cx="35083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 dirty="0"/>
              <a:t>A</a:t>
            </a:r>
          </a:p>
          <a:p>
            <a:r>
              <a:rPr lang="en-US" u="none" dirty="0"/>
              <a:t>B</a:t>
            </a:r>
          </a:p>
          <a:p>
            <a:r>
              <a:rPr lang="en-US" u="none" dirty="0" smtClean="0"/>
              <a:t>R</a:t>
            </a:r>
            <a:endParaRPr lang="en-US" u="none" dirty="0"/>
          </a:p>
          <a:p>
            <a:r>
              <a:rPr lang="en-US" u="none" dirty="0"/>
              <a:t>G</a:t>
            </a:r>
          </a:p>
          <a:p>
            <a:endParaRPr lang="en-US" u="none" dirty="0"/>
          </a:p>
          <a:p>
            <a:endParaRPr lang="en-US" u="none" dirty="0"/>
          </a:p>
        </p:txBody>
      </p:sp>
      <p:sp>
        <p:nvSpPr>
          <p:cNvPr id="9266" name="Text Box 57"/>
          <p:cNvSpPr txBox="1">
            <a:spLocks noChangeArrowheads="1"/>
          </p:cNvSpPr>
          <p:nvPr/>
        </p:nvSpPr>
        <p:spPr bwMode="auto">
          <a:xfrm>
            <a:off x="7777163" y="2349500"/>
            <a:ext cx="323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1</a:t>
            </a:r>
          </a:p>
          <a:p>
            <a:r>
              <a:rPr lang="en-US" u="none"/>
              <a:t>1</a:t>
            </a:r>
          </a:p>
          <a:p>
            <a:r>
              <a:rPr lang="en-US" u="none"/>
              <a:t>2</a:t>
            </a:r>
          </a:p>
          <a:p>
            <a:r>
              <a:rPr lang="en-US" u="none"/>
              <a:t>3</a:t>
            </a:r>
          </a:p>
        </p:txBody>
      </p:sp>
      <p:sp>
        <p:nvSpPr>
          <p:cNvPr id="9267" name="Text Box 59"/>
          <p:cNvSpPr txBox="1">
            <a:spLocks noChangeArrowheads="1"/>
          </p:cNvSpPr>
          <p:nvPr/>
        </p:nvSpPr>
        <p:spPr bwMode="auto">
          <a:xfrm>
            <a:off x="3527425" y="224790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1</a:t>
            </a:r>
          </a:p>
        </p:txBody>
      </p:sp>
      <p:sp>
        <p:nvSpPr>
          <p:cNvPr id="9268" name="Text Box 60"/>
          <p:cNvSpPr txBox="1">
            <a:spLocks noChangeArrowheads="1"/>
          </p:cNvSpPr>
          <p:nvPr/>
        </p:nvSpPr>
        <p:spPr bwMode="auto">
          <a:xfrm>
            <a:off x="3848100" y="25320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2</a:t>
            </a:r>
          </a:p>
        </p:txBody>
      </p:sp>
      <p:sp>
        <p:nvSpPr>
          <p:cNvPr id="9269" name="Text Box 61"/>
          <p:cNvSpPr txBox="1">
            <a:spLocks noChangeArrowheads="1"/>
          </p:cNvSpPr>
          <p:nvPr/>
        </p:nvSpPr>
        <p:spPr bwMode="auto">
          <a:xfrm>
            <a:off x="4273550" y="24923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none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30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30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Flooding</a:t>
            </a:r>
            <a:r>
              <a:rPr lang="it-IT" dirty="0" smtClean="0"/>
              <a:t>: inondare lo </a:t>
            </a:r>
            <a:r>
              <a:rPr lang="it-IT" dirty="0" err="1" smtClean="0"/>
              <a:t>switch</a:t>
            </a:r>
            <a:r>
              <a:rPr lang="it-IT" dirty="0" smtClean="0"/>
              <a:t> di MAC casuali, fino a saturazione della sua </a:t>
            </a:r>
            <a:r>
              <a:rPr lang="it-IT" dirty="0" err="1" smtClean="0"/>
              <a:t>switch</a:t>
            </a:r>
            <a:r>
              <a:rPr lang="it-IT" dirty="0" smtClean="0"/>
              <a:t> </a:t>
            </a:r>
            <a:r>
              <a:rPr lang="it-IT" dirty="0" err="1" smtClean="0"/>
              <a:t>table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Contromisure: </a:t>
            </a:r>
            <a:r>
              <a:rPr lang="it-IT" dirty="0" err="1" smtClean="0"/>
              <a:t>port</a:t>
            </a:r>
            <a:r>
              <a:rPr lang="it-IT" dirty="0" smtClean="0"/>
              <a:t> </a:t>
            </a:r>
            <a:r>
              <a:rPr lang="it-IT" dirty="0" err="1" smtClean="0"/>
              <a:t>locking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 smtClean="0"/>
              <a:t>Domande. Cosa succede in una rete con </a:t>
            </a:r>
            <a:r>
              <a:rPr lang="it-IT" dirty="0" err="1" smtClean="0"/>
              <a:t>hub</a:t>
            </a:r>
            <a:r>
              <a:rPr lang="it-IT" dirty="0" smtClean="0"/>
              <a:t>? E in una rete WLAN open? WEP? WPA? 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MAC </a:t>
            </a:r>
            <a:r>
              <a:rPr lang="it-IT" dirty="0" err="1" smtClean="0"/>
              <a:t>Spoofing</a:t>
            </a:r>
            <a:r>
              <a:rPr lang="it-IT" dirty="0" smtClean="0"/>
              <a:t> / </a:t>
            </a:r>
            <a:r>
              <a:rPr lang="it-IT" dirty="0" err="1" smtClean="0"/>
              <a:t>Flooding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IP </a:t>
            </a:r>
            <a:r>
              <a:rPr lang="it-IT" dirty="0" err="1" smtClean="0"/>
              <a:t>Spoofing</a:t>
            </a:r>
            <a:r>
              <a:rPr lang="it-IT" dirty="0" smtClean="0"/>
              <a:t> in LAN</a:t>
            </a:r>
            <a:endParaRPr lang="it-I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1142984"/>
            <a:ext cx="5429288" cy="254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3042" y="3786190"/>
            <a:ext cx="583865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IP </a:t>
            </a:r>
            <a:r>
              <a:rPr lang="it-IT" dirty="0" err="1" smtClean="0"/>
              <a:t>Spoofing</a:t>
            </a:r>
            <a:r>
              <a:rPr lang="it-IT" dirty="0" smtClean="0"/>
              <a:t> in LAN</a:t>
            </a:r>
            <a:endParaRPr lang="it-IT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388211"/>
            <a:ext cx="8005178" cy="4541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Half</a:t>
            </a:r>
            <a:r>
              <a:rPr lang="it-IT" dirty="0" smtClean="0"/>
              <a:t> </a:t>
            </a:r>
            <a:r>
              <a:rPr lang="it-IT" dirty="0" err="1" smtClean="0"/>
              <a:t>mitm</a:t>
            </a:r>
            <a:endParaRPr lang="it-IT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071678"/>
            <a:ext cx="718604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ARP </a:t>
            </a:r>
            <a:r>
              <a:rPr lang="it-IT" dirty="0" err="1" smtClean="0"/>
              <a:t>Watching</a:t>
            </a:r>
            <a:endParaRPr lang="it-IT" dirty="0" smtClean="0"/>
          </a:p>
          <a:p>
            <a:r>
              <a:rPr lang="it-IT" dirty="0" smtClean="0"/>
              <a:t>Tabelle ARP statiche</a:t>
            </a:r>
          </a:p>
          <a:p>
            <a:r>
              <a:rPr lang="it-IT" dirty="0" smtClean="0"/>
              <a:t>ARP </a:t>
            </a:r>
            <a:r>
              <a:rPr lang="it-IT" dirty="0" err="1" smtClean="0"/>
              <a:t>Jamming</a:t>
            </a:r>
            <a:endParaRPr lang="it-IT" dirty="0" smtClean="0"/>
          </a:p>
          <a:p>
            <a:r>
              <a:rPr lang="it-IT" dirty="0" smtClean="0"/>
              <a:t>IP Sec, </a:t>
            </a:r>
            <a:r>
              <a:rPr lang="it-IT" dirty="0" err="1" smtClean="0"/>
              <a:t>Tunnels</a:t>
            </a:r>
            <a:r>
              <a:rPr lang="it-IT" dirty="0" smtClean="0"/>
              <a:t>, VPN, SSH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Contromisure	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Segnaposto piè di pagina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 smtClean="0">
                <a:latin typeface="Arial" charset="0"/>
              </a:rPr>
              <a:t>5: DataLink Layer</a:t>
            </a:r>
          </a:p>
        </p:txBody>
      </p:sp>
      <p:sp>
        <p:nvSpPr>
          <p:cNvPr id="13319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 smtClean="0">
                <a:latin typeface="Arial" charset="0"/>
              </a:rPr>
              <a:t>5-</a:t>
            </a:r>
            <a:fld id="{6FA52996-75FF-4F70-8363-EB3AF9C09A20}" type="slidenum">
              <a:rPr lang="en-US" u="none" smtClean="0">
                <a:latin typeface="Arial" charset="0"/>
              </a:rPr>
              <a:pPr/>
              <a:t>3</a:t>
            </a:fld>
            <a:endParaRPr lang="en-US" u="none" smtClean="0">
              <a:latin typeface="Arial" charset="0"/>
            </a:endParaRPr>
          </a:p>
        </p:txBody>
      </p:sp>
      <p:sp>
        <p:nvSpPr>
          <p:cNvPr id="13320" name="Oval 2"/>
          <p:cNvSpPr>
            <a:spLocks noChangeArrowheads="1"/>
          </p:cNvSpPr>
          <p:nvPr/>
        </p:nvSpPr>
        <p:spPr bwMode="auto">
          <a:xfrm>
            <a:off x="1601788" y="1216025"/>
            <a:ext cx="2454275" cy="2374900"/>
          </a:xfrm>
          <a:prstGeom prst="ellipse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321" name="Line 3"/>
          <p:cNvSpPr>
            <a:spLocks noChangeShapeType="1"/>
          </p:cNvSpPr>
          <p:nvPr/>
        </p:nvSpPr>
        <p:spPr bwMode="auto">
          <a:xfrm>
            <a:off x="3581400" y="272891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322" name="Line 4"/>
          <p:cNvSpPr>
            <a:spLocks noChangeShapeType="1"/>
          </p:cNvSpPr>
          <p:nvPr/>
        </p:nvSpPr>
        <p:spPr bwMode="auto">
          <a:xfrm flipV="1">
            <a:off x="5257800" y="2271713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13323" name="Group 5"/>
          <p:cNvGrpSpPr>
            <a:grpSpLocks/>
          </p:cNvGrpSpPr>
          <p:nvPr/>
        </p:nvGrpSpPr>
        <p:grpSpPr bwMode="auto">
          <a:xfrm>
            <a:off x="6019800" y="1433513"/>
            <a:ext cx="2362200" cy="1762125"/>
            <a:chOff x="3744" y="1392"/>
            <a:chExt cx="1488" cy="1110"/>
          </a:xfrm>
        </p:grpSpPr>
        <p:sp>
          <p:nvSpPr>
            <p:cNvPr id="13424" name="Freeform 6"/>
            <p:cNvSpPr>
              <a:spLocks/>
            </p:cNvSpPr>
            <p:nvPr/>
          </p:nvSpPr>
          <p:spPr bwMode="auto">
            <a:xfrm>
              <a:off x="3744" y="1392"/>
              <a:ext cx="1488" cy="1110"/>
            </a:xfrm>
            <a:custGeom>
              <a:avLst/>
              <a:gdLst>
                <a:gd name="T0" fmla="*/ 9 w 2135"/>
                <a:gd name="T1" fmla="*/ 194 h 1662"/>
                <a:gd name="T2" fmla="*/ 36 w 2135"/>
                <a:gd name="T3" fmla="*/ 23 h 1662"/>
                <a:gd name="T4" fmla="*/ 222 w 2135"/>
                <a:gd name="T5" fmla="*/ 58 h 1662"/>
                <a:gd name="T6" fmla="*/ 410 w 2135"/>
                <a:gd name="T7" fmla="*/ 30 h 1662"/>
                <a:gd name="T8" fmla="*/ 677 w 2135"/>
                <a:gd name="T9" fmla="*/ 121 h 1662"/>
                <a:gd name="T10" fmla="*/ 682 w 2135"/>
                <a:gd name="T11" fmla="*/ 341 h 1662"/>
                <a:gd name="T12" fmla="*/ 535 w 2135"/>
                <a:gd name="T13" fmla="*/ 477 h 1662"/>
                <a:gd name="T14" fmla="*/ 275 w 2135"/>
                <a:gd name="T15" fmla="*/ 451 h 1662"/>
                <a:gd name="T16" fmla="*/ 169 w 2135"/>
                <a:gd name="T17" fmla="*/ 378 h 1662"/>
                <a:gd name="T18" fmla="*/ 62 w 2135"/>
                <a:gd name="T19" fmla="*/ 318 h 1662"/>
                <a:gd name="T20" fmla="*/ 9 w 2135"/>
                <a:gd name="T21" fmla="*/ 194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425" name="Text Box 7"/>
            <p:cNvSpPr txBox="1">
              <a:spLocks noChangeArrowheads="1"/>
            </p:cNvSpPr>
            <p:nvPr/>
          </p:nvSpPr>
          <p:spPr bwMode="auto">
            <a:xfrm>
              <a:off x="4128" y="1776"/>
              <a:ext cx="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/>
                <a:t>Internet</a:t>
              </a:r>
            </a:p>
          </p:txBody>
        </p:sp>
      </p:grpSp>
      <p:grpSp>
        <p:nvGrpSpPr>
          <p:cNvPr id="13324" name="Group 8"/>
          <p:cNvGrpSpPr>
            <a:grpSpLocks/>
          </p:cNvGrpSpPr>
          <p:nvPr/>
        </p:nvGrpSpPr>
        <p:grpSpPr bwMode="auto">
          <a:xfrm>
            <a:off x="4699000" y="2284413"/>
            <a:ext cx="876300" cy="525462"/>
            <a:chOff x="2960" y="1439"/>
            <a:chExt cx="552" cy="331"/>
          </a:xfrm>
        </p:grpSpPr>
        <p:grpSp>
          <p:nvGrpSpPr>
            <p:cNvPr id="13409" name="Group 9"/>
            <p:cNvGrpSpPr>
              <a:grpSpLocks/>
            </p:cNvGrpSpPr>
            <p:nvPr/>
          </p:nvGrpSpPr>
          <p:grpSpPr bwMode="auto">
            <a:xfrm>
              <a:off x="3024" y="1623"/>
              <a:ext cx="315" cy="147"/>
              <a:chOff x="3600" y="219"/>
              <a:chExt cx="360" cy="175"/>
            </a:xfrm>
          </p:grpSpPr>
          <p:sp>
            <p:nvSpPr>
              <p:cNvPr id="13411" name="Oval 1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412" name="Line 1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413" name="Line 1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414" name="Rectangle 1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it-IT" sz="2400" u="none">
                  <a:latin typeface="Times New Roman" pitchFamily="18" charset="0"/>
                </a:endParaRPr>
              </a:p>
            </p:txBody>
          </p:sp>
          <p:sp>
            <p:nvSpPr>
              <p:cNvPr id="13415" name="Oval 1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grpSp>
            <p:nvGrpSpPr>
              <p:cNvPr id="13416" name="Group 1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3421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422" name="Line 1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423" name="Line 1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  <p:grpSp>
            <p:nvGrpSpPr>
              <p:cNvPr id="13417" name="Group 1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341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419" name="Line 2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  <p:sp>
              <p:nvSpPr>
                <p:cNvPr id="13420" name="Line 2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it-IT"/>
                </a:p>
              </p:txBody>
            </p:sp>
          </p:grpSp>
        </p:grpSp>
        <p:sp>
          <p:nvSpPr>
            <p:cNvPr id="13410" name="Text Box 23"/>
            <p:cNvSpPr txBox="1">
              <a:spLocks noChangeArrowheads="1"/>
            </p:cNvSpPr>
            <p:nvPr/>
          </p:nvSpPr>
          <p:spPr bwMode="auto">
            <a:xfrm>
              <a:off x="2960" y="1439"/>
              <a:ext cx="5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/>
                <a:t>router</a:t>
              </a:r>
            </a:p>
          </p:txBody>
        </p:sp>
      </p:grpSp>
      <p:grpSp>
        <p:nvGrpSpPr>
          <p:cNvPr id="13325" name="Group 24"/>
          <p:cNvGrpSpPr>
            <a:grpSpLocks/>
          </p:cNvGrpSpPr>
          <p:nvPr/>
        </p:nvGrpSpPr>
        <p:grpSpPr bwMode="auto">
          <a:xfrm>
            <a:off x="3022600" y="2157413"/>
            <a:ext cx="935038" cy="1039812"/>
            <a:chOff x="1952" y="1032"/>
            <a:chExt cx="589" cy="655"/>
          </a:xfrm>
        </p:grpSpPr>
        <p:sp>
          <p:nvSpPr>
            <p:cNvPr id="13389" name="Text Box 25"/>
            <p:cNvSpPr txBox="1">
              <a:spLocks noChangeArrowheads="1"/>
            </p:cNvSpPr>
            <p:nvPr/>
          </p:nvSpPr>
          <p:spPr bwMode="auto">
            <a:xfrm>
              <a:off x="2080" y="1456"/>
              <a:ext cx="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/>
                <a:t>AP</a:t>
              </a:r>
            </a:p>
          </p:txBody>
        </p:sp>
        <p:grpSp>
          <p:nvGrpSpPr>
            <p:cNvPr id="13390" name="Group 26"/>
            <p:cNvGrpSpPr>
              <a:grpSpLocks/>
            </p:cNvGrpSpPr>
            <p:nvPr/>
          </p:nvGrpSpPr>
          <p:grpSpPr bwMode="auto">
            <a:xfrm>
              <a:off x="1952" y="1032"/>
              <a:ext cx="589" cy="440"/>
              <a:chOff x="1160" y="2192"/>
              <a:chExt cx="589" cy="440"/>
            </a:xfrm>
          </p:grpSpPr>
          <p:pic>
            <p:nvPicPr>
              <p:cNvPr id="13391" name="Picture 27" descr="31u_bnrz[1]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5400000">
                <a:off x="1349" y="2458"/>
                <a:ext cx="21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92" name="AutoShape 28"/>
              <p:cNvSpPr>
                <a:spLocks noChangeAspect="1" noChangeArrowheads="1" noTextEdit="1"/>
              </p:cNvSpPr>
              <p:nvPr/>
            </p:nvSpPr>
            <p:spPr bwMode="auto">
              <a:xfrm>
                <a:off x="1160" y="2192"/>
                <a:ext cx="589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3" name="Freeform 29"/>
              <p:cNvSpPr>
                <a:spLocks/>
              </p:cNvSpPr>
              <p:nvPr/>
            </p:nvSpPr>
            <p:spPr bwMode="auto">
              <a:xfrm>
                <a:off x="1283" y="2231"/>
                <a:ext cx="83" cy="102"/>
              </a:xfrm>
              <a:custGeom>
                <a:avLst/>
                <a:gdLst>
                  <a:gd name="T0" fmla="*/ 3 w 247"/>
                  <a:gd name="T1" fmla="*/ 4 h 203"/>
                  <a:gd name="T2" fmla="*/ 3 w 247"/>
                  <a:gd name="T3" fmla="*/ 5 h 203"/>
                  <a:gd name="T4" fmla="*/ 2 w 247"/>
                  <a:gd name="T5" fmla="*/ 6 h 203"/>
                  <a:gd name="T6" fmla="*/ 1 w 247"/>
                  <a:gd name="T7" fmla="*/ 7 h 203"/>
                  <a:gd name="T8" fmla="*/ 1 w 247"/>
                  <a:gd name="T9" fmla="*/ 9 h 203"/>
                  <a:gd name="T10" fmla="*/ 1 w 247"/>
                  <a:gd name="T11" fmla="*/ 10 h 203"/>
                  <a:gd name="T12" fmla="*/ 0 w 247"/>
                  <a:gd name="T13" fmla="*/ 12 h 203"/>
                  <a:gd name="T14" fmla="*/ 0 w 247"/>
                  <a:gd name="T15" fmla="*/ 14 h 203"/>
                  <a:gd name="T16" fmla="*/ 0 w 247"/>
                  <a:gd name="T17" fmla="*/ 16 h 203"/>
                  <a:gd name="T18" fmla="*/ 0 w 247"/>
                  <a:gd name="T19" fmla="*/ 19 h 203"/>
                  <a:gd name="T20" fmla="*/ 1 w 247"/>
                  <a:gd name="T21" fmla="*/ 21 h 203"/>
                  <a:gd name="T22" fmla="*/ 1 w 247"/>
                  <a:gd name="T23" fmla="*/ 23 h 203"/>
                  <a:gd name="T24" fmla="*/ 2 w 247"/>
                  <a:gd name="T25" fmla="*/ 24 h 203"/>
                  <a:gd name="T26" fmla="*/ 3 w 247"/>
                  <a:gd name="T27" fmla="*/ 25 h 203"/>
                  <a:gd name="T28" fmla="*/ 4 w 247"/>
                  <a:gd name="T29" fmla="*/ 26 h 203"/>
                  <a:gd name="T30" fmla="*/ 5 w 247"/>
                  <a:gd name="T31" fmla="*/ 26 h 203"/>
                  <a:gd name="T32" fmla="*/ 6 w 247"/>
                  <a:gd name="T33" fmla="*/ 25 h 203"/>
                  <a:gd name="T34" fmla="*/ 6 w 247"/>
                  <a:gd name="T35" fmla="*/ 25 h 203"/>
                  <a:gd name="T36" fmla="*/ 7 w 247"/>
                  <a:gd name="T37" fmla="*/ 25 h 203"/>
                  <a:gd name="T38" fmla="*/ 7 w 247"/>
                  <a:gd name="T39" fmla="*/ 25 h 203"/>
                  <a:gd name="T40" fmla="*/ 7 w 247"/>
                  <a:gd name="T41" fmla="*/ 24 h 203"/>
                  <a:gd name="T42" fmla="*/ 7 w 247"/>
                  <a:gd name="T43" fmla="*/ 24 h 203"/>
                  <a:gd name="T44" fmla="*/ 6 w 247"/>
                  <a:gd name="T45" fmla="*/ 23 h 203"/>
                  <a:gd name="T46" fmla="*/ 6 w 247"/>
                  <a:gd name="T47" fmla="*/ 23 h 203"/>
                  <a:gd name="T48" fmla="*/ 6 w 247"/>
                  <a:gd name="T49" fmla="*/ 22 h 203"/>
                  <a:gd name="T50" fmla="*/ 5 w 247"/>
                  <a:gd name="T51" fmla="*/ 22 h 203"/>
                  <a:gd name="T52" fmla="*/ 5 w 247"/>
                  <a:gd name="T53" fmla="*/ 22 h 203"/>
                  <a:gd name="T54" fmla="*/ 4 w 247"/>
                  <a:gd name="T55" fmla="*/ 22 h 203"/>
                  <a:gd name="T56" fmla="*/ 4 w 247"/>
                  <a:gd name="T57" fmla="*/ 21 h 203"/>
                  <a:gd name="T58" fmla="*/ 3 w 247"/>
                  <a:gd name="T59" fmla="*/ 21 h 203"/>
                  <a:gd name="T60" fmla="*/ 3 w 247"/>
                  <a:gd name="T61" fmla="*/ 20 h 203"/>
                  <a:gd name="T62" fmla="*/ 2 w 247"/>
                  <a:gd name="T63" fmla="*/ 20 h 203"/>
                  <a:gd name="T64" fmla="*/ 2 w 247"/>
                  <a:gd name="T65" fmla="*/ 19 h 203"/>
                  <a:gd name="T66" fmla="*/ 2 w 247"/>
                  <a:gd name="T67" fmla="*/ 14 h 203"/>
                  <a:gd name="T68" fmla="*/ 2 w 247"/>
                  <a:gd name="T69" fmla="*/ 11 h 203"/>
                  <a:gd name="T70" fmla="*/ 3 w 247"/>
                  <a:gd name="T71" fmla="*/ 8 h 203"/>
                  <a:gd name="T72" fmla="*/ 4 w 247"/>
                  <a:gd name="T73" fmla="*/ 6 h 203"/>
                  <a:gd name="T74" fmla="*/ 6 w 247"/>
                  <a:gd name="T75" fmla="*/ 4 h 203"/>
                  <a:gd name="T76" fmla="*/ 7 w 247"/>
                  <a:gd name="T77" fmla="*/ 3 h 203"/>
                  <a:gd name="T78" fmla="*/ 8 w 247"/>
                  <a:gd name="T79" fmla="*/ 2 h 203"/>
                  <a:gd name="T80" fmla="*/ 9 w 247"/>
                  <a:gd name="T81" fmla="*/ 1 h 203"/>
                  <a:gd name="T82" fmla="*/ 9 w 247"/>
                  <a:gd name="T83" fmla="*/ 1 h 203"/>
                  <a:gd name="T84" fmla="*/ 8 w 247"/>
                  <a:gd name="T85" fmla="*/ 0 h 203"/>
                  <a:gd name="T86" fmla="*/ 7 w 247"/>
                  <a:gd name="T87" fmla="*/ 1 h 203"/>
                  <a:gd name="T88" fmla="*/ 6 w 247"/>
                  <a:gd name="T89" fmla="*/ 1 h 203"/>
                  <a:gd name="T90" fmla="*/ 6 w 247"/>
                  <a:gd name="T91" fmla="*/ 2 h 203"/>
                  <a:gd name="T92" fmla="*/ 5 w 247"/>
                  <a:gd name="T93" fmla="*/ 2 h 203"/>
                  <a:gd name="T94" fmla="*/ 4 w 247"/>
                  <a:gd name="T95" fmla="*/ 3 h 203"/>
                  <a:gd name="T96" fmla="*/ 3 w 247"/>
                  <a:gd name="T97" fmla="*/ 4 h 20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247"/>
                  <a:gd name="T148" fmla="*/ 0 h 203"/>
                  <a:gd name="T149" fmla="*/ 247 w 247"/>
                  <a:gd name="T150" fmla="*/ 203 h 203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247" h="203">
                    <a:moveTo>
                      <a:pt x="87" y="26"/>
                    </a:moveTo>
                    <a:lnTo>
                      <a:pt x="68" y="34"/>
                    </a:lnTo>
                    <a:lnTo>
                      <a:pt x="52" y="44"/>
                    </a:lnTo>
                    <a:lnTo>
                      <a:pt x="38" y="55"/>
                    </a:lnTo>
                    <a:lnTo>
                      <a:pt x="25" y="67"/>
                    </a:lnTo>
                    <a:lnTo>
                      <a:pt x="14" y="80"/>
                    </a:lnTo>
                    <a:lnTo>
                      <a:pt x="7" y="94"/>
                    </a:lnTo>
                    <a:lnTo>
                      <a:pt x="3" y="109"/>
                    </a:lnTo>
                    <a:lnTo>
                      <a:pt x="0" y="124"/>
                    </a:lnTo>
                    <a:lnTo>
                      <a:pt x="3" y="145"/>
                    </a:lnTo>
                    <a:lnTo>
                      <a:pt x="14" y="163"/>
                    </a:lnTo>
                    <a:lnTo>
                      <a:pt x="32" y="178"/>
                    </a:lnTo>
                    <a:lnTo>
                      <a:pt x="55" y="189"/>
                    </a:lnTo>
                    <a:lnTo>
                      <a:pt x="81" y="198"/>
                    </a:lnTo>
                    <a:lnTo>
                      <a:pt x="109" y="202"/>
                    </a:lnTo>
                    <a:lnTo>
                      <a:pt x="138" y="203"/>
                    </a:lnTo>
                    <a:lnTo>
                      <a:pt x="165" y="200"/>
                    </a:lnTo>
                    <a:lnTo>
                      <a:pt x="171" y="200"/>
                    </a:lnTo>
                    <a:lnTo>
                      <a:pt x="177" y="198"/>
                    </a:lnTo>
                    <a:lnTo>
                      <a:pt x="181" y="195"/>
                    </a:lnTo>
                    <a:lnTo>
                      <a:pt x="183" y="191"/>
                    </a:lnTo>
                    <a:lnTo>
                      <a:pt x="180" y="186"/>
                    </a:lnTo>
                    <a:lnTo>
                      <a:pt x="174" y="182"/>
                    </a:lnTo>
                    <a:lnTo>
                      <a:pt x="167" y="178"/>
                    </a:lnTo>
                    <a:lnTo>
                      <a:pt x="160" y="176"/>
                    </a:lnTo>
                    <a:lnTo>
                      <a:pt x="145" y="173"/>
                    </a:lnTo>
                    <a:lnTo>
                      <a:pt x="131" y="171"/>
                    </a:lnTo>
                    <a:lnTo>
                      <a:pt x="116" y="169"/>
                    </a:lnTo>
                    <a:lnTo>
                      <a:pt x="103" y="167"/>
                    </a:lnTo>
                    <a:lnTo>
                      <a:pt x="90" y="164"/>
                    </a:lnTo>
                    <a:lnTo>
                      <a:pt x="77" y="160"/>
                    </a:lnTo>
                    <a:lnTo>
                      <a:pt x="65" y="154"/>
                    </a:lnTo>
                    <a:lnTo>
                      <a:pt x="54" y="146"/>
                    </a:lnTo>
                    <a:lnTo>
                      <a:pt x="49" y="112"/>
                    </a:lnTo>
                    <a:lnTo>
                      <a:pt x="61" y="84"/>
                    </a:lnTo>
                    <a:lnTo>
                      <a:pt x="84" y="62"/>
                    </a:lnTo>
                    <a:lnTo>
                      <a:pt x="116" y="44"/>
                    </a:lnTo>
                    <a:lnTo>
                      <a:pt x="151" y="30"/>
                    </a:lnTo>
                    <a:lnTo>
                      <a:pt x="187" y="19"/>
                    </a:lnTo>
                    <a:lnTo>
                      <a:pt x="220" y="11"/>
                    </a:lnTo>
                    <a:lnTo>
                      <a:pt x="247" y="4"/>
                    </a:lnTo>
                    <a:lnTo>
                      <a:pt x="231" y="1"/>
                    </a:lnTo>
                    <a:lnTo>
                      <a:pt x="213" y="0"/>
                    </a:lnTo>
                    <a:lnTo>
                      <a:pt x="193" y="2"/>
                    </a:lnTo>
                    <a:lnTo>
                      <a:pt x="171" y="4"/>
                    </a:lnTo>
                    <a:lnTo>
                      <a:pt x="149" y="9"/>
                    </a:lnTo>
                    <a:lnTo>
                      <a:pt x="128" y="14"/>
                    </a:lnTo>
                    <a:lnTo>
                      <a:pt x="106" y="20"/>
                    </a:lnTo>
                    <a:lnTo>
                      <a:pt x="87" y="26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4" name="Freeform 30"/>
              <p:cNvSpPr>
                <a:spLocks/>
              </p:cNvSpPr>
              <p:nvPr/>
            </p:nvSpPr>
            <p:spPr bwMode="auto">
              <a:xfrm>
                <a:off x="1424" y="2230"/>
                <a:ext cx="52" cy="79"/>
              </a:xfrm>
              <a:custGeom>
                <a:avLst/>
                <a:gdLst>
                  <a:gd name="T0" fmla="*/ 5 w 158"/>
                  <a:gd name="T1" fmla="*/ 6 h 158"/>
                  <a:gd name="T2" fmla="*/ 5 w 158"/>
                  <a:gd name="T3" fmla="*/ 9 h 158"/>
                  <a:gd name="T4" fmla="*/ 5 w 158"/>
                  <a:gd name="T5" fmla="*/ 10 h 158"/>
                  <a:gd name="T6" fmla="*/ 5 w 158"/>
                  <a:gd name="T7" fmla="*/ 11 h 158"/>
                  <a:gd name="T8" fmla="*/ 4 w 158"/>
                  <a:gd name="T9" fmla="*/ 13 h 158"/>
                  <a:gd name="T10" fmla="*/ 3 w 158"/>
                  <a:gd name="T11" fmla="*/ 14 h 158"/>
                  <a:gd name="T12" fmla="*/ 3 w 158"/>
                  <a:gd name="T13" fmla="*/ 15 h 158"/>
                  <a:gd name="T14" fmla="*/ 2 w 158"/>
                  <a:gd name="T15" fmla="*/ 17 h 158"/>
                  <a:gd name="T16" fmla="*/ 1 w 158"/>
                  <a:gd name="T17" fmla="*/ 18 h 158"/>
                  <a:gd name="T18" fmla="*/ 1 w 158"/>
                  <a:gd name="T19" fmla="*/ 19 h 158"/>
                  <a:gd name="T20" fmla="*/ 1 w 158"/>
                  <a:gd name="T21" fmla="*/ 19 h 158"/>
                  <a:gd name="T22" fmla="*/ 1 w 158"/>
                  <a:gd name="T23" fmla="*/ 19 h 158"/>
                  <a:gd name="T24" fmla="*/ 1 w 158"/>
                  <a:gd name="T25" fmla="*/ 20 h 158"/>
                  <a:gd name="T26" fmla="*/ 1 w 158"/>
                  <a:gd name="T27" fmla="*/ 20 h 158"/>
                  <a:gd name="T28" fmla="*/ 2 w 158"/>
                  <a:gd name="T29" fmla="*/ 20 h 158"/>
                  <a:gd name="T30" fmla="*/ 2 w 158"/>
                  <a:gd name="T31" fmla="*/ 20 h 158"/>
                  <a:gd name="T32" fmla="*/ 2 w 158"/>
                  <a:gd name="T33" fmla="*/ 20 h 158"/>
                  <a:gd name="T34" fmla="*/ 3 w 158"/>
                  <a:gd name="T35" fmla="*/ 19 h 158"/>
                  <a:gd name="T36" fmla="*/ 3 w 158"/>
                  <a:gd name="T37" fmla="*/ 18 h 158"/>
                  <a:gd name="T38" fmla="*/ 4 w 158"/>
                  <a:gd name="T39" fmla="*/ 15 h 158"/>
                  <a:gd name="T40" fmla="*/ 5 w 158"/>
                  <a:gd name="T41" fmla="*/ 14 h 158"/>
                  <a:gd name="T42" fmla="*/ 5 w 158"/>
                  <a:gd name="T43" fmla="*/ 12 h 158"/>
                  <a:gd name="T44" fmla="*/ 6 w 158"/>
                  <a:gd name="T45" fmla="*/ 10 h 158"/>
                  <a:gd name="T46" fmla="*/ 6 w 158"/>
                  <a:gd name="T47" fmla="*/ 9 h 158"/>
                  <a:gd name="T48" fmla="*/ 5 w 158"/>
                  <a:gd name="T49" fmla="*/ 6 h 158"/>
                  <a:gd name="T50" fmla="*/ 5 w 158"/>
                  <a:gd name="T51" fmla="*/ 5 h 158"/>
                  <a:gd name="T52" fmla="*/ 4 w 158"/>
                  <a:gd name="T53" fmla="*/ 2 h 158"/>
                  <a:gd name="T54" fmla="*/ 4 w 158"/>
                  <a:gd name="T55" fmla="*/ 1 h 158"/>
                  <a:gd name="T56" fmla="*/ 3 w 158"/>
                  <a:gd name="T57" fmla="*/ 1 h 158"/>
                  <a:gd name="T58" fmla="*/ 2 w 158"/>
                  <a:gd name="T59" fmla="*/ 1 h 158"/>
                  <a:gd name="T60" fmla="*/ 1 w 158"/>
                  <a:gd name="T61" fmla="*/ 0 h 158"/>
                  <a:gd name="T62" fmla="*/ 0 w 158"/>
                  <a:gd name="T63" fmla="*/ 0 h 158"/>
                  <a:gd name="T64" fmla="*/ 0 w 158"/>
                  <a:gd name="T65" fmla="*/ 1 h 158"/>
                  <a:gd name="T66" fmla="*/ 1 w 158"/>
                  <a:gd name="T67" fmla="*/ 1 h 158"/>
                  <a:gd name="T68" fmla="*/ 1 w 158"/>
                  <a:gd name="T69" fmla="*/ 1 h 158"/>
                  <a:gd name="T70" fmla="*/ 2 w 158"/>
                  <a:gd name="T71" fmla="*/ 2 h 158"/>
                  <a:gd name="T72" fmla="*/ 3 w 158"/>
                  <a:gd name="T73" fmla="*/ 2 h 158"/>
                  <a:gd name="T74" fmla="*/ 3 w 158"/>
                  <a:gd name="T75" fmla="*/ 3 h 158"/>
                  <a:gd name="T76" fmla="*/ 4 w 158"/>
                  <a:gd name="T77" fmla="*/ 5 h 158"/>
                  <a:gd name="T78" fmla="*/ 4 w 158"/>
                  <a:gd name="T79" fmla="*/ 5 h 158"/>
                  <a:gd name="T80" fmla="*/ 5 w 158"/>
                  <a:gd name="T81" fmla="*/ 6 h 15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8"/>
                  <a:gd name="T124" fmla="*/ 0 h 158"/>
                  <a:gd name="T125" fmla="*/ 158 w 158"/>
                  <a:gd name="T126" fmla="*/ 158 h 15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8" h="158">
                    <a:moveTo>
                      <a:pt x="133" y="52"/>
                    </a:moveTo>
                    <a:lnTo>
                      <a:pt x="139" y="68"/>
                    </a:lnTo>
                    <a:lnTo>
                      <a:pt x="137" y="83"/>
                    </a:lnTo>
                    <a:lnTo>
                      <a:pt x="127" y="95"/>
                    </a:lnTo>
                    <a:lnTo>
                      <a:pt x="113" y="106"/>
                    </a:lnTo>
                    <a:lnTo>
                      <a:pt x="95" y="116"/>
                    </a:lnTo>
                    <a:lnTo>
                      <a:pt x="75" y="126"/>
                    </a:lnTo>
                    <a:lnTo>
                      <a:pt x="55" y="135"/>
                    </a:lnTo>
                    <a:lnTo>
                      <a:pt x="37" y="144"/>
                    </a:lnTo>
                    <a:lnTo>
                      <a:pt x="34" y="147"/>
                    </a:lnTo>
                    <a:lnTo>
                      <a:pt x="33" y="149"/>
                    </a:lnTo>
                    <a:lnTo>
                      <a:pt x="33" y="152"/>
                    </a:lnTo>
                    <a:lnTo>
                      <a:pt x="34" y="155"/>
                    </a:lnTo>
                    <a:lnTo>
                      <a:pt x="39" y="157"/>
                    </a:lnTo>
                    <a:lnTo>
                      <a:pt x="43" y="158"/>
                    </a:lnTo>
                    <a:lnTo>
                      <a:pt x="46" y="158"/>
                    </a:lnTo>
                    <a:lnTo>
                      <a:pt x="50" y="157"/>
                    </a:lnTo>
                    <a:lnTo>
                      <a:pt x="74" y="148"/>
                    </a:lnTo>
                    <a:lnTo>
                      <a:pt x="95" y="138"/>
                    </a:lnTo>
                    <a:lnTo>
                      <a:pt x="116" y="127"/>
                    </a:lnTo>
                    <a:lnTo>
                      <a:pt x="135" y="114"/>
                    </a:lnTo>
                    <a:lnTo>
                      <a:pt x="148" y="100"/>
                    </a:lnTo>
                    <a:lnTo>
                      <a:pt x="156" y="84"/>
                    </a:lnTo>
                    <a:lnTo>
                      <a:pt x="158" y="67"/>
                    </a:lnTo>
                    <a:lnTo>
                      <a:pt x="152" y="49"/>
                    </a:lnTo>
                    <a:lnTo>
                      <a:pt x="139" y="35"/>
                    </a:lnTo>
                    <a:lnTo>
                      <a:pt x="120" y="23"/>
                    </a:lnTo>
                    <a:lnTo>
                      <a:pt x="97" y="14"/>
                    </a:lnTo>
                    <a:lnTo>
                      <a:pt x="71" y="7"/>
                    </a:lnTo>
                    <a:lnTo>
                      <a:pt x="45" y="2"/>
                    </a:lnTo>
                    <a:lnTo>
                      <a:pt x="23" y="0"/>
                    </a:lnTo>
                    <a:lnTo>
                      <a:pt x="7" y="0"/>
                    </a:lnTo>
                    <a:lnTo>
                      <a:pt x="0" y="4"/>
                    </a:lnTo>
                    <a:lnTo>
                      <a:pt x="17" y="9"/>
                    </a:lnTo>
                    <a:lnTo>
                      <a:pt x="36" y="13"/>
                    </a:lnTo>
                    <a:lnTo>
                      <a:pt x="56" y="17"/>
                    </a:lnTo>
                    <a:lnTo>
                      <a:pt x="75" y="21"/>
                    </a:lnTo>
                    <a:lnTo>
                      <a:pt x="94" y="26"/>
                    </a:lnTo>
                    <a:lnTo>
                      <a:pt x="110" y="33"/>
                    </a:lnTo>
                    <a:lnTo>
                      <a:pt x="123" y="41"/>
                    </a:lnTo>
                    <a:lnTo>
                      <a:pt x="133" y="5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5" name="Freeform 31"/>
              <p:cNvSpPr>
                <a:spLocks/>
              </p:cNvSpPr>
              <p:nvPr/>
            </p:nvSpPr>
            <p:spPr bwMode="auto">
              <a:xfrm>
                <a:off x="1232" y="2211"/>
                <a:ext cx="133" cy="166"/>
              </a:xfrm>
              <a:custGeom>
                <a:avLst/>
                <a:gdLst>
                  <a:gd name="T0" fmla="*/ 5 w 399"/>
                  <a:gd name="T1" fmla="*/ 8 h 331"/>
                  <a:gd name="T2" fmla="*/ 2 w 399"/>
                  <a:gd name="T3" fmla="*/ 13 h 331"/>
                  <a:gd name="T4" fmla="*/ 1 w 399"/>
                  <a:gd name="T5" fmla="*/ 19 h 331"/>
                  <a:gd name="T6" fmla="*/ 0 w 399"/>
                  <a:gd name="T7" fmla="*/ 25 h 331"/>
                  <a:gd name="T8" fmla="*/ 0 w 399"/>
                  <a:gd name="T9" fmla="*/ 30 h 331"/>
                  <a:gd name="T10" fmla="*/ 0 w 399"/>
                  <a:gd name="T11" fmla="*/ 31 h 331"/>
                  <a:gd name="T12" fmla="*/ 1 w 399"/>
                  <a:gd name="T13" fmla="*/ 33 h 331"/>
                  <a:gd name="T14" fmla="*/ 1 w 399"/>
                  <a:gd name="T15" fmla="*/ 34 h 331"/>
                  <a:gd name="T16" fmla="*/ 3 w 399"/>
                  <a:gd name="T17" fmla="*/ 36 h 331"/>
                  <a:gd name="T18" fmla="*/ 4 w 399"/>
                  <a:gd name="T19" fmla="*/ 38 h 331"/>
                  <a:gd name="T20" fmla="*/ 5 w 399"/>
                  <a:gd name="T21" fmla="*/ 39 h 331"/>
                  <a:gd name="T22" fmla="*/ 7 w 399"/>
                  <a:gd name="T23" fmla="*/ 40 h 331"/>
                  <a:gd name="T24" fmla="*/ 9 w 399"/>
                  <a:gd name="T25" fmla="*/ 41 h 331"/>
                  <a:gd name="T26" fmla="*/ 10 w 399"/>
                  <a:gd name="T27" fmla="*/ 41 h 331"/>
                  <a:gd name="T28" fmla="*/ 12 w 399"/>
                  <a:gd name="T29" fmla="*/ 41 h 331"/>
                  <a:gd name="T30" fmla="*/ 13 w 399"/>
                  <a:gd name="T31" fmla="*/ 42 h 331"/>
                  <a:gd name="T32" fmla="*/ 14 w 399"/>
                  <a:gd name="T33" fmla="*/ 42 h 331"/>
                  <a:gd name="T34" fmla="*/ 15 w 399"/>
                  <a:gd name="T35" fmla="*/ 41 h 331"/>
                  <a:gd name="T36" fmla="*/ 15 w 399"/>
                  <a:gd name="T37" fmla="*/ 40 h 331"/>
                  <a:gd name="T38" fmla="*/ 14 w 399"/>
                  <a:gd name="T39" fmla="*/ 39 h 331"/>
                  <a:gd name="T40" fmla="*/ 13 w 399"/>
                  <a:gd name="T41" fmla="*/ 38 h 331"/>
                  <a:gd name="T42" fmla="*/ 12 w 399"/>
                  <a:gd name="T43" fmla="*/ 38 h 331"/>
                  <a:gd name="T44" fmla="*/ 11 w 399"/>
                  <a:gd name="T45" fmla="*/ 37 h 331"/>
                  <a:gd name="T46" fmla="*/ 9 w 399"/>
                  <a:gd name="T47" fmla="*/ 37 h 331"/>
                  <a:gd name="T48" fmla="*/ 8 w 399"/>
                  <a:gd name="T49" fmla="*/ 36 h 331"/>
                  <a:gd name="T50" fmla="*/ 6 w 399"/>
                  <a:gd name="T51" fmla="*/ 35 h 331"/>
                  <a:gd name="T52" fmla="*/ 5 w 399"/>
                  <a:gd name="T53" fmla="*/ 34 h 331"/>
                  <a:gd name="T54" fmla="*/ 4 w 399"/>
                  <a:gd name="T55" fmla="*/ 33 h 331"/>
                  <a:gd name="T56" fmla="*/ 3 w 399"/>
                  <a:gd name="T57" fmla="*/ 31 h 331"/>
                  <a:gd name="T58" fmla="*/ 2 w 399"/>
                  <a:gd name="T59" fmla="*/ 29 h 331"/>
                  <a:gd name="T60" fmla="*/ 2 w 399"/>
                  <a:gd name="T61" fmla="*/ 26 h 331"/>
                  <a:gd name="T62" fmla="*/ 2 w 399"/>
                  <a:gd name="T63" fmla="*/ 22 h 331"/>
                  <a:gd name="T64" fmla="*/ 2 w 399"/>
                  <a:gd name="T65" fmla="*/ 19 h 331"/>
                  <a:gd name="T66" fmla="*/ 3 w 399"/>
                  <a:gd name="T67" fmla="*/ 16 h 331"/>
                  <a:gd name="T68" fmla="*/ 4 w 399"/>
                  <a:gd name="T69" fmla="*/ 13 h 331"/>
                  <a:gd name="T70" fmla="*/ 6 w 399"/>
                  <a:gd name="T71" fmla="*/ 10 h 331"/>
                  <a:gd name="T72" fmla="*/ 7 w 399"/>
                  <a:gd name="T73" fmla="*/ 7 h 331"/>
                  <a:gd name="T74" fmla="*/ 9 w 399"/>
                  <a:gd name="T75" fmla="*/ 5 h 331"/>
                  <a:gd name="T76" fmla="*/ 11 w 399"/>
                  <a:gd name="T77" fmla="*/ 3 h 331"/>
                  <a:gd name="T78" fmla="*/ 12 w 399"/>
                  <a:gd name="T79" fmla="*/ 1 h 331"/>
                  <a:gd name="T80" fmla="*/ 12 w 399"/>
                  <a:gd name="T81" fmla="*/ 0 h 331"/>
                  <a:gd name="T82" fmla="*/ 10 w 399"/>
                  <a:gd name="T83" fmla="*/ 1 h 331"/>
                  <a:gd name="T84" fmla="*/ 8 w 399"/>
                  <a:gd name="T85" fmla="*/ 2 h 331"/>
                  <a:gd name="T86" fmla="*/ 6 w 399"/>
                  <a:gd name="T87" fmla="*/ 5 h 331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1"/>
                  <a:gd name="T134" fmla="*/ 399 w 399"/>
                  <a:gd name="T135" fmla="*/ 331 h 331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1">
                    <a:moveTo>
                      <a:pt x="155" y="44"/>
                    </a:moveTo>
                    <a:lnTo>
                      <a:pt x="124" y="62"/>
                    </a:lnTo>
                    <a:lnTo>
                      <a:pt x="94" y="80"/>
                    </a:lnTo>
                    <a:lnTo>
                      <a:pt x="66" y="101"/>
                    </a:lnTo>
                    <a:lnTo>
                      <a:pt x="42" y="123"/>
                    </a:lnTo>
                    <a:lnTo>
                      <a:pt x="21" y="146"/>
                    </a:lnTo>
                    <a:lnTo>
                      <a:pt x="7" y="171"/>
                    </a:lnTo>
                    <a:lnTo>
                      <a:pt x="0" y="199"/>
                    </a:lnTo>
                    <a:lnTo>
                      <a:pt x="1" y="227"/>
                    </a:lnTo>
                    <a:lnTo>
                      <a:pt x="4" y="234"/>
                    </a:lnTo>
                    <a:lnTo>
                      <a:pt x="7" y="242"/>
                    </a:lnTo>
                    <a:lnTo>
                      <a:pt x="11" y="248"/>
                    </a:lnTo>
                    <a:lnTo>
                      <a:pt x="17" y="255"/>
                    </a:lnTo>
                    <a:lnTo>
                      <a:pt x="24" y="261"/>
                    </a:lnTo>
                    <a:lnTo>
                      <a:pt x="33" y="267"/>
                    </a:lnTo>
                    <a:lnTo>
                      <a:pt x="40" y="272"/>
                    </a:lnTo>
                    <a:lnTo>
                      <a:pt x="50" y="276"/>
                    </a:lnTo>
                    <a:lnTo>
                      <a:pt x="69" y="284"/>
                    </a:lnTo>
                    <a:lnTo>
                      <a:pt x="88" y="291"/>
                    </a:lnTo>
                    <a:lnTo>
                      <a:pt x="107" y="297"/>
                    </a:lnTo>
                    <a:lnTo>
                      <a:pt x="127" y="302"/>
                    </a:lnTo>
                    <a:lnTo>
                      <a:pt x="148" y="307"/>
                    </a:lnTo>
                    <a:lnTo>
                      <a:pt x="168" y="311"/>
                    </a:lnTo>
                    <a:lnTo>
                      <a:pt x="188" y="315"/>
                    </a:lnTo>
                    <a:lnTo>
                      <a:pt x="209" y="318"/>
                    </a:lnTo>
                    <a:lnTo>
                      <a:pt x="230" y="321"/>
                    </a:lnTo>
                    <a:lnTo>
                      <a:pt x="251" y="323"/>
                    </a:lnTo>
                    <a:lnTo>
                      <a:pt x="272" y="325"/>
                    </a:lnTo>
                    <a:lnTo>
                      <a:pt x="294" y="327"/>
                    </a:lnTo>
                    <a:lnTo>
                      <a:pt x="315" y="328"/>
                    </a:lnTo>
                    <a:lnTo>
                      <a:pt x="336" y="329"/>
                    </a:lnTo>
                    <a:lnTo>
                      <a:pt x="358" y="330"/>
                    </a:lnTo>
                    <a:lnTo>
                      <a:pt x="378" y="331"/>
                    </a:lnTo>
                    <a:lnTo>
                      <a:pt x="386" y="331"/>
                    </a:lnTo>
                    <a:lnTo>
                      <a:pt x="391" y="329"/>
                    </a:lnTo>
                    <a:lnTo>
                      <a:pt x="396" y="325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3" y="307"/>
                    </a:lnTo>
                    <a:lnTo>
                      <a:pt x="364" y="304"/>
                    </a:lnTo>
                    <a:lnTo>
                      <a:pt x="345" y="302"/>
                    </a:lnTo>
                    <a:lnTo>
                      <a:pt x="326" y="299"/>
                    </a:lnTo>
                    <a:lnTo>
                      <a:pt x="306" y="297"/>
                    </a:lnTo>
                    <a:lnTo>
                      <a:pt x="287" y="295"/>
                    </a:lnTo>
                    <a:lnTo>
                      <a:pt x="268" y="293"/>
                    </a:lnTo>
                    <a:lnTo>
                      <a:pt x="248" y="291"/>
                    </a:lnTo>
                    <a:lnTo>
                      <a:pt x="229" y="288"/>
                    </a:lnTo>
                    <a:lnTo>
                      <a:pt x="210" y="286"/>
                    </a:lnTo>
                    <a:lnTo>
                      <a:pt x="191" y="283"/>
                    </a:lnTo>
                    <a:lnTo>
                      <a:pt x="172" y="279"/>
                    </a:lnTo>
                    <a:lnTo>
                      <a:pt x="153" y="276"/>
                    </a:lnTo>
                    <a:lnTo>
                      <a:pt x="136" y="271"/>
                    </a:lnTo>
                    <a:lnTo>
                      <a:pt x="117" y="266"/>
                    </a:lnTo>
                    <a:lnTo>
                      <a:pt x="100" y="261"/>
                    </a:lnTo>
                    <a:lnTo>
                      <a:pt x="82" y="254"/>
                    </a:lnTo>
                    <a:lnTo>
                      <a:pt x="68" y="247"/>
                    </a:lnTo>
                    <a:lnTo>
                      <a:pt x="56" y="238"/>
                    </a:lnTo>
                    <a:lnTo>
                      <a:pt x="48" y="228"/>
                    </a:lnTo>
                    <a:lnTo>
                      <a:pt x="43" y="216"/>
                    </a:lnTo>
                    <a:lnTo>
                      <a:pt x="42" y="204"/>
                    </a:lnTo>
                    <a:lnTo>
                      <a:pt x="43" y="189"/>
                    </a:lnTo>
                    <a:lnTo>
                      <a:pt x="48" y="175"/>
                    </a:lnTo>
                    <a:lnTo>
                      <a:pt x="53" y="164"/>
                    </a:lnTo>
                    <a:lnTo>
                      <a:pt x="64" y="149"/>
                    </a:lnTo>
                    <a:lnTo>
                      <a:pt x="75" y="134"/>
                    </a:lnTo>
                    <a:lnTo>
                      <a:pt x="88" y="121"/>
                    </a:lnTo>
                    <a:lnTo>
                      <a:pt x="103" y="109"/>
                    </a:lnTo>
                    <a:lnTo>
                      <a:pt x="117" y="97"/>
                    </a:lnTo>
                    <a:lnTo>
                      <a:pt x="133" y="85"/>
                    </a:lnTo>
                    <a:lnTo>
                      <a:pt x="152" y="73"/>
                    </a:lnTo>
                    <a:lnTo>
                      <a:pt x="171" y="61"/>
                    </a:lnTo>
                    <a:lnTo>
                      <a:pt x="190" y="51"/>
                    </a:lnTo>
                    <a:lnTo>
                      <a:pt x="214" y="42"/>
                    </a:lnTo>
                    <a:lnTo>
                      <a:pt x="242" y="33"/>
                    </a:lnTo>
                    <a:lnTo>
                      <a:pt x="270" y="25"/>
                    </a:lnTo>
                    <a:lnTo>
                      <a:pt x="294" y="18"/>
                    </a:lnTo>
                    <a:lnTo>
                      <a:pt x="315" y="12"/>
                    </a:lnTo>
                    <a:lnTo>
                      <a:pt x="328" y="6"/>
                    </a:lnTo>
                    <a:lnTo>
                      <a:pt x="332" y="2"/>
                    </a:lnTo>
                    <a:lnTo>
                      <a:pt x="317" y="0"/>
                    </a:lnTo>
                    <a:lnTo>
                      <a:pt x="297" y="1"/>
                    </a:lnTo>
                    <a:lnTo>
                      <a:pt x="274" y="4"/>
                    </a:lnTo>
                    <a:lnTo>
                      <a:pt x="249" y="9"/>
                    </a:lnTo>
                    <a:lnTo>
                      <a:pt x="223" y="16"/>
                    </a:lnTo>
                    <a:lnTo>
                      <a:pt x="198" y="24"/>
                    </a:lnTo>
                    <a:lnTo>
                      <a:pt x="175" y="33"/>
                    </a:lnTo>
                    <a:lnTo>
                      <a:pt x="155" y="44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6" name="Freeform 32"/>
              <p:cNvSpPr>
                <a:spLocks/>
              </p:cNvSpPr>
              <p:nvPr/>
            </p:nvSpPr>
            <p:spPr bwMode="auto">
              <a:xfrm>
                <a:off x="1419" y="2206"/>
                <a:ext cx="116" cy="110"/>
              </a:xfrm>
              <a:custGeom>
                <a:avLst/>
                <a:gdLst>
                  <a:gd name="T0" fmla="*/ 11 w 350"/>
                  <a:gd name="T1" fmla="*/ 8 h 221"/>
                  <a:gd name="T2" fmla="*/ 11 w 350"/>
                  <a:gd name="T3" fmla="*/ 10 h 221"/>
                  <a:gd name="T4" fmla="*/ 12 w 350"/>
                  <a:gd name="T5" fmla="*/ 11 h 221"/>
                  <a:gd name="T6" fmla="*/ 12 w 350"/>
                  <a:gd name="T7" fmla="*/ 13 h 221"/>
                  <a:gd name="T8" fmla="*/ 12 w 350"/>
                  <a:gd name="T9" fmla="*/ 15 h 221"/>
                  <a:gd name="T10" fmla="*/ 12 w 350"/>
                  <a:gd name="T11" fmla="*/ 17 h 221"/>
                  <a:gd name="T12" fmla="*/ 11 w 350"/>
                  <a:gd name="T13" fmla="*/ 18 h 221"/>
                  <a:gd name="T14" fmla="*/ 11 w 350"/>
                  <a:gd name="T15" fmla="*/ 20 h 221"/>
                  <a:gd name="T16" fmla="*/ 11 w 350"/>
                  <a:gd name="T17" fmla="*/ 21 h 221"/>
                  <a:gd name="T18" fmla="*/ 10 w 350"/>
                  <a:gd name="T19" fmla="*/ 22 h 221"/>
                  <a:gd name="T20" fmla="*/ 10 w 350"/>
                  <a:gd name="T21" fmla="*/ 23 h 221"/>
                  <a:gd name="T22" fmla="*/ 9 w 350"/>
                  <a:gd name="T23" fmla="*/ 24 h 221"/>
                  <a:gd name="T24" fmla="*/ 9 w 350"/>
                  <a:gd name="T25" fmla="*/ 25 h 221"/>
                  <a:gd name="T26" fmla="*/ 9 w 350"/>
                  <a:gd name="T27" fmla="*/ 26 h 221"/>
                  <a:gd name="T28" fmla="*/ 9 w 350"/>
                  <a:gd name="T29" fmla="*/ 26 h 221"/>
                  <a:gd name="T30" fmla="*/ 9 w 350"/>
                  <a:gd name="T31" fmla="*/ 26 h 221"/>
                  <a:gd name="T32" fmla="*/ 9 w 350"/>
                  <a:gd name="T33" fmla="*/ 27 h 221"/>
                  <a:gd name="T34" fmla="*/ 9 w 350"/>
                  <a:gd name="T35" fmla="*/ 27 h 221"/>
                  <a:gd name="T36" fmla="*/ 9 w 350"/>
                  <a:gd name="T37" fmla="*/ 27 h 221"/>
                  <a:gd name="T38" fmla="*/ 9 w 350"/>
                  <a:gd name="T39" fmla="*/ 27 h 221"/>
                  <a:gd name="T40" fmla="*/ 10 w 350"/>
                  <a:gd name="T41" fmla="*/ 27 h 221"/>
                  <a:gd name="T42" fmla="*/ 10 w 350"/>
                  <a:gd name="T43" fmla="*/ 25 h 221"/>
                  <a:gd name="T44" fmla="*/ 11 w 350"/>
                  <a:gd name="T45" fmla="*/ 23 h 221"/>
                  <a:gd name="T46" fmla="*/ 12 w 350"/>
                  <a:gd name="T47" fmla="*/ 21 h 221"/>
                  <a:gd name="T48" fmla="*/ 13 w 350"/>
                  <a:gd name="T49" fmla="*/ 18 h 221"/>
                  <a:gd name="T50" fmla="*/ 13 w 350"/>
                  <a:gd name="T51" fmla="*/ 15 h 221"/>
                  <a:gd name="T52" fmla="*/ 13 w 350"/>
                  <a:gd name="T53" fmla="*/ 12 h 221"/>
                  <a:gd name="T54" fmla="*/ 12 w 350"/>
                  <a:gd name="T55" fmla="*/ 10 h 221"/>
                  <a:gd name="T56" fmla="*/ 11 w 350"/>
                  <a:gd name="T57" fmla="*/ 7 h 221"/>
                  <a:gd name="T58" fmla="*/ 11 w 350"/>
                  <a:gd name="T59" fmla="*/ 6 h 221"/>
                  <a:gd name="T60" fmla="*/ 10 w 350"/>
                  <a:gd name="T61" fmla="*/ 5 h 221"/>
                  <a:gd name="T62" fmla="*/ 9 w 350"/>
                  <a:gd name="T63" fmla="*/ 4 h 221"/>
                  <a:gd name="T64" fmla="*/ 8 w 350"/>
                  <a:gd name="T65" fmla="*/ 3 h 221"/>
                  <a:gd name="T66" fmla="*/ 7 w 350"/>
                  <a:gd name="T67" fmla="*/ 2 h 221"/>
                  <a:gd name="T68" fmla="*/ 7 w 350"/>
                  <a:gd name="T69" fmla="*/ 1 h 221"/>
                  <a:gd name="T70" fmla="*/ 6 w 350"/>
                  <a:gd name="T71" fmla="*/ 1 h 221"/>
                  <a:gd name="T72" fmla="*/ 5 w 350"/>
                  <a:gd name="T73" fmla="*/ 0 h 221"/>
                  <a:gd name="T74" fmla="*/ 4 w 350"/>
                  <a:gd name="T75" fmla="*/ 0 h 221"/>
                  <a:gd name="T76" fmla="*/ 3 w 350"/>
                  <a:gd name="T77" fmla="*/ 0 h 221"/>
                  <a:gd name="T78" fmla="*/ 2 w 350"/>
                  <a:gd name="T79" fmla="*/ 0 h 221"/>
                  <a:gd name="T80" fmla="*/ 2 w 350"/>
                  <a:gd name="T81" fmla="*/ 0 h 221"/>
                  <a:gd name="T82" fmla="*/ 1 w 350"/>
                  <a:gd name="T83" fmla="*/ 0 h 221"/>
                  <a:gd name="T84" fmla="*/ 0 w 350"/>
                  <a:gd name="T85" fmla="*/ 0 h 221"/>
                  <a:gd name="T86" fmla="*/ 0 w 350"/>
                  <a:gd name="T87" fmla="*/ 0 h 221"/>
                  <a:gd name="T88" fmla="*/ 0 w 350"/>
                  <a:gd name="T89" fmla="*/ 0 h 221"/>
                  <a:gd name="T90" fmla="*/ 1 w 350"/>
                  <a:gd name="T91" fmla="*/ 0 h 221"/>
                  <a:gd name="T92" fmla="*/ 1 w 350"/>
                  <a:gd name="T93" fmla="*/ 0 h 221"/>
                  <a:gd name="T94" fmla="*/ 2 w 350"/>
                  <a:gd name="T95" fmla="*/ 1 h 221"/>
                  <a:gd name="T96" fmla="*/ 2 w 350"/>
                  <a:gd name="T97" fmla="*/ 1 h 221"/>
                  <a:gd name="T98" fmla="*/ 3 w 350"/>
                  <a:gd name="T99" fmla="*/ 1 h 221"/>
                  <a:gd name="T100" fmla="*/ 4 w 350"/>
                  <a:gd name="T101" fmla="*/ 2 h 221"/>
                  <a:gd name="T102" fmla="*/ 4 w 350"/>
                  <a:gd name="T103" fmla="*/ 2 h 221"/>
                  <a:gd name="T104" fmla="*/ 5 w 350"/>
                  <a:gd name="T105" fmla="*/ 2 h 221"/>
                  <a:gd name="T106" fmla="*/ 6 w 350"/>
                  <a:gd name="T107" fmla="*/ 3 h 221"/>
                  <a:gd name="T108" fmla="*/ 7 w 350"/>
                  <a:gd name="T109" fmla="*/ 3 h 221"/>
                  <a:gd name="T110" fmla="*/ 7 w 350"/>
                  <a:gd name="T111" fmla="*/ 4 h 221"/>
                  <a:gd name="T112" fmla="*/ 8 w 350"/>
                  <a:gd name="T113" fmla="*/ 4 h 221"/>
                  <a:gd name="T114" fmla="*/ 9 w 350"/>
                  <a:gd name="T115" fmla="*/ 5 h 221"/>
                  <a:gd name="T116" fmla="*/ 9 w 350"/>
                  <a:gd name="T117" fmla="*/ 6 h 221"/>
                  <a:gd name="T118" fmla="*/ 10 w 350"/>
                  <a:gd name="T119" fmla="*/ 7 h 221"/>
                  <a:gd name="T120" fmla="*/ 11 w 350"/>
                  <a:gd name="T121" fmla="*/ 8 h 22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50"/>
                  <a:gd name="T184" fmla="*/ 0 h 221"/>
                  <a:gd name="T185" fmla="*/ 350 w 350"/>
                  <a:gd name="T186" fmla="*/ 221 h 221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50" h="221">
                    <a:moveTo>
                      <a:pt x="290" y="68"/>
                    </a:moveTo>
                    <a:lnTo>
                      <a:pt x="306" y="80"/>
                    </a:lnTo>
                    <a:lnTo>
                      <a:pt x="316" y="94"/>
                    </a:lnTo>
                    <a:lnTo>
                      <a:pt x="321" y="109"/>
                    </a:lnTo>
                    <a:lnTo>
                      <a:pt x="321" y="125"/>
                    </a:lnTo>
                    <a:lnTo>
                      <a:pt x="318" y="138"/>
                    </a:lnTo>
                    <a:lnTo>
                      <a:pt x="312" y="149"/>
                    </a:lnTo>
                    <a:lnTo>
                      <a:pt x="302" y="160"/>
                    </a:lnTo>
                    <a:lnTo>
                      <a:pt x="292" y="169"/>
                    </a:lnTo>
                    <a:lnTo>
                      <a:pt x="279" y="179"/>
                    </a:lnTo>
                    <a:lnTo>
                      <a:pt x="266" y="187"/>
                    </a:lnTo>
                    <a:lnTo>
                      <a:pt x="253" y="196"/>
                    </a:lnTo>
                    <a:lnTo>
                      <a:pt x="240" y="205"/>
                    </a:lnTo>
                    <a:lnTo>
                      <a:pt x="237" y="209"/>
                    </a:lnTo>
                    <a:lnTo>
                      <a:pt x="237" y="212"/>
                    </a:lnTo>
                    <a:lnTo>
                      <a:pt x="237" y="215"/>
                    </a:lnTo>
                    <a:lnTo>
                      <a:pt x="240" y="218"/>
                    </a:lnTo>
                    <a:lnTo>
                      <a:pt x="244" y="220"/>
                    </a:lnTo>
                    <a:lnTo>
                      <a:pt x="250" y="221"/>
                    </a:lnTo>
                    <a:lnTo>
                      <a:pt x="254" y="220"/>
                    </a:lnTo>
                    <a:lnTo>
                      <a:pt x="258" y="218"/>
                    </a:lnTo>
                    <a:lnTo>
                      <a:pt x="287" y="204"/>
                    </a:lnTo>
                    <a:lnTo>
                      <a:pt x="312" y="187"/>
                    </a:lnTo>
                    <a:lnTo>
                      <a:pt x="331" y="168"/>
                    </a:lnTo>
                    <a:lnTo>
                      <a:pt x="344" y="146"/>
                    </a:lnTo>
                    <a:lnTo>
                      <a:pt x="350" y="124"/>
                    </a:lnTo>
                    <a:lnTo>
                      <a:pt x="347" y="101"/>
                    </a:lnTo>
                    <a:lnTo>
                      <a:pt x="335" y="80"/>
                    </a:lnTo>
                    <a:lnTo>
                      <a:pt x="312" y="61"/>
                    </a:lnTo>
                    <a:lnTo>
                      <a:pt x="295" y="50"/>
                    </a:lnTo>
                    <a:lnTo>
                      <a:pt x="274" y="42"/>
                    </a:lnTo>
                    <a:lnTo>
                      <a:pt x="253" y="34"/>
                    </a:lnTo>
                    <a:lnTo>
                      <a:pt x="228" y="27"/>
                    </a:lnTo>
                    <a:lnTo>
                      <a:pt x="203" y="20"/>
                    </a:lnTo>
                    <a:lnTo>
                      <a:pt x="179" y="15"/>
                    </a:lnTo>
                    <a:lnTo>
                      <a:pt x="152" y="11"/>
                    </a:lnTo>
                    <a:lnTo>
                      <a:pt x="128" y="7"/>
                    </a:lnTo>
                    <a:lnTo>
                      <a:pt x="103" y="4"/>
                    </a:lnTo>
                    <a:lnTo>
                      <a:pt x="81" y="2"/>
                    </a:lnTo>
                    <a:lnTo>
                      <a:pt x="60" y="0"/>
                    </a:lnTo>
                    <a:lnTo>
                      <a:pt x="42" y="0"/>
                    </a:lnTo>
                    <a:lnTo>
                      <a:pt x="26" y="0"/>
                    </a:lnTo>
                    <a:lnTo>
                      <a:pt x="13" y="0"/>
                    </a:lnTo>
                    <a:lnTo>
                      <a:pt x="4" y="2"/>
                    </a:lnTo>
                    <a:lnTo>
                      <a:pt x="0" y="4"/>
                    </a:lnTo>
                    <a:lnTo>
                      <a:pt x="15" y="6"/>
                    </a:lnTo>
                    <a:lnTo>
                      <a:pt x="29" y="7"/>
                    </a:lnTo>
                    <a:lnTo>
                      <a:pt x="47" y="9"/>
                    </a:lnTo>
                    <a:lnTo>
                      <a:pt x="64" y="11"/>
                    </a:lnTo>
                    <a:lnTo>
                      <a:pt x="81" y="14"/>
                    </a:lnTo>
                    <a:lnTo>
                      <a:pt x="102" y="16"/>
                    </a:lnTo>
                    <a:lnTo>
                      <a:pt x="121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4"/>
                    </a:lnTo>
                    <a:lnTo>
                      <a:pt x="219" y="39"/>
                    </a:lnTo>
                    <a:lnTo>
                      <a:pt x="238" y="45"/>
                    </a:lnTo>
                    <a:lnTo>
                      <a:pt x="257" y="53"/>
                    </a:lnTo>
                    <a:lnTo>
                      <a:pt x="274" y="60"/>
                    </a:lnTo>
                    <a:lnTo>
                      <a:pt x="290" y="68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7" name="Freeform 33"/>
              <p:cNvSpPr>
                <a:spLocks/>
              </p:cNvSpPr>
              <p:nvPr/>
            </p:nvSpPr>
            <p:spPr bwMode="auto">
              <a:xfrm>
                <a:off x="1181" y="2256"/>
                <a:ext cx="48" cy="105"/>
              </a:xfrm>
              <a:custGeom>
                <a:avLst/>
                <a:gdLst>
                  <a:gd name="T0" fmla="*/ 0 w 142"/>
                  <a:gd name="T1" fmla="*/ 15 h 208"/>
                  <a:gd name="T2" fmla="*/ 0 w 142"/>
                  <a:gd name="T3" fmla="*/ 17 h 208"/>
                  <a:gd name="T4" fmla="*/ 0 w 142"/>
                  <a:gd name="T5" fmla="*/ 19 h 208"/>
                  <a:gd name="T6" fmla="*/ 1 w 142"/>
                  <a:gd name="T7" fmla="*/ 21 h 208"/>
                  <a:gd name="T8" fmla="*/ 1 w 142"/>
                  <a:gd name="T9" fmla="*/ 22 h 208"/>
                  <a:gd name="T10" fmla="*/ 2 w 142"/>
                  <a:gd name="T11" fmla="*/ 24 h 208"/>
                  <a:gd name="T12" fmla="*/ 3 w 142"/>
                  <a:gd name="T13" fmla="*/ 25 h 208"/>
                  <a:gd name="T14" fmla="*/ 3 w 142"/>
                  <a:gd name="T15" fmla="*/ 26 h 208"/>
                  <a:gd name="T16" fmla="*/ 4 w 142"/>
                  <a:gd name="T17" fmla="*/ 27 h 208"/>
                  <a:gd name="T18" fmla="*/ 5 w 142"/>
                  <a:gd name="T19" fmla="*/ 27 h 208"/>
                  <a:gd name="T20" fmla="*/ 5 w 142"/>
                  <a:gd name="T21" fmla="*/ 27 h 208"/>
                  <a:gd name="T22" fmla="*/ 5 w 142"/>
                  <a:gd name="T23" fmla="*/ 26 h 208"/>
                  <a:gd name="T24" fmla="*/ 5 w 142"/>
                  <a:gd name="T25" fmla="*/ 25 h 208"/>
                  <a:gd name="T26" fmla="*/ 5 w 142"/>
                  <a:gd name="T27" fmla="*/ 25 h 208"/>
                  <a:gd name="T28" fmla="*/ 5 w 142"/>
                  <a:gd name="T29" fmla="*/ 24 h 208"/>
                  <a:gd name="T30" fmla="*/ 5 w 142"/>
                  <a:gd name="T31" fmla="*/ 24 h 208"/>
                  <a:gd name="T32" fmla="*/ 5 w 142"/>
                  <a:gd name="T33" fmla="*/ 23 h 208"/>
                  <a:gd name="T34" fmla="*/ 4 w 142"/>
                  <a:gd name="T35" fmla="*/ 23 h 208"/>
                  <a:gd name="T36" fmla="*/ 3 w 142"/>
                  <a:gd name="T37" fmla="*/ 22 h 208"/>
                  <a:gd name="T38" fmla="*/ 2 w 142"/>
                  <a:gd name="T39" fmla="*/ 20 h 208"/>
                  <a:gd name="T40" fmla="*/ 2 w 142"/>
                  <a:gd name="T41" fmla="*/ 19 h 208"/>
                  <a:gd name="T42" fmla="*/ 2 w 142"/>
                  <a:gd name="T43" fmla="*/ 17 h 208"/>
                  <a:gd name="T44" fmla="*/ 1 w 142"/>
                  <a:gd name="T45" fmla="*/ 15 h 208"/>
                  <a:gd name="T46" fmla="*/ 1 w 142"/>
                  <a:gd name="T47" fmla="*/ 13 h 208"/>
                  <a:gd name="T48" fmla="*/ 2 w 142"/>
                  <a:gd name="T49" fmla="*/ 10 h 208"/>
                  <a:gd name="T50" fmla="*/ 2 w 142"/>
                  <a:gd name="T51" fmla="*/ 9 h 208"/>
                  <a:gd name="T52" fmla="*/ 2 w 142"/>
                  <a:gd name="T53" fmla="*/ 7 h 208"/>
                  <a:gd name="T54" fmla="*/ 3 w 142"/>
                  <a:gd name="T55" fmla="*/ 6 h 208"/>
                  <a:gd name="T56" fmla="*/ 3 w 142"/>
                  <a:gd name="T57" fmla="*/ 5 h 208"/>
                  <a:gd name="T58" fmla="*/ 4 w 142"/>
                  <a:gd name="T59" fmla="*/ 3 h 208"/>
                  <a:gd name="T60" fmla="*/ 5 w 142"/>
                  <a:gd name="T61" fmla="*/ 2 h 208"/>
                  <a:gd name="T62" fmla="*/ 5 w 142"/>
                  <a:gd name="T63" fmla="*/ 1 h 208"/>
                  <a:gd name="T64" fmla="*/ 5 w 142"/>
                  <a:gd name="T65" fmla="*/ 1 h 208"/>
                  <a:gd name="T66" fmla="*/ 5 w 142"/>
                  <a:gd name="T67" fmla="*/ 0 h 208"/>
                  <a:gd name="T68" fmla="*/ 4 w 142"/>
                  <a:gd name="T69" fmla="*/ 1 h 208"/>
                  <a:gd name="T70" fmla="*/ 4 w 142"/>
                  <a:gd name="T71" fmla="*/ 2 h 208"/>
                  <a:gd name="T72" fmla="*/ 3 w 142"/>
                  <a:gd name="T73" fmla="*/ 4 h 208"/>
                  <a:gd name="T74" fmla="*/ 2 w 142"/>
                  <a:gd name="T75" fmla="*/ 7 h 208"/>
                  <a:gd name="T76" fmla="*/ 1 w 142"/>
                  <a:gd name="T77" fmla="*/ 9 h 208"/>
                  <a:gd name="T78" fmla="*/ 0 w 142"/>
                  <a:gd name="T79" fmla="*/ 12 h 208"/>
                  <a:gd name="T80" fmla="*/ 0 w 142"/>
                  <a:gd name="T81" fmla="*/ 15 h 208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8"/>
                  <a:gd name="T125" fmla="*/ 142 w 142"/>
                  <a:gd name="T126" fmla="*/ 208 h 208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8">
                    <a:moveTo>
                      <a:pt x="0" y="114"/>
                    </a:moveTo>
                    <a:lnTo>
                      <a:pt x="0" y="131"/>
                    </a:lnTo>
                    <a:lnTo>
                      <a:pt x="6" y="147"/>
                    </a:lnTo>
                    <a:lnTo>
                      <a:pt x="16" y="162"/>
                    </a:lnTo>
                    <a:lnTo>
                      <a:pt x="30" y="175"/>
                    </a:lnTo>
                    <a:lnTo>
                      <a:pt x="48" y="186"/>
                    </a:lnTo>
                    <a:lnTo>
                      <a:pt x="68" y="196"/>
                    </a:lnTo>
                    <a:lnTo>
                      <a:pt x="91" y="203"/>
                    </a:lnTo>
                    <a:lnTo>
                      <a:pt x="114" y="207"/>
                    </a:lnTo>
                    <a:lnTo>
                      <a:pt x="122" y="208"/>
                    </a:lnTo>
                    <a:lnTo>
                      <a:pt x="129" y="206"/>
                    </a:lnTo>
                    <a:lnTo>
                      <a:pt x="135" y="203"/>
                    </a:lnTo>
                    <a:lnTo>
                      <a:pt x="138" y="199"/>
                    </a:lnTo>
                    <a:lnTo>
                      <a:pt x="138" y="194"/>
                    </a:lnTo>
                    <a:lnTo>
                      <a:pt x="136" y="189"/>
                    </a:lnTo>
                    <a:lnTo>
                      <a:pt x="132" y="185"/>
                    </a:lnTo>
                    <a:lnTo>
                      <a:pt x="125" y="183"/>
                    </a:lnTo>
                    <a:lnTo>
                      <a:pt x="101" y="177"/>
                    </a:lnTo>
                    <a:lnTo>
                      <a:pt x="80" y="169"/>
                    </a:lnTo>
                    <a:lnTo>
                      <a:pt x="62" y="158"/>
                    </a:lnTo>
                    <a:lnTo>
                      <a:pt x="49" y="146"/>
                    </a:lnTo>
                    <a:lnTo>
                      <a:pt x="40" y="131"/>
                    </a:lnTo>
                    <a:lnTo>
                      <a:pt x="36" y="115"/>
                    </a:lnTo>
                    <a:lnTo>
                      <a:pt x="36" y="97"/>
                    </a:lnTo>
                    <a:lnTo>
                      <a:pt x="43" y="79"/>
                    </a:lnTo>
                    <a:lnTo>
                      <a:pt x="52" y="66"/>
                    </a:lnTo>
                    <a:lnTo>
                      <a:pt x="64" y="54"/>
                    </a:lnTo>
                    <a:lnTo>
                      <a:pt x="77" y="43"/>
                    </a:lnTo>
                    <a:lnTo>
                      <a:pt x="91" y="33"/>
                    </a:lnTo>
                    <a:lnTo>
                      <a:pt x="104" y="24"/>
                    </a:lnTo>
                    <a:lnTo>
                      <a:pt x="119" y="16"/>
                    </a:lnTo>
                    <a:lnTo>
                      <a:pt x="132" y="8"/>
                    </a:lnTo>
                    <a:lnTo>
                      <a:pt x="142" y="1"/>
                    </a:lnTo>
                    <a:lnTo>
                      <a:pt x="132" y="0"/>
                    </a:lnTo>
                    <a:lnTo>
                      <a:pt x="116" y="5"/>
                    </a:lnTo>
                    <a:lnTo>
                      <a:pt x="94" y="16"/>
                    </a:lnTo>
                    <a:lnTo>
                      <a:pt x="69" y="31"/>
                    </a:lnTo>
                    <a:lnTo>
                      <a:pt x="46" y="50"/>
                    </a:lnTo>
                    <a:lnTo>
                      <a:pt x="24" y="70"/>
                    </a:lnTo>
                    <a:lnTo>
                      <a:pt x="9" y="92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8" name="Freeform 34"/>
              <p:cNvSpPr>
                <a:spLocks/>
              </p:cNvSpPr>
              <p:nvPr/>
            </p:nvSpPr>
            <p:spPr bwMode="auto">
              <a:xfrm>
                <a:off x="1515" y="2198"/>
                <a:ext cx="101" cy="136"/>
              </a:xfrm>
              <a:custGeom>
                <a:avLst/>
                <a:gdLst>
                  <a:gd name="T0" fmla="*/ 9 w 304"/>
                  <a:gd name="T1" fmla="*/ 13 h 272"/>
                  <a:gd name="T2" fmla="*/ 10 w 304"/>
                  <a:gd name="T3" fmla="*/ 15 h 272"/>
                  <a:gd name="T4" fmla="*/ 10 w 304"/>
                  <a:gd name="T5" fmla="*/ 18 h 272"/>
                  <a:gd name="T6" fmla="*/ 10 w 304"/>
                  <a:gd name="T7" fmla="*/ 20 h 272"/>
                  <a:gd name="T8" fmla="*/ 10 w 304"/>
                  <a:gd name="T9" fmla="*/ 22 h 272"/>
                  <a:gd name="T10" fmla="*/ 9 w 304"/>
                  <a:gd name="T11" fmla="*/ 25 h 272"/>
                  <a:gd name="T12" fmla="*/ 8 w 304"/>
                  <a:gd name="T13" fmla="*/ 26 h 272"/>
                  <a:gd name="T14" fmla="*/ 7 w 304"/>
                  <a:gd name="T15" fmla="*/ 29 h 272"/>
                  <a:gd name="T16" fmla="*/ 6 w 304"/>
                  <a:gd name="T17" fmla="*/ 30 h 272"/>
                  <a:gd name="T18" fmla="*/ 6 w 304"/>
                  <a:gd name="T19" fmla="*/ 31 h 272"/>
                  <a:gd name="T20" fmla="*/ 6 w 304"/>
                  <a:gd name="T21" fmla="*/ 33 h 272"/>
                  <a:gd name="T22" fmla="*/ 6 w 304"/>
                  <a:gd name="T23" fmla="*/ 34 h 272"/>
                  <a:gd name="T24" fmla="*/ 6 w 304"/>
                  <a:gd name="T25" fmla="*/ 34 h 272"/>
                  <a:gd name="T26" fmla="*/ 6 w 304"/>
                  <a:gd name="T27" fmla="*/ 34 h 272"/>
                  <a:gd name="T28" fmla="*/ 7 w 304"/>
                  <a:gd name="T29" fmla="*/ 33 h 272"/>
                  <a:gd name="T30" fmla="*/ 8 w 304"/>
                  <a:gd name="T31" fmla="*/ 29 h 272"/>
                  <a:gd name="T32" fmla="*/ 9 w 304"/>
                  <a:gd name="T33" fmla="*/ 26 h 272"/>
                  <a:gd name="T34" fmla="*/ 11 w 304"/>
                  <a:gd name="T35" fmla="*/ 24 h 272"/>
                  <a:gd name="T36" fmla="*/ 11 w 304"/>
                  <a:gd name="T37" fmla="*/ 20 h 272"/>
                  <a:gd name="T38" fmla="*/ 11 w 304"/>
                  <a:gd name="T39" fmla="*/ 17 h 272"/>
                  <a:gd name="T40" fmla="*/ 10 w 304"/>
                  <a:gd name="T41" fmla="*/ 13 h 272"/>
                  <a:gd name="T42" fmla="*/ 9 w 304"/>
                  <a:gd name="T43" fmla="*/ 10 h 272"/>
                  <a:gd name="T44" fmla="*/ 8 w 304"/>
                  <a:gd name="T45" fmla="*/ 9 h 272"/>
                  <a:gd name="T46" fmla="*/ 7 w 304"/>
                  <a:gd name="T47" fmla="*/ 6 h 272"/>
                  <a:gd name="T48" fmla="*/ 6 w 304"/>
                  <a:gd name="T49" fmla="*/ 4 h 272"/>
                  <a:gd name="T50" fmla="*/ 5 w 304"/>
                  <a:gd name="T51" fmla="*/ 3 h 272"/>
                  <a:gd name="T52" fmla="*/ 3 w 304"/>
                  <a:gd name="T53" fmla="*/ 1 h 272"/>
                  <a:gd name="T54" fmla="*/ 2 w 304"/>
                  <a:gd name="T55" fmla="*/ 1 h 272"/>
                  <a:gd name="T56" fmla="*/ 1 w 304"/>
                  <a:gd name="T57" fmla="*/ 1 h 272"/>
                  <a:gd name="T58" fmla="*/ 0 w 304"/>
                  <a:gd name="T59" fmla="*/ 1 h 272"/>
                  <a:gd name="T60" fmla="*/ 0 w 304"/>
                  <a:gd name="T61" fmla="*/ 1 h 272"/>
                  <a:gd name="T62" fmla="*/ 1 w 304"/>
                  <a:gd name="T63" fmla="*/ 1 h 272"/>
                  <a:gd name="T64" fmla="*/ 2 w 304"/>
                  <a:gd name="T65" fmla="*/ 2 h 272"/>
                  <a:gd name="T66" fmla="*/ 4 w 304"/>
                  <a:gd name="T67" fmla="*/ 4 h 272"/>
                  <a:gd name="T68" fmla="*/ 5 w 304"/>
                  <a:gd name="T69" fmla="*/ 5 h 272"/>
                  <a:gd name="T70" fmla="*/ 6 w 304"/>
                  <a:gd name="T71" fmla="*/ 7 h 272"/>
                  <a:gd name="T72" fmla="*/ 7 w 304"/>
                  <a:gd name="T73" fmla="*/ 9 h 272"/>
                  <a:gd name="T74" fmla="*/ 9 w 304"/>
                  <a:gd name="T75" fmla="*/ 11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4"/>
                  <a:gd name="T115" fmla="*/ 0 h 272"/>
                  <a:gd name="T116" fmla="*/ 304 w 304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4" h="272">
                    <a:moveTo>
                      <a:pt x="246" y="102"/>
                    </a:moveTo>
                    <a:lnTo>
                      <a:pt x="257" y="109"/>
                    </a:lnTo>
                    <a:lnTo>
                      <a:pt x="265" y="117"/>
                    </a:lnTo>
                    <a:lnTo>
                      <a:pt x="271" y="126"/>
                    </a:lnTo>
                    <a:lnTo>
                      <a:pt x="277" y="135"/>
                    </a:lnTo>
                    <a:lnTo>
                      <a:pt x="278" y="144"/>
                    </a:lnTo>
                    <a:lnTo>
                      <a:pt x="278" y="154"/>
                    </a:lnTo>
                    <a:lnTo>
                      <a:pt x="274" y="164"/>
                    </a:lnTo>
                    <a:lnTo>
                      <a:pt x="268" y="173"/>
                    </a:lnTo>
                    <a:lnTo>
                      <a:pt x="258" y="183"/>
                    </a:lnTo>
                    <a:lnTo>
                      <a:pt x="246" y="192"/>
                    </a:lnTo>
                    <a:lnTo>
                      <a:pt x="233" y="200"/>
                    </a:lnTo>
                    <a:lnTo>
                      <a:pt x="219" y="208"/>
                    </a:lnTo>
                    <a:lnTo>
                      <a:pt x="206" y="215"/>
                    </a:lnTo>
                    <a:lnTo>
                      <a:pt x="191" y="224"/>
                    </a:lnTo>
                    <a:lnTo>
                      <a:pt x="177" y="232"/>
                    </a:lnTo>
                    <a:lnTo>
                      <a:pt x="164" y="241"/>
                    </a:lnTo>
                    <a:lnTo>
                      <a:pt x="159" y="244"/>
                    </a:lnTo>
                    <a:lnTo>
                      <a:pt x="157" y="248"/>
                    </a:lnTo>
                    <a:lnTo>
                      <a:pt x="154" y="252"/>
                    </a:lnTo>
                    <a:lnTo>
                      <a:pt x="151" y="256"/>
                    </a:lnTo>
                    <a:lnTo>
                      <a:pt x="149" y="260"/>
                    </a:lnTo>
                    <a:lnTo>
                      <a:pt x="149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7" y="272"/>
                    </a:lnTo>
                    <a:lnTo>
                      <a:pt x="172" y="271"/>
                    </a:lnTo>
                    <a:lnTo>
                      <a:pt x="177" y="268"/>
                    </a:lnTo>
                    <a:lnTo>
                      <a:pt x="191" y="257"/>
                    </a:lnTo>
                    <a:lnTo>
                      <a:pt x="207" y="246"/>
                    </a:lnTo>
                    <a:lnTo>
                      <a:pt x="223" y="236"/>
                    </a:lnTo>
                    <a:lnTo>
                      <a:pt x="241" y="226"/>
                    </a:lnTo>
                    <a:lnTo>
                      <a:pt x="257" y="215"/>
                    </a:lnTo>
                    <a:lnTo>
                      <a:pt x="271" y="204"/>
                    </a:lnTo>
                    <a:lnTo>
                      <a:pt x="286" y="192"/>
                    </a:lnTo>
                    <a:lnTo>
                      <a:pt x="296" y="179"/>
                    </a:lnTo>
                    <a:lnTo>
                      <a:pt x="303" y="164"/>
                    </a:lnTo>
                    <a:lnTo>
                      <a:pt x="304" y="149"/>
                    </a:lnTo>
                    <a:lnTo>
                      <a:pt x="300" y="134"/>
                    </a:lnTo>
                    <a:lnTo>
                      <a:pt x="293" y="120"/>
                    </a:lnTo>
                    <a:lnTo>
                      <a:pt x="281" y="106"/>
                    </a:lnTo>
                    <a:lnTo>
                      <a:pt x="267" y="94"/>
                    </a:lnTo>
                    <a:lnTo>
                      <a:pt x="249" y="83"/>
                    </a:lnTo>
                    <a:lnTo>
                      <a:pt x="232" y="73"/>
                    </a:lnTo>
                    <a:lnTo>
                      <a:pt x="219" y="65"/>
                    </a:lnTo>
                    <a:lnTo>
                      <a:pt x="204" y="59"/>
                    </a:lnTo>
                    <a:lnTo>
                      <a:pt x="188" y="52"/>
                    </a:lnTo>
                    <a:lnTo>
                      <a:pt x="172" y="45"/>
                    </a:lnTo>
                    <a:lnTo>
                      <a:pt x="157" y="38"/>
                    </a:lnTo>
                    <a:lnTo>
                      <a:pt x="139" y="31"/>
                    </a:lnTo>
                    <a:lnTo>
                      <a:pt x="122" y="25"/>
                    </a:lnTo>
                    <a:lnTo>
                      <a:pt x="106" y="19"/>
                    </a:lnTo>
                    <a:lnTo>
                      <a:pt x="90" y="14"/>
                    </a:lnTo>
                    <a:lnTo>
                      <a:pt x="74" y="9"/>
                    </a:lnTo>
                    <a:lnTo>
                      <a:pt x="58" y="6"/>
                    </a:lnTo>
                    <a:lnTo>
                      <a:pt x="43" y="3"/>
                    </a:lnTo>
                    <a:lnTo>
                      <a:pt x="30" y="1"/>
                    </a:lnTo>
                    <a:lnTo>
                      <a:pt x="19" y="0"/>
                    </a:lnTo>
                    <a:lnTo>
                      <a:pt x="9" y="1"/>
                    </a:lnTo>
                    <a:lnTo>
                      <a:pt x="0" y="3"/>
                    </a:lnTo>
                    <a:lnTo>
                      <a:pt x="10" y="5"/>
                    </a:lnTo>
                    <a:lnTo>
                      <a:pt x="22" y="8"/>
                    </a:lnTo>
                    <a:lnTo>
                      <a:pt x="35" y="12"/>
                    </a:lnTo>
                    <a:lnTo>
                      <a:pt x="48" y="16"/>
                    </a:lnTo>
                    <a:lnTo>
                      <a:pt x="64" y="21"/>
                    </a:lnTo>
                    <a:lnTo>
                      <a:pt x="80" y="26"/>
                    </a:lnTo>
                    <a:lnTo>
                      <a:pt x="97" y="32"/>
                    </a:lnTo>
                    <a:lnTo>
                      <a:pt x="114" y="38"/>
                    </a:lnTo>
                    <a:lnTo>
                      <a:pt x="132" y="45"/>
                    </a:lnTo>
                    <a:lnTo>
                      <a:pt x="149" y="52"/>
                    </a:lnTo>
                    <a:lnTo>
                      <a:pt x="167" y="60"/>
                    </a:lnTo>
                    <a:lnTo>
                      <a:pt x="184" y="69"/>
                    </a:lnTo>
                    <a:lnTo>
                      <a:pt x="201" y="77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C9E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399" name="Freeform 35"/>
              <p:cNvSpPr>
                <a:spLocks/>
              </p:cNvSpPr>
              <p:nvPr/>
            </p:nvSpPr>
            <p:spPr bwMode="auto">
              <a:xfrm>
                <a:off x="1403" y="2357"/>
                <a:ext cx="34" cy="82"/>
              </a:xfrm>
              <a:custGeom>
                <a:avLst/>
                <a:gdLst>
                  <a:gd name="T0" fmla="*/ 1 w 103"/>
                  <a:gd name="T1" fmla="*/ 1 h 164"/>
                  <a:gd name="T2" fmla="*/ 1 w 103"/>
                  <a:gd name="T3" fmla="*/ 1 h 164"/>
                  <a:gd name="T4" fmla="*/ 1 w 103"/>
                  <a:gd name="T5" fmla="*/ 1 h 164"/>
                  <a:gd name="T6" fmla="*/ 1 w 103"/>
                  <a:gd name="T7" fmla="*/ 1 h 164"/>
                  <a:gd name="T8" fmla="*/ 1 w 103"/>
                  <a:gd name="T9" fmla="*/ 0 h 164"/>
                  <a:gd name="T10" fmla="*/ 0 w 103"/>
                  <a:gd name="T11" fmla="*/ 1 h 164"/>
                  <a:gd name="T12" fmla="*/ 0 w 103"/>
                  <a:gd name="T13" fmla="*/ 1 h 164"/>
                  <a:gd name="T14" fmla="*/ 0 w 103"/>
                  <a:gd name="T15" fmla="*/ 1 h 164"/>
                  <a:gd name="T16" fmla="*/ 0 w 103"/>
                  <a:gd name="T17" fmla="*/ 1 h 164"/>
                  <a:gd name="T18" fmla="*/ 0 w 103"/>
                  <a:gd name="T19" fmla="*/ 5 h 164"/>
                  <a:gd name="T20" fmla="*/ 1 w 103"/>
                  <a:gd name="T21" fmla="*/ 7 h 164"/>
                  <a:gd name="T22" fmla="*/ 1 w 103"/>
                  <a:gd name="T23" fmla="*/ 11 h 164"/>
                  <a:gd name="T24" fmla="*/ 2 w 103"/>
                  <a:gd name="T25" fmla="*/ 14 h 164"/>
                  <a:gd name="T26" fmla="*/ 2 w 103"/>
                  <a:gd name="T27" fmla="*/ 17 h 164"/>
                  <a:gd name="T28" fmla="*/ 3 w 103"/>
                  <a:gd name="T29" fmla="*/ 19 h 164"/>
                  <a:gd name="T30" fmla="*/ 4 w 103"/>
                  <a:gd name="T31" fmla="*/ 21 h 164"/>
                  <a:gd name="T32" fmla="*/ 4 w 103"/>
                  <a:gd name="T33" fmla="*/ 21 h 164"/>
                  <a:gd name="T34" fmla="*/ 4 w 103"/>
                  <a:gd name="T35" fmla="*/ 20 h 164"/>
                  <a:gd name="T36" fmla="*/ 3 w 103"/>
                  <a:gd name="T37" fmla="*/ 18 h 164"/>
                  <a:gd name="T38" fmla="*/ 3 w 103"/>
                  <a:gd name="T39" fmla="*/ 15 h 164"/>
                  <a:gd name="T40" fmla="*/ 3 w 103"/>
                  <a:gd name="T41" fmla="*/ 12 h 164"/>
                  <a:gd name="T42" fmla="*/ 2 w 103"/>
                  <a:gd name="T43" fmla="*/ 10 h 164"/>
                  <a:gd name="T44" fmla="*/ 2 w 103"/>
                  <a:gd name="T45" fmla="*/ 6 h 164"/>
                  <a:gd name="T46" fmla="*/ 2 w 103"/>
                  <a:gd name="T47" fmla="*/ 5 h 164"/>
                  <a:gd name="T48" fmla="*/ 1 w 103"/>
                  <a:gd name="T49" fmla="*/ 1 h 16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03"/>
                  <a:gd name="T76" fmla="*/ 0 h 164"/>
                  <a:gd name="T77" fmla="*/ 103 w 103"/>
                  <a:gd name="T78" fmla="*/ 164 h 16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03" h="164">
                    <a:moveTo>
                      <a:pt x="39" y="12"/>
                    </a:moveTo>
                    <a:lnTo>
                      <a:pt x="37" y="7"/>
                    </a:lnTo>
                    <a:lnTo>
                      <a:pt x="32" y="3"/>
                    </a:lnTo>
                    <a:lnTo>
                      <a:pt x="25" y="1"/>
                    </a:lnTo>
                    <a:lnTo>
                      <a:pt x="18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0" y="10"/>
                    </a:lnTo>
                    <a:lnTo>
                      <a:pt x="0" y="15"/>
                    </a:lnTo>
                    <a:lnTo>
                      <a:pt x="8" y="37"/>
                    </a:lnTo>
                    <a:lnTo>
                      <a:pt x="19" y="63"/>
                    </a:lnTo>
                    <a:lnTo>
                      <a:pt x="34" y="88"/>
                    </a:lnTo>
                    <a:lnTo>
                      <a:pt x="51" y="112"/>
                    </a:lnTo>
                    <a:lnTo>
                      <a:pt x="68" y="133"/>
                    </a:lnTo>
                    <a:lnTo>
                      <a:pt x="84" y="150"/>
                    </a:lnTo>
                    <a:lnTo>
                      <a:pt x="96" y="161"/>
                    </a:lnTo>
                    <a:lnTo>
                      <a:pt x="103" y="164"/>
                    </a:lnTo>
                    <a:lnTo>
                      <a:pt x="100" y="153"/>
                    </a:lnTo>
                    <a:lnTo>
                      <a:pt x="93" y="139"/>
                    </a:lnTo>
                    <a:lnTo>
                      <a:pt x="84" y="121"/>
                    </a:lnTo>
                    <a:lnTo>
                      <a:pt x="74" y="100"/>
                    </a:lnTo>
                    <a:lnTo>
                      <a:pt x="64" y="78"/>
                    </a:lnTo>
                    <a:lnTo>
                      <a:pt x="54" y="55"/>
                    </a:lnTo>
                    <a:lnTo>
                      <a:pt x="45" y="33"/>
                    </a:lnTo>
                    <a:lnTo>
                      <a:pt x="39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0" name="Freeform 36"/>
              <p:cNvSpPr>
                <a:spLocks/>
              </p:cNvSpPr>
              <p:nvPr/>
            </p:nvSpPr>
            <p:spPr bwMode="auto">
              <a:xfrm>
                <a:off x="1388" y="2313"/>
                <a:ext cx="18" cy="42"/>
              </a:xfrm>
              <a:custGeom>
                <a:avLst/>
                <a:gdLst>
                  <a:gd name="T0" fmla="*/ 1 w 54"/>
                  <a:gd name="T1" fmla="*/ 2 h 82"/>
                  <a:gd name="T2" fmla="*/ 1 w 54"/>
                  <a:gd name="T3" fmla="*/ 1 h 82"/>
                  <a:gd name="T4" fmla="*/ 1 w 54"/>
                  <a:gd name="T5" fmla="*/ 1 h 82"/>
                  <a:gd name="T6" fmla="*/ 1 w 54"/>
                  <a:gd name="T7" fmla="*/ 0 h 82"/>
                  <a:gd name="T8" fmla="*/ 0 w 54"/>
                  <a:gd name="T9" fmla="*/ 0 h 82"/>
                  <a:gd name="T10" fmla="*/ 0 w 54"/>
                  <a:gd name="T11" fmla="*/ 1 h 82"/>
                  <a:gd name="T12" fmla="*/ 0 w 54"/>
                  <a:gd name="T13" fmla="*/ 1 h 82"/>
                  <a:gd name="T14" fmla="*/ 0 w 54"/>
                  <a:gd name="T15" fmla="*/ 1 h 82"/>
                  <a:gd name="T16" fmla="*/ 0 w 54"/>
                  <a:gd name="T17" fmla="*/ 2 h 82"/>
                  <a:gd name="T18" fmla="*/ 0 w 54"/>
                  <a:gd name="T19" fmla="*/ 3 h 82"/>
                  <a:gd name="T20" fmla="*/ 0 w 54"/>
                  <a:gd name="T21" fmla="*/ 5 h 82"/>
                  <a:gd name="T22" fmla="*/ 0 w 54"/>
                  <a:gd name="T23" fmla="*/ 6 h 82"/>
                  <a:gd name="T24" fmla="*/ 1 w 54"/>
                  <a:gd name="T25" fmla="*/ 8 h 82"/>
                  <a:gd name="T26" fmla="*/ 1 w 54"/>
                  <a:gd name="T27" fmla="*/ 9 h 82"/>
                  <a:gd name="T28" fmla="*/ 1 w 54"/>
                  <a:gd name="T29" fmla="*/ 10 h 82"/>
                  <a:gd name="T30" fmla="*/ 2 w 54"/>
                  <a:gd name="T31" fmla="*/ 11 h 82"/>
                  <a:gd name="T32" fmla="*/ 2 w 54"/>
                  <a:gd name="T33" fmla="*/ 11 h 82"/>
                  <a:gd name="T34" fmla="*/ 2 w 54"/>
                  <a:gd name="T35" fmla="*/ 9 h 82"/>
                  <a:gd name="T36" fmla="*/ 2 w 54"/>
                  <a:gd name="T37" fmla="*/ 6 h 82"/>
                  <a:gd name="T38" fmla="*/ 1 w 54"/>
                  <a:gd name="T39" fmla="*/ 4 h 82"/>
                  <a:gd name="T40" fmla="*/ 1 w 54"/>
                  <a:gd name="T41" fmla="*/ 2 h 8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4"/>
                  <a:gd name="T64" fmla="*/ 0 h 82"/>
                  <a:gd name="T65" fmla="*/ 54 w 54"/>
                  <a:gd name="T66" fmla="*/ 82 h 8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4" h="82">
                    <a:moveTo>
                      <a:pt x="28" y="9"/>
                    </a:moveTo>
                    <a:lnTo>
                      <a:pt x="26" y="5"/>
                    </a:lnTo>
                    <a:lnTo>
                      <a:pt x="22" y="2"/>
                    </a:lnTo>
                    <a:lnTo>
                      <a:pt x="18" y="0"/>
                    </a:lnTo>
                    <a:lnTo>
                      <a:pt x="12" y="0"/>
                    </a:lnTo>
                    <a:lnTo>
                      <a:pt x="8" y="1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21"/>
                    </a:lnTo>
                    <a:lnTo>
                      <a:pt x="5" y="33"/>
                    </a:lnTo>
                    <a:lnTo>
                      <a:pt x="10" y="45"/>
                    </a:lnTo>
                    <a:lnTo>
                      <a:pt x="18" y="57"/>
                    </a:lnTo>
                    <a:lnTo>
                      <a:pt x="26" y="68"/>
                    </a:lnTo>
                    <a:lnTo>
                      <a:pt x="35" y="76"/>
                    </a:lnTo>
                    <a:lnTo>
                      <a:pt x="45" y="81"/>
                    </a:lnTo>
                    <a:lnTo>
                      <a:pt x="53" y="82"/>
                    </a:lnTo>
                    <a:lnTo>
                      <a:pt x="54" y="66"/>
                    </a:lnTo>
                    <a:lnTo>
                      <a:pt x="47" y="47"/>
                    </a:lnTo>
                    <a:lnTo>
                      <a:pt x="38" y="28"/>
                    </a:lnTo>
                    <a:lnTo>
                      <a:pt x="2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1" name="Freeform 37"/>
              <p:cNvSpPr>
                <a:spLocks/>
              </p:cNvSpPr>
              <p:nvPr/>
            </p:nvSpPr>
            <p:spPr bwMode="auto">
              <a:xfrm>
                <a:off x="1373" y="2283"/>
                <a:ext cx="16" cy="24"/>
              </a:xfrm>
              <a:custGeom>
                <a:avLst/>
                <a:gdLst>
                  <a:gd name="T0" fmla="*/ 1 w 46"/>
                  <a:gd name="T1" fmla="*/ 1 h 47"/>
                  <a:gd name="T2" fmla="*/ 1 w 46"/>
                  <a:gd name="T3" fmla="*/ 1 h 47"/>
                  <a:gd name="T4" fmla="*/ 1 w 46"/>
                  <a:gd name="T5" fmla="*/ 1 h 47"/>
                  <a:gd name="T6" fmla="*/ 1 w 46"/>
                  <a:gd name="T7" fmla="*/ 1 h 47"/>
                  <a:gd name="T8" fmla="*/ 1 w 46"/>
                  <a:gd name="T9" fmla="*/ 1 h 47"/>
                  <a:gd name="T10" fmla="*/ 1 w 46"/>
                  <a:gd name="T11" fmla="*/ 1 h 47"/>
                  <a:gd name="T12" fmla="*/ 1 w 46"/>
                  <a:gd name="T13" fmla="*/ 1 h 47"/>
                  <a:gd name="T14" fmla="*/ 1 w 46"/>
                  <a:gd name="T15" fmla="*/ 0 h 47"/>
                  <a:gd name="T16" fmla="*/ 0 w 46"/>
                  <a:gd name="T17" fmla="*/ 0 h 47"/>
                  <a:gd name="T18" fmla="*/ 0 w 46"/>
                  <a:gd name="T19" fmla="*/ 1 h 47"/>
                  <a:gd name="T20" fmla="*/ 0 w 46"/>
                  <a:gd name="T21" fmla="*/ 1 h 47"/>
                  <a:gd name="T22" fmla="*/ 0 w 46"/>
                  <a:gd name="T23" fmla="*/ 1 h 47"/>
                  <a:gd name="T24" fmla="*/ 0 w 46"/>
                  <a:gd name="T25" fmla="*/ 2 h 47"/>
                  <a:gd name="T26" fmla="*/ 0 w 46"/>
                  <a:gd name="T27" fmla="*/ 2 h 47"/>
                  <a:gd name="T28" fmla="*/ 0 w 46"/>
                  <a:gd name="T29" fmla="*/ 3 h 47"/>
                  <a:gd name="T30" fmla="*/ 0 w 46"/>
                  <a:gd name="T31" fmla="*/ 4 h 47"/>
                  <a:gd name="T32" fmla="*/ 1 w 46"/>
                  <a:gd name="T33" fmla="*/ 5 h 47"/>
                  <a:gd name="T34" fmla="*/ 1 w 46"/>
                  <a:gd name="T35" fmla="*/ 5 h 47"/>
                  <a:gd name="T36" fmla="*/ 1 w 46"/>
                  <a:gd name="T37" fmla="*/ 6 h 47"/>
                  <a:gd name="T38" fmla="*/ 2 w 46"/>
                  <a:gd name="T39" fmla="*/ 6 h 47"/>
                  <a:gd name="T40" fmla="*/ 2 w 46"/>
                  <a:gd name="T41" fmla="*/ 6 h 47"/>
                  <a:gd name="T42" fmla="*/ 2 w 46"/>
                  <a:gd name="T43" fmla="*/ 5 h 47"/>
                  <a:gd name="T44" fmla="*/ 2 w 46"/>
                  <a:gd name="T45" fmla="*/ 4 h 47"/>
                  <a:gd name="T46" fmla="*/ 1 w 46"/>
                  <a:gd name="T47" fmla="*/ 2 h 47"/>
                  <a:gd name="T48" fmla="*/ 1 w 46"/>
                  <a:gd name="T49" fmla="*/ 1 h 4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6"/>
                  <a:gd name="T76" fmla="*/ 0 h 47"/>
                  <a:gd name="T77" fmla="*/ 46 w 46"/>
                  <a:gd name="T78" fmla="*/ 47 h 47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6" h="47">
                    <a:moveTo>
                      <a:pt x="24" y="6"/>
                    </a:moveTo>
                    <a:lnTo>
                      <a:pt x="24" y="7"/>
                    </a:lnTo>
                    <a:lnTo>
                      <a:pt x="23" y="4"/>
                    </a:lnTo>
                    <a:lnTo>
                      <a:pt x="19" y="1"/>
                    </a:lnTo>
                    <a:lnTo>
                      <a:pt x="14" y="0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5"/>
                    </a:lnTo>
                    <a:lnTo>
                      <a:pt x="4" y="21"/>
                    </a:lnTo>
                    <a:lnTo>
                      <a:pt x="10" y="28"/>
                    </a:lnTo>
                    <a:lnTo>
                      <a:pt x="17" y="34"/>
                    </a:lnTo>
                    <a:lnTo>
                      <a:pt x="24" y="40"/>
                    </a:lnTo>
                    <a:lnTo>
                      <a:pt x="33" y="44"/>
                    </a:lnTo>
                    <a:lnTo>
                      <a:pt x="40" y="47"/>
                    </a:lnTo>
                    <a:lnTo>
                      <a:pt x="46" y="47"/>
                    </a:lnTo>
                    <a:lnTo>
                      <a:pt x="45" y="37"/>
                    </a:lnTo>
                    <a:lnTo>
                      <a:pt x="39" y="25"/>
                    </a:lnTo>
                    <a:lnTo>
                      <a:pt x="30" y="14"/>
                    </a:lnTo>
                    <a:lnTo>
                      <a:pt x="24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2" name="Freeform 38"/>
              <p:cNvSpPr>
                <a:spLocks/>
              </p:cNvSpPr>
              <p:nvPr/>
            </p:nvSpPr>
            <p:spPr bwMode="auto">
              <a:xfrm>
                <a:off x="1360" y="2263"/>
                <a:ext cx="21" cy="16"/>
              </a:xfrm>
              <a:custGeom>
                <a:avLst/>
                <a:gdLst>
                  <a:gd name="T0" fmla="*/ 2 w 63"/>
                  <a:gd name="T1" fmla="*/ 3 h 31"/>
                  <a:gd name="T2" fmla="*/ 2 w 63"/>
                  <a:gd name="T3" fmla="*/ 3 h 31"/>
                  <a:gd name="T4" fmla="*/ 2 w 63"/>
                  <a:gd name="T5" fmla="*/ 3 h 31"/>
                  <a:gd name="T6" fmla="*/ 2 w 63"/>
                  <a:gd name="T7" fmla="*/ 2 h 31"/>
                  <a:gd name="T8" fmla="*/ 2 w 63"/>
                  <a:gd name="T9" fmla="*/ 2 h 31"/>
                  <a:gd name="T10" fmla="*/ 2 w 63"/>
                  <a:gd name="T11" fmla="*/ 1 h 31"/>
                  <a:gd name="T12" fmla="*/ 2 w 63"/>
                  <a:gd name="T13" fmla="*/ 1 h 31"/>
                  <a:gd name="T14" fmla="*/ 2 w 63"/>
                  <a:gd name="T15" fmla="*/ 0 h 31"/>
                  <a:gd name="T16" fmla="*/ 2 w 63"/>
                  <a:gd name="T17" fmla="*/ 0 h 31"/>
                  <a:gd name="T18" fmla="*/ 1 w 63"/>
                  <a:gd name="T19" fmla="*/ 0 h 31"/>
                  <a:gd name="T20" fmla="*/ 1 w 63"/>
                  <a:gd name="T21" fmla="*/ 1 h 31"/>
                  <a:gd name="T22" fmla="*/ 1 w 63"/>
                  <a:gd name="T23" fmla="*/ 1 h 31"/>
                  <a:gd name="T24" fmla="*/ 1 w 63"/>
                  <a:gd name="T25" fmla="*/ 1 h 31"/>
                  <a:gd name="T26" fmla="*/ 0 w 63"/>
                  <a:gd name="T27" fmla="*/ 2 h 31"/>
                  <a:gd name="T28" fmla="*/ 0 w 63"/>
                  <a:gd name="T29" fmla="*/ 3 h 31"/>
                  <a:gd name="T30" fmla="*/ 0 w 63"/>
                  <a:gd name="T31" fmla="*/ 4 h 31"/>
                  <a:gd name="T32" fmla="*/ 0 w 63"/>
                  <a:gd name="T33" fmla="*/ 4 h 31"/>
                  <a:gd name="T34" fmla="*/ 0 w 63"/>
                  <a:gd name="T35" fmla="*/ 4 h 31"/>
                  <a:gd name="T36" fmla="*/ 0 w 63"/>
                  <a:gd name="T37" fmla="*/ 4 h 31"/>
                  <a:gd name="T38" fmla="*/ 1 w 63"/>
                  <a:gd name="T39" fmla="*/ 4 h 31"/>
                  <a:gd name="T40" fmla="*/ 1 w 63"/>
                  <a:gd name="T41" fmla="*/ 4 h 31"/>
                  <a:gd name="T42" fmla="*/ 1 w 63"/>
                  <a:gd name="T43" fmla="*/ 4 h 31"/>
                  <a:gd name="T44" fmla="*/ 1 w 63"/>
                  <a:gd name="T45" fmla="*/ 4 h 31"/>
                  <a:gd name="T46" fmla="*/ 2 w 63"/>
                  <a:gd name="T47" fmla="*/ 4 h 31"/>
                  <a:gd name="T48" fmla="*/ 2 w 63"/>
                  <a:gd name="T49" fmla="*/ 3 h 3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3"/>
                  <a:gd name="T76" fmla="*/ 0 h 31"/>
                  <a:gd name="T77" fmla="*/ 63 w 63"/>
                  <a:gd name="T78" fmla="*/ 31 h 3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3" h="31">
                    <a:moveTo>
                      <a:pt x="50" y="23"/>
                    </a:moveTo>
                    <a:lnTo>
                      <a:pt x="56" y="21"/>
                    </a:lnTo>
                    <a:lnTo>
                      <a:pt x="62" y="18"/>
                    </a:lnTo>
                    <a:lnTo>
                      <a:pt x="63" y="14"/>
                    </a:lnTo>
                    <a:lnTo>
                      <a:pt x="63" y="10"/>
                    </a:lnTo>
                    <a:lnTo>
                      <a:pt x="61" y="5"/>
                    </a:lnTo>
                    <a:lnTo>
                      <a:pt x="56" y="2"/>
                    </a:lnTo>
                    <a:lnTo>
                      <a:pt x="50" y="0"/>
                    </a:lnTo>
                    <a:lnTo>
                      <a:pt x="43" y="0"/>
                    </a:lnTo>
                    <a:lnTo>
                      <a:pt x="40" y="0"/>
                    </a:lnTo>
                    <a:lnTo>
                      <a:pt x="34" y="1"/>
                    </a:lnTo>
                    <a:lnTo>
                      <a:pt x="26" y="3"/>
                    </a:lnTo>
                    <a:lnTo>
                      <a:pt x="16" y="7"/>
                    </a:lnTo>
                    <a:lnTo>
                      <a:pt x="7" y="13"/>
                    </a:lnTo>
                    <a:lnTo>
                      <a:pt x="3" y="19"/>
                    </a:lnTo>
                    <a:lnTo>
                      <a:pt x="0" y="25"/>
                    </a:lnTo>
                    <a:lnTo>
                      <a:pt x="0" y="27"/>
                    </a:lnTo>
                    <a:lnTo>
                      <a:pt x="4" y="29"/>
                    </a:lnTo>
                    <a:lnTo>
                      <a:pt x="10" y="31"/>
                    </a:lnTo>
                    <a:lnTo>
                      <a:pt x="16" y="31"/>
                    </a:lnTo>
                    <a:lnTo>
                      <a:pt x="21" y="31"/>
                    </a:lnTo>
                    <a:lnTo>
                      <a:pt x="29" y="29"/>
                    </a:lnTo>
                    <a:lnTo>
                      <a:pt x="36" y="28"/>
                    </a:lnTo>
                    <a:lnTo>
                      <a:pt x="43" y="26"/>
                    </a:lnTo>
                    <a:lnTo>
                      <a:pt x="50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3" name="Freeform 39"/>
              <p:cNvSpPr>
                <a:spLocks/>
              </p:cNvSpPr>
              <p:nvPr/>
            </p:nvSpPr>
            <p:spPr bwMode="auto">
              <a:xfrm>
                <a:off x="1261" y="2237"/>
                <a:ext cx="81" cy="103"/>
              </a:xfrm>
              <a:custGeom>
                <a:avLst/>
                <a:gdLst>
                  <a:gd name="T0" fmla="*/ 3 w 245"/>
                  <a:gd name="T1" fmla="*/ 3 h 206"/>
                  <a:gd name="T2" fmla="*/ 3 w 245"/>
                  <a:gd name="T3" fmla="*/ 5 h 206"/>
                  <a:gd name="T4" fmla="*/ 2 w 245"/>
                  <a:gd name="T5" fmla="*/ 6 h 206"/>
                  <a:gd name="T6" fmla="*/ 1 w 245"/>
                  <a:gd name="T7" fmla="*/ 7 h 206"/>
                  <a:gd name="T8" fmla="*/ 1 w 245"/>
                  <a:gd name="T9" fmla="*/ 10 h 206"/>
                  <a:gd name="T10" fmla="*/ 1 w 245"/>
                  <a:gd name="T11" fmla="*/ 11 h 206"/>
                  <a:gd name="T12" fmla="*/ 0 w 245"/>
                  <a:gd name="T13" fmla="*/ 13 h 206"/>
                  <a:gd name="T14" fmla="*/ 0 w 245"/>
                  <a:gd name="T15" fmla="*/ 14 h 206"/>
                  <a:gd name="T16" fmla="*/ 0 w 245"/>
                  <a:gd name="T17" fmla="*/ 15 h 206"/>
                  <a:gd name="T18" fmla="*/ 0 w 245"/>
                  <a:gd name="T19" fmla="*/ 19 h 206"/>
                  <a:gd name="T20" fmla="*/ 1 w 245"/>
                  <a:gd name="T21" fmla="*/ 21 h 206"/>
                  <a:gd name="T22" fmla="*/ 1 w 245"/>
                  <a:gd name="T23" fmla="*/ 23 h 206"/>
                  <a:gd name="T24" fmla="*/ 2 w 245"/>
                  <a:gd name="T25" fmla="*/ 24 h 206"/>
                  <a:gd name="T26" fmla="*/ 3 w 245"/>
                  <a:gd name="T27" fmla="*/ 25 h 206"/>
                  <a:gd name="T28" fmla="*/ 4 w 245"/>
                  <a:gd name="T29" fmla="*/ 26 h 206"/>
                  <a:gd name="T30" fmla="*/ 5 w 245"/>
                  <a:gd name="T31" fmla="*/ 26 h 206"/>
                  <a:gd name="T32" fmla="*/ 6 w 245"/>
                  <a:gd name="T33" fmla="*/ 26 h 206"/>
                  <a:gd name="T34" fmla="*/ 6 w 245"/>
                  <a:gd name="T35" fmla="*/ 26 h 206"/>
                  <a:gd name="T36" fmla="*/ 6 w 245"/>
                  <a:gd name="T37" fmla="*/ 26 h 206"/>
                  <a:gd name="T38" fmla="*/ 7 w 245"/>
                  <a:gd name="T39" fmla="*/ 25 h 206"/>
                  <a:gd name="T40" fmla="*/ 7 w 245"/>
                  <a:gd name="T41" fmla="*/ 25 h 206"/>
                  <a:gd name="T42" fmla="*/ 7 w 245"/>
                  <a:gd name="T43" fmla="*/ 24 h 206"/>
                  <a:gd name="T44" fmla="*/ 6 w 245"/>
                  <a:gd name="T45" fmla="*/ 24 h 206"/>
                  <a:gd name="T46" fmla="*/ 6 w 245"/>
                  <a:gd name="T47" fmla="*/ 24 h 206"/>
                  <a:gd name="T48" fmla="*/ 6 w 245"/>
                  <a:gd name="T49" fmla="*/ 24 h 206"/>
                  <a:gd name="T50" fmla="*/ 6 w 245"/>
                  <a:gd name="T51" fmla="*/ 24 h 206"/>
                  <a:gd name="T52" fmla="*/ 5 w 245"/>
                  <a:gd name="T53" fmla="*/ 24 h 206"/>
                  <a:gd name="T54" fmla="*/ 5 w 245"/>
                  <a:gd name="T55" fmla="*/ 24 h 206"/>
                  <a:gd name="T56" fmla="*/ 5 w 245"/>
                  <a:gd name="T57" fmla="*/ 24 h 206"/>
                  <a:gd name="T58" fmla="*/ 4 w 245"/>
                  <a:gd name="T59" fmla="*/ 24 h 206"/>
                  <a:gd name="T60" fmla="*/ 4 w 245"/>
                  <a:gd name="T61" fmla="*/ 24 h 206"/>
                  <a:gd name="T62" fmla="*/ 3 w 245"/>
                  <a:gd name="T63" fmla="*/ 24 h 206"/>
                  <a:gd name="T64" fmla="*/ 3 w 245"/>
                  <a:gd name="T65" fmla="*/ 23 h 206"/>
                  <a:gd name="T66" fmla="*/ 2 w 245"/>
                  <a:gd name="T67" fmla="*/ 23 h 206"/>
                  <a:gd name="T68" fmla="*/ 2 w 245"/>
                  <a:gd name="T69" fmla="*/ 22 h 206"/>
                  <a:gd name="T70" fmla="*/ 1 w 245"/>
                  <a:gd name="T71" fmla="*/ 21 h 206"/>
                  <a:gd name="T72" fmla="*/ 1 w 245"/>
                  <a:gd name="T73" fmla="*/ 19 h 206"/>
                  <a:gd name="T74" fmla="*/ 1 w 245"/>
                  <a:gd name="T75" fmla="*/ 17 h 206"/>
                  <a:gd name="T76" fmla="*/ 1 w 245"/>
                  <a:gd name="T77" fmla="*/ 15 h 206"/>
                  <a:gd name="T78" fmla="*/ 1 w 245"/>
                  <a:gd name="T79" fmla="*/ 13 h 206"/>
                  <a:gd name="T80" fmla="*/ 1 w 245"/>
                  <a:gd name="T81" fmla="*/ 12 h 206"/>
                  <a:gd name="T82" fmla="*/ 2 w 245"/>
                  <a:gd name="T83" fmla="*/ 11 h 206"/>
                  <a:gd name="T84" fmla="*/ 2 w 245"/>
                  <a:gd name="T85" fmla="*/ 9 h 206"/>
                  <a:gd name="T86" fmla="*/ 3 w 245"/>
                  <a:gd name="T87" fmla="*/ 7 h 206"/>
                  <a:gd name="T88" fmla="*/ 4 w 245"/>
                  <a:gd name="T89" fmla="*/ 6 h 206"/>
                  <a:gd name="T90" fmla="*/ 4 w 245"/>
                  <a:gd name="T91" fmla="*/ 6 h 206"/>
                  <a:gd name="T92" fmla="*/ 5 w 245"/>
                  <a:gd name="T93" fmla="*/ 5 h 206"/>
                  <a:gd name="T94" fmla="*/ 6 w 245"/>
                  <a:gd name="T95" fmla="*/ 3 h 206"/>
                  <a:gd name="T96" fmla="*/ 6 w 245"/>
                  <a:gd name="T97" fmla="*/ 3 h 206"/>
                  <a:gd name="T98" fmla="*/ 7 w 245"/>
                  <a:gd name="T99" fmla="*/ 2 h 206"/>
                  <a:gd name="T100" fmla="*/ 8 w 245"/>
                  <a:gd name="T101" fmla="*/ 2 h 206"/>
                  <a:gd name="T102" fmla="*/ 8 w 245"/>
                  <a:gd name="T103" fmla="*/ 1 h 206"/>
                  <a:gd name="T104" fmla="*/ 9 w 245"/>
                  <a:gd name="T105" fmla="*/ 1 h 206"/>
                  <a:gd name="T106" fmla="*/ 9 w 245"/>
                  <a:gd name="T107" fmla="*/ 1 h 206"/>
                  <a:gd name="T108" fmla="*/ 8 w 245"/>
                  <a:gd name="T109" fmla="*/ 0 h 206"/>
                  <a:gd name="T110" fmla="*/ 7 w 245"/>
                  <a:gd name="T111" fmla="*/ 1 h 206"/>
                  <a:gd name="T112" fmla="*/ 7 w 245"/>
                  <a:gd name="T113" fmla="*/ 1 h 206"/>
                  <a:gd name="T114" fmla="*/ 6 w 245"/>
                  <a:gd name="T115" fmla="*/ 2 h 206"/>
                  <a:gd name="T116" fmla="*/ 5 w 245"/>
                  <a:gd name="T117" fmla="*/ 2 h 206"/>
                  <a:gd name="T118" fmla="*/ 4 w 245"/>
                  <a:gd name="T119" fmla="*/ 3 h 206"/>
                  <a:gd name="T120" fmla="*/ 3 w 245"/>
                  <a:gd name="T121" fmla="*/ 3 h 20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45"/>
                  <a:gd name="T184" fmla="*/ 0 h 206"/>
                  <a:gd name="T185" fmla="*/ 245 w 245"/>
                  <a:gd name="T186" fmla="*/ 206 h 20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45" h="206">
                    <a:moveTo>
                      <a:pt x="90" y="31"/>
                    </a:moveTo>
                    <a:lnTo>
                      <a:pt x="72" y="40"/>
                    </a:lnTo>
                    <a:lnTo>
                      <a:pt x="56" y="50"/>
                    </a:lnTo>
                    <a:lnTo>
                      <a:pt x="40" y="62"/>
                    </a:lnTo>
                    <a:lnTo>
                      <a:pt x="27" y="74"/>
                    </a:lnTo>
                    <a:lnTo>
                      <a:pt x="17" y="87"/>
                    </a:lnTo>
                    <a:lnTo>
                      <a:pt x="8" y="100"/>
                    </a:lnTo>
                    <a:lnTo>
                      <a:pt x="3" y="113"/>
                    </a:lnTo>
                    <a:lnTo>
                      <a:pt x="0" y="127"/>
                    </a:lnTo>
                    <a:lnTo>
                      <a:pt x="3" y="149"/>
                    </a:lnTo>
                    <a:lnTo>
                      <a:pt x="14" y="166"/>
                    </a:lnTo>
                    <a:lnTo>
                      <a:pt x="32" y="181"/>
                    </a:lnTo>
                    <a:lnTo>
                      <a:pt x="53" y="192"/>
                    </a:lnTo>
                    <a:lnTo>
                      <a:pt x="80" y="200"/>
                    </a:lnTo>
                    <a:lnTo>
                      <a:pt x="109" y="205"/>
                    </a:lnTo>
                    <a:lnTo>
                      <a:pt x="136" y="206"/>
                    </a:lnTo>
                    <a:lnTo>
                      <a:pt x="164" y="203"/>
                    </a:lnTo>
                    <a:lnTo>
                      <a:pt x="169" y="203"/>
                    </a:lnTo>
                    <a:lnTo>
                      <a:pt x="175" y="201"/>
                    </a:lnTo>
                    <a:lnTo>
                      <a:pt x="180" y="197"/>
                    </a:lnTo>
                    <a:lnTo>
                      <a:pt x="181" y="193"/>
                    </a:lnTo>
                    <a:lnTo>
                      <a:pt x="180" y="191"/>
                    </a:lnTo>
                    <a:lnTo>
                      <a:pt x="175" y="191"/>
                    </a:lnTo>
                    <a:lnTo>
                      <a:pt x="169" y="190"/>
                    </a:lnTo>
                    <a:lnTo>
                      <a:pt x="162" y="190"/>
                    </a:lnTo>
                    <a:lnTo>
                      <a:pt x="154" y="190"/>
                    </a:lnTo>
                    <a:lnTo>
                      <a:pt x="146" y="190"/>
                    </a:lnTo>
                    <a:lnTo>
                      <a:pt x="139" y="190"/>
                    </a:lnTo>
                    <a:lnTo>
                      <a:pt x="135" y="190"/>
                    </a:lnTo>
                    <a:lnTo>
                      <a:pt x="120" y="189"/>
                    </a:lnTo>
                    <a:lnTo>
                      <a:pt x="107" y="188"/>
                    </a:lnTo>
                    <a:lnTo>
                      <a:pt x="93" y="187"/>
                    </a:lnTo>
                    <a:lnTo>
                      <a:pt x="78" y="184"/>
                    </a:lnTo>
                    <a:lnTo>
                      <a:pt x="64" y="181"/>
                    </a:lnTo>
                    <a:lnTo>
                      <a:pt x="49" y="174"/>
                    </a:lnTo>
                    <a:lnTo>
                      <a:pt x="36" y="165"/>
                    </a:lnTo>
                    <a:lnTo>
                      <a:pt x="22" y="152"/>
                    </a:lnTo>
                    <a:lnTo>
                      <a:pt x="19" y="136"/>
                    </a:lnTo>
                    <a:lnTo>
                      <a:pt x="20" y="122"/>
                    </a:lnTo>
                    <a:lnTo>
                      <a:pt x="26" y="108"/>
                    </a:lnTo>
                    <a:lnTo>
                      <a:pt x="35" y="95"/>
                    </a:lnTo>
                    <a:lnTo>
                      <a:pt x="48" y="83"/>
                    </a:lnTo>
                    <a:lnTo>
                      <a:pt x="62" y="71"/>
                    </a:lnTo>
                    <a:lnTo>
                      <a:pt x="78" y="61"/>
                    </a:lnTo>
                    <a:lnTo>
                      <a:pt x="97" y="51"/>
                    </a:lnTo>
                    <a:lnTo>
                      <a:pt x="116" y="42"/>
                    </a:lnTo>
                    <a:lnTo>
                      <a:pt x="136" y="34"/>
                    </a:lnTo>
                    <a:lnTo>
                      <a:pt x="156" y="27"/>
                    </a:lnTo>
                    <a:lnTo>
                      <a:pt x="175" y="21"/>
                    </a:lnTo>
                    <a:lnTo>
                      <a:pt x="196" y="16"/>
                    </a:lnTo>
                    <a:lnTo>
                      <a:pt x="213" y="11"/>
                    </a:lnTo>
                    <a:lnTo>
                      <a:pt x="230" y="8"/>
                    </a:lnTo>
                    <a:lnTo>
                      <a:pt x="245" y="6"/>
                    </a:lnTo>
                    <a:lnTo>
                      <a:pt x="235" y="2"/>
                    </a:lnTo>
                    <a:lnTo>
                      <a:pt x="219" y="0"/>
                    </a:lnTo>
                    <a:lnTo>
                      <a:pt x="200" y="2"/>
                    </a:lnTo>
                    <a:lnTo>
                      <a:pt x="178" y="5"/>
                    </a:lnTo>
                    <a:lnTo>
                      <a:pt x="154" y="10"/>
                    </a:lnTo>
                    <a:lnTo>
                      <a:pt x="130" y="16"/>
                    </a:lnTo>
                    <a:lnTo>
                      <a:pt x="109" y="24"/>
                    </a:lnTo>
                    <a:lnTo>
                      <a:pt x="9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4" name="Freeform 40"/>
              <p:cNvSpPr>
                <a:spLocks/>
              </p:cNvSpPr>
              <p:nvPr/>
            </p:nvSpPr>
            <p:spPr bwMode="auto">
              <a:xfrm>
                <a:off x="1401" y="2236"/>
                <a:ext cx="53" cy="80"/>
              </a:xfrm>
              <a:custGeom>
                <a:avLst/>
                <a:gdLst>
                  <a:gd name="T0" fmla="*/ 5 w 159"/>
                  <a:gd name="T1" fmla="*/ 6 h 160"/>
                  <a:gd name="T2" fmla="*/ 5 w 159"/>
                  <a:gd name="T3" fmla="*/ 9 h 160"/>
                  <a:gd name="T4" fmla="*/ 5 w 159"/>
                  <a:gd name="T5" fmla="*/ 10 h 160"/>
                  <a:gd name="T6" fmla="*/ 5 w 159"/>
                  <a:gd name="T7" fmla="*/ 12 h 160"/>
                  <a:gd name="T8" fmla="*/ 4 w 159"/>
                  <a:gd name="T9" fmla="*/ 13 h 160"/>
                  <a:gd name="T10" fmla="*/ 3 w 159"/>
                  <a:gd name="T11" fmla="*/ 14 h 160"/>
                  <a:gd name="T12" fmla="*/ 3 w 159"/>
                  <a:gd name="T13" fmla="*/ 15 h 160"/>
                  <a:gd name="T14" fmla="*/ 2 w 159"/>
                  <a:gd name="T15" fmla="*/ 17 h 160"/>
                  <a:gd name="T16" fmla="*/ 1 w 159"/>
                  <a:gd name="T17" fmla="*/ 19 h 160"/>
                  <a:gd name="T18" fmla="*/ 1 w 159"/>
                  <a:gd name="T19" fmla="*/ 19 h 160"/>
                  <a:gd name="T20" fmla="*/ 1 w 159"/>
                  <a:gd name="T21" fmla="*/ 19 h 160"/>
                  <a:gd name="T22" fmla="*/ 1 w 159"/>
                  <a:gd name="T23" fmla="*/ 20 h 160"/>
                  <a:gd name="T24" fmla="*/ 1 w 159"/>
                  <a:gd name="T25" fmla="*/ 20 h 160"/>
                  <a:gd name="T26" fmla="*/ 1 w 159"/>
                  <a:gd name="T27" fmla="*/ 20 h 160"/>
                  <a:gd name="T28" fmla="*/ 2 w 159"/>
                  <a:gd name="T29" fmla="*/ 20 h 160"/>
                  <a:gd name="T30" fmla="*/ 2 w 159"/>
                  <a:gd name="T31" fmla="*/ 20 h 160"/>
                  <a:gd name="T32" fmla="*/ 2 w 159"/>
                  <a:gd name="T33" fmla="*/ 20 h 160"/>
                  <a:gd name="T34" fmla="*/ 3 w 159"/>
                  <a:gd name="T35" fmla="*/ 19 h 160"/>
                  <a:gd name="T36" fmla="*/ 4 w 159"/>
                  <a:gd name="T37" fmla="*/ 18 h 160"/>
                  <a:gd name="T38" fmla="*/ 4 w 159"/>
                  <a:gd name="T39" fmla="*/ 16 h 160"/>
                  <a:gd name="T40" fmla="*/ 5 w 159"/>
                  <a:gd name="T41" fmla="*/ 14 h 160"/>
                  <a:gd name="T42" fmla="*/ 5 w 159"/>
                  <a:gd name="T43" fmla="*/ 12 h 160"/>
                  <a:gd name="T44" fmla="*/ 6 w 159"/>
                  <a:gd name="T45" fmla="*/ 10 h 160"/>
                  <a:gd name="T46" fmla="*/ 6 w 159"/>
                  <a:gd name="T47" fmla="*/ 9 h 160"/>
                  <a:gd name="T48" fmla="*/ 6 w 159"/>
                  <a:gd name="T49" fmla="*/ 6 h 160"/>
                  <a:gd name="T50" fmla="*/ 5 w 159"/>
                  <a:gd name="T51" fmla="*/ 5 h 160"/>
                  <a:gd name="T52" fmla="*/ 5 w 159"/>
                  <a:gd name="T53" fmla="*/ 3 h 160"/>
                  <a:gd name="T54" fmla="*/ 4 w 159"/>
                  <a:gd name="T55" fmla="*/ 1 h 160"/>
                  <a:gd name="T56" fmla="*/ 3 w 159"/>
                  <a:gd name="T57" fmla="*/ 1 h 160"/>
                  <a:gd name="T58" fmla="*/ 2 w 159"/>
                  <a:gd name="T59" fmla="*/ 1 h 160"/>
                  <a:gd name="T60" fmla="*/ 1 w 159"/>
                  <a:gd name="T61" fmla="*/ 0 h 160"/>
                  <a:gd name="T62" fmla="*/ 0 w 159"/>
                  <a:gd name="T63" fmla="*/ 1 h 160"/>
                  <a:gd name="T64" fmla="*/ 0 w 159"/>
                  <a:gd name="T65" fmla="*/ 1 h 160"/>
                  <a:gd name="T66" fmla="*/ 1 w 159"/>
                  <a:gd name="T67" fmla="*/ 1 h 160"/>
                  <a:gd name="T68" fmla="*/ 2 w 159"/>
                  <a:gd name="T69" fmla="*/ 1 h 160"/>
                  <a:gd name="T70" fmla="*/ 2 w 159"/>
                  <a:gd name="T71" fmla="*/ 1 h 160"/>
                  <a:gd name="T72" fmla="*/ 3 w 159"/>
                  <a:gd name="T73" fmla="*/ 3 h 160"/>
                  <a:gd name="T74" fmla="*/ 4 w 159"/>
                  <a:gd name="T75" fmla="*/ 3 h 160"/>
                  <a:gd name="T76" fmla="*/ 4 w 159"/>
                  <a:gd name="T77" fmla="*/ 3 h 160"/>
                  <a:gd name="T78" fmla="*/ 5 w 159"/>
                  <a:gd name="T79" fmla="*/ 5 h 160"/>
                  <a:gd name="T80" fmla="*/ 5 w 159"/>
                  <a:gd name="T81" fmla="*/ 6 h 16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9"/>
                  <a:gd name="T124" fmla="*/ 0 h 160"/>
                  <a:gd name="T125" fmla="*/ 159 w 159"/>
                  <a:gd name="T126" fmla="*/ 160 h 16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9" h="160">
                    <a:moveTo>
                      <a:pt x="134" y="53"/>
                    </a:moveTo>
                    <a:lnTo>
                      <a:pt x="138" y="70"/>
                    </a:lnTo>
                    <a:lnTo>
                      <a:pt x="135" y="84"/>
                    </a:lnTo>
                    <a:lnTo>
                      <a:pt x="125" y="96"/>
                    </a:lnTo>
                    <a:lnTo>
                      <a:pt x="111" y="107"/>
                    </a:lnTo>
                    <a:lnTo>
                      <a:pt x="93" y="117"/>
                    </a:lnTo>
                    <a:lnTo>
                      <a:pt x="74" y="126"/>
                    </a:lnTo>
                    <a:lnTo>
                      <a:pt x="54" y="136"/>
                    </a:lnTo>
                    <a:lnTo>
                      <a:pt x="37" y="146"/>
                    </a:lnTo>
                    <a:lnTo>
                      <a:pt x="34" y="149"/>
                    </a:lnTo>
                    <a:lnTo>
                      <a:pt x="32" y="151"/>
                    </a:lnTo>
                    <a:lnTo>
                      <a:pt x="32" y="154"/>
                    </a:lnTo>
                    <a:lnTo>
                      <a:pt x="35" y="157"/>
                    </a:lnTo>
                    <a:lnTo>
                      <a:pt x="38" y="159"/>
                    </a:lnTo>
                    <a:lnTo>
                      <a:pt x="43" y="160"/>
                    </a:lnTo>
                    <a:lnTo>
                      <a:pt x="47" y="160"/>
                    </a:lnTo>
                    <a:lnTo>
                      <a:pt x="51" y="159"/>
                    </a:lnTo>
                    <a:lnTo>
                      <a:pt x="73" y="150"/>
                    </a:lnTo>
                    <a:lnTo>
                      <a:pt x="95" y="139"/>
                    </a:lnTo>
                    <a:lnTo>
                      <a:pt x="115" y="128"/>
                    </a:lnTo>
                    <a:lnTo>
                      <a:pt x="134" y="115"/>
                    </a:lnTo>
                    <a:lnTo>
                      <a:pt x="147" y="101"/>
                    </a:lnTo>
                    <a:lnTo>
                      <a:pt x="156" y="85"/>
                    </a:lnTo>
                    <a:lnTo>
                      <a:pt x="159" y="68"/>
                    </a:lnTo>
                    <a:lnTo>
                      <a:pt x="153" y="50"/>
                    </a:lnTo>
                    <a:lnTo>
                      <a:pt x="140" y="36"/>
                    </a:lnTo>
                    <a:lnTo>
                      <a:pt x="122" y="24"/>
                    </a:lnTo>
                    <a:lnTo>
                      <a:pt x="99" y="14"/>
                    </a:lnTo>
                    <a:lnTo>
                      <a:pt x="76" y="7"/>
                    </a:lnTo>
                    <a:lnTo>
                      <a:pt x="51" y="2"/>
                    </a:lnTo>
                    <a:lnTo>
                      <a:pt x="29" y="0"/>
                    </a:lnTo>
                    <a:lnTo>
                      <a:pt x="12" y="1"/>
                    </a:lnTo>
                    <a:lnTo>
                      <a:pt x="0" y="5"/>
                    </a:lnTo>
                    <a:lnTo>
                      <a:pt x="21" y="9"/>
                    </a:lnTo>
                    <a:lnTo>
                      <a:pt x="41" y="12"/>
                    </a:lnTo>
                    <a:lnTo>
                      <a:pt x="60" y="15"/>
                    </a:lnTo>
                    <a:lnTo>
                      <a:pt x="79" y="19"/>
                    </a:lnTo>
                    <a:lnTo>
                      <a:pt x="96" y="24"/>
                    </a:lnTo>
                    <a:lnTo>
                      <a:pt x="112" y="31"/>
                    </a:lnTo>
                    <a:lnTo>
                      <a:pt x="125" y="40"/>
                    </a:lnTo>
                    <a:lnTo>
                      <a:pt x="134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5" name="Freeform 41"/>
              <p:cNvSpPr>
                <a:spLocks/>
              </p:cNvSpPr>
              <p:nvPr/>
            </p:nvSpPr>
            <p:spPr bwMode="auto">
              <a:xfrm>
                <a:off x="1208" y="2218"/>
                <a:ext cx="133" cy="166"/>
              </a:xfrm>
              <a:custGeom>
                <a:avLst/>
                <a:gdLst>
                  <a:gd name="T0" fmla="*/ 5 w 399"/>
                  <a:gd name="T1" fmla="*/ 7 h 332"/>
                  <a:gd name="T2" fmla="*/ 2 w 399"/>
                  <a:gd name="T3" fmla="*/ 12 h 332"/>
                  <a:gd name="T4" fmla="*/ 1 w 399"/>
                  <a:gd name="T5" fmla="*/ 19 h 332"/>
                  <a:gd name="T6" fmla="*/ 0 w 399"/>
                  <a:gd name="T7" fmla="*/ 25 h 332"/>
                  <a:gd name="T8" fmla="*/ 0 w 399"/>
                  <a:gd name="T9" fmla="*/ 29 h 332"/>
                  <a:gd name="T10" fmla="*/ 0 w 399"/>
                  <a:gd name="T11" fmla="*/ 31 h 332"/>
                  <a:gd name="T12" fmla="*/ 1 w 399"/>
                  <a:gd name="T13" fmla="*/ 33 h 332"/>
                  <a:gd name="T14" fmla="*/ 2 w 399"/>
                  <a:gd name="T15" fmla="*/ 35 h 332"/>
                  <a:gd name="T16" fmla="*/ 3 w 399"/>
                  <a:gd name="T17" fmla="*/ 36 h 332"/>
                  <a:gd name="T18" fmla="*/ 4 w 399"/>
                  <a:gd name="T19" fmla="*/ 38 h 332"/>
                  <a:gd name="T20" fmla="*/ 5 w 399"/>
                  <a:gd name="T21" fmla="*/ 39 h 332"/>
                  <a:gd name="T22" fmla="*/ 7 w 399"/>
                  <a:gd name="T23" fmla="*/ 40 h 332"/>
                  <a:gd name="T24" fmla="*/ 9 w 399"/>
                  <a:gd name="T25" fmla="*/ 41 h 332"/>
                  <a:gd name="T26" fmla="*/ 10 w 399"/>
                  <a:gd name="T27" fmla="*/ 41 h 332"/>
                  <a:gd name="T28" fmla="*/ 12 w 399"/>
                  <a:gd name="T29" fmla="*/ 42 h 332"/>
                  <a:gd name="T30" fmla="*/ 13 w 399"/>
                  <a:gd name="T31" fmla="*/ 42 h 332"/>
                  <a:gd name="T32" fmla="*/ 14 w 399"/>
                  <a:gd name="T33" fmla="*/ 42 h 332"/>
                  <a:gd name="T34" fmla="*/ 15 w 399"/>
                  <a:gd name="T35" fmla="*/ 41 h 332"/>
                  <a:gd name="T36" fmla="*/ 15 w 399"/>
                  <a:gd name="T37" fmla="*/ 40 h 332"/>
                  <a:gd name="T38" fmla="*/ 14 w 399"/>
                  <a:gd name="T39" fmla="*/ 39 h 332"/>
                  <a:gd name="T40" fmla="*/ 13 w 399"/>
                  <a:gd name="T41" fmla="*/ 39 h 332"/>
                  <a:gd name="T42" fmla="*/ 12 w 399"/>
                  <a:gd name="T43" fmla="*/ 39 h 332"/>
                  <a:gd name="T44" fmla="*/ 11 w 399"/>
                  <a:gd name="T45" fmla="*/ 39 h 332"/>
                  <a:gd name="T46" fmla="*/ 9 w 399"/>
                  <a:gd name="T47" fmla="*/ 38 h 332"/>
                  <a:gd name="T48" fmla="*/ 8 w 399"/>
                  <a:gd name="T49" fmla="*/ 37 h 332"/>
                  <a:gd name="T50" fmla="*/ 6 w 399"/>
                  <a:gd name="T51" fmla="*/ 37 h 332"/>
                  <a:gd name="T52" fmla="*/ 5 w 399"/>
                  <a:gd name="T53" fmla="*/ 36 h 332"/>
                  <a:gd name="T54" fmla="*/ 3 w 399"/>
                  <a:gd name="T55" fmla="*/ 34 h 332"/>
                  <a:gd name="T56" fmla="*/ 2 w 399"/>
                  <a:gd name="T57" fmla="*/ 32 h 332"/>
                  <a:gd name="T58" fmla="*/ 2 w 399"/>
                  <a:gd name="T59" fmla="*/ 29 h 332"/>
                  <a:gd name="T60" fmla="*/ 1 w 399"/>
                  <a:gd name="T61" fmla="*/ 26 h 332"/>
                  <a:gd name="T62" fmla="*/ 2 w 399"/>
                  <a:gd name="T63" fmla="*/ 21 h 332"/>
                  <a:gd name="T64" fmla="*/ 2 w 399"/>
                  <a:gd name="T65" fmla="*/ 19 h 332"/>
                  <a:gd name="T66" fmla="*/ 3 w 399"/>
                  <a:gd name="T67" fmla="*/ 15 h 332"/>
                  <a:gd name="T68" fmla="*/ 4 w 399"/>
                  <a:gd name="T69" fmla="*/ 12 h 332"/>
                  <a:gd name="T70" fmla="*/ 5 w 399"/>
                  <a:gd name="T71" fmla="*/ 10 h 332"/>
                  <a:gd name="T72" fmla="*/ 7 w 399"/>
                  <a:gd name="T73" fmla="*/ 7 h 332"/>
                  <a:gd name="T74" fmla="*/ 8 w 399"/>
                  <a:gd name="T75" fmla="*/ 5 h 332"/>
                  <a:gd name="T76" fmla="*/ 10 w 399"/>
                  <a:gd name="T77" fmla="*/ 3 h 332"/>
                  <a:gd name="T78" fmla="*/ 12 w 399"/>
                  <a:gd name="T79" fmla="*/ 1 h 332"/>
                  <a:gd name="T80" fmla="*/ 12 w 399"/>
                  <a:gd name="T81" fmla="*/ 0 h 332"/>
                  <a:gd name="T82" fmla="*/ 10 w 399"/>
                  <a:gd name="T83" fmla="*/ 1 h 332"/>
                  <a:gd name="T84" fmla="*/ 8 w 399"/>
                  <a:gd name="T85" fmla="*/ 3 h 332"/>
                  <a:gd name="T86" fmla="*/ 7 w 399"/>
                  <a:gd name="T87" fmla="*/ 5 h 33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399"/>
                  <a:gd name="T133" fmla="*/ 0 h 332"/>
                  <a:gd name="T134" fmla="*/ 399 w 399"/>
                  <a:gd name="T135" fmla="*/ 332 h 332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399" h="332">
                    <a:moveTo>
                      <a:pt x="155" y="45"/>
                    </a:moveTo>
                    <a:lnTo>
                      <a:pt x="125" y="62"/>
                    </a:lnTo>
                    <a:lnTo>
                      <a:pt x="94" y="81"/>
                    </a:lnTo>
                    <a:lnTo>
                      <a:pt x="67" y="101"/>
                    </a:lnTo>
                    <a:lnTo>
                      <a:pt x="42" y="123"/>
                    </a:lnTo>
                    <a:lnTo>
                      <a:pt x="22" y="147"/>
                    </a:lnTo>
                    <a:lnTo>
                      <a:pt x="7" y="172"/>
                    </a:lnTo>
                    <a:lnTo>
                      <a:pt x="0" y="200"/>
                    </a:lnTo>
                    <a:lnTo>
                      <a:pt x="2" y="228"/>
                    </a:lnTo>
                    <a:lnTo>
                      <a:pt x="4" y="235"/>
                    </a:lnTo>
                    <a:lnTo>
                      <a:pt x="9" y="243"/>
                    </a:lnTo>
                    <a:lnTo>
                      <a:pt x="13" y="249"/>
                    </a:lnTo>
                    <a:lnTo>
                      <a:pt x="19" y="256"/>
                    </a:lnTo>
                    <a:lnTo>
                      <a:pt x="26" y="262"/>
                    </a:lnTo>
                    <a:lnTo>
                      <a:pt x="33" y="268"/>
                    </a:lnTo>
                    <a:lnTo>
                      <a:pt x="42" y="273"/>
                    </a:lnTo>
                    <a:lnTo>
                      <a:pt x="51" y="277"/>
                    </a:lnTo>
                    <a:lnTo>
                      <a:pt x="70" y="285"/>
                    </a:lnTo>
                    <a:lnTo>
                      <a:pt x="89" y="292"/>
                    </a:lnTo>
                    <a:lnTo>
                      <a:pt x="107" y="298"/>
                    </a:lnTo>
                    <a:lnTo>
                      <a:pt x="128" y="303"/>
                    </a:lnTo>
                    <a:lnTo>
                      <a:pt x="148" y="308"/>
                    </a:lnTo>
                    <a:lnTo>
                      <a:pt x="168" y="312"/>
                    </a:lnTo>
                    <a:lnTo>
                      <a:pt x="189" y="316"/>
                    </a:lnTo>
                    <a:lnTo>
                      <a:pt x="209" y="319"/>
                    </a:lnTo>
                    <a:lnTo>
                      <a:pt x="231" y="322"/>
                    </a:lnTo>
                    <a:lnTo>
                      <a:pt x="253" y="324"/>
                    </a:lnTo>
                    <a:lnTo>
                      <a:pt x="273" y="326"/>
                    </a:lnTo>
                    <a:lnTo>
                      <a:pt x="295" y="328"/>
                    </a:lnTo>
                    <a:lnTo>
                      <a:pt x="316" y="329"/>
                    </a:lnTo>
                    <a:lnTo>
                      <a:pt x="338" y="330"/>
                    </a:lnTo>
                    <a:lnTo>
                      <a:pt x="358" y="331"/>
                    </a:lnTo>
                    <a:lnTo>
                      <a:pt x="380" y="332"/>
                    </a:lnTo>
                    <a:lnTo>
                      <a:pt x="386" y="332"/>
                    </a:lnTo>
                    <a:lnTo>
                      <a:pt x="392" y="329"/>
                    </a:lnTo>
                    <a:lnTo>
                      <a:pt x="396" y="326"/>
                    </a:lnTo>
                    <a:lnTo>
                      <a:pt x="399" y="321"/>
                    </a:lnTo>
                    <a:lnTo>
                      <a:pt x="399" y="316"/>
                    </a:lnTo>
                    <a:lnTo>
                      <a:pt x="396" y="312"/>
                    </a:lnTo>
                    <a:lnTo>
                      <a:pt x="390" y="309"/>
                    </a:lnTo>
                    <a:lnTo>
                      <a:pt x="385" y="308"/>
                    </a:lnTo>
                    <a:lnTo>
                      <a:pt x="364" y="308"/>
                    </a:lnTo>
                    <a:lnTo>
                      <a:pt x="345" y="308"/>
                    </a:lnTo>
                    <a:lnTo>
                      <a:pt x="325" y="307"/>
                    </a:lnTo>
                    <a:lnTo>
                      <a:pt x="306" y="306"/>
                    </a:lnTo>
                    <a:lnTo>
                      <a:pt x="286" y="305"/>
                    </a:lnTo>
                    <a:lnTo>
                      <a:pt x="266" y="303"/>
                    </a:lnTo>
                    <a:lnTo>
                      <a:pt x="247" y="301"/>
                    </a:lnTo>
                    <a:lnTo>
                      <a:pt x="226" y="299"/>
                    </a:lnTo>
                    <a:lnTo>
                      <a:pt x="208" y="296"/>
                    </a:lnTo>
                    <a:lnTo>
                      <a:pt x="187" y="293"/>
                    </a:lnTo>
                    <a:lnTo>
                      <a:pt x="168" y="289"/>
                    </a:lnTo>
                    <a:lnTo>
                      <a:pt x="150" y="285"/>
                    </a:lnTo>
                    <a:lnTo>
                      <a:pt x="131" y="281"/>
                    </a:lnTo>
                    <a:lnTo>
                      <a:pt x="113" y="275"/>
                    </a:lnTo>
                    <a:lnTo>
                      <a:pt x="94" y="269"/>
                    </a:lnTo>
                    <a:lnTo>
                      <a:pt x="77" y="263"/>
                    </a:lnTo>
                    <a:lnTo>
                      <a:pt x="62" y="256"/>
                    </a:lnTo>
                    <a:lnTo>
                      <a:pt x="51" y="246"/>
                    </a:lnTo>
                    <a:lnTo>
                      <a:pt x="44" y="236"/>
                    </a:lnTo>
                    <a:lnTo>
                      <a:pt x="38" y="224"/>
                    </a:lnTo>
                    <a:lnTo>
                      <a:pt x="38" y="210"/>
                    </a:lnTo>
                    <a:lnTo>
                      <a:pt x="41" y="192"/>
                    </a:lnTo>
                    <a:lnTo>
                      <a:pt x="46" y="173"/>
                    </a:lnTo>
                    <a:lnTo>
                      <a:pt x="52" y="160"/>
                    </a:lnTo>
                    <a:lnTo>
                      <a:pt x="62" y="145"/>
                    </a:lnTo>
                    <a:lnTo>
                      <a:pt x="74" y="132"/>
                    </a:lnTo>
                    <a:lnTo>
                      <a:pt x="84" y="120"/>
                    </a:lnTo>
                    <a:lnTo>
                      <a:pt x="97" y="109"/>
                    </a:lnTo>
                    <a:lnTo>
                      <a:pt x="110" y="98"/>
                    </a:lnTo>
                    <a:lnTo>
                      <a:pt x="125" y="88"/>
                    </a:lnTo>
                    <a:lnTo>
                      <a:pt x="141" y="78"/>
                    </a:lnTo>
                    <a:lnTo>
                      <a:pt x="160" y="67"/>
                    </a:lnTo>
                    <a:lnTo>
                      <a:pt x="179" y="57"/>
                    </a:lnTo>
                    <a:lnTo>
                      <a:pt x="200" y="47"/>
                    </a:lnTo>
                    <a:lnTo>
                      <a:pt x="223" y="37"/>
                    </a:lnTo>
                    <a:lnTo>
                      <a:pt x="248" y="28"/>
                    </a:lnTo>
                    <a:lnTo>
                      <a:pt x="271" y="19"/>
                    </a:lnTo>
                    <a:lnTo>
                      <a:pt x="293" y="12"/>
                    </a:lnTo>
                    <a:lnTo>
                      <a:pt x="313" y="6"/>
                    </a:lnTo>
                    <a:lnTo>
                      <a:pt x="331" y="1"/>
                    </a:lnTo>
                    <a:lnTo>
                      <a:pt x="315" y="0"/>
                    </a:lnTo>
                    <a:lnTo>
                      <a:pt x="295" y="1"/>
                    </a:lnTo>
                    <a:lnTo>
                      <a:pt x="273" y="5"/>
                    </a:lnTo>
                    <a:lnTo>
                      <a:pt x="248" y="10"/>
                    </a:lnTo>
                    <a:lnTo>
                      <a:pt x="223" y="17"/>
                    </a:lnTo>
                    <a:lnTo>
                      <a:pt x="199" y="25"/>
                    </a:lnTo>
                    <a:lnTo>
                      <a:pt x="176" y="35"/>
                    </a:lnTo>
                    <a:lnTo>
                      <a:pt x="155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6" name="Freeform 42"/>
              <p:cNvSpPr>
                <a:spLocks/>
              </p:cNvSpPr>
              <p:nvPr/>
            </p:nvSpPr>
            <p:spPr bwMode="auto">
              <a:xfrm>
                <a:off x="1396" y="2213"/>
                <a:ext cx="116" cy="110"/>
              </a:xfrm>
              <a:custGeom>
                <a:avLst/>
                <a:gdLst>
                  <a:gd name="T0" fmla="*/ 11 w 348"/>
                  <a:gd name="T1" fmla="*/ 8 h 222"/>
                  <a:gd name="T2" fmla="*/ 11 w 348"/>
                  <a:gd name="T3" fmla="*/ 10 h 222"/>
                  <a:gd name="T4" fmla="*/ 12 w 348"/>
                  <a:gd name="T5" fmla="*/ 11 h 222"/>
                  <a:gd name="T6" fmla="*/ 12 w 348"/>
                  <a:gd name="T7" fmla="*/ 13 h 222"/>
                  <a:gd name="T8" fmla="*/ 12 w 348"/>
                  <a:gd name="T9" fmla="*/ 15 h 222"/>
                  <a:gd name="T10" fmla="*/ 12 w 348"/>
                  <a:gd name="T11" fmla="*/ 17 h 222"/>
                  <a:gd name="T12" fmla="*/ 12 w 348"/>
                  <a:gd name="T13" fmla="*/ 18 h 222"/>
                  <a:gd name="T14" fmla="*/ 11 w 348"/>
                  <a:gd name="T15" fmla="*/ 20 h 222"/>
                  <a:gd name="T16" fmla="*/ 11 w 348"/>
                  <a:gd name="T17" fmla="*/ 21 h 222"/>
                  <a:gd name="T18" fmla="*/ 10 w 348"/>
                  <a:gd name="T19" fmla="*/ 22 h 222"/>
                  <a:gd name="T20" fmla="*/ 10 w 348"/>
                  <a:gd name="T21" fmla="*/ 23 h 222"/>
                  <a:gd name="T22" fmla="*/ 9 w 348"/>
                  <a:gd name="T23" fmla="*/ 24 h 222"/>
                  <a:gd name="T24" fmla="*/ 9 w 348"/>
                  <a:gd name="T25" fmla="*/ 25 h 222"/>
                  <a:gd name="T26" fmla="*/ 9 w 348"/>
                  <a:gd name="T27" fmla="*/ 26 h 222"/>
                  <a:gd name="T28" fmla="*/ 9 w 348"/>
                  <a:gd name="T29" fmla="*/ 26 h 222"/>
                  <a:gd name="T30" fmla="*/ 9 w 348"/>
                  <a:gd name="T31" fmla="*/ 26 h 222"/>
                  <a:gd name="T32" fmla="*/ 9 w 348"/>
                  <a:gd name="T33" fmla="*/ 27 h 222"/>
                  <a:gd name="T34" fmla="*/ 9 w 348"/>
                  <a:gd name="T35" fmla="*/ 27 h 222"/>
                  <a:gd name="T36" fmla="*/ 9 w 348"/>
                  <a:gd name="T37" fmla="*/ 27 h 222"/>
                  <a:gd name="T38" fmla="*/ 9 w 348"/>
                  <a:gd name="T39" fmla="*/ 27 h 222"/>
                  <a:gd name="T40" fmla="*/ 10 w 348"/>
                  <a:gd name="T41" fmla="*/ 27 h 222"/>
                  <a:gd name="T42" fmla="*/ 11 w 348"/>
                  <a:gd name="T43" fmla="*/ 25 h 222"/>
                  <a:gd name="T44" fmla="*/ 11 w 348"/>
                  <a:gd name="T45" fmla="*/ 23 h 222"/>
                  <a:gd name="T46" fmla="*/ 12 w 348"/>
                  <a:gd name="T47" fmla="*/ 20 h 222"/>
                  <a:gd name="T48" fmla="*/ 13 w 348"/>
                  <a:gd name="T49" fmla="*/ 18 h 222"/>
                  <a:gd name="T50" fmla="*/ 13 w 348"/>
                  <a:gd name="T51" fmla="*/ 15 h 222"/>
                  <a:gd name="T52" fmla="*/ 13 w 348"/>
                  <a:gd name="T53" fmla="*/ 12 h 222"/>
                  <a:gd name="T54" fmla="*/ 12 w 348"/>
                  <a:gd name="T55" fmla="*/ 10 h 222"/>
                  <a:gd name="T56" fmla="*/ 11 w 348"/>
                  <a:gd name="T57" fmla="*/ 7 h 222"/>
                  <a:gd name="T58" fmla="*/ 11 w 348"/>
                  <a:gd name="T59" fmla="*/ 6 h 222"/>
                  <a:gd name="T60" fmla="*/ 10 w 348"/>
                  <a:gd name="T61" fmla="*/ 5 h 222"/>
                  <a:gd name="T62" fmla="*/ 9 w 348"/>
                  <a:gd name="T63" fmla="*/ 4 h 222"/>
                  <a:gd name="T64" fmla="*/ 8 w 348"/>
                  <a:gd name="T65" fmla="*/ 3 h 222"/>
                  <a:gd name="T66" fmla="*/ 7 w 348"/>
                  <a:gd name="T67" fmla="*/ 2 h 222"/>
                  <a:gd name="T68" fmla="*/ 7 w 348"/>
                  <a:gd name="T69" fmla="*/ 2 h 222"/>
                  <a:gd name="T70" fmla="*/ 6 w 348"/>
                  <a:gd name="T71" fmla="*/ 1 h 222"/>
                  <a:gd name="T72" fmla="*/ 5 w 348"/>
                  <a:gd name="T73" fmla="*/ 0 h 222"/>
                  <a:gd name="T74" fmla="*/ 4 w 348"/>
                  <a:gd name="T75" fmla="*/ 0 h 222"/>
                  <a:gd name="T76" fmla="*/ 3 w 348"/>
                  <a:gd name="T77" fmla="*/ 0 h 222"/>
                  <a:gd name="T78" fmla="*/ 2 w 348"/>
                  <a:gd name="T79" fmla="*/ 0 h 222"/>
                  <a:gd name="T80" fmla="*/ 1 w 348"/>
                  <a:gd name="T81" fmla="*/ 0 h 222"/>
                  <a:gd name="T82" fmla="*/ 1 w 348"/>
                  <a:gd name="T83" fmla="*/ 0 h 222"/>
                  <a:gd name="T84" fmla="*/ 0 w 348"/>
                  <a:gd name="T85" fmla="*/ 0 h 222"/>
                  <a:gd name="T86" fmla="*/ 0 w 348"/>
                  <a:gd name="T87" fmla="*/ 0 h 222"/>
                  <a:gd name="T88" fmla="*/ 0 w 348"/>
                  <a:gd name="T89" fmla="*/ 0 h 222"/>
                  <a:gd name="T90" fmla="*/ 1 w 348"/>
                  <a:gd name="T91" fmla="*/ 0 h 222"/>
                  <a:gd name="T92" fmla="*/ 1 w 348"/>
                  <a:gd name="T93" fmla="*/ 1 h 222"/>
                  <a:gd name="T94" fmla="*/ 2 w 348"/>
                  <a:gd name="T95" fmla="*/ 1 h 222"/>
                  <a:gd name="T96" fmla="*/ 2 w 348"/>
                  <a:gd name="T97" fmla="*/ 1 h 222"/>
                  <a:gd name="T98" fmla="*/ 3 w 348"/>
                  <a:gd name="T99" fmla="*/ 1 h 222"/>
                  <a:gd name="T100" fmla="*/ 4 w 348"/>
                  <a:gd name="T101" fmla="*/ 2 h 222"/>
                  <a:gd name="T102" fmla="*/ 4 w 348"/>
                  <a:gd name="T103" fmla="*/ 2 h 222"/>
                  <a:gd name="T104" fmla="*/ 5 w 348"/>
                  <a:gd name="T105" fmla="*/ 2 h 222"/>
                  <a:gd name="T106" fmla="*/ 6 w 348"/>
                  <a:gd name="T107" fmla="*/ 3 h 222"/>
                  <a:gd name="T108" fmla="*/ 7 w 348"/>
                  <a:gd name="T109" fmla="*/ 3 h 222"/>
                  <a:gd name="T110" fmla="*/ 7 w 348"/>
                  <a:gd name="T111" fmla="*/ 4 h 222"/>
                  <a:gd name="T112" fmla="*/ 8 w 348"/>
                  <a:gd name="T113" fmla="*/ 5 h 222"/>
                  <a:gd name="T114" fmla="*/ 9 w 348"/>
                  <a:gd name="T115" fmla="*/ 5 h 222"/>
                  <a:gd name="T116" fmla="*/ 10 w 348"/>
                  <a:gd name="T117" fmla="*/ 6 h 222"/>
                  <a:gd name="T118" fmla="*/ 10 w 348"/>
                  <a:gd name="T119" fmla="*/ 7 h 222"/>
                  <a:gd name="T120" fmla="*/ 11 w 348"/>
                  <a:gd name="T121" fmla="*/ 8 h 22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48"/>
                  <a:gd name="T184" fmla="*/ 0 h 222"/>
                  <a:gd name="T185" fmla="*/ 348 w 348"/>
                  <a:gd name="T186" fmla="*/ 222 h 222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48" h="222">
                    <a:moveTo>
                      <a:pt x="290" y="69"/>
                    </a:moveTo>
                    <a:lnTo>
                      <a:pt x="306" y="81"/>
                    </a:lnTo>
                    <a:lnTo>
                      <a:pt x="315" y="95"/>
                    </a:lnTo>
                    <a:lnTo>
                      <a:pt x="321" y="110"/>
                    </a:lnTo>
                    <a:lnTo>
                      <a:pt x="321" y="126"/>
                    </a:lnTo>
                    <a:lnTo>
                      <a:pt x="318" y="139"/>
                    </a:lnTo>
                    <a:lnTo>
                      <a:pt x="312" y="150"/>
                    </a:lnTo>
                    <a:lnTo>
                      <a:pt x="302" y="161"/>
                    </a:lnTo>
                    <a:lnTo>
                      <a:pt x="292" y="170"/>
                    </a:lnTo>
                    <a:lnTo>
                      <a:pt x="279" y="180"/>
                    </a:lnTo>
                    <a:lnTo>
                      <a:pt x="265" y="188"/>
                    </a:lnTo>
                    <a:lnTo>
                      <a:pt x="252" y="198"/>
                    </a:lnTo>
                    <a:lnTo>
                      <a:pt x="239" y="207"/>
                    </a:lnTo>
                    <a:lnTo>
                      <a:pt x="236" y="210"/>
                    </a:lnTo>
                    <a:lnTo>
                      <a:pt x="235" y="213"/>
                    </a:lnTo>
                    <a:lnTo>
                      <a:pt x="236" y="216"/>
                    </a:lnTo>
                    <a:lnTo>
                      <a:pt x="239" y="219"/>
                    </a:lnTo>
                    <a:lnTo>
                      <a:pt x="244" y="221"/>
                    </a:lnTo>
                    <a:lnTo>
                      <a:pt x="248" y="222"/>
                    </a:lnTo>
                    <a:lnTo>
                      <a:pt x="254" y="221"/>
                    </a:lnTo>
                    <a:lnTo>
                      <a:pt x="258" y="219"/>
                    </a:lnTo>
                    <a:lnTo>
                      <a:pt x="287" y="206"/>
                    </a:lnTo>
                    <a:lnTo>
                      <a:pt x="310" y="188"/>
                    </a:lnTo>
                    <a:lnTo>
                      <a:pt x="331" y="168"/>
                    </a:lnTo>
                    <a:lnTo>
                      <a:pt x="344" y="147"/>
                    </a:lnTo>
                    <a:lnTo>
                      <a:pt x="348" y="124"/>
                    </a:lnTo>
                    <a:lnTo>
                      <a:pt x="345" y="102"/>
                    </a:lnTo>
                    <a:lnTo>
                      <a:pt x="334" y="81"/>
                    </a:lnTo>
                    <a:lnTo>
                      <a:pt x="310" y="62"/>
                    </a:lnTo>
                    <a:lnTo>
                      <a:pt x="293" y="52"/>
                    </a:lnTo>
                    <a:lnTo>
                      <a:pt x="273" y="43"/>
                    </a:lnTo>
                    <a:lnTo>
                      <a:pt x="249" y="34"/>
                    </a:lnTo>
                    <a:lnTo>
                      <a:pt x="226" y="27"/>
                    </a:lnTo>
                    <a:lnTo>
                      <a:pt x="202" y="21"/>
                    </a:lnTo>
                    <a:lnTo>
                      <a:pt x="176" y="16"/>
                    </a:lnTo>
                    <a:lnTo>
                      <a:pt x="151" y="11"/>
                    </a:lnTo>
                    <a:lnTo>
                      <a:pt x="125" y="7"/>
                    </a:lnTo>
                    <a:lnTo>
                      <a:pt x="102" y="4"/>
                    </a:lnTo>
                    <a:lnTo>
                      <a:pt x="78" y="2"/>
                    </a:lnTo>
                    <a:lnTo>
                      <a:pt x="58" y="0"/>
                    </a:lnTo>
                    <a:lnTo>
                      <a:pt x="39" y="0"/>
                    </a:lnTo>
                    <a:lnTo>
                      <a:pt x="23" y="0"/>
                    </a:lnTo>
                    <a:lnTo>
                      <a:pt x="12" y="1"/>
                    </a:lnTo>
                    <a:lnTo>
                      <a:pt x="4" y="3"/>
                    </a:lnTo>
                    <a:lnTo>
                      <a:pt x="0" y="5"/>
                    </a:lnTo>
                    <a:lnTo>
                      <a:pt x="14" y="7"/>
                    </a:lnTo>
                    <a:lnTo>
                      <a:pt x="30" y="8"/>
                    </a:lnTo>
                    <a:lnTo>
                      <a:pt x="46" y="10"/>
                    </a:lnTo>
                    <a:lnTo>
                      <a:pt x="64" y="12"/>
                    </a:lnTo>
                    <a:lnTo>
                      <a:pt x="83" y="14"/>
                    </a:lnTo>
                    <a:lnTo>
                      <a:pt x="102" y="16"/>
                    </a:lnTo>
                    <a:lnTo>
                      <a:pt x="120" y="19"/>
                    </a:lnTo>
                    <a:lnTo>
                      <a:pt x="141" y="22"/>
                    </a:lnTo>
                    <a:lnTo>
                      <a:pt x="160" y="26"/>
                    </a:lnTo>
                    <a:lnTo>
                      <a:pt x="180" y="30"/>
                    </a:lnTo>
                    <a:lnTo>
                      <a:pt x="200" y="35"/>
                    </a:lnTo>
                    <a:lnTo>
                      <a:pt x="219" y="41"/>
                    </a:lnTo>
                    <a:lnTo>
                      <a:pt x="238" y="47"/>
                    </a:lnTo>
                    <a:lnTo>
                      <a:pt x="257" y="53"/>
                    </a:lnTo>
                    <a:lnTo>
                      <a:pt x="274" y="61"/>
                    </a:lnTo>
                    <a:lnTo>
                      <a:pt x="290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7" name="Freeform 43"/>
              <p:cNvSpPr>
                <a:spLocks/>
              </p:cNvSpPr>
              <p:nvPr/>
            </p:nvSpPr>
            <p:spPr bwMode="auto">
              <a:xfrm>
                <a:off x="1162" y="2273"/>
                <a:ext cx="48" cy="103"/>
              </a:xfrm>
              <a:custGeom>
                <a:avLst/>
                <a:gdLst>
                  <a:gd name="T0" fmla="*/ 0 w 142"/>
                  <a:gd name="T1" fmla="*/ 14 h 207"/>
                  <a:gd name="T2" fmla="*/ 0 w 142"/>
                  <a:gd name="T3" fmla="*/ 16 h 207"/>
                  <a:gd name="T4" fmla="*/ 0 w 142"/>
                  <a:gd name="T5" fmla="*/ 18 h 207"/>
                  <a:gd name="T6" fmla="*/ 1 w 142"/>
                  <a:gd name="T7" fmla="*/ 20 h 207"/>
                  <a:gd name="T8" fmla="*/ 1 w 142"/>
                  <a:gd name="T9" fmla="*/ 21 h 207"/>
                  <a:gd name="T10" fmla="*/ 2 w 142"/>
                  <a:gd name="T11" fmla="*/ 23 h 207"/>
                  <a:gd name="T12" fmla="*/ 3 w 142"/>
                  <a:gd name="T13" fmla="*/ 24 h 207"/>
                  <a:gd name="T14" fmla="*/ 3 w 142"/>
                  <a:gd name="T15" fmla="*/ 25 h 207"/>
                  <a:gd name="T16" fmla="*/ 4 w 142"/>
                  <a:gd name="T17" fmla="*/ 25 h 207"/>
                  <a:gd name="T18" fmla="*/ 5 w 142"/>
                  <a:gd name="T19" fmla="*/ 25 h 207"/>
                  <a:gd name="T20" fmla="*/ 5 w 142"/>
                  <a:gd name="T21" fmla="*/ 25 h 207"/>
                  <a:gd name="T22" fmla="*/ 5 w 142"/>
                  <a:gd name="T23" fmla="*/ 25 h 207"/>
                  <a:gd name="T24" fmla="*/ 5 w 142"/>
                  <a:gd name="T25" fmla="*/ 24 h 207"/>
                  <a:gd name="T26" fmla="*/ 5 w 142"/>
                  <a:gd name="T27" fmla="*/ 24 h 207"/>
                  <a:gd name="T28" fmla="*/ 5 w 142"/>
                  <a:gd name="T29" fmla="*/ 23 h 207"/>
                  <a:gd name="T30" fmla="*/ 5 w 142"/>
                  <a:gd name="T31" fmla="*/ 23 h 207"/>
                  <a:gd name="T32" fmla="*/ 5 w 142"/>
                  <a:gd name="T33" fmla="*/ 22 h 207"/>
                  <a:gd name="T34" fmla="*/ 4 w 142"/>
                  <a:gd name="T35" fmla="*/ 22 h 207"/>
                  <a:gd name="T36" fmla="*/ 3 w 142"/>
                  <a:gd name="T37" fmla="*/ 21 h 207"/>
                  <a:gd name="T38" fmla="*/ 2 w 142"/>
                  <a:gd name="T39" fmla="*/ 19 h 207"/>
                  <a:gd name="T40" fmla="*/ 2 w 142"/>
                  <a:gd name="T41" fmla="*/ 18 h 207"/>
                  <a:gd name="T42" fmla="*/ 2 w 142"/>
                  <a:gd name="T43" fmla="*/ 16 h 207"/>
                  <a:gd name="T44" fmla="*/ 1 w 142"/>
                  <a:gd name="T45" fmla="*/ 14 h 207"/>
                  <a:gd name="T46" fmla="*/ 1 w 142"/>
                  <a:gd name="T47" fmla="*/ 12 h 207"/>
                  <a:gd name="T48" fmla="*/ 2 w 142"/>
                  <a:gd name="T49" fmla="*/ 9 h 207"/>
                  <a:gd name="T50" fmla="*/ 2 w 142"/>
                  <a:gd name="T51" fmla="*/ 8 h 207"/>
                  <a:gd name="T52" fmla="*/ 3 w 142"/>
                  <a:gd name="T53" fmla="*/ 6 h 207"/>
                  <a:gd name="T54" fmla="*/ 3 w 142"/>
                  <a:gd name="T55" fmla="*/ 5 h 207"/>
                  <a:gd name="T56" fmla="*/ 4 w 142"/>
                  <a:gd name="T57" fmla="*/ 3 h 207"/>
                  <a:gd name="T58" fmla="*/ 5 w 142"/>
                  <a:gd name="T59" fmla="*/ 2 h 207"/>
                  <a:gd name="T60" fmla="*/ 5 w 142"/>
                  <a:gd name="T61" fmla="*/ 1 h 207"/>
                  <a:gd name="T62" fmla="*/ 5 w 142"/>
                  <a:gd name="T63" fmla="*/ 0 h 207"/>
                  <a:gd name="T64" fmla="*/ 5 w 142"/>
                  <a:gd name="T65" fmla="*/ 0 h 207"/>
                  <a:gd name="T66" fmla="*/ 5 w 142"/>
                  <a:gd name="T67" fmla="*/ 0 h 207"/>
                  <a:gd name="T68" fmla="*/ 4 w 142"/>
                  <a:gd name="T69" fmla="*/ 1 h 207"/>
                  <a:gd name="T70" fmla="*/ 3 w 142"/>
                  <a:gd name="T71" fmla="*/ 2 h 207"/>
                  <a:gd name="T72" fmla="*/ 2 w 142"/>
                  <a:gd name="T73" fmla="*/ 4 h 207"/>
                  <a:gd name="T74" fmla="*/ 1 w 142"/>
                  <a:gd name="T75" fmla="*/ 6 h 207"/>
                  <a:gd name="T76" fmla="*/ 1 w 142"/>
                  <a:gd name="T77" fmla="*/ 9 h 207"/>
                  <a:gd name="T78" fmla="*/ 0 w 142"/>
                  <a:gd name="T79" fmla="*/ 11 h 207"/>
                  <a:gd name="T80" fmla="*/ 0 w 142"/>
                  <a:gd name="T81" fmla="*/ 14 h 20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2"/>
                  <a:gd name="T124" fmla="*/ 0 h 207"/>
                  <a:gd name="T125" fmla="*/ 142 w 142"/>
                  <a:gd name="T126" fmla="*/ 207 h 20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2" h="207">
                    <a:moveTo>
                      <a:pt x="0" y="113"/>
                    </a:moveTo>
                    <a:lnTo>
                      <a:pt x="0" y="130"/>
                    </a:lnTo>
                    <a:lnTo>
                      <a:pt x="6" y="146"/>
                    </a:lnTo>
                    <a:lnTo>
                      <a:pt x="16" y="161"/>
                    </a:lnTo>
                    <a:lnTo>
                      <a:pt x="31" y="174"/>
                    </a:lnTo>
                    <a:lnTo>
                      <a:pt x="48" y="185"/>
                    </a:lnTo>
                    <a:lnTo>
                      <a:pt x="68" y="195"/>
                    </a:lnTo>
                    <a:lnTo>
                      <a:pt x="92" y="202"/>
                    </a:lnTo>
                    <a:lnTo>
                      <a:pt x="115" y="206"/>
                    </a:lnTo>
                    <a:lnTo>
                      <a:pt x="122" y="207"/>
                    </a:lnTo>
                    <a:lnTo>
                      <a:pt x="129" y="205"/>
                    </a:lnTo>
                    <a:lnTo>
                      <a:pt x="135" y="202"/>
                    </a:lnTo>
                    <a:lnTo>
                      <a:pt x="138" y="198"/>
                    </a:lnTo>
                    <a:lnTo>
                      <a:pt x="138" y="193"/>
                    </a:lnTo>
                    <a:lnTo>
                      <a:pt x="137" y="188"/>
                    </a:lnTo>
                    <a:lnTo>
                      <a:pt x="132" y="184"/>
                    </a:lnTo>
                    <a:lnTo>
                      <a:pt x="125" y="182"/>
                    </a:lnTo>
                    <a:lnTo>
                      <a:pt x="102" y="176"/>
                    </a:lnTo>
                    <a:lnTo>
                      <a:pt x="80" y="168"/>
                    </a:lnTo>
                    <a:lnTo>
                      <a:pt x="63" y="157"/>
                    </a:lnTo>
                    <a:lnTo>
                      <a:pt x="50" y="145"/>
                    </a:lnTo>
                    <a:lnTo>
                      <a:pt x="41" y="130"/>
                    </a:lnTo>
                    <a:lnTo>
                      <a:pt x="37" y="114"/>
                    </a:lnTo>
                    <a:lnTo>
                      <a:pt x="37" y="97"/>
                    </a:lnTo>
                    <a:lnTo>
                      <a:pt x="44" y="79"/>
                    </a:lnTo>
                    <a:lnTo>
                      <a:pt x="54" y="65"/>
                    </a:lnTo>
                    <a:lnTo>
                      <a:pt x="70" y="52"/>
                    </a:lnTo>
                    <a:lnTo>
                      <a:pt x="87" y="40"/>
                    </a:lnTo>
                    <a:lnTo>
                      <a:pt x="106" y="29"/>
                    </a:lnTo>
                    <a:lnTo>
                      <a:pt x="122" y="20"/>
                    </a:lnTo>
                    <a:lnTo>
                      <a:pt x="135" y="11"/>
                    </a:lnTo>
                    <a:lnTo>
                      <a:pt x="142" y="5"/>
                    </a:lnTo>
                    <a:lnTo>
                      <a:pt x="142" y="0"/>
                    </a:lnTo>
                    <a:lnTo>
                      <a:pt x="126" y="4"/>
                    </a:lnTo>
                    <a:lnTo>
                      <a:pt x="106" y="11"/>
                    </a:lnTo>
                    <a:lnTo>
                      <a:pt x="84" y="23"/>
                    </a:lnTo>
                    <a:lnTo>
                      <a:pt x="61" y="37"/>
                    </a:lnTo>
                    <a:lnTo>
                      <a:pt x="39" y="53"/>
                    </a:lnTo>
                    <a:lnTo>
                      <a:pt x="22" y="72"/>
                    </a:lnTo>
                    <a:lnTo>
                      <a:pt x="8" y="93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3408" name="Freeform 44"/>
              <p:cNvSpPr>
                <a:spLocks/>
              </p:cNvSpPr>
              <p:nvPr/>
            </p:nvSpPr>
            <p:spPr bwMode="auto">
              <a:xfrm>
                <a:off x="1492" y="2206"/>
                <a:ext cx="101" cy="135"/>
              </a:xfrm>
              <a:custGeom>
                <a:avLst/>
                <a:gdLst>
                  <a:gd name="T0" fmla="*/ 9 w 303"/>
                  <a:gd name="T1" fmla="*/ 13 h 272"/>
                  <a:gd name="T2" fmla="*/ 10 w 303"/>
                  <a:gd name="T3" fmla="*/ 15 h 272"/>
                  <a:gd name="T4" fmla="*/ 10 w 303"/>
                  <a:gd name="T5" fmla="*/ 17 h 272"/>
                  <a:gd name="T6" fmla="*/ 10 w 303"/>
                  <a:gd name="T7" fmla="*/ 20 h 272"/>
                  <a:gd name="T8" fmla="*/ 9 w 303"/>
                  <a:gd name="T9" fmla="*/ 22 h 272"/>
                  <a:gd name="T10" fmla="*/ 9 w 303"/>
                  <a:gd name="T11" fmla="*/ 24 h 272"/>
                  <a:gd name="T12" fmla="*/ 8 w 303"/>
                  <a:gd name="T13" fmla="*/ 26 h 272"/>
                  <a:gd name="T14" fmla="*/ 6 w 303"/>
                  <a:gd name="T15" fmla="*/ 28 h 272"/>
                  <a:gd name="T16" fmla="*/ 6 w 303"/>
                  <a:gd name="T17" fmla="*/ 30 h 272"/>
                  <a:gd name="T18" fmla="*/ 6 w 303"/>
                  <a:gd name="T19" fmla="*/ 31 h 272"/>
                  <a:gd name="T20" fmla="*/ 5 w 303"/>
                  <a:gd name="T21" fmla="*/ 32 h 272"/>
                  <a:gd name="T22" fmla="*/ 6 w 303"/>
                  <a:gd name="T23" fmla="*/ 33 h 272"/>
                  <a:gd name="T24" fmla="*/ 6 w 303"/>
                  <a:gd name="T25" fmla="*/ 33 h 272"/>
                  <a:gd name="T26" fmla="*/ 6 w 303"/>
                  <a:gd name="T27" fmla="*/ 33 h 272"/>
                  <a:gd name="T28" fmla="*/ 7 w 303"/>
                  <a:gd name="T29" fmla="*/ 31 h 272"/>
                  <a:gd name="T30" fmla="*/ 8 w 303"/>
                  <a:gd name="T31" fmla="*/ 29 h 272"/>
                  <a:gd name="T32" fmla="*/ 9 w 303"/>
                  <a:gd name="T33" fmla="*/ 26 h 272"/>
                  <a:gd name="T34" fmla="*/ 11 w 303"/>
                  <a:gd name="T35" fmla="*/ 23 h 272"/>
                  <a:gd name="T36" fmla="*/ 11 w 303"/>
                  <a:gd name="T37" fmla="*/ 20 h 272"/>
                  <a:gd name="T38" fmla="*/ 11 w 303"/>
                  <a:gd name="T39" fmla="*/ 16 h 272"/>
                  <a:gd name="T40" fmla="*/ 10 w 303"/>
                  <a:gd name="T41" fmla="*/ 13 h 272"/>
                  <a:gd name="T42" fmla="*/ 9 w 303"/>
                  <a:gd name="T43" fmla="*/ 10 h 272"/>
                  <a:gd name="T44" fmla="*/ 8 w 303"/>
                  <a:gd name="T45" fmla="*/ 8 h 272"/>
                  <a:gd name="T46" fmla="*/ 7 w 303"/>
                  <a:gd name="T47" fmla="*/ 6 h 272"/>
                  <a:gd name="T48" fmla="*/ 6 w 303"/>
                  <a:gd name="T49" fmla="*/ 5 h 272"/>
                  <a:gd name="T50" fmla="*/ 4 w 303"/>
                  <a:gd name="T51" fmla="*/ 3 h 272"/>
                  <a:gd name="T52" fmla="*/ 3 w 303"/>
                  <a:gd name="T53" fmla="*/ 2 h 272"/>
                  <a:gd name="T54" fmla="*/ 2 w 303"/>
                  <a:gd name="T55" fmla="*/ 0 h 272"/>
                  <a:gd name="T56" fmla="*/ 1 w 303"/>
                  <a:gd name="T57" fmla="*/ 0 h 272"/>
                  <a:gd name="T58" fmla="*/ 0 w 303"/>
                  <a:gd name="T59" fmla="*/ 0 h 272"/>
                  <a:gd name="T60" fmla="*/ 0 w 303"/>
                  <a:gd name="T61" fmla="*/ 0 h 272"/>
                  <a:gd name="T62" fmla="*/ 2 w 303"/>
                  <a:gd name="T63" fmla="*/ 2 h 272"/>
                  <a:gd name="T64" fmla="*/ 3 w 303"/>
                  <a:gd name="T65" fmla="*/ 3 h 272"/>
                  <a:gd name="T66" fmla="*/ 4 w 303"/>
                  <a:gd name="T67" fmla="*/ 4 h 272"/>
                  <a:gd name="T68" fmla="*/ 5 w 303"/>
                  <a:gd name="T69" fmla="*/ 6 h 272"/>
                  <a:gd name="T70" fmla="*/ 6 w 303"/>
                  <a:gd name="T71" fmla="*/ 7 h 272"/>
                  <a:gd name="T72" fmla="*/ 8 w 303"/>
                  <a:gd name="T73" fmla="*/ 9 h 272"/>
                  <a:gd name="T74" fmla="*/ 9 w 303"/>
                  <a:gd name="T75" fmla="*/ 11 h 27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3"/>
                  <a:gd name="T115" fmla="*/ 0 h 272"/>
                  <a:gd name="T116" fmla="*/ 303 w 303"/>
                  <a:gd name="T117" fmla="*/ 272 h 27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3" h="272">
                    <a:moveTo>
                      <a:pt x="246" y="102"/>
                    </a:moveTo>
                    <a:lnTo>
                      <a:pt x="256" y="109"/>
                    </a:lnTo>
                    <a:lnTo>
                      <a:pt x="264" y="117"/>
                    </a:lnTo>
                    <a:lnTo>
                      <a:pt x="271" y="126"/>
                    </a:lnTo>
                    <a:lnTo>
                      <a:pt x="275" y="135"/>
                    </a:lnTo>
                    <a:lnTo>
                      <a:pt x="278" y="144"/>
                    </a:lnTo>
                    <a:lnTo>
                      <a:pt x="277" y="154"/>
                    </a:lnTo>
                    <a:lnTo>
                      <a:pt x="274" y="164"/>
                    </a:lnTo>
                    <a:lnTo>
                      <a:pt x="267" y="173"/>
                    </a:lnTo>
                    <a:lnTo>
                      <a:pt x="256" y="183"/>
                    </a:lnTo>
                    <a:lnTo>
                      <a:pt x="245" y="192"/>
                    </a:lnTo>
                    <a:lnTo>
                      <a:pt x="232" y="200"/>
                    </a:lnTo>
                    <a:lnTo>
                      <a:pt x="219" y="209"/>
                    </a:lnTo>
                    <a:lnTo>
                      <a:pt x="204" y="216"/>
                    </a:lnTo>
                    <a:lnTo>
                      <a:pt x="190" y="224"/>
                    </a:lnTo>
                    <a:lnTo>
                      <a:pt x="175" y="232"/>
                    </a:lnTo>
                    <a:lnTo>
                      <a:pt x="162" y="241"/>
                    </a:lnTo>
                    <a:lnTo>
                      <a:pt x="158" y="244"/>
                    </a:lnTo>
                    <a:lnTo>
                      <a:pt x="155" y="248"/>
                    </a:lnTo>
                    <a:lnTo>
                      <a:pt x="152" y="252"/>
                    </a:lnTo>
                    <a:lnTo>
                      <a:pt x="149" y="256"/>
                    </a:lnTo>
                    <a:lnTo>
                      <a:pt x="148" y="260"/>
                    </a:lnTo>
                    <a:lnTo>
                      <a:pt x="148" y="264"/>
                    </a:lnTo>
                    <a:lnTo>
                      <a:pt x="151" y="268"/>
                    </a:lnTo>
                    <a:lnTo>
                      <a:pt x="155" y="271"/>
                    </a:lnTo>
                    <a:lnTo>
                      <a:pt x="161" y="272"/>
                    </a:lnTo>
                    <a:lnTo>
                      <a:pt x="166" y="272"/>
                    </a:lnTo>
                    <a:lnTo>
                      <a:pt x="171" y="271"/>
                    </a:lnTo>
                    <a:lnTo>
                      <a:pt x="175" y="268"/>
                    </a:lnTo>
                    <a:lnTo>
                      <a:pt x="190" y="256"/>
                    </a:lnTo>
                    <a:lnTo>
                      <a:pt x="206" y="246"/>
                    </a:lnTo>
                    <a:lnTo>
                      <a:pt x="222" y="236"/>
                    </a:lnTo>
                    <a:lnTo>
                      <a:pt x="239" y="226"/>
                    </a:lnTo>
                    <a:lnTo>
                      <a:pt x="255" y="216"/>
                    </a:lnTo>
                    <a:lnTo>
                      <a:pt x="271" y="204"/>
                    </a:lnTo>
                    <a:lnTo>
                      <a:pt x="284" y="192"/>
                    </a:lnTo>
                    <a:lnTo>
                      <a:pt x="294" y="179"/>
                    </a:lnTo>
                    <a:lnTo>
                      <a:pt x="301" y="163"/>
                    </a:lnTo>
                    <a:lnTo>
                      <a:pt x="303" y="148"/>
                    </a:lnTo>
                    <a:lnTo>
                      <a:pt x="300" y="133"/>
                    </a:lnTo>
                    <a:lnTo>
                      <a:pt x="293" y="118"/>
                    </a:lnTo>
                    <a:lnTo>
                      <a:pt x="281" y="105"/>
                    </a:lnTo>
                    <a:lnTo>
                      <a:pt x="268" y="92"/>
                    </a:lnTo>
                    <a:lnTo>
                      <a:pt x="251" y="82"/>
                    </a:lnTo>
                    <a:lnTo>
                      <a:pt x="232" y="73"/>
                    </a:lnTo>
                    <a:lnTo>
                      <a:pt x="217" y="67"/>
                    </a:lnTo>
                    <a:lnTo>
                      <a:pt x="201" y="61"/>
                    </a:lnTo>
                    <a:lnTo>
                      <a:pt x="185" y="54"/>
                    </a:lnTo>
                    <a:lnTo>
                      <a:pt x="168" y="47"/>
                    </a:lnTo>
                    <a:lnTo>
                      <a:pt x="151" y="40"/>
                    </a:lnTo>
                    <a:lnTo>
                      <a:pt x="132" y="34"/>
                    </a:lnTo>
                    <a:lnTo>
                      <a:pt x="114" y="27"/>
                    </a:lnTo>
                    <a:lnTo>
                      <a:pt x="97" y="21"/>
                    </a:lnTo>
                    <a:lnTo>
                      <a:pt x="81" y="16"/>
                    </a:lnTo>
                    <a:lnTo>
                      <a:pt x="65" y="11"/>
                    </a:lnTo>
                    <a:lnTo>
                      <a:pt x="49" y="7"/>
                    </a:lnTo>
                    <a:lnTo>
                      <a:pt x="36" y="4"/>
                    </a:lnTo>
                    <a:lnTo>
                      <a:pt x="24" y="1"/>
                    </a:lnTo>
                    <a:lnTo>
                      <a:pt x="14" y="0"/>
                    </a:lnTo>
                    <a:lnTo>
                      <a:pt x="5" y="0"/>
                    </a:lnTo>
                    <a:lnTo>
                      <a:pt x="0" y="2"/>
                    </a:lnTo>
                    <a:lnTo>
                      <a:pt x="13" y="7"/>
                    </a:lnTo>
                    <a:lnTo>
                      <a:pt x="27" y="12"/>
                    </a:lnTo>
                    <a:lnTo>
                      <a:pt x="43" y="17"/>
                    </a:lnTo>
                    <a:lnTo>
                      <a:pt x="58" y="22"/>
                    </a:lnTo>
                    <a:lnTo>
                      <a:pt x="74" y="27"/>
                    </a:lnTo>
                    <a:lnTo>
                      <a:pt x="90" y="32"/>
                    </a:lnTo>
                    <a:lnTo>
                      <a:pt x="106" y="38"/>
                    </a:lnTo>
                    <a:lnTo>
                      <a:pt x="122" y="44"/>
                    </a:lnTo>
                    <a:lnTo>
                      <a:pt x="139" y="50"/>
                    </a:lnTo>
                    <a:lnTo>
                      <a:pt x="155" y="57"/>
                    </a:lnTo>
                    <a:lnTo>
                      <a:pt x="171" y="63"/>
                    </a:lnTo>
                    <a:lnTo>
                      <a:pt x="187" y="70"/>
                    </a:lnTo>
                    <a:lnTo>
                      <a:pt x="203" y="78"/>
                    </a:lnTo>
                    <a:lnTo>
                      <a:pt x="217" y="85"/>
                    </a:lnTo>
                    <a:lnTo>
                      <a:pt x="232" y="93"/>
                    </a:lnTo>
                    <a:lnTo>
                      <a:pt x="246" y="10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</p:grpSp>
      <p:grpSp>
        <p:nvGrpSpPr>
          <p:cNvPr id="13326" name="Group 45"/>
          <p:cNvGrpSpPr>
            <a:grpSpLocks/>
          </p:cNvGrpSpPr>
          <p:nvPr/>
        </p:nvGrpSpPr>
        <p:grpSpPr bwMode="auto">
          <a:xfrm>
            <a:off x="1943100" y="1827213"/>
            <a:ext cx="495300" cy="622300"/>
            <a:chOff x="2870" y="1518"/>
            <a:chExt cx="292" cy="320"/>
          </a:xfrm>
        </p:grpSpPr>
        <p:graphicFrame>
          <p:nvGraphicFramePr>
            <p:cNvPr id="13316" name="Object 46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0" name="Clip" r:id="rId5" imgW="819000" imgH="847800" progId="MS_ClipArt_Gallery.2">
                    <p:embed/>
                  </p:oleObj>
                </mc:Choice>
                <mc:Fallback>
                  <p:oleObj name="Clip" r:id="rId5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47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1" name="Clip" r:id="rId7" imgW="1266840" imgH="1200240" progId="MS_ClipArt_Gallery.2">
                    <p:embed/>
                  </p:oleObj>
                </mc:Choice>
                <mc:Fallback>
                  <p:oleObj name="Clip" r:id="rId7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7" name="Group 48"/>
          <p:cNvGrpSpPr>
            <a:grpSpLocks/>
          </p:cNvGrpSpPr>
          <p:nvPr/>
        </p:nvGrpSpPr>
        <p:grpSpPr bwMode="auto">
          <a:xfrm>
            <a:off x="2801938" y="1347788"/>
            <a:ext cx="495300" cy="622300"/>
            <a:chOff x="2870" y="1518"/>
            <a:chExt cx="292" cy="320"/>
          </a:xfrm>
        </p:grpSpPr>
        <p:graphicFrame>
          <p:nvGraphicFramePr>
            <p:cNvPr id="13314" name="Object 4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2" name="Clip" r:id="rId9" imgW="819000" imgH="847800" progId="MS_ClipArt_Gallery.2">
                    <p:embed/>
                  </p:oleObj>
                </mc:Choice>
                <mc:Fallback>
                  <p:oleObj name="Clip" r:id="rId9" imgW="819000" imgH="84780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5" name="Object 5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3" name="Clip" r:id="rId10" imgW="1266840" imgH="1200240" progId="MS_ClipArt_Gallery.2">
                    <p:embed/>
                  </p:oleObj>
                </mc:Choice>
                <mc:Fallback>
                  <p:oleObj name="Clip" r:id="rId10" imgW="1266840" imgH="12002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8" name="Text Box 51"/>
          <p:cNvSpPr txBox="1">
            <a:spLocks noChangeArrowheads="1"/>
          </p:cNvSpPr>
          <p:nvPr/>
        </p:nvSpPr>
        <p:spPr bwMode="auto">
          <a:xfrm>
            <a:off x="1727200" y="2347913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u="none"/>
              <a:t>H1</a:t>
            </a:r>
          </a:p>
        </p:txBody>
      </p:sp>
      <p:sp>
        <p:nvSpPr>
          <p:cNvPr id="13329" name="Text Box 52"/>
          <p:cNvSpPr txBox="1">
            <a:spLocks noChangeArrowheads="1"/>
          </p:cNvSpPr>
          <p:nvPr/>
        </p:nvSpPr>
        <p:spPr bwMode="auto">
          <a:xfrm>
            <a:off x="4327525" y="2376488"/>
            <a:ext cx="430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u="none"/>
              <a:t>R1</a:t>
            </a:r>
          </a:p>
        </p:txBody>
      </p: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349250" y="2392363"/>
            <a:ext cx="5386388" cy="3913187"/>
            <a:chOff x="268" y="1180"/>
            <a:chExt cx="3393" cy="2465"/>
          </a:xfrm>
        </p:grpSpPr>
        <p:sp>
          <p:nvSpPr>
            <p:cNvPr id="13360" name="Line 54"/>
            <p:cNvSpPr>
              <a:spLocks noChangeShapeType="1"/>
            </p:cNvSpPr>
            <p:nvPr/>
          </p:nvSpPr>
          <p:spPr bwMode="auto">
            <a:xfrm>
              <a:off x="1612" y="1180"/>
              <a:ext cx="566" cy="21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61" name="Rectangle 55"/>
            <p:cNvSpPr>
              <a:spLocks noChangeArrowheads="1"/>
            </p:cNvSpPr>
            <p:nvPr/>
          </p:nvSpPr>
          <p:spPr bwMode="auto">
            <a:xfrm>
              <a:off x="358" y="2897"/>
              <a:ext cx="3280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62" name="Freeform 56"/>
            <p:cNvSpPr>
              <a:spLocks/>
            </p:cNvSpPr>
            <p:nvPr/>
          </p:nvSpPr>
          <p:spPr bwMode="auto">
            <a:xfrm>
              <a:off x="268" y="1426"/>
              <a:ext cx="3374" cy="1668"/>
            </a:xfrm>
            <a:custGeom>
              <a:avLst/>
              <a:gdLst>
                <a:gd name="T0" fmla="*/ 1397 w 3374"/>
                <a:gd name="T1" fmla="*/ 0 h 1668"/>
                <a:gd name="T2" fmla="*/ 104 w 3374"/>
                <a:gd name="T3" fmla="*/ 1445 h 1668"/>
                <a:gd name="T4" fmla="*/ 1294 w 3374"/>
                <a:gd name="T5" fmla="*/ 1418 h 1668"/>
                <a:gd name="T6" fmla="*/ 3374 w 3374"/>
                <a:gd name="T7" fmla="*/ 1445 h 1668"/>
                <a:gd name="T8" fmla="*/ 1585 w 3374"/>
                <a:gd name="T9" fmla="*/ 75 h 1668"/>
                <a:gd name="T10" fmla="*/ 1397 w 3374"/>
                <a:gd name="T11" fmla="*/ 0 h 16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74"/>
                <a:gd name="T19" fmla="*/ 0 h 1668"/>
                <a:gd name="T20" fmla="*/ 3374 w 3374"/>
                <a:gd name="T21" fmla="*/ 1668 h 16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74" h="1668">
                  <a:moveTo>
                    <a:pt x="1397" y="0"/>
                  </a:moveTo>
                  <a:cubicBezTo>
                    <a:pt x="1255" y="557"/>
                    <a:pt x="999" y="1064"/>
                    <a:pt x="104" y="1445"/>
                  </a:cubicBezTo>
                  <a:cubicBezTo>
                    <a:pt x="0" y="1641"/>
                    <a:pt x="719" y="1436"/>
                    <a:pt x="1294" y="1418"/>
                  </a:cubicBezTo>
                  <a:cubicBezTo>
                    <a:pt x="1839" y="1418"/>
                    <a:pt x="3326" y="1668"/>
                    <a:pt x="3374" y="1445"/>
                  </a:cubicBezTo>
                  <a:cubicBezTo>
                    <a:pt x="1983" y="1002"/>
                    <a:pt x="1929" y="582"/>
                    <a:pt x="1585" y="75"/>
                  </a:cubicBezTo>
                  <a:cubicBezTo>
                    <a:pt x="1491" y="25"/>
                    <a:pt x="1529" y="67"/>
                    <a:pt x="1397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363" name="Rectangle 57"/>
            <p:cNvSpPr>
              <a:spLocks noChangeArrowheads="1"/>
            </p:cNvSpPr>
            <p:nvPr/>
          </p:nvSpPr>
          <p:spPr bwMode="auto">
            <a:xfrm rot="1284652">
              <a:off x="1621" y="1314"/>
              <a:ext cx="355" cy="11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64" name="Text Box 58"/>
            <p:cNvSpPr txBox="1">
              <a:spLocks noChangeArrowheads="1"/>
            </p:cNvSpPr>
            <p:nvPr/>
          </p:nvSpPr>
          <p:spPr bwMode="auto">
            <a:xfrm>
              <a:off x="540" y="2923"/>
              <a:ext cx="29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u="none"/>
                <a:t>AP MAC addr  H1 MAC addr R1 MAC addr</a:t>
              </a:r>
            </a:p>
          </p:txBody>
        </p:sp>
        <p:sp>
          <p:nvSpPr>
            <p:cNvPr id="13365" name="Line 59"/>
            <p:cNvSpPr>
              <a:spLocks noChangeShapeType="1"/>
            </p:cNvSpPr>
            <p:nvPr/>
          </p:nvSpPr>
          <p:spPr bwMode="auto">
            <a:xfrm>
              <a:off x="56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66" name="Line 60"/>
            <p:cNvSpPr>
              <a:spLocks noChangeShapeType="1"/>
            </p:cNvSpPr>
            <p:nvPr/>
          </p:nvSpPr>
          <p:spPr bwMode="auto">
            <a:xfrm>
              <a:off x="152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67" name="Line 61"/>
            <p:cNvSpPr>
              <a:spLocks noChangeShapeType="1"/>
            </p:cNvSpPr>
            <p:nvPr/>
          </p:nvSpPr>
          <p:spPr bwMode="auto">
            <a:xfrm>
              <a:off x="2480" y="2897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grpSp>
          <p:nvGrpSpPr>
            <p:cNvPr id="13368" name="Group 62"/>
            <p:cNvGrpSpPr>
              <a:grpSpLocks/>
            </p:cNvGrpSpPr>
            <p:nvPr/>
          </p:nvGrpSpPr>
          <p:grpSpPr bwMode="auto">
            <a:xfrm>
              <a:off x="396" y="3107"/>
              <a:ext cx="120" cy="114"/>
              <a:chOff x="1300" y="3186"/>
              <a:chExt cx="120" cy="114"/>
            </a:xfrm>
          </p:grpSpPr>
          <p:sp>
            <p:nvSpPr>
              <p:cNvPr id="13386" name="Rectangle 63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87" name="Freeform 64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88" name="Freeform 65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69" name="Group 66"/>
            <p:cNvGrpSpPr>
              <a:grpSpLocks/>
            </p:cNvGrpSpPr>
            <p:nvPr/>
          </p:nvGrpSpPr>
          <p:grpSpPr bwMode="auto">
            <a:xfrm>
              <a:off x="412" y="2839"/>
              <a:ext cx="120" cy="114"/>
              <a:chOff x="1300" y="3186"/>
              <a:chExt cx="120" cy="114"/>
            </a:xfrm>
          </p:grpSpPr>
          <p:sp>
            <p:nvSpPr>
              <p:cNvPr id="13383" name="Rectangle 6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84" name="Freeform 6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85" name="Freeform 6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70" name="Group 70"/>
            <p:cNvGrpSpPr>
              <a:grpSpLocks/>
            </p:cNvGrpSpPr>
            <p:nvPr/>
          </p:nvGrpSpPr>
          <p:grpSpPr bwMode="auto">
            <a:xfrm>
              <a:off x="3456" y="2851"/>
              <a:ext cx="120" cy="114"/>
              <a:chOff x="1300" y="3186"/>
              <a:chExt cx="120" cy="114"/>
            </a:xfrm>
          </p:grpSpPr>
          <p:sp>
            <p:nvSpPr>
              <p:cNvPr id="13380" name="Rectangle 7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81" name="Freeform 7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82" name="Freeform 7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sp>
          <p:nvSpPr>
            <p:cNvPr id="13371" name="Line 74"/>
            <p:cNvSpPr>
              <a:spLocks noChangeShapeType="1"/>
            </p:cNvSpPr>
            <p:nvPr/>
          </p:nvSpPr>
          <p:spPr bwMode="auto">
            <a:xfrm>
              <a:off x="3404" y="2903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grpSp>
          <p:nvGrpSpPr>
            <p:cNvPr id="13372" name="Group 75"/>
            <p:cNvGrpSpPr>
              <a:grpSpLocks/>
            </p:cNvGrpSpPr>
            <p:nvPr/>
          </p:nvGrpSpPr>
          <p:grpSpPr bwMode="auto">
            <a:xfrm>
              <a:off x="3462" y="3103"/>
              <a:ext cx="120" cy="114"/>
              <a:chOff x="1300" y="3186"/>
              <a:chExt cx="120" cy="114"/>
            </a:xfrm>
          </p:grpSpPr>
          <p:sp>
            <p:nvSpPr>
              <p:cNvPr id="13377" name="Rectangle 76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78" name="Freeform 77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79" name="Freeform 78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sp>
          <p:nvSpPr>
            <p:cNvPr id="13373" name="Text Box 79"/>
            <p:cNvSpPr txBox="1">
              <a:spLocks noChangeArrowheads="1"/>
            </p:cNvSpPr>
            <p:nvPr/>
          </p:nvSpPr>
          <p:spPr bwMode="auto">
            <a:xfrm>
              <a:off x="523" y="3182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address 1</a:t>
              </a:r>
            </a:p>
          </p:txBody>
        </p:sp>
        <p:sp>
          <p:nvSpPr>
            <p:cNvPr id="13374" name="Text Box 80"/>
            <p:cNvSpPr txBox="1">
              <a:spLocks noChangeArrowheads="1"/>
            </p:cNvSpPr>
            <p:nvPr/>
          </p:nvSpPr>
          <p:spPr bwMode="auto">
            <a:xfrm>
              <a:off x="1500" y="3180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address 2</a:t>
              </a:r>
            </a:p>
          </p:txBody>
        </p:sp>
        <p:sp>
          <p:nvSpPr>
            <p:cNvPr id="13375" name="Text Box 81"/>
            <p:cNvSpPr txBox="1">
              <a:spLocks noChangeArrowheads="1"/>
            </p:cNvSpPr>
            <p:nvPr/>
          </p:nvSpPr>
          <p:spPr bwMode="auto">
            <a:xfrm>
              <a:off x="2480" y="3171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address 3</a:t>
              </a:r>
            </a:p>
          </p:txBody>
        </p:sp>
        <p:sp>
          <p:nvSpPr>
            <p:cNvPr id="13376" name="Text Box 82"/>
            <p:cNvSpPr txBox="1">
              <a:spLocks noChangeArrowheads="1"/>
            </p:cNvSpPr>
            <p:nvPr/>
          </p:nvSpPr>
          <p:spPr bwMode="auto">
            <a:xfrm>
              <a:off x="2619" y="3414"/>
              <a:ext cx="104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u="none"/>
                <a:t>802.</a:t>
              </a:r>
              <a:r>
                <a:rPr lang="en-US" b="1" u="none">
                  <a:solidFill>
                    <a:srgbClr val="FF0000"/>
                  </a:solidFill>
                </a:rPr>
                <a:t>11</a:t>
              </a:r>
              <a:r>
                <a:rPr lang="en-US" u="none"/>
                <a:t> frame</a:t>
              </a:r>
            </a:p>
          </p:txBody>
        </p:sp>
      </p:grpSp>
      <p:grpSp>
        <p:nvGrpSpPr>
          <p:cNvPr id="16" name="Group 83"/>
          <p:cNvGrpSpPr>
            <a:grpSpLocks/>
          </p:cNvGrpSpPr>
          <p:nvPr/>
        </p:nvGrpSpPr>
        <p:grpSpPr bwMode="auto">
          <a:xfrm>
            <a:off x="3811588" y="2811463"/>
            <a:ext cx="4284662" cy="2152650"/>
            <a:chOff x="2401" y="1771"/>
            <a:chExt cx="2699" cy="1356"/>
          </a:xfrm>
        </p:grpSpPr>
        <p:sp>
          <p:nvSpPr>
            <p:cNvPr id="13333" name="Freeform 84"/>
            <p:cNvSpPr>
              <a:spLocks/>
            </p:cNvSpPr>
            <p:nvPr/>
          </p:nvSpPr>
          <p:spPr bwMode="auto">
            <a:xfrm>
              <a:off x="2592" y="2002"/>
              <a:ext cx="2419" cy="441"/>
            </a:xfrm>
            <a:custGeom>
              <a:avLst/>
              <a:gdLst>
                <a:gd name="T0" fmla="*/ 54 w 2419"/>
                <a:gd name="T1" fmla="*/ 9 h 441"/>
                <a:gd name="T2" fmla="*/ 0 w 2419"/>
                <a:gd name="T3" fmla="*/ 437 h 441"/>
                <a:gd name="T4" fmla="*/ 2419 w 2419"/>
                <a:gd name="T5" fmla="*/ 369 h 441"/>
                <a:gd name="T6" fmla="*/ 336 w 2419"/>
                <a:gd name="T7" fmla="*/ 5 h 441"/>
                <a:gd name="T8" fmla="*/ 54 w 2419"/>
                <a:gd name="T9" fmla="*/ 9 h 4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9"/>
                <a:gd name="T16" fmla="*/ 0 h 441"/>
                <a:gd name="T17" fmla="*/ 2419 w 2419"/>
                <a:gd name="T18" fmla="*/ 441 h 4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9" h="441">
                  <a:moveTo>
                    <a:pt x="54" y="9"/>
                  </a:moveTo>
                  <a:cubicBezTo>
                    <a:pt x="45" y="275"/>
                    <a:pt x="38" y="312"/>
                    <a:pt x="0" y="437"/>
                  </a:cubicBezTo>
                  <a:cubicBezTo>
                    <a:pt x="499" y="418"/>
                    <a:pt x="2363" y="441"/>
                    <a:pt x="2419" y="369"/>
                  </a:cubicBezTo>
                  <a:cubicBezTo>
                    <a:pt x="921" y="148"/>
                    <a:pt x="719" y="337"/>
                    <a:pt x="336" y="5"/>
                  </a:cubicBezTo>
                  <a:cubicBezTo>
                    <a:pt x="205" y="9"/>
                    <a:pt x="231" y="0"/>
                    <a:pt x="54" y="9"/>
                  </a:cubicBez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100000">
                  <a:schemeClr val="bg1">
                    <a:alpha val="17998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334" name="Line 85"/>
            <p:cNvSpPr>
              <a:spLocks noChangeShapeType="1"/>
            </p:cNvSpPr>
            <p:nvPr/>
          </p:nvSpPr>
          <p:spPr bwMode="auto">
            <a:xfrm>
              <a:off x="2401" y="1771"/>
              <a:ext cx="60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35" name="Rectangle 86"/>
            <p:cNvSpPr>
              <a:spLocks noChangeArrowheads="1"/>
            </p:cNvSpPr>
            <p:nvPr/>
          </p:nvSpPr>
          <p:spPr bwMode="auto">
            <a:xfrm>
              <a:off x="2620" y="2398"/>
              <a:ext cx="2385" cy="2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36" name="Rectangle 87"/>
            <p:cNvSpPr>
              <a:spLocks noChangeArrowheads="1"/>
            </p:cNvSpPr>
            <p:nvPr/>
          </p:nvSpPr>
          <p:spPr bwMode="auto">
            <a:xfrm>
              <a:off x="2563" y="1848"/>
              <a:ext cx="355" cy="11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3337" name="Text Box 88"/>
            <p:cNvSpPr txBox="1">
              <a:spLocks noChangeArrowheads="1"/>
            </p:cNvSpPr>
            <p:nvPr/>
          </p:nvSpPr>
          <p:spPr bwMode="auto">
            <a:xfrm>
              <a:off x="2802" y="2424"/>
              <a:ext cx="20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u="none"/>
                <a:t>R1 MAC addr  H1 MAC addr </a:t>
              </a:r>
            </a:p>
          </p:txBody>
        </p:sp>
        <p:sp>
          <p:nvSpPr>
            <p:cNvPr id="13338" name="Line 89"/>
            <p:cNvSpPr>
              <a:spLocks noChangeShapeType="1"/>
            </p:cNvSpPr>
            <p:nvPr/>
          </p:nvSpPr>
          <p:spPr bwMode="auto">
            <a:xfrm>
              <a:off x="282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39" name="Line 90"/>
            <p:cNvSpPr>
              <a:spLocks noChangeShapeType="1"/>
            </p:cNvSpPr>
            <p:nvPr/>
          </p:nvSpPr>
          <p:spPr bwMode="auto">
            <a:xfrm>
              <a:off x="378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sp>
          <p:nvSpPr>
            <p:cNvPr id="13340" name="Line 91"/>
            <p:cNvSpPr>
              <a:spLocks noChangeShapeType="1"/>
            </p:cNvSpPr>
            <p:nvPr/>
          </p:nvSpPr>
          <p:spPr bwMode="auto">
            <a:xfrm>
              <a:off x="4742" y="2398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t-IT"/>
            </a:p>
          </p:txBody>
        </p:sp>
        <p:grpSp>
          <p:nvGrpSpPr>
            <p:cNvPr id="13341" name="Group 92"/>
            <p:cNvGrpSpPr>
              <a:grpSpLocks/>
            </p:cNvGrpSpPr>
            <p:nvPr/>
          </p:nvGrpSpPr>
          <p:grpSpPr bwMode="auto">
            <a:xfrm>
              <a:off x="2658" y="2608"/>
              <a:ext cx="120" cy="114"/>
              <a:chOff x="1300" y="3186"/>
              <a:chExt cx="120" cy="114"/>
            </a:xfrm>
          </p:grpSpPr>
          <p:sp>
            <p:nvSpPr>
              <p:cNvPr id="13357" name="Rectangle 93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58" name="Freeform 94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59" name="Freeform 95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42" name="Group 96"/>
            <p:cNvGrpSpPr>
              <a:grpSpLocks/>
            </p:cNvGrpSpPr>
            <p:nvPr/>
          </p:nvGrpSpPr>
          <p:grpSpPr bwMode="auto">
            <a:xfrm>
              <a:off x="2674" y="2340"/>
              <a:ext cx="120" cy="114"/>
              <a:chOff x="1300" y="3186"/>
              <a:chExt cx="120" cy="114"/>
            </a:xfrm>
          </p:grpSpPr>
          <p:sp>
            <p:nvSpPr>
              <p:cNvPr id="13354" name="Rectangle 97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55" name="Freeform 98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56" name="Freeform 99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43" name="Group 100"/>
            <p:cNvGrpSpPr>
              <a:grpSpLocks/>
            </p:cNvGrpSpPr>
            <p:nvPr/>
          </p:nvGrpSpPr>
          <p:grpSpPr bwMode="auto">
            <a:xfrm>
              <a:off x="4814" y="2352"/>
              <a:ext cx="120" cy="114"/>
              <a:chOff x="1300" y="3186"/>
              <a:chExt cx="120" cy="114"/>
            </a:xfrm>
          </p:grpSpPr>
          <p:sp>
            <p:nvSpPr>
              <p:cNvPr id="13351" name="Rectangle 101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52" name="Freeform 102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53" name="Freeform 103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grpSp>
          <p:nvGrpSpPr>
            <p:cNvPr id="13344" name="Group 104"/>
            <p:cNvGrpSpPr>
              <a:grpSpLocks/>
            </p:cNvGrpSpPr>
            <p:nvPr/>
          </p:nvGrpSpPr>
          <p:grpSpPr bwMode="auto">
            <a:xfrm>
              <a:off x="4820" y="2604"/>
              <a:ext cx="120" cy="114"/>
              <a:chOff x="1300" y="3186"/>
              <a:chExt cx="120" cy="114"/>
            </a:xfrm>
          </p:grpSpPr>
          <p:sp>
            <p:nvSpPr>
              <p:cNvPr id="13348" name="Rectangle 105"/>
              <p:cNvSpPr>
                <a:spLocks noChangeArrowheads="1"/>
              </p:cNvSpPr>
              <p:nvPr/>
            </p:nvSpPr>
            <p:spPr bwMode="auto">
              <a:xfrm>
                <a:off x="1300" y="3208"/>
                <a:ext cx="120" cy="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3349" name="Freeform 106"/>
              <p:cNvSpPr>
                <a:spLocks/>
              </p:cNvSpPr>
              <p:nvPr/>
            </p:nvSpPr>
            <p:spPr bwMode="auto">
              <a:xfrm>
                <a:off x="130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  <p:sp>
            <p:nvSpPr>
              <p:cNvPr id="13350" name="Freeform 107"/>
              <p:cNvSpPr>
                <a:spLocks/>
              </p:cNvSpPr>
              <p:nvPr/>
            </p:nvSpPr>
            <p:spPr bwMode="auto">
              <a:xfrm>
                <a:off x="1358" y="3186"/>
                <a:ext cx="48" cy="114"/>
              </a:xfrm>
              <a:custGeom>
                <a:avLst/>
                <a:gdLst>
                  <a:gd name="T0" fmla="*/ 30 w 60"/>
                  <a:gd name="T1" fmla="*/ 0 h 150"/>
                  <a:gd name="T2" fmla="*/ 6 w 60"/>
                  <a:gd name="T3" fmla="*/ 21 h 150"/>
                  <a:gd name="T4" fmla="*/ 24 w 60"/>
                  <a:gd name="T5" fmla="*/ 37 h 150"/>
                  <a:gd name="T6" fmla="*/ 0 w 60"/>
                  <a:gd name="T7" fmla="*/ 66 h 15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0"/>
                  <a:gd name="T13" fmla="*/ 0 h 150"/>
                  <a:gd name="T14" fmla="*/ 60 w 60"/>
                  <a:gd name="T15" fmla="*/ 150 h 15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0" h="150">
                    <a:moveTo>
                      <a:pt x="60" y="0"/>
                    </a:moveTo>
                    <a:cubicBezTo>
                      <a:pt x="37" y="17"/>
                      <a:pt x="14" y="34"/>
                      <a:pt x="12" y="48"/>
                    </a:cubicBezTo>
                    <a:cubicBezTo>
                      <a:pt x="10" y="62"/>
                      <a:pt x="50" y="67"/>
                      <a:pt x="48" y="84"/>
                    </a:cubicBezTo>
                    <a:cubicBezTo>
                      <a:pt x="46" y="101"/>
                      <a:pt x="8" y="139"/>
                      <a:pt x="0" y="15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it-IT"/>
              </a:p>
            </p:txBody>
          </p:sp>
        </p:grpSp>
        <p:sp>
          <p:nvSpPr>
            <p:cNvPr id="13345" name="Text Box 108"/>
            <p:cNvSpPr txBox="1">
              <a:spLocks noChangeArrowheads="1"/>
            </p:cNvSpPr>
            <p:nvPr/>
          </p:nvSpPr>
          <p:spPr bwMode="auto">
            <a:xfrm>
              <a:off x="2785" y="2683"/>
              <a:ext cx="81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dest. address </a:t>
              </a:r>
            </a:p>
          </p:txBody>
        </p:sp>
        <p:sp>
          <p:nvSpPr>
            <p:cNvPr id="13346" name="Text Box 109"/>
            <p:cNvSpPr txBox="1">
              <a:spLocks noChangeArrowheads="1"/>
            </p:cNvSpPr>
            <p:nvPr/>
          </p:nvSpPr>
          <p:spPr bwMode="auto">
            <a:xfrm>
              <a:off x="3762" y="2681"/>
              <a:ext cx="91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1400" u="none">
                  <a:latin typeface="Arial" charset="0"/>
                  <a:cs typeface="Arial" charset="0"/>
                </a:rPr>
                <a:t>source address </a:t>
              </a:r>
            </a:p>
          </p:txBody>
        </p:sp>
        <p:sp>
          <p:nvSpPr>
            <p:cNvPr id="13347" name="Text Box 110"/>
            <p:cNvSpPr txBox="1">
              <a:spLocks noChangeArrowheads="1"/>
            </p:cNvSpPr>
            <p:nvPr/>
          </p:nvSpPr>
          <p:spPr bwMode="auto">
            <a:xfrm>
              <a:off x="4146" y="2896"/>
              <a:ext cx="9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u="none"/>
                <a:t>802.</a:t>
              </a:r>
              <a:r>
                <a:rPr lang="en-US" b="1" u="none">
                  <a:solidFill>
                    <a:srgbClr val="FF0000"/>
                  </a:solidFill>
                </a:rPr>
                <a:t>3</a:t>
              </a:r>
              <a:r>
                <a:rPr lang="en-US" u="none">
                  <a:solidFill>
                    <a:srgbClr val="FF0000"/>
                  </a:solidFill>
                </a:rPr>
                <a:t> </a:t>
              </a:r>
              <a:r>
                <a:rPr lang="en-US" u="none"/>
                <a:t>frame</a:t>
              </a:r>
            </a:p>
          </p:txBody>
        </p:sp>
      </p:grpSp>
      <p:sp>
        <p:nvSpPr>
          <p:cNvPr id="13332" name="Rectangle 111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>
                <a:solidFill>
                  <a:schemeClr val="accent2"/>
                </a:solidFill>
              </a:rPr>
              <a:t>802.11 frame: indirizzamento</a:t>
            </a:r>
          </a:p>
        </p:txBody>
      </p:sp>
    </p:spTree>
    <p:extLst>
      <p:ext uri="{BB962C8B-B14F-4D97-AF65-F5344CB8AC3E}">
        <p14:creationId xmlns:p14="http://schemas.microsoft.com/office/powerpoint/2010/main" val="204963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Consente </a:t>
            </a:r>
            <a:r>
              <a:rPr lang="it-IT" dirty="0" err="1" smtClean="0"/>
              <a:t>Half</a:t>
            </a:r>
            <a:r>
              <a:rPr lang="it-IT" dirty="0" smtClean="0"/>
              <a:t> - MITM</a:t>
            </a:r>
          </a:p>
          <a:p>
            <a:r>
              <a:rPr lang="it-IT" dirty="0" smtClean="0"/>
              <a:t>Bisogna essere presenti all’accensione e cercare di assegnare un indirizzo IP predeterminato, un gateway e un DNS</a:t>
            </a:r>
          </a:p>
          <a:p>
            <a:endParaRPr lang="it-IT" dirty="0" smtClean="0"/>
          </a:p>
          <a:p>
            <a:r>
              <a:rPr lang="it-IT" dirty="0" smtClean="0"/>
              <a:t>Contromisure:</a:t>
            </a:r>
          </a:p>
          <a:p>
            <a:pPr lvl="1"/>
            <a:r>
              <a:rPr lang="it-IT" dirty="0" smtClean="0"/>
              <a:t>Rilevamento di DHCP </a:t>
            </a:r>
            <a:r>
              <a:rPr lang="it-IT" dirty="0" err="1" smtClean="0"/>
              <a:t>reply</a:t>
            </a:r>
            <a:r>
              <a:rPr lang="it-IT" dirty="0" smtClean="0"/>
              <a:t> multiple 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DHCP </a:t>
            </a:r>
            <a:r>
              <a:rPr lang="it-IT" dirty="0" err="1" smtClean="0"/>
              <a:t>Spoofing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Segnaposto piè di pagina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Network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1272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smtClean="0"/>
              <a:t>4-</a:t>
            </a:r>
            <a:fld id="{8B9119C8-7545-443C-B52D-67A101F86A5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1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Attacchi broadcast</a:t>
            </a:r>
          </a:p>
        </p:txBody>
      </p:sp>
      <p:sp>
        <p:nvSpPr>
          <p:cNvPr id="112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46200"/>
            <a:ext cx="7223125" cy="2511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sz="2400" dirty="0" smtClean="0"/>
              <a:t>Attacchi broadcast:</a:t>
            </a:r>
          </a:p>
          <a:p>
            <a:pPr lvl="1">
              <a:lnSpc>
                <a:spcPct val="90000"/>
              </a:lnSpc>
            </a:pPr>
            <a:r>
              <a:rPr lang="it-IT" sz="2000" dirty="0" smtClean="0"/>
              <a:t>Fingere di avere l’IP della vittima (IP </a:t>
            </a:r>
            <a:r>
              <a:rPr lang="it-IT" sz="2000" dirty="0" err="1" smtClean="0"/>
              <a:t>spoof</a:t>
            </a:r>
            <a:r>
              <a:rPr lang="it-IT" sz="20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it-IT" sz="2000" dirty="0" smtClean="0"/>
              <a:t>Mandare dei </a:t>
            </a:r>
            <a:r>
              <a:rPr lang="it-IT" sz="2000" dirty="0" err="1" smtClean="0"/>
              <a:t>ping</a:t>
            </a:r>
            <a:r>
              <a:rPr lang="it-IT" sz="2000" dirty="0" smtClean="0"/>
              <a:t> broadcast a suo nome</a:t>
            </a:r>
          </a:p>
          <a:p>
            <a:pPr lvl="1">
              <a:lnSpc>
                <a:spcPct val="90000"/>
              </a:lnSpc>
            </a:pPr>
            <a:r>
              <a:rPr lang="it-IT" sz="2000" dirty="0" smtClean="0"/>
              <a:t>Le risposte raggiungono la vittima e non l’aggressore</a:t>
            </a:r>
          </a:p>
          <a:p>
            <a:pPr lvl="1">
              <a:lnSpc>
                <a:spcPct val="90000"/>
              </a:lnSpc>
            </a:pPr>
            <a:r>
              <a:rPr lang="it-IT" sz="2000" dirty="0" smtClean="0"/>
              <a:t>Necessità delle condizioni adatte (di solito l’aggressore sta fisicamente nella stessa sottorete della vittima)</a:t>
            </a:r>
          </a:p>
          <a:p>
            <a:pPr lvl="1">
              <a:lnSpc>
                <a:spcPct val="90000"/>
              </a:lnSpc>
            </a:pPr>
            <a:endParaRPr lang="it-IT" sz="2000" dirty="0" smtClean="0"/>
          </a:p>
          <a:p>
            <a:pPr lvl="1">
              <a:lnSpc>
                <a:spcPct val="90000"/>
              </a:lnSpc>
            </a:pPr>
            <a:endParaRPr lang="it-IT" sz="2000" dirty="0" smtClean="0"/>
          </a:p>
          <a:p>
            <a:pPr lvl="1">
              <a:lnSpc>
                <a:spcPct val="90000"/>
              </a:lnSpc>
              <a:buFont typeface="ZapfDingbats" pitchFamily="82" charset="2"/>
              <a:buNone/>
            </a:pPr>
            <a:endParaRPr lang="it-IT" sz="2000" dirty="0" smtClean="0"/>
          </a:p>
        </p:txBody>
      </p:sp>
      <p:graphicFrame>
        <p:nvGraphicFramePr>
          <p:cNvPr id="11266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852488" y="4806950"/>
          <a:ext cx="10112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3" name="Clip" r:id="rId4" imgW="1305000" imgH="1085760" progId="MS_ClipArt_Gallery.2">
                  <p:embed/>
                </p:oleObj>
              </mc:Choice>
              <mc:Fallback>
                <p:oleObj name="Clip" r:id="rId4" imgW="1305000" imgH="10857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806950"/>
                        <a:ext cx="101123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21"/>
          <p:cNvGraphicFramePr>
            <a:graphicFrameLocks noChangeAspect="1"/>
          </p:cNvGraphicFramePr>
          <p:nvPr/>
        </p:nvGraphicFramePr>
        <p:xfrm>
          <a:off x="2628900" y="5297488"/>
          <a:ext cx="10112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4" name="Clip" r:id="rId6" imgW="1305000" imgH="1085760" progId="MS_ClipArt_Gallery.2">
                  <p:embed/>
                </p:oleObj>
              </mc:Choice>
              <mc:Fallback>
                <p:oleObj name="Clip" r:id="rId6" imgW="1305000" imgH="1085760" progId="MS_ClipArt_Gallery.2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5297488"/>
                        <a:ext cx="101123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22"/>
          <p:cNvGraphicFramePr>
            <a:graphicFrameLocks noChangeAspect="1"/>
          </p:cNvGraphicFramePr>
          <p:nvPr/>
        </p:nvGraphicFramePr>
        <p:xfrm>
          <a:off x="5443538" y="5002213"/>
          <a:ext cx="10112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5" name="Clip" r:id="rId7" imgW="1305000" imgH="1085760" progId="MS_ClipArt_Gallery.2">
                  <p:embed/>
                </p:oleObj>
              </mc:Choice>
              <mc:Fallback>
                <p:oleObj name="Clip" r:id="rId7" imgW="1305000" imgH="1085760" progId="MS_ClipArt_Gallery.2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8" y="5002213"/>
                        <a:ext cx="101123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23"/>
          <p:cNvGraphicFramePr>
            <a:graphicFrameLocks noChangeAspect="1"/>
          </p:cNvGraphicFramePr>
          <p:nvPr/>
        </p:nvGraphicFramePr>
        <p:xfrm>
          <a:off x="6510338" y="4310063"/>
          <a:ext cx="10112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6" name="Clip" r:id="rId8" imgW="1305000" imgH="1085760" progId="MS_ClipArt_Gallery.2">
                  <p:embed/>
                </p:oleObj>
              </mc:Choice>
              <mc:Fallback>
                <p:oleObj name="Clip" r:id="rId8" imgW="1305000" imgH="1085760" progId="MS_ClipArt_Gallery.2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38" y="4310063"/>
                        <a:ext cx="1011237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24"/>
          <p:cNvGraphicFramePr>
            <a:graphicFrameLocks noChangeAspect="1"/>
          </p:cNvGraphicFramePr>
          <p:nvPr/>
        </p:nvGraphicFramePr>
        <p:xfrm>
          <a:off x="7419975" y="3508375"/>
          <a:ext cx="10112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7" name="Clip" r:id="rId9" imgW="1305000" imgH="1085760" progId="MS_ClipArt_Gallery.2">
                  <p:embed/>
                </p:oleObj>
              </mc:Choice>
              <mc:Fallback>
                <p:oleObj name="Clip" r:id="rId9" imgW="1305000" imgH="1085760" progId="MS_ClipArt_Gallery.2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9975" y="3508375"/>
                        <a:ext cx="101123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275" name="AutoShape 25"/>
          <p:cNvCxnSpPr>
            <a:cxnSpLocks noChangeShapeType="1"/>
            <a:stCxn id="11281" idx="2"/>
          </p:cNvCxnSpPr>
          <p:nvPr/>
        </p:nvCxnSpPr>
        <p:spPr bwMode="auto">
          <a:xfrm flipH="1">
            <a:off x="3135313" y="4446588"/>
            <a:ext cx="854075" cy="850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6" name="AutoShape 26"/>
          <p:cNvCxnSpPr>
            <a:cxnSpLocks noChangeShapeType="1"/>
            <a:stCxn id="11281" idx="2"/>
          </p:cNvCxnSpPr>
          <p:nvPr/>
        </p:nvCxnSpPr>
        <p:spPr bwMode="auto">
          <a:xfrm flipH="1">
            <a:off x="1863725" y="4446588"/>
            <a:ext cx="2125663" cy="781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7" name="AutoShape 27"/>
          <p:cNvCxnSpPr>
            <a:cxnSpLocks noChangeShapeType="1"/>
            <a:stCxn id="11281" idx="3"/>
          </p:cNvCxnSpPr>
          <p:nvPr/>
        </p:nvCxnSpPr>
        <p:spPr bwMode="auto">
          <a:xfrm>
            <a:off x="4965700" y="4137025"/>
            <a:ext cx="98425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8" name="AutoShape 28"/>
          <p:cNvCxnSpPr>
            <a:cxnSpLocks noChangeShapeType="1"/>
            <a:stCxn id="11281" idx="3"/>
          </p:cNvCxnSpPr>
          <p:nvPr/>
        </p:nvCxnSpPr>
        <p:spPr bwMode="auto">
          <a:xfrm>
            <a:off x="4965700" y="4137025"/>
            <a:ext cx="1544638" cy="593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79" name="AutoShape 29"/>
          <p:cNvCxnSpPr>
            <a:cxnSpLocks noChangeShapeType="1"/>
            <a:stCxn id="11281" idx="3"/>
          </p:cNvCxnSpPr>
          <p:nvPr/>
        </p:nvCxnSpPr>
        <p:spPr bwMode="auto">
          <a:xfrm flipV="1">
            <a:off x="4965700" y="3929063"/>
            <a:ext cx="2454275" cy="207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280" name="Text Box 30"/>
          <p:cNvSpPr txBox="1">
            <a:spLocks noChangeArrowheads="1"/>
          </p:cNvSpPr>
          <p:nvPr/>
        </p:nvSpPr>
        <p:spPr bwMode="auto">
          <a:xfrm>
            <a:off x="381000" y="4095750"/>
            <a:ext cx="2362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Aggressore</a:t>
            </a:r>
          </a:p>
          <a:p>
            <a:r>
              <a:rPr lang="it-IT"/>
              <a:t>IP falso: 192.168.0.1</a:t>
            </a:r>
          </a:p>
        </p:txBody>
      </p:sp>
      <p:sp>
        <p:nvSpPr>
          <p:cNvPr id="11281" name="AutoShape 31"/>
          <p:cNvSpPr>
            <a:spLocks noChangeArrowheads="1"/>
          </p:cNvSpPr>
          <p:nvPr/>
        </p:nvSpPr>
        <p:spPr bwMode="auto">
          <a:xfrm>
            <a:off x="3357563" y="3641725"/>
            <a:ext cx="1608137" cy="804863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it-IT"/>
              <a:t>Rete</a:t>
            </a:r>
          </a:p>
        </p:txBody>
      </p:sp>
      <p:sp>
        <p:nvSpPr>
          <p:cNvPr id="11282" name="Text Box 32"/>
          <p:cNvSpPr txBox="1">
            <a:spLocks noChangeArrowheads="1"/>
          </p:cNvSpPr>
          <p:nvPr/>
        </p:nvSpPr>
        <p:spPr bwMode="auto">
          <a:xfrm>
            <a:off x="3640138" y="5902325"/>
            <a:ext cx="17605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Vittima</a:t>
            </a:r>
          </a:p>
          <a:p>
            <a:r>
              <a:rPr lang="it-IT"/>
              <a:t>IP: 192.168.0.1</a:t>
            </a:r>
          </a:p>
        </p:txBody>
      </p:sp>
      <p:sp>
        <p:nvSpPr>
          <p:cNvPr id="11283" name="Text Box 33"/>
          <p:cNvSpPr txBox="1">
            <a:spLocks noChangeArrowheads="1"/>
          </p:cNvSpPr>
          <p:nvPr/>
        </p:nvSpPr>
        <p:spPr bwMode="auto">
          <a:xfrm>
            <a:off x="6875463" y="5305425"/>
            <a:ext cx="19669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Ignari host della</a:t>
            </a:r>
          </a:p>
          <a:p>
            <a:r>
              <a:rPr lang="it-IT"/>
              <a:t>sottorete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863725" y="3929063"/>
            <a:ext cx="5556250" cy="1493837"/>
            <a:chOff x="1174" y="2475"/>
            <a:chExt cx="3500" cy="941"/>
          </a:xfrm>
        </p:grpSpPr>
        <p:cxnSp>
          <p:nvCxnSpPr>
            <p:cNvPr id="11289" name="AutoShape 34"/>
            <p:cNvCxnSpPr>
              <a:cxnSpLocks noChangeShapeType="1"/>
            </p:cNvCxnSpPr>
            <p:nvPr/>
          </p:nvCxnSpPr>
          <p:spPr bwMode="auto">
            <a:xfrm flipV="1">
              <a:off x="1174" y="2475"/>
              <a:ext cx="3500" cy="818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11290" name="AutoShape 35"/>
            <p:cNvCxnSpPr>
              <a:cxnSpLocks noChangeShapeType="1"/>
            </p:cNvCxnSpPr>
            <p:nvPr/>
          </p:nvCxnSpPr>
          <p:spPr bwMode="auto">
            <a:xfrm flipV="1">
              <a:off x="1174" y="2980"/>
              <a:ext cx="2927" cy="31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  <p:cxnSp>
          <p:nvCxnSpPr>
            <p:cNvPr id="11291" name="AutoShape 36"/>
            <p:cNvCxnSpPr>
              <a:cxnSpLocks noChangeShapeType="1"/>
            </p:cNvCxnSpPr>
            <p:nvPr/>
          </p:nvCxnSpPr>
          <p:spPr bwMode="auto">
            <a:xfrm>
              <a:off x="1174" y="3293"/>
              <a:ext cx="2255" cy="123"/>
            </a:xfrm>
            <a:prstGeom prst="straightConnector1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3656013" y="3916363"/>
            <a:ext cx="3844925" cy="1666875"/>
            <a:chOff x="1174" y="2475"/>
            <a:chExt cx="3500" cy="941"/>
          </a:xfrm>
        </p:grpSpPr>
        <p:cxnSp>
          <p:nvCxnSpPr>
            <p:cNvPr id="11286" name="AutoShape 40"/>
            <p:cNvCxnSpPr>
              <a:cxnSpLocks noChangeShapeType="1"/>
            </p:cNvCxnSpPr>
            <p:nvPr/>
          </p:nvCxnSpPr>
          <p:spPr bwMode="auto">
            <a:xfrm flipV="1">
              <a:off x="1174" y="2475"/>
              <a:ext cx="3500" cy="81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</p:cxnSp>
        <p:cxnSp>
          <p:nvCxnSpPr>
            <p:cNvPr id="11287" name="AutoShape 41"/>
            <p:cNvCxnSpPr>
              <a:cxnSpLocks noChangeShapeType="1"/>
            </p:cNvCxnSpPr>
            <p:nvPr/>
          </p:nvCxnSpPr>
          <p:spPr bwMode="auto">
            <a:xfrm flipV="1">
              <a:off x="1174" y="2980"/>
              <a:ext cx="2927" cy="31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</p:cxnSp>
        <p:cxnSp>
          <p:nvCxnSpPr>
            <p:cNvPr id="11288" name="AutoShape 42"/>
            <p:cNvCxnSpPr>
              <a:cxnSpLocks noChangeShapeType="1"/>
            </p:cNvCxnSpPr>
            <p:nvPr/>
          </p:nvCxnSpPr>
          <p:spPr bwMode="auto">
            <a:xfrm>
              <a:off x="1174" y="3293"/>
              <a:ext cx="2255" cy="12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Contromisure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7824814" cy="4648200"/>
          </a:xfrm>
        </p:spPr>
        <p:txBody>
          <a:bodyPr/>
          <a:lstStyle/>
          <a:p>
            <a:r>
              <a:rPr lang="it-IT" dirty="0" smtClean="0"/>
              <a:t>Limitazione ICMP e altri protocolli broadcast su router e </a:t>
            </a:r>
            <a:r>
              <a:rPr lang="it-IT" dirty="0" err="1" smtClean="0"/>
              <a:t>host</a:t>
            </a:r>
            <a:endParaRPr lang="it-IT" dirty="0" smtClean="0"/>
          </a:p>
          <a:p>
            <a:r>
              <a:rPr lang="it-IT" dirty="0" smtClean="0"/>
              <a:t>Configurazione opportuna firewall</a:t>
            </a:r>
          </a:p>
          <a:p>
            <a:endParaRPr lang="it-IT" dirty="0" smtClean="0"/>
          </a:p>
          <a:p>
            <a:r>
              <a:rPr lang="it-IT" dirty="0" smtClean="0"/>
              <a:t>Limiti dell’IP </a:t>
            </a:r>
            <a:r>
              <a:rPr lang="it-IT" dirty="0" err="1" smtClean="0"/>
              <a:t>spoofing</a:t>
            </a:r>
            <a:r>
              <a:rPr lang="it-IT" dirty="0" smtClean="0"/>
              <a:t> fuori LAN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egnaposto piè di pagina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 smtClean="0">
                <a:latin typeface="Arial" charset="0"/>
              </a:rPr>
              <a:t>5: DataLink Layer</a:t>
            </a:r>
          </a:p>
        </p:txBody>
      </p:sp>
      <p:sp>
        <p:nvSpPr>
          <p:cNvPr id="59395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 smtClean="0">
                <a:latin typeface="Arial" charset="0"/>
              </a:rPr>
              <a:t>5-</a:t>
            </a:r>
            <a:fld id="{6A3DA98A-8DBE-4D6A-BA73-6FE1AD843DBB}" type="slidenum">
              <a:rPr lang="en-US" u="none" smtClean="0">
                <a:latin typeface="Arial" charset="0"/>
              </a:rPr>
              <a:pPr/>
              <a:t>4</a:t>
            </a:fld>
            <a:endParaRPr lang="en-US" u="none" smtClean="0">
              <a:latin typeface="Arial" charset="0"/>
            </a:endParaRPr>
          </a:p>
        </p:txBody>
      </p:sp>
      <p:grpSp>
        <p:nvGrpSpPr>
          <p:cNvPr id="59396" name="Group 2"/>
          <p:cNvGrpSpPr>
            <a:grpSpLocks/>
          </p:cNvGrpSpPr>
          <p:nvPr/>
        </p:nvGrpSpPr>
        <p:grpSpPr bwMode="auto">
          <a:xfrm>
            <a:off x="519113" y="2179638"/>
            <a:ext cx="8077200" cy="985837"/>
            <a:chOff x="240" y="887"/>
            <a:chExt cx="5088" cy="621"/>
          </a:xfrm>
        </p:grpSpPr>
        <p:sp>
          <p:nvSpPr>
            <p:cNvPr id="59428" name="Rectangle 3"/>
            <p:cNvSpPr>
              <a:spLocks noChangeArrowheads="1"/>
            </p:cNvSpPr>
            <p:nvPr/>
          </p:nvSpPr>
          <p:spPr bwMode="auto">
            <a:xfrm>
              <a:off x="24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frame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control</a:t>
              </a:r>
            </a:p>
          </p:txBody>
        </p:sp>
        <p:sp>
          <p:nvSpPr>
            <p:cNvPr id="59429" name="Rectangle 4"/>
            <p:cNvSpPr>
              <a:spLocks noChangeArrowheads="1"/>
            </p:cNvSpPr>
            <p:nvPr/>
          </p:nvSpPr>
          <p:spPr bwMode="auto">
            <a:xfrm>
              <a:off x="76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duration</a:t>
              </a:r>
            </a:p>
          </p:txBody>
        </p:sp>
        <p:sp>
          <p:nvSpPr>
            <p:cNvPr id="59430" name="Rectangle 5"/>
            <p:cNvSpPr>
              <a:spLocks noChangeArrowheads="1"/>
            </p:cNvSpPr>
            <p:nvPr/>
          </p:nvSpPr>
          <p:spPr bwMode="auto">
            <a:xfrm>
              <a:off x="1296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1</a:t>
              </a:r>
            </a:p>
          </p:txBody>
        </p:sp>
        <p:sp>
          <p:nvSpPr>
            <p:cNvPr id="59431" name="Rectangle 6"/>
            <p:cNvSpPr>
              <a:spLocks noChangeArrowheads="1"/>
            </p:cNvSpPr>
            <p:nvPr/>
          </p:nvSpPr>
          <p:spPr bwMode="auto">
            <a:xfrm>
              <a:off x="1824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2</a:t>
              </a:r>
            </a:p>
          </p:txBody>
        </p:sp>
        <p:sp>
          <p:nvSpPr>
            <p:cNvPr id="59432" name="Rectangle 7"/>
            <p:cNvSpPr>
              <a:spLocks noChangeArrowheads="1"/>
            </p:cNvSpPr>
            <p:nvPr/>
          </p:nvSpPr>
          <p:spPr bwMode="auto">
            <a:xfrm>
              <a:off x="3408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4</a:t>
              </a:r>
            </a:p>
          </p:txBody>
        </p:sp>
        <p:sp>
          <p:nvSpPr>
            <p:cNvPr id="59433" name="Rectangle 8"/>
            <p:cNvSpPr>
              <a:spLocks noChangeArrowheads="1"/>
            </p:cNvSpPr>
            <p:nvPr/>
          </p:nvSpPr>
          <p:spPr bwMode="auto">
            <a:xfrm>
              <a:off x="2352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address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3</a:t>
              </a:r>
            </a:p>
          </p:txBody>
        </p:sp>
        <p:sp>
          <p:nvSpPr>
            <p:cNvPr id="59434" name="Rectangle 9"/>
            <p:cNvSpPr>
              <a:spLocks noChangeArrowheads="1"/>
            </p:cNvSpPr>
            <p:nvPr/>
          </p:nvSpPr>
          <p:spPr bwMode="auto">
            <a:xfrm>
              <a:off x="288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it-IT" sz="1600" u="none">
                <a:latin typeface="Arial" charset="0"/>
              </a:endParaRPr>
            </a:p>
          </p:txBody>
        </p:sp>
        <p:sp>
          <p:nvSpPr>
            <p:cNvPr id="59435" name="Rectangle 10"/>
            <p:cNvSpPr>
              <a:spLocks noChangeArrowheads="1"/>
            </p:cNvSpPr>
            <p:nvPr/>
          </p:nvSpPr>
          <p:spPr bwMode="auto">
            <a:xfrm>
              <a:off x="3936" y="1104"/>
              <a:ext cx="864" cy="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payload</a:t>
              </a:r>
            </a:p>
          </p:txBody>
        </p:sp>
        <p:sp>
          <p:nvSpPr>
            <p:cNvPr id="59436" name="Rectangle 11"/>
            <p:cNvSpPr>
              <a:spLocks noChangeArrowheads="1"/>
            </p:cNvSpPr>
            <p:nvPr/>
          </p:nvSpPr>
          <p:spPr bwMode="auto">
            <a:xfrm>
              <a:off x="4800" y="1104"/>
              <a:ext cx="52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CRC</a:t>
              </a:r>
            </a:p>
          </p:txBody>
        </p:sp>
        <p:sp>
          <p:nvSpPr>
            <p:cNvPr id="59437" name="Text Box 12"/>
            <p:cNvSpPr txBox="1">
              <a:spLocks noChangeArrowheads="1"/>
            </p:cNvSpPr>
            <p:nvPr/>
          </p:nvSpPr>
          <p:spPr bwMode="auto">
            <a:xfrm>
              <a:off x="48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38" name="Text Box 13"/>
            <p:cNvSpPr txBox="1">
              <a:spLocks noChangeArrowheads="1"/>
            </p:cNvSpPr>
            <p:nvPr/>
          </p:nvSpPr>
          <p:spPr bwMode="auto">
            <a:xfrm>
              <a:off x="960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39" name="Text Box 14"/>
            <p:cNvSpPr txBox="1">
              <a:spLocks noChangeArrowheads="1"/>
            </p:cNvSpPr>
            <p:nvPr/>
          </p:nvSpPr>
          <p:spPr bwMode="auto">
            <a:xfrm>
              <a:off x="153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9440" name="Text Box 15"/>
            <p:cNvSpPr txBox="1">
              <a:spLocks noChangeArrowheads="1"/>
            </p:cNvSpPr>
            <p:nvPr/>
          </p:nvSpPr>
          <p:spPr bwMode="auto">
            <a:xfrm>
              <a:off x="2016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9441" name="Text Box 16"/>
            <p:cNvSpPr txBox="1">
              <a:spLocks noChangeArrowheads="1"/>
            </p:cNvSpPr>
            <p:nvPr/>
          </p:nvSpPr>
          <p:spPr bwMode="auto">
            <a:xfrm>
              <a:off x="2544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9442" name="Text Box 17"/>
            <p:cNvSpPr txBox="1">
              <a:spLocks noChangeArrowheads="1"/>
            </p:cNvSpPr>
            <p:nvPr/>
          </p:nvSpPr>
          <p:spPr bwMode="auto">
            <a:xfrm>
              <a:off x="3072" y="9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43" name="Text Box 18"/>
            <p:cNvSpPr txBox="1">
              <a:spLocks noChangeArrowheads="1"/>
            </p:cNvSpPr>
            <p:nvPr/>
          </p:nvSpPr>
          <p:spPr bwMode="auto">
            <a:xfrm>
              <a:off x="3638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6</a:t>
              </a:r>
            </a:p>
          </p:txBody>
        </p:sp>
        <p:sp>
          <p:nvSpPr>
            <p:cNvPr id="59444" name="Text Box 19"/>
            <p:cNvSpPr txBox="1">
              <a:spLocks noChangeArrowheads="1"/>
            </p:cNvSpPr>
            <p:nvPr/>
          </p:nvSpPr>
          <p:spPr bwMode="auto">
            <a:xfrm>
              <a:off x="4032" y="912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0 - 2312</a:t>
              </a:r>
            </a:p>
          </p:txBody>
        </p:sp>
        <p:sp>
          <p:nvSpPr>
            <p:cNvPr id="59445" name="Text Box 20"/>
            <p:cNvSpPr txBox="1">
              <a:spLocks noChangeArrowheads="1"/>
            </p:cNvSpPr>
            <p:nvPr/>
          </p:nvSpPr>
          <p:spPr bwMode="auto">
            <a:xfrm>
              <a:off x="4982" y="8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4</a:t>
              </a:r>
            </a:p>
          </p:txBody>
        </p:sp>
        <p:sp>
          <p:nvSpPr>
            <p:cNvPr id="59446" name="Text Box 21"/>
            <p:cNvSpPr txBox="1">
              <a:spLocks noChangeArrowheads="1"/>
            </p:cNvSpPr>
            <p:nvPr/>
          </p:nvSpPr>
          <p:spPr bwMode="auto">
            <a:xfrm>
              <a:off x="2918" y="1142"/>
              <a:ext cx="5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/>
              <a:r>
                <a:rPr lang="en-US" sz="1600" u="none">
                  <a:latin typeface="Arial" charset="0"/>
                </a:rPr>
                <a:t>seq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control</a:t>
              </a:r>
            </a:p>
          </p:txBody>
        </p:sp>
      </p:grpSp>
      <p:grpSp>
        <p:nvGrpSpPr>
          <p:cNvPr id="59397" name="Group 22"/>
          <p:cNvGrpSpPr>
            <a:grpSpLocks/>
          </p:cNvGrpSpPr>
          <p:nvPr/>
        </p:nvGrpSpPr>
        <p:grpSpPr bwMode="auto">
          <a:xfrm>
            <a:off x="442913" y="3856038"/>
            <a:ext cx="8534400" cy="954087"/>
            <a:chOff x="240" y="1991"/>
            <a:chExt cx="5376" cy="601"/>
          </a:xfrm>
        </p:grpSpPr>
        <p:sp>
          <p:nvSpPr>
            <p:cNvPr id="59406" name="Rectangle 23"/>
            <p:cNvSpPr>
              <a:spLocks noChangeArrowheads="1"/>
            </p:cNvSpPr>
            <p:nvPr/>
          </p:nvSpPr>
          <p:spPr bwMode="auto">
            <a:xfrm>
              <a:off x="864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Type</a:t>
              </a:r>
            </a:p>
          </p:txBody>
        </p:sp>
        <p:sp>
          <p:nvSpPr>
            <p:cNvPr id="59407" name="Rectangle 24"/>
            <p:cNvSpPr>
              <a:spLocks noChangeArrowheads="1"/>
            </p:cNvSpPr>
            <p:nvPr/>
          </p:nvSpPr>
          <p:spPr bwMode="auto">
            <a:xfrm>
              <a:off x="259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From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DS</a:t>
              </a:r>
            </a:p>
          </p:txBody>
        </p:sp>
        <p:sp>
          <p:nvSpPr>
            <p:cNvPr id="59408" name="Rectangle 25"/>
            <p:cNvSpPr>
              <a:spLocks noChangeArrowheads="1"/>
            </p:cNvSpPr>
            <p:nvPr/>
          </p:nvSpPr>
          <p:spPr bwMode="auto">
            <a:xfrm>
              <a:off x="1488" y="2208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Subtype</a:t>
              </a:r>
            </a:p>
          </p:txBody>
        </p:sp>
        <p:sp>
          <p:nvSpPr>
            <p:cNvPr id="59409" name="Rectangle 26"/>
            <p:cNvSpPr>
              <a:spLocks noChangeArrowheads="1"/>
            </p:cNvSpPr>
            <p:nvPr/>
          </p:nvSpPr>
          <p:spPr bwMode="auto">
            <a:xfrm>
              <a:off x="216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To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DS</a:t>
              </a:r>
            </a:p>
          </p:txBody>
        </p:sp>
        <p:sp>
          <p:nvSpPr>
            <p:cNvPr id="59410" name="Rectangle 27"/>
            <p:cNvSpPr>
              <a:spLocks noChangeArrowheads="1"/>
            </p:cNvSpPr>
            <p:nvPr/>
          </p:nvSpPr>
          <p:spPr bwMode="auto">
            <a:xfrm>
              <a:off x="302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More 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frag</a:t>
              </a:r>
            </a:p>
          </p:txBody>
        </p:sp>
        <p:sp>
          <p:nvSpPr>
            <p:cNvPr id="59411" name="Rectangle 28"/>
            <p:cNvSpPr>
              <a:spLocks noChangeArrowheads="1"/>
            </p:cNvSpPr>
            <p:nvPr/>
          </p:nvSpPr>
          <p:spPr bwMode="auto">
            <a:xfrm>
              <a:off x="4752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WEP</a:t>
              </a:r>
            </a:p>
          </p:txBody>
        </p:sp>
        <p:sp>
          <p:nvSpPr>
            <p:cNvPr id="59412" name="Rectangle 29"/>
            <p:cNvSpPr>
              <a:spLocks noChangeArrowheads="1"/>
            </p:cNvSpPr>
            <p:nvPr/>
          </p:nvSpPr>
          <p:spPr bwMode="auto">
            <a:xfrm>
              <a:off x="4320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More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data</a:t>
              </a:r>
            </a:p>
          </p:txBody>
        </p:sp>
        <p:sp>
          <p:nvSpPr>
            <p:cNvPr id="59413" name="Rectangle 30"/>
            <p:cNvSpPr>
              <a:spLocks noChangeArrowheads="1"/>
            </p:cNvSpPr>
            <p:nvPr/>
          </p:nvSpPr>
          <p:spPr bwMode="auto">
            <a:xfrm>
              <a:off x="3888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Power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mgt</a:t>
              </a:r>
            </a:p>
          </p:txBody>
        </p:sp>
        <p:sp>
          <p:nvSpPr>
            <p:cNvPr id="59414" name="Rectangle 31"/>
            <p:cNvSpPr>
              <a:spLocks noChangeArrowheads="1"/>
            </p:cNvSpPr>
            <p:nvPr/>
          </p:nvSpPr>
          <p:spPr bwMode="auto">
            <a:xfrm>
              <a:off x="3456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Retry</a:t>
              </a:r>
            </a:p>
          </p:txBody>
        </p:sp>
        <p:sp>
          <p:nvSpPr>
            <p:cNvPr id="59415" name="Rectangle 32"/>
            <p:cNvSpPr>
              <a:spLocks noChangeArrowheads="1"/>
            </p:cNvSpPr>
            <p:nvPr/>
          </p:nvSpPr>
          <p:spPr bwMode="auto">
            <a:xfrm>
              <a:off x="5184" y="2208"/>
              <a:ext cx="43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Rsvd</a:t>
              </a:r>
            </a:p>
          </p:txBody>
        </p:sp>
        <p:sp>
          <p:nvSpPr>
            <p:cNvPr id="59416" name="Rectangle 33"/>
            <p:cNvSpPr>
              <a:spLocks noChangeArrowheads="1"/>
            </p:cNvSpPr>
            <p:nvPr/>
          </p:nvSpPr>
          <p:spPr bwMode="auto">
            <a:xfrm>
              <a:off x="240" y="2208"/>
              <a:ext cx="62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600" u="none">
                  <a:latin typeface="Arial" charset="0"/>
                </a:rPr>
                <a:t>Protocol</a:t>
              </a:r>
            </a:p>
            <a:p>
              <a:pPr algn="ctr" eaLnBrk="1" hangingPunct="1"/>
              <a:r>
                <a:rPr lang="en-US" sz="1600" u="none">
                  <a:latin typeface="Arial" charset="0"/>
                </a:rPr>
                <a:t>version</a:t>
              </a:r>
            </a:p>
          </p:txBody>
        </p:sp>
        <p:sp>
          <p:nvSpPr>
            <p:cNvPr id="59417" name="Text Box 34"/>
            <p:cNvSpPr txBox="1">
              <a:spLocks noChangeArrowheads="1"/>
            </p:cNvSpPr>
            <p:nvPr/>
          </p:nvSpPr>
          <p:spPr bwMode="auto">
            <a:xfrm>
              <a:off x="518" y="199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18" name="Text Box 35"/>
            <p:cNvSpPr txBox="1">
              <a:spLocks noChangeArrowheads="1"/>
            </p:cNvSpPr>
            <p:nvPr/>
          </p:nvSpPr>
          <p:spPr bwMode="auto">
            <a:xfrm>
              <a:off x="110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2</a:t>
              </a:r>
            </a:p>
          </p:txBody>
        </p:sp>
        <p:sp>
          <p:nvSpPr>
            <p:cNvPr id="59419" name="Text Box 36"/>
            <p:cNvSpPr txBox="1">
              <a:spLocks noChangeArrowheads="1"/>
            </p:cNvSpPr>
            <p:nvPr/>
          </p:nvSpPr>
          <p:spPr bwMode="auto">
            <a:xfrm>
              <a:off x="1728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4</a:t>
              </a:r>
            </a:p>
          </p:txBody>
        </p:sp>
        <p:sp>
          <p:nvSpPr>
            <p:cNvPr id="59420" name="Text Box 37"/>
            <p:cNvSpPr txBox="1">
              <a:spLocks noChangeArrowheads="1"/>
            </p:cNvSpPr>
            <p:nvPr/>
          </p:nvSpPr>
          <p:spPr bwMode="auto">
            <a:xfrm>
              <a:off x="230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1" name="Text Box 38"/>
            <p:cNvSpPr txBox="1">
              <a:spLocks noChangeArrowheads="1"/>
            </p:cNvSpPr>
            <p:nvPr/>
          </p:nvSpPr>
          <p:spPr bwMode="auto">
            <a:xfrm>
              <a:off x="2688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2" name="Text Box 39"/>
            <p:cNvSpPr txBox="1">
              <a:spLocks noChangeArrowheads="1"/>
            </p:cNvSpPr>
            <p:nvPr/>
          </p:nvSpPr>
          <p:spPr bwMode="auto">
            <a:xfrm>
              <a:off x="3120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3" name="Text Box 40"/>
            <p:cNvSpPr txBox="1">
              <a:spLocks noChangeArrowheads="1"/>
            </p:cNvSpPr>
            <p:nvPr/>
          </p:nvSpPr>
          <p:spPr bwMode="auto">
            <a:xfrm>
              <a:off x="446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4" name="Text Box 41"/>
            <p:cNvSpPr txBox="1">
              <a:spLocks noChangeArrowheads="1"/>
            </p:cNvSpPr>
            <p:nvPr/>
          </p:nvSpPr>
          <p:spPr bwMode="auto">
            <a:xfrm>
              <a:off x="4896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5" name="Text Box 42"/>
            <p:cNvSpPr txBox="1">
              <a:spLocks noChangeArrowheads="1"/>
            </p:cNvSpPr>
            <p:nvPr/>
          </p:nvSpPr>
          <p:spPr bwMode="auto">
            <a:xfrm>
              <a:off x="5280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6" name="Text Box 43"/>
            <p:cNvSpPr txBox="1">
              <a:spLocks noChangeArrowheads="1"/>
            </p:cNvSpPr>
            <p:nvPr/>
          </p:nvSpPr>
          <p:spPr bwMode="auto">
            <a:xfrm>
              <a:off x="3600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  <p:sp>
          <p:nvSpPr>
            <p:cNvPr id="59427" name="Text Box 44"/>
            <p:cNvSpPr txBox="1">
              <a:spLocks noChangeArrowheads="1"/>
            </p:cNvSpPr>
            <p:nvPr/>
          </p:nvSpPr>
          <p:spPr bwMode="auto">
            <a:xfrm>
              <a:off x="3984" y="20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/>
              <a:r>
                <a:rPr lang="en-US" u="none">
                  <a:latin typeface="Arial" charset="0"/>
                </a:rPr>
                <a:t>1</a:t>
              </a:r>
            </a:p>
          </p:txBody>
        </p:sp>
      </p:grpSp>
      <p:sp>
        <p:nvSpPr>
          <p:cNvPr id="59398" name="Freeform 45"/>
          <p:cNvSpPr>
            <a:spLocks/>
          </p:cNvSpPr>
          <p:nvPr/>
        </p:nvSpPr>
        <p:spPr bwMode="auto">
          <a:xfrm>
            <a:off x="430213" y="3144838"/>
            <a:ext cx="8713787" cy="1066800"/>
          </a:xfrm>
          <a:custGeom>
            <a:avLst/>
            <a:gdLst>
              <a:gd name="T0" fmla="*/ 2147483647 w 5489"/>
              <a:gd name="T1" fmla="*/ 0 h 672"/>
              <a:gd name="T2" fmla="*/ 0 w 5489"/>
              <a:gd name="T3" fmla="*/ 2147483647 h 672"/>
              <a:gd name="T4" fmla="*/ 2147483647 w 5489"/>
              <a:gd name="T5" fmla="*/ 2147483647 h 672"/>
              <a:gd name="T6" fmla="*/ 2147483647 w 5489"/>
              <a:gd name="T7" fmla="*/ 0 h 672"/>
              <a:gd name="T8" fmla="*/ 2147483647 w 5489"/>
              <a:gd name="T9" fmla="*/ 0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89"/>
              <a:gd name="T16" fmla="*/ 0 h 672"/>
              <a:gd name="T17" fmla="*/ 5489 w 5489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89" h="672">
                <a:moveTo>
                  <a:pt x="64" y="0"/>
                </a:moveTo>
                <a:lnTo>
                  <a:pt x="0" y="664"/>
                </a:lnTo>
                <a:lnTo>
                  <a:pt x="5392" y="672"/>
                </a:lnTo>
                <a:cubicBezTo>
                  <a:pt x="5489" y="561"/>
                  <a:pt x="976" y="408"/>
                  <a:pt x="584" y="0"/>
                </a:cubicBezTo>
                <a:cubicBezTo>
                  <a:pt x="152" y="0"/>
                  <a:pt x="172" y="0"/>
                  <a:pt x="64" y="0"/>
                </a:cubicBez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>
                  <a:alpha val="17998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9399" name="Rectangle 46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>
                <a:solidFill>
                  <a:schemeClr val="accent2"/>
                </a:solidFill>
              </a:rPr>
              <a:t>802.11 frame: more</a:t>
            </a:r>
          </a:p>
        </p:txBody>
      </p:sp>
      <p:sp>
        <p:nvSpPr>
          <p:cNvPr id="59400" name="Text Box 47"/>
          <p:cNvSpPr txBox="1">
            <a:spLocks noChangeArrowheads="1"/>
          </p:cNvSpPr>
          <p:nvPr/>
        </p:nvSpPr>
        <p:spPr bwMode="auto">
          <a:xfrm>
            <a:off x="2132013" y="1335088"/>
            <a:ext cx="3322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duration of reserved </a:t>
            </a:r>
          </a:p>
          <a:p>
            <a:r>
              <a:rPr lang="en-US" u="none"/>
              <a:t>transmission time (RTS/CTS)</a:t>
            </a:r>
          </a:p>
        </p:txBody>
      </p:sp>
      <p:sp>
        <p:nvSpPr>
          <p:cNvPr id="59401" name="Line 48"/>
          <p:cNvSpPr>
            <a:spLocks noChangeShapeType="1"/>
          </p:cNvSpPr>
          <p:nvPr/>
        </p:nvSpPr>
        <p:spPr bwMode="auto">
          <a:xfrm flipH="1">
            <a:off x="1905000" y="1554163"/>
            <a:ext cx="258763" cy="639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9402" name="Text Box 49"/>
          <p:cNvSpPr txBox="1">
            <a:spLocks noChangeArrowheads="1"/>
          </p:cNvSpPr>
          <p:nvPr/>
        </p:nvSpPr>
        <p:spPr bwMode="auto">
          <a:xfrm>
            <a:off x="5926138" y="1196975"/>
            <a:ext cx="2144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frame seq #</a:t>
            </a:r>
          </a:p>
          <a:p>
            <a:r>
              <a:rPr lang="en-US" u="none"/>
              <a:t>(for reliable ARQ)</a:t>
            </a:r>
          </a:p>
        </p:txBody>
      </p:sp>
      <p:sp>
        <p:nvSpPr>
          <p:cNvPr id="59403" name="Line 50"/>
          <p:cNvSpPr>
            <a:spLocks noChangeShapeType="1"/>
          </p:cNvSpPr>
          <p:nvPr/>
        </p:nvSpPr>
        <p:spPr bwMode="auto">
          <a:xfrm flipH="1">
            <a:off x="5410200" y="1493838"/>
            <a:ext cx="487363" cy="912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9404" name="Line 51"/>
          <p:cNvSpPr>
            <a:spLocks noChangeShapeType="1"/>
          </p:cNvSpPr>
          <p:nvPr/>
        </p:nvSpPr>
        <p:spPr bwMode="auto">
          <a:xfrm flipH="1" flipV="1">
            <a:off x="2012950" y="4908550"/>
            <a:ext cx="258763" cy="639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/>
          </a:p>
        </p:txBody>
      </p:sp>
      <p:sp>
        <p:nvSpPr>
          <p:cNvPr id="59405" name="Text Box 52"/>
          <p:cNvSpPr txBox="1">
            <a:spLocks noChangeArrowheads="1"/>
          </p:cNvSpPr>
          <p:nvPr/>
        </p:nvSpPr>
        <p:spPr bwMode="auto">
          <a:xfrm>
            <a:off x="2192338" y="5480050"/>
            <a:ext cx="25796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/>
              <a:t>frame type</a:t>
            </a:r>
          </a:p>
          <a:p>
            <a:r>
              <a:rPr lang="en-US" u="none"/>
              <a:t>(RTS, CTS, ACK, data)</a:t>
            </a:r>
          </a:p>
        </p:txBody>
      </p:sp>
    </p:spTree>
    <p:extLst>
      <p:ext uri="{BB962C8B-B14F-4D97-AF65-F5344CB8AC3E}">
        <p14:creationId xmlns:p14="http://schemas.microsoft.com/office/powerpoint/2010/main" val="36305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802.11: BSS e ESS</a:t>
            </a:r>
          </a:p>
        </p:txBody>
      </p:sp>
      <p:sp>
        <p:nvSpPr>
          <p:cNvPr id="60419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ESSID = stringa che denota un gruppo di AP</a:t>
            </a:r>
          </a:p>
          <a:p>
            <a:r>
              <a:rPr lang="it-IT" dirty="0" smtClean="0"/>
              <a:t>BSSID = </a:t>
            </a:r>
            <a:r>
              <a:rPr lang="it-IT" dirty="0" err="1" smtClean="0"/>
              <a:t>mac</a:t>
            </a:r>
            <a:r>
              <a:rPr lang="it-IT" dirty="0" smtClean="0"/>
              <a:t> </a:t>
            </a:r>
            <a:r>
              <a:rPr lang="it-IT" dirty="0" err="1" smtClean="0"/>
              <a:t>address</a:t>
            </a:r>
            <a:r>
              <a:rPr lang="it-IT" dirty="0" smtClean="0"/>
              <a:t> di un singolo AP</a:t>
            </a:r>
          </a:p>
          <a:p>
            <a:endParaRPr lang="it-IT" dirty="0" smtClean="0"/>
          </a:p>
          <a:p>
            <a:r>
              <a:rPr lang="it-IT" dirty="0" smtClean="0"/>
              <a:t>Associazione</a:t>
            </a:r>
          </a:p>
          <a:p>
            <a:pPr lvl="1"/>
            <a:r>
              <a:rPr lang="it-IT" dirty="0" smtClean="0"/>
              <a:t>Beacon </a:t>
            </a:r>
            <a:r>
              <a:rPr lang="it-IT" dirty="0" err="1" smtClean="0"/>
              <a:t>frames</a:t>
            </a:r>
            <a:endParaRPr lang="it-IT" dirty="0" smtClean="0"/>
          </a:p>
          <a:p>
            <a:pPr lvl="1"/>
            <a:r>
              <a:rPr lang="it-IT" dirty="0" smtClean="0"/>
              <a:t>Probe </a:t>
            </a:r>
            <a:r>
              <a:rPr lang="it-IT" dirty="0" err="1" smtClean="0"/>
              <a:t>frames</a:t>
            </a:r>
            <a:endParaRPr lang="it-IT" dirty="0" smtClean="0"/>
          </a:p>
          <a:p>
            <a:pPr lvl="1"/>
            <a:r>
              <a:rPr lang="it-IT" dirty="0" err="1" smtClean="0"/>
              <a:t>Association</a:t>
            </a:r>
            <a:r>
              <a:rPr lang="it-IT" dirty="0" smtClean="0"/>
              <a:t> </a:t>
            </a:r>
            <a:r>
              <a:rPr lang="it-IT" dirty="0" err="1" smtClean="0"/>
              <a:t>requests</a:t>
            </a:r>
            <a:endParaRPr lang="it-IT" dirty="0" smtClean="0"/>
          </a:p>
          <a:p>
            <a:pPr lvl="1"/>
            <a:r>
              <a:rPr lang="it-IT" dirty="0" err="1" smtClean="0"/>
              <a:t>Association</a:t>
            </a:r>
            <a:r>
              <a:rPr lang="it-IT" dirty="0" smtClean="0"/>
              <a:t> </a:t>
            </a:r>
            <a:r>
              <a:rPr lang="it-IT" dirty="0" err="1" smtClean="0"/>
              <a:t>responses</a:t>
            </a:r>
            <a:endParaRPr lang="it-IT" dirty="0" smtClean="0"/>
          </a:p>
          <a:p>
            <a:pPr lvl="1"/>
            <a:r>
              <a:rPr lang="it-IT" dirty="0" err="1" smtClean="0"/>
              <a:t>Auth</a:t>
            </a:r>
            <a:r>
              <a:rPr lang="it-IT" dirty="0" smtClean="0"/>
              <a:t> </a:t>
            </a:r>
            <a:r>
              <a:rPr lang="it-IT" dirty="0" err="1" smtClean="0"/>
              <a:t>requests</a:t>
            </a:r>
            <a:endParaRPr lang="it-IT" dirty="0" smtClean="0"/>
          </a:p>
          <a:p>
            <a:pPr lvl="1"/>
            <a:r>
              <a:rPr lang="it-IT" dirty="0" err="1" smtClean="0"/>
              <a:t>Auth</a:t>
            </a:r>
            <a:r>
              <a:rPr lang="it-IT" dirty="0" smtClean="0"/>
              <a:t> </a:t>
            </a:r>
            <a:r>
              <a:rPr lang="it-IT" dirty="0" err="1" smtClean="0"/>
              <a:t>responses</a:t>
            </a:r>
            <a:endParaRPr lang="it-IT" dirty="0" smtClean="0"/>
          </a:p>
        </p:txBody>
      </p:sp>
      <p:sp>
        <p:nvSpPr>
          <p:cNvPr id="60420" name="Segnaposto piè di pagina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 smtClean="0">
                <a:latin typeface="Arial" charset="0"/>
              </a:rPr>
              <a:t>5: DataLink Layer</a:t>
            </a:r>
          </a:p>
        </p:txBody>
      </p:sp>
      <p:sp>
        <p:nvSpPr>
          <p:cNvPr id="60421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 smtClean="0">
                <a:latin typeface="Arial" charset="0"/>
              </a:rPr>
              <a:t>5-</a:t>
            </a:r>
            <a:fld id="{64058897-0307-4F34-A87D-7B525C189798}" type="slidenum">
              <a:rPr lang="en-US" u="none" smtClean="0">
                <a:latin typeface="Arial" charset="0"/>
              </a:rPr>
              <a:pPr/>
              <a:t>5</a:t>
            </a:fld>
            <a:endParaRPr lang="en-US" u="none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Allocazione dei canali</a:t>
            </a:r>
          </a:p>
        </p:txBody>
      </p:sp>
      <p:sp>
        <p:nvSpPr>
          <p:cNvPr id="61443" name="Segnaposto piè di pagina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 smtClean="0">
                <a:latin typeface="Arial" charset="0"/>
              </a:rPr>
              <a:t>5: DataLink Layer</a:t>
            </a:r>
          </a:p>
        </p:txBody>
      </p:sp>
      <p:sp>
        <p:nvSpPr>
          <p:cNvPr id="61444" name="Segnaposto numero diapositiva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u="none" smtClean="0">
                <a:latin typeface="Arial" charset="0"/>
              </a:rPr>
              <a:t>5-</a:t>
            </a:r>
            <a:fld id="{B97818EB-0B2A-429B-B937-1EFEB98C3AFA}" type="slidenum">
              <a:rPr lang="en-US" u="none" smtClean="0">
                <a:latin typeface="Arial" charset="0"/>
              </a:rPr>
              <a:pPr/>
              <a:t>6</a:t>
            </a:fld>
            <a:endParaRPr lang="en-US" u="none" smtClean="0">
              <a:latin typeface="Arial" charset="0"/>
            </a:endParaRPr>
          </a:p>
        </p:txBody>
      </p:sp>
      <p:pic>
        <p:nvPicPr>
          <p:cNvPr id="61445" name="Picture 5" descr="C:\Users\gio\Desktop\800px-2.4_GHz_Wi-Fi_channels_(802.11b,g_WLAN).svg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4650" y="2795588"/>
            <a:ext cx="8626475" cy="1651000"/>
          </a:xfrm>
          <a:noFill/>
        </p:spPr>
      </p:pic>
    </p:spTree>
    <p:extLst>
      <p:ext uri="{BB962C8B-B14F-4D97-AF65-F5344CB8AC3E}">
        <p14:creationId xmlns:p14="http://schemas.microsoft.com/office/powerpoint/2010/main" val="30855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Equivalente a una rete </a:t>
            </a:r>
            <a:r>
              <a:rPr lang="it-IT" dirty="0" err="1" smtClean="0"/>
              <a:t>wired</a:t>
            </a:r>
            <a:r>
              <a:rPr lang="it-IT" dirty="0" smtClean="0"/>
              <a:t> con </a:t>
            </a:r>
            <a:r>
              <a:rPr lang="it-IT" dirty="0" err="1" smtClean="0"/>
              <a:t>hub</a:t>
            </a:r>
            <a:endParaRPr lang="it-IT" dirty="0" smtClean="0"/>
          </a:p>
          <a:p>
            <a:r>
              <a:rPr lang="it-IT" dirty="0" smtClean="0"/>
              <a:t>Possibile sniffing, ESSID e BSSID </a:t>
            </a:r>
            <a:r>
              <a:rPr lang="it-IT" dirty="0" err="1" smtClean="0"/>
              <a:t>spoofing</a:t>
            </a:r>
            <a:endParaRPr lang="it-IT" dirty="0" smtClean="0"/>
          </a:p>
          <a:p>
            <a:r>
              <a:rPr lang="it-IT" dirty="0" err="1" smtClean="0"/>
              <a:t>De-authentication</a:t>
            </a:r>
            <a:r>
              <a:rPr lang="it-IT" dirty="0" smtClean="0"/>
              <a:t> </a:t>
            </a:r>
            <a:r>
              <a:rPr lang="it-IT" dirty="0" err="1" smtClean="0"/>
              <a:t>attack</a:t>
            </a:r>
            <a:endParaRPr lang="it-IT" dirty="0" smtClean="0"/>
          </a:p>
          <a:p>
            <a:pPr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WLAN open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Wep</a:t>
            </a:r>
            <a:r>
              <a:rPr lang="it-IT" dirty="0" smtClean="0"/>
              <a:t> Frame Format</a:t>
            </a:r>
            <a:endParaRPr lang="it-IT" dirty="0"/>
          </a:p>
        </p:txBody>
      </p:sp>
      <p:pic>
        <p:nvPicPr>
          <p:cNvPr id="4" name="Immagine 3"/>
          <p:cNvPicPr/>
          <p:nvPr/>
        </p:nvPicPr>
        <p:blipFill>
          <a:blip r:embed="rId3" cstate="print"/>
          <a:srcRect l="13294" t="16930" r="24638" b="30063"/>
          <a:stretch>
            <a:fillRect/>
          </a:stretch>
        </p:blipFill>
        <p:spPr bwMode="auto">
          <a:xfrm>
            <a:off x="571472" y="1428736"/>
            <a:ext cx="807249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Modalità molto semplice di crittografia a chiave pre-condivisa</a:t>
            </a:r>
          </a:p>
          <a:p>
            <a:r>
              <a:rPr lang="it-IT" dirty="0" smtClean="0"/>
              <a:t>Ogni pacchetto viene crittografato in base a</a:t>
            </a:r>
          </a:p>
          <a:p>
            <a:pPr lvl="1">
              <a:buNone/>
            </a:pPr>
            <a:r>
              <a:rPr lang="it-IT" dirty="0" smtClean="0"/>
              <a:t>	RC4( Chiave || IV )</a:t>
            </a:r>
          </a:p>
          <a:p>
            <a:r>
              <a:rPr lang="it-IT" dirty="0" smtClean="0"/>
              <a:t>IV viene trasmetto in chiaro, per ogni frame</a:t>
            </a:r>
          </a:p>
          <a:p>
            <a:r>
              <a:rPr lang="it-IT" dirty="0" smtClean="0"/>
              <a:t>La conoscenza della chiave consente </a:t>
            </a:r>
            <a:r>
              <a:rPr lang="it-IT" dirty="0" err="1" smtClean="0"/>
              <a:t>Hub</a:t>
            </a:r>
            <a:r>
              <a:rPr lang="it-IT" dirty="0" smtClean="0"/>
              <a:t> </a:t>
            </a:r>
            <a:r>
              <a:rPr lang="it-IT" dirty="0" err="1" smtClean="0"/>
              <a:t>equivalent</a:t>
            </a:r>
            <a:r>
              <a:rPr lang="it-IT" dirty="0" smtClean="0"/>
              <a:t> sniffing</a:t>
            </a:r>
          </a:p>
          <a:p>
            <a:r>
              <a:rPr lang="it-IT" dirty="0" smtClean="0"/>
              <a:t>Senza conoscere la chiave è possibile comunque la contraffazione dei frame (manipolando ICV)</a:t>
            </a:r>
          </a:p>
          <a:p>
            <a:r>
              <a:rPr lang="it-IT" dirty="0" smtClean="0"/>
              <a:t>ICV = CRC-32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WLAN WEP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67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le">
  <a:themeElements>
    <a:clrScheme name="Vial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ial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Vial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1689</TotalTime>
  <Words>918</Words>
  <Application>Microsoft Office PowerPoint</Application>
  <PresentationFormat>Presentazione su schermo (4:3)</PresentationFormat>
  <Paragraphs>304</Paragraphs>
  <Slides>32</Slides>
  <Notes>32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4" baseType="lpstr">
      <vt:lpstr>Viale</vt:lpstr>
      <vt:lpstr>Clip</vt:lpstr>
      <vt:lpstr>Layer 2 Security</vt:lpstr>
      <vt:lpstr>802.11 frame: indirizzamento</vt:lpstr>
      <vt:lpstr>Presentazione standard di PowerPoint</vt:lpstr>
      <vt:lpstr>Presentazione standard di PowerPoint</vt:lpstr>
      <vt:lpstr>802.11: BSS e ESS</vt:lpstr>
      <vt:lpstr>Allocazione dei canali</vt:lpstr>
      <vt:lpstr>WLAN open</vt:lpstr>
      <vt:lpstr>Wep Frame Format</vt:lpstr>
      <vt:lpstr>WLAN WEP</vt:lpstr>
      <vt:lpstr>WEP Authentication (open)</vt:lpstr>
      <vt:lpstr>WEP Shared key authentication</vt:lpstr>
      <vt:lpstr>WEP weaknesses</vt:lpstr>
      <vt:lpstr>WPA: TKIP encryption scheme </vt:lpstr>
      <vt:lpstr>WPA Personal</vt:lpstr>
      <vt:lpstr>Key hierarchy</vt:lpstr>
      <vt:lpstr>WPA Enterprise </vt:lpstr>
      <vt:lpstr>802.1x Authentication steps</vt:lpstr>
      <vt:lpstr>Step 1: pre-auth</vt:lpstr>
      <vt:lpstr>Step 2: Authentication</vt:lpstr>
      <vt:lpstr>WPA-Personal</vt:lpstr>
      <vt:lpstr>Step 3: WPA Authorization process</vt:lpstr>
      <vt:lpstr>Other Things to know</vt:lpstr>
      <vt:lpstr>Wired &amp; Wireless</vt:lpstr>
      <vt:lpstr>Port Stealing: Esempio</vt:lpstr>
      <vt:lpstr>MAC Spoofing / Flooding</vt:lpstr>
      <vt:lpstr>IP Spoofing in LAN</vt:lpstr>
      <vt:lpstr>IP Spoofing in LAN</vt:lpstr>
      <vt:lpstr>Half mitm</vt:lpstr>
      <vt:lpstr>Contromisure </vt:lpstr>
      <vt:lpstr>DHCP Spoofing</vt:lpstr>
      <vt:lpstr>Attacchi broadcast</vt:lpstr>
      <vt:lpstr>Contromisure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 2 Security</dc:title>
  <dc:creator>gio</dc:creator>
  <cp:lastModifiedBy>gio</cp:lastModifiedBy>
  <cp:revision>27</cp:revision>
  <dcterms:created xsi:type="dcterms:W3CDTF">2010-04-18T16:17:56Z</dcterms:created>
  <dcterms:modified xsi:type="dcterms:W3CDTF">2011-04-28T04:28:56Z</dcterms:modified>
</cp:coreProperties>
</file>