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8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3" r:id="rId17"/>
    <p:sldId id="275" r:id="rId18"/>
    <p:sldId id="278" r:id="rId19"/>
    <p:sldId id="279" r:id="rId20"/>
    <p:sldId id="286" r:id="rId21"/>
    <p:sldId id="271" r:id="rId22"/>
    <p:sldId id="272" r:id="rId23"/>
    <p:sldId id="280" r:id="rId24"/>
    <p:sldId id="281" r:id="rId25"/>
    <p:sldId id="282" r:id="rId26"/>
    <p:sldId id="283" r:id="rId27"/>
    <p:sldId id="284" r:id="rId28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638B1855-1B75-4FBE-930C-398BA8C253C6}" styleName="Stile con tema 2 - Color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509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44441A4-9368-432E-9DDB-2732679EB86E}" type="datetimeFigureOut">
              <a:rPr lang="it-IT"/>
              <a:pPr>
                <a:defRPr/>
              </a:pPr>
              <a:t>19/05/2010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 smtClean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A90B951-3EFA-413D-AE28-BD452C0DE10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28676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9EBF463-C8E7-4AA6-9FB4-CE95D8C4E241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it-IT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3686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697F781-091C-4ED8-BE5A-BB271B377549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it-IT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3789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B3D428-5C6A-4B5D-8D1E-CB99425CD357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it-IT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38916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63628E-7BB4-43C8-9BFA-3ADEF57CBBF1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it-IT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39940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72C09D5-D7CE-4020-ACA8-61ABDCEB5B15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it-IT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40964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4ED7F05-DDC7-4270-BD73-96ED9F23F78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it-IT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4198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D5B459-ACBF-437F-B7C6-B6AC81A8847D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it-IT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4301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98E2EF-5B92-4324-8C98-EECF5E6E3A8B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it-IT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44036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1E1B8D-71AB-41BC-A0E3-1843EF3D1E0F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it-IT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45060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76E7B85-9372-427D-BC20-E2B9E4E977C1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it-IT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46084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761E62C-BAFB-4414-93F6-F0ED1F5C94C6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it-IT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90B951-3EFA-413D-AE28-BD452C0DE104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90B951-3EFA-413D-AE28-BD452C0DE104}" type="slidenum">
              <a:rPr lang="it-IT" smtClean="0"/>
              <a:pPr>
                <a:defRPr/>
              </a:pPr>
              <a:t>20</a:t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4710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9FEE23F-2E1C-426C-8C1B-7690DF8C8E00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it-IT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4813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E6CB54-E083-4248-ACB9-5DB765732A87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it-IT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49156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B6D2C3-1B75-4D04-BDB8-0DAA004686AF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it-IT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50180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B1E0FC5-171E-45FE-8A40-10FE295DD6F5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it-IT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51204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E94294F-2162-446B-8726-F79931273AD5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it-IT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5222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2BCE11-9DE4-41EF-9D59-D022FAB52FA5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it-IT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5325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1F92108-AC5A-4790-BA35-5F4BDE08BA30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it-IT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29700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8C187CA-E012-4458-9D03-5F31DE55E2A0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it-IT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30724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1BE45A-43F8-425E-A84C-C22EA8D5AFAD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it-IT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31748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637E0A-FB1C-4CF7-BC78-9AFF1B891CCA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it-IT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32772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76E0178-D438-407E-A2E3-A072E05FDCFD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it-IT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33796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68D2582-59E7-413D-B103-DAC50550B13B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it-IT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34820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729E5D8-687A-41FC-A26B-83DBA92574C4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it-IT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35844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11BE69-3D7C-4C3B-B507-06C64F92E148}" type="slidenum">
              <a:rPr lang="it-IT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it-IT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1D3920-097D-4D18-9EB5-322CDCE3ABBE}" type="datetimeFigureOut">
              <a:rPr lang="it-IT"/>
              <a:pPr>
                <a:defRPr/>
              </a:pPr>
              <a:t>19/05/2010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C27DA9-B421-4BB7-8969-497A928DA83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51EAF-425E-4053-A11A-BDA2C17F9428}" type="datetimeFigureOut">
              <a:rPr lang="it-IT"/>
              <a:pPr>
                <a:defRPr/>
              </a:pPr>
              <a:t>19/05/2010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320FC-403E-48ED-A47C-9ECD7A73549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03D27-DAB3-4447-842A-0541F4E48038}" type="datetimeFigureOut">
              <a:rPr lang="it-IT"/>
              <a:pPr>
                <a:defRPr/>
              </a:pPr>
              <a:t>19/05/2010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1100A6-AA7B-4803-B3FB-1CA54733691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8F7E2-032C-4AF2-BD58-2FBFC1B79F49}" type="datetimeFigureOut">
              <a:rPr lang="it-IT"/>
              <a:pPr>
                <a:defRPr/>
              </a:pPr>
              <a:t>19/05/2010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A1213-8946-495F-95E1-7414B0F6949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AB8C8-F0B9-4078-83E5-4F64A842C7DC}" type="datetimeFigureOut">
              <a:rPr lang="it-IT"/>
              <a:pPr>
                <a:defRPr/>
              </a:pPr>
              <a:t>19/05/2010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3AA92-C5AD-4F83-B7E2-7253E419DBA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24E87-CD24-487B-94E9-F5F6EFDE2F60}" type="datetimeFigureOut">
              <a:rPr lang="it-IT"/>
              <a:pPr>
                <a:defRPr/>
              </a:pPr>
              <a:t>19/05/2010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1D3938-6F56-49EE-9AFF-5E15C1AB752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4998AB-77CF-4D52-87FF-9ABA0F0E914A}" type="datetimeFigureOut">
              <a:rPr lang="it-IT"/>
              <a:pPr>
                <a:defRPr/>
              </a:pPr>
              <a:t>19/05/2010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50366-EC9F-4DB9-B45C-42175F19648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430EC9-75B9-482E-8D07-C9A7C87BD127}" type="datetimeFigureOut">
              <a:rPr lang="it-IT"/>
              <a:pPr>
                <a:defRPr/>
              </a:pPr>
              <a:t>19/05/2010</a:t>
            </a:fld>
            <a:endParaRPr lang="it-IT"/>
          </a:p>
        </p:txBody>
      </p:sp>
      <p:sp>
        <p:nvSpPr>
          <p:cNvPr id="4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82C22-68D2-4BFE-A184-FCE89C27785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7BBFA-12FE-4681-9E6B-EA7EF64051FE}" type="datetimeFigureOut">
              <a:rPr lang="it-IT"/>
              <a:pPr>
                <a:defRPr/>
              </a:pPr>
              <a:t>19/05/2010</a:t>
            </a:fld>
            <a:endParaRPr lang="it-IT"/>
          </a:p>
        </p:txBody>
      </p:sp>
      <p:sp>
        <p:nvSpPr>
          <p:cNvPr id="3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3EBE17-841B-4DA7-9EAC-1C859A7A6A0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2DCF22-3B89-447A-A1E4-C7C90CCA0B9E}" type="datetimeFigureOut">
              <a:rPr lang="it-IT"/>
              <a:pPr>
                <a:defRPr/>
              </a:pPr>
              <a:t>19/05/2010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5CA50B-7283-47FC-BFA6-EADFCF6D49D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773E7-0B9C-4FA1-868B-68F622A7476E}" type="datetimeFigureOut">
              <a:rPr lang="it-IT"/>
              <a:pPr>
                <a:defRPr/>
              </a:pPr>
              <a:t>19/05/2010</a:t>
            </a:fld>
            <a:endParaRPr lang="it-IT"/>
          </a:p>
        </p:txBody>
      </p:sp>
      <p:sp>
        <p:nvSpPr>
          <p:cNvPr id="6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1B745-93B9-4D16-8EF1-3660A077E74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E17218-473C-4199-B194-F835013BEB55}" type="datetimeFigureOut">
              <a:rPr lang="it-IT"/>
              <a:pPr>
                <a:defRPr/>
              </a:pPr>
              <a:t>19/05/2010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4ECDE00-6288-4873-AE4A-4FFF9E2010C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smtClean="0"/>
              <a:t>Password storage &amp; Friends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Password attack </a:t>
            </a:r>
            <a:r>
              <a:rPr lang="en-US" b="1" i="1" smtClean="0"/>
              <a:t>game</a:t>
            </a:r>
            <a:endParaRPr lang="it-IT" b="1" i="1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13"/>
          </a:xfrm>
        </p:spPr>
        <p:txBody>
          <a:bodyPr rtlCol="0">
            <a:normAutofit fontScale="62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Il “</a:t>
            </a:r>
            <a:r>
              <a:rPr lang="en-US" dirty="0" err="1" smtClean="0"/>
              <a:t>punteggio</a:t>
            </a:r>
            <a:r>
              <a:rPr lang="en-US" dirty="0" smtClean="0"/>
              <a:t>” è </a:t>
            </a:r>
            <a:r>
              <a:rPr lang="en-US" dirty="0" err="1" smtClean="0"/>
              <a:t>calcolato</a:t>
            </a:r>
            <a:r>
              <a:rPr lang="en-US" dirty="0" smtClean="0"/>
              <a:t> in base al tempo </a:t>
            </a:r>
            <a:r>
              <a:rPr lang="en-US" dirty="0" err="1" smtClean="0"/>
              <a:t>impiegato</a:t>
            </a:r>
            <a:r>
              <a:rPr lang="en-US" dirty="0" smtClean="0"/>
              <a:t> per  </a:t>
            </a:r>
            <a:r>
              <a:rPr lang="en-US" dirty="0" err="1" smtClean="0"/>
              <a:t>scoprire</a:t>
            </a:r>
            <a:r>
              <a:rPr lang="en-US" dirty="0" smtClean="0"/>
              <a:t> la password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rainbow tables, </a:t>
            </a:r>
            <a:r>
              <a:rPr lang="en-US" dirty="0" err="1" smtClean="0"/>
              <a:t>questo</a:t>
            </a:r>
            <a:r>
              <a:rPr lang="en-US" dirty="0" smtClean="0"/>
              <a:t> tempo </a:t>
            </a:r>
            <a:r>
              <a:rPr lang="en-US" dirty="0" err="1" smtClean="0"/>
              <a:t>dipende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la </a:t>
            </a:r>
            <a:r>
              <a:rPr lang="en-US" dirty="0" err="1" smtClean="0"/>
              <a:t>tabella</a:t>
            </a:r>
            <a:r>
              <a:rPr lang="en-US" dirty="0" smtClean="0"/>
              <a:t> e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velocemente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riesce</a:t>
            </a:r>
            <a:r>
              <a:rPr lang="en-US" dirty="0" smtClean="0"/>
              <a:t> a </a:t>
            </a:r>
            <a:r>
              <a:rPr lang="en-US" dirty="0" err="1" smtClean="0"/>
              <a:t>navigarla</a:t>
            </a:r>
            <a:r>
              <a:rPr lang="en-US" dirty="0" smtClean="0"/>
              <a:t>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 </a:t>
            </a:r>
            <a:r>
              <a:rPr lang="en-US" dirty="0" err="1" smtClean="0"/>
              <a:t>dei</a:t>
            </a:r>
            <a:r>
              <a:rPr lang="en-US" dirty="0" smtClean="0"/>
              <a:t> </a:t>
            </a:r>
            <a:r>
              <a:rPr lang="en-US" dirty="0" smtClean="0"/>
              <a:t>crackers </a:t>
            </a:r>
            <a:r>
              <a:rPr lang="en-US" dirty="0" err="1" smtClean="0"/>
              <a:t>incrementali</a:t>
            </a:r>
            <a:r>
              <a:rPr lang="en-US" dirty="0" smtClean="0"/>
              <a:t>, </a:t>
            </a:r>
            <a:r>
              <a:rPr lang="en-US" dirty="0" err="1" smtClean="0"/>
              <a:t>il</a:t>
            </a:r>
            <a:r>
              <a:rPr lang="en-US" dirty="0" smtClean="0"/>
              <a:t> tempo </a:t>
            </a:r>
            <a:r>
              <a:rPr lang="en-US" dirty="0" err="1" smtClean="0"/>
              <a:t>dipende</a:t>
            </a:r>
            <a:r>
              <a:rPr lang="en-US" dirty="0" smtClean="0"/>
              <a:t> </a:t>
            </a:r>
            <a:r>
              <a:rPr lang="en-US" dirty="0" err="1" smtClean="0"/>
              <a:t>da</a:t>
            </a:r>
            <a:r>
              <a:rPr lang="en-US" dirty="0" smtClean="0"/>
              <a:t> </a:t>
            </a:r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velocemente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eseguire</a:t>
            </a:r>
            <a:r>
              <a:rPr lang="en-US" dirty="0" smtClean="0"/>
              <a:t> la </a:t>
            </a:r>
            <a:r>
              <a:rPr lang="en-US" dirty="0" err="1" smtClean="0"/>
              <a:t>funzione</a:t>
            </a:r>
            <a:r>
              <a:rPr lang="en-US" dirty="0" smtClean="0"/>
              <a:t> hash per la password (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velocemente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ottenere</a:t>
            </a:r>
            <a:r>
              <a:rPr lang="en-US" dirty="0" smtClean="0"/>
              <a:t>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hash per la password </a:t>
            </a:r>
            <a:r>
              <a:rPr lang="en-US" dirty="0" err="1" smtClean="0"/>
              <a:t>più</a:t>
            </a:r>
            <a:r>
              <a:rPr lang="en-US" dirty="0" smtClean="0"/>
              <a:t> </a:t>
            </a:r>
            <a:r>
              <a:rPr lang="en-US" dirty="0" err="1" smtClean="0"/>
              <a:t>debole</a:t>
            </a:r>
            <a:r>
              <a:rPr lang="en-US" dirty="0" smtClean="0"/>
              <a:t> </a:t>
            </a:r>
            <a:r>
              <a:rPr lang="en-US" dirty="0" err="1" smtClean="0"/>
              <a:t>diventa</a:t>
            </a:r>
            <a:r>
              <a:rPr lang="en-US" dirty="0" smtClean="0"/>
              <a:t> lo schema)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MD5 e SHA1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pensati</a:t>
            </a:r>
            <a:r>
              <a:rPr lang="en-US" dirty="0" smtClean="0"/>
              <a:t> per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veloci</a:t>
            </a:r>
            <a:r>
              <a:rPr lang="en-US" dirty="0" smtClean="0"/>
              <a:t>, </a:t>
            </a:r>
            <a:r>
              <a:rPr lang="en-US" dirty="0" err="1" smtClean="0"/>
              <a:t>perciò</a:t>
            </a:r>
            <a:r>
              <a:rPr lang="en-US" dirty="0" smtClean="0"/>
              <a:t> MD5, SHA1 (e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conseguenza</a:t>
            </a:r>
            <a:r>
              <a:rPr lang="en-US" dirty="0" smtClean="0"/>
              <a:t> DES) </a:t>
            </a:r>
            <a:r>
              <a:rPr lang="en-US" dirty="0" err="1" smtClean="0"/>
              <a:t>sono</a:t>
            </a:r>
            <a:r>
              <a:rPr lang="en-US" dirty="0" smtClean="0"/>
              <a:t> </a:t>
            </a:r>
            <a:r>
              <a:rPr lang="en-US" dirty="0" err="1" smtClean="0"/>
              <a:t>deboli</a:t>
            </a:r>
            <a:r>
              <a:rPr lang="en-US" dirty="0" smtClean="0"/>
              <a:t> come password hashes 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Sulle</a:t>
            </a:r>
            <a:r>
              <a:rPr lang="en-US" dirty="0" smtClean="0"/>
              <a:t> </a:t>
            </a:r>
            <a:r>
              <a:rPr lang="en-US" dirty="0" err="1" smtClean="0"/>
              <a:t>moderne</a:t>
            </a:r>
            <a:r>
              <a:rPr lang="en-US" dirty="0" smtClean="0"/>
              <a:t> CPUs </a:t>
            </a:r>
            <a:r>
              <a:rPr lang="en-US" dirty="0" err="1" smtClean="0"/>
              <a:t>il</a:t>
            </a:r>
            <a:r>
              <a:rPr lang="en-US" dirty="0" smtClean="0"/>
              <a:t> </a:t>
            </a:r>
            <a:r>
              <a:rPr lang="en-US" dirty="0" err="1" smtClean="0"/>
              <a:t>calcolo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/>
              <a:t>DES e MD5 </a:t>
            </a:r>
            <a:r>
              <a:rPr lang="en-US" dirty="0" err="1" smtClean="0"/>
              <a:t>può</a:t>
            </a:r>
            <a:r>
              <a:rPr lang="en-US" dirty="0" smtClean="0"/>
              <a:t> </a:t>
            </a:r>
            <a:r>
              <a:rPr lang="en-US" dirty="0" err="1" smtClean="0"/>
              <a:t>essere</a:t>
            </a:r>
            <a:r>
              <a:rPr lang="en-US" dirty="0" smtClean="0"/>
              <a:t> </a:t>
            </a:r>
            <a:r>
              <a:rPr lang="en-US" dirty="0" err="1" smtClean="0"/>
              <a:t>ottimizzato</a:t>
            </a:r>
            <a:r>
              <a:rPr lang="en-US" dirty="0" smtClean="0"/>
              <a:t> </a:t>
            </a:r>
            <a:r>
              <a:rPr lang="en-US" dirty="0" err="1" smtClean="0"/>
              <a:t>enormemente</a:t>
            </a:r>
            <a:r>
              <a:rPr lang="en-US" dirty="0" smtClean="0"/>
              <a:t>.</a:t>
            </a:r>
            <a:endParaRPr lang="en-US" dirty="0" smtClean="0"/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/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b="1" dirty="0" err="1" smtClean="0"/>
              <a:t>Usare</a:t>
            </a:r>
            <a:r>
              <a:rPr lang="en-US" b="1" dirty="0" smtClean="0"/>
              <a:t> </a:t>
            </a:r>
            <a:r>
              <a:rPr lang="en-US" b="1" dirty="0" err="1" smtClean="0"/>
              <a:t>direttamente</a:t>
            </a:r>
            <a:r>
              <a:rPr lang="en-US" b="1" dirty="0" smtClean="0"/>
              <a:t> </a:t>
            </a:r>
            <a:r>
              <a:rPr lang="en-US" b="1" dirty="0" err="1" smtClean="0"/>
              <a:t>funzioni</a:t>
            </a:r>
            <a:r>
              <a:rPr lang="en-US" b="1" dirty="0" smtClean="0"/>
              <a:t> hash per </a:t>
            </a:r>
            <a:r>
              <a:rPr lang="en-US" b="1" dirty="0" err="1" smtClean="0"/>
              <a:t>autenticare</a:t>
            </a:r>
            <a:r>
              <a:rPr lang="en-US" b="1" dirty="0" smtClean="0"/>
              <a:t> e </a:t>
            </a:r>
            <a:r>
              <a:rPr lang="en-US" b="1" dirty="0" err="1" smtClean="0"/>
              <a:t>memorizzare</a:t>
            </a:r>
            <a:r>
              <a:rPr lang="en-US" b="1" dirty="0" smtClean="0"/>
              <a:t> passwords è </a:t>
            </a:r>
            <a:r>
              <a:rPr lang="en-US" b="1" dirty="0" err="1" smtClean="0"/>
              <a:t>una</a:t>
            </a:r>
            <a:r>
              <a:rPr lang="en-US" b="1" dirty="0" smtClean="0"/>
              <a:t> </a:t>
            </a:r>
            <a:r>
              <a:rPr lang="en-US" b="1" dirty="0" err="1" smtClean="0"/>
              <a:t>soluzione</a:t>
            </a:r>
            <a:r>
              <a:rPr lang="en-US" b="1" dirty="0" smtClean="0"/>
              <a:t> </a:t>
            </a:r>
            <a:r>
              <a:rPr lang="en-US" b="1" dirty="0" err="1" smtClean="0"/>
              <a:t>semplice</a:t>
            </a:r>
            <a:r>
              <a:rPr lang="en-US" b="1" dirty="0" smtClean="0"/>
              <a:t> ma </a:t>
            </a:r>
            <a:r>
              <a:rPr lang="en-US" b="1" dirty="0" err="1" smtClean="0"/>
              <a:t>debole</a:t>
            </a:r>
            <a:r>
              <a:rPr lang="en-US" b="1" dirty="0" smtClean="0"/>
              <a:t> </a:t>
            </a:r>
            <a:r>
              <a:rPr lang="en-US" b="1" dirty="0" err="1" smtClean="0"/>
              <a:t>tanto</a:t>
            </a:r>
            <a:r>
              <a:rPr lang="en-US" b="1" dirty="0" smtClean="0"/>
              <a:t> </a:t>
            </a:r>
            <a:r>
              <a:rPr lang="en-US" b="1" dirty="0" err="1" smtClean="0"/>
              <a:t>quanto</a:t>
            </a:r>
            <a:r>
              <a:rPr lang="en-US" b="1" dirty="0" smtClean="0"/>
              <a:t> </a:t>
            </a:r>
            <a:r>
              <a:rPr lang="en-US" b="1" dirty="0" err="1" smtClean="0"/>
              <a:t>quella</a:t>
            </a:r>
            <a:r>
              <a:rPr lang="en-US" b="1" dirty="0" smtClean="0"/>
              <a:t> </a:t>
            </a:r>
            <a:r>
              <a:rPr lang="en-US" b="1" dirty="0" err="1" smtClean="0"/>
              <a:t>di</a:t>
            </a:r>
            <a:r>
              <a:rPr lang="en-US" b="1" dirty="0" smtClean="0"/>
              <a:t> </a:t>
            </a:r>
            <a:r>
              <a:rPr lang="en-US" b="1" dirty="0" err="1" smtClean="0"/>
              <a:t>usare</a:t>
            </a:r>
            <a:r>
              <a:rPr lang="en-US" b="1" dirty="0" smtClean="0"/>
              <a:t> </a:t>
            </a:r>
            <a:r>
              <a:rPr lang="en-US" b="1" dirty="0" err="1" smtClean="0"/>
              <a:t>funzioni</a:t>
            </a:r>
            <a:r>
              <a:rPr lang="en-US" b="1" dirty="0" smtClean="0"/>
              <a:t> hash </a:t>
            </a:r>
            <a:r>
              <a:rPr lang="en-US" b="1" dirty="0" err="1" smtClean="0"/>
              <a:t>senza</a:t>
            </a:r>
            <a:r>
              <a:rPr lang="en-US" b="1" dirty="0" smtClean="0"/>
              <a:t> salt, </a:t>
            </a:r>
            <a:r>
              <a:rPr lang="en-US" b="1" dirty="0" err="1" smtClean="0"/>
              <a:t>quindi</a:t>
            </a:r>
            <a:r>
              <a:rPr lang="en-US" b="1" dirty="0" smtClean="0"/>
              <a:t> è </a:t>
            </a:r>
            <a:r>
              <a:rPr lang="en-US" b="1" dirty="0" err="1" smtClean="0"/>
              <a:t>da</a:t>
            </a:r>
            <a:r>
              <a:rPr lang="en-US" b="1" dirty="0" smtClean="0"/>
              <a:t> </a:t>
            </a:r>
            <a:r>
              <a:rPr lang="en-US" b="1" dirty="0" err="1" smtClean="0"/>
              <a:t>evitare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err="1" smtClean="0"/>
              <a:t>Stato</a:t>
            </a:r>
            <a:r>
              <a:rPr lang="en-US" b="1" dirty="0" smtClean="0"/>
              <a:t> </a:t>
            </a:r>
            <a:r>
              <a:rPr lang="en-US" b="1" dirty="0" err="1" smtClean="0"/>
              <a:t>dell’arte</a:t>
            </a:r>
            <a:endParaRPr lang="it-IT" b="1" dirty="0" smtClean="0"/>
          </a:p>
        </p:txBody>
      </p:sp>
      <p:sp>
        <p:nvSpPr>
          <p:cNvPr id="11267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sz="2200" b="1" dirty="0" err="1" smtClean="0"/>
              <a:t>Usare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c</a:t>
            </a:r>
            <a:r>
              <a:rPr lang="en-US" sz="2200" b="1" dirty="0" err="1" smtClean="0"/>
              <a:t>osa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il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sistema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operativo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già</a:t>
            </a:r>
            <a:r>
              <a:rPr lang="en-US" sz="2200" b="1" dirty="0" smtClean="0"/>
              <a:t> </a:t>
            </a:r>
            <a:r>
              <a:rPr lang="en-US" sz="2200" b="1" dirty="0" err="1" smtClean="0"/>
              <a:t>offre</a:t>
            </a:r>
            <a:r>
              <a:rPr lang="en-US" sz="2200" b="1" dirty="0" smtClean="0"/>
              <a:t>: </a:t>
            </a:r>
            <a:r>
              <a:rPr lang="en-US" sz="2200" dirty="0" err="1" smtClean="0"/>
              <a:t>uno</a:t>
            </a:r>
            <a:r>
              <a:rPr lang="en-US" sz="2200" dirty="0" smtClean="0"/>
              <a:t> schema </a:t>
            </a:r>
            <a:r>
              <a:rPr lang="en-US" sz="2200" dirty="0" err="1" smtClean="0"/>
              <a:t>di</a:t>
            </a:r>
            <a:r>
              <a:rPr lang="en-US" sz="2200" dirty="0" smtClean="0"/>
              <a:t> password “</a:t>
            </a:r>
            <a:r>
              <a:rPr lang="en-US" sz="2200" dirty="0" err="1" smtClean="0"/>
              <a:t>ottimizzato</a:t>
            </a:r>
            <a:r>
              <a:rPr lang="en-US" sz="2200" dirty="0" smtClean="0"/>
              <a:t>” per </a:t>
            </a:r>
            <a:r>
              <a:rPr lang="en-US" sz="2200" dirty="0" err="1" smtClean="0"/>
              <a:t>essere</a:t>
            </a:r>
            <a:r>
              <a:rPr lang="en-US" sz="2200" dirty="0" smtClean="0"/>
              <a:t> </a:t>
            </a:r>
            <a:r>
              <a:rPr lang="en-US" sz="2200" dirty="0" err="1" smtClean="0"/>
              <a:t>computazionalmente</a:t>
            </a:r>
            <a:r>
              <a:rPr lang="en-US" sz="2200" dirty="0" smtClean="0"/>
              <a:t> </a:t>
            </a:r>
            <a:r>
              <a:rPr lang="en-US" sz="2200" dirty="0" err="1" smtClean="0"/>
              <a:t>costoso</a:t>
            </a:r>
            <a:r>
              <a:rPr lang="en-US" sz="2200" dirty="0" smtClean="0"/>
              <a:t>. </a:t>
            </a:r>
          </a:p>
          <a:p>
            <a:pPr lvl="1" algn="just" eaLnBrk="1" hangingPunct="1"/>
            <a:r>
              <a:rPr lang="en-US" sz="1900" b="1" dirty="0" smtClean="0"/>
              <a:t>PHK’s</a:t>
            </a:r>
            <a:r>
              <a:rPr lang="en-US" sz="1900" dirty="0" smtClean="0"/>
              <a:t> </a:t>
            </a:r>
            <a:r>
              <a:rPr lang="en-US" sz="1900" b="1" dirty="0" smtClean="0"/>
              <a:t>FreeBSD </a:t>
            </a:r>
            <a:r>
              <a:rPr lang="en-US" sz="1900" b="1" i="1" dirty="0" smtClean="0"/>
              <a:t>MD5</a:t>
            </a:r>
            <a:r>
              <a:rPr lang="en-US" sz="1900" b="1" dirty="0" smtClean="0"/>
              <a:t> </a:t>
            </a:r>
            <a:r>
              <a:rPr lang="en-US" sz="1900" dirty="0" smtClean="0"/>
              <a:t>scheme</a:t>
            </a:r>
          </a:p>
          <a:p>
            <a:pPr lvl="1" algn="just" eaLnBrk="1" hangingPunct="1"/>
            <a:r>
              <a:rPr lang="en-US" sz="1900" dirty="0" smtClean="0"/>
              <a:t>“stretching” = PHK </a:t>
            </a:r>
            <a:r>
              <a:rPr lang="en-US" sz="1900" dirty="0" err="1" smtClean="0"/>
              <a:t>applica</a:t>
            </a:r>
            <a:r>
              <a:rPr lang="en-US" sz="1900" dirty="0" smtClean="0"/>
              <a:t> MD5 per  </a:t>
            </a:r>
            <a:r>
              <a:rPr lang="en-US" sz="1900" dirty="0" err="1" smtClean="0"/>
              <a:t>migliaia</a:t>
            </a:r>
            <a:r>
              <a:rPr lang="en-US" sz="1900" dirty="0" smtClean="0"/>
              <a:t> </a:t>
            </a:r>
            <a:r>
              <a:rPr lang="en-US" sz="1900" dirty="0" err="1" smtClean="0"/>
              <a:t>di</a:t>
            </a:r>
            <a:r>
              <a:rPr lang="en-US" sz="1900" dirty="0" smtClean="0"/>
              <a:t> </a:t>
            </a:r>
            <a:r>
              <a:rPr lang="en-US" sz="1900" dirty="0" err="1" smtClean="0"/>
              <a:t>iterazioni</a:t>
            </a:r>
            <a:r>
              <a:rPr lang="en-US" sz="1900" dirty="0" smtClean="0"/>
              <a:t> (</a:t>
            </a:r>
            <a:r>
              <a:rPr lang="en-US" sz="1900" dirty="0" err="1" smtClean="0"/>
              <a:t>su</a:t>
            </a:r>
            <a:r>
              <a:rPr lang="en-US" sz="1900" dirty="0" smtClean="0"/>
              <a:t> Linux e BSD)</a:t>
            </a:r>
          </a:p>
          <a:p>
            <a:pPr lvl="1" algn="just" eaLnBrk="1" hangingPunct="1">
              <a:buFont typeface="Arial" charset="0"/>
              <a:buNone/>
            </a:pPr>
            <a:endParaRPr lang="en-US" sz="1900" dirty="0" smtClean="0"/>
          </a:p>
          <a:p>
            <a:pPr algn="just" eaLnBrk="1" hangingPunct="1"/>
            <a:r>
              <a:rPr lang="en-US" sz="2200" b="1" dirty="0" smtClean="0"/>
              <a:t>“Adaptive Hashing”</a:t>
            </a:r>
            <a:endParaRPr lang="en-US" sz="2200" dirty="0" smtClean="0"/>
          </a:p>
          <a:p>
            <a:pPr lvl="1" algn="just" eaLnBrk="1" hangingPunct="1"/>
            <a:r>
              <a:rPr lang="en-US" sz="1900" dirty="0" err="1" smtClean="0"/>
              <a:t>Inventato</a:t>
            </a:r>
            <a:r>
              <a:rPr lang="en-US" sz="1900" dirty="0" smtClean="0"/>
              <a:t> </a:t>
            </a:r>
            <a:r>
              <a:rPr lang="en-US" sz="1900" dirty="0" err="1" smtClean="0"/>
              <a:t>da</a:t>
            </a:r>
            <a:r>
              <a:rPr lang="en-US" sz="1900" dirty="0" smtClean="0"/>
              <a:t> </a:t>
            </a:r>
            <a:r>
              <a:rPr lang="en-US" sz="1900" dirty="0" err="1" smtClean="0"/>
              <a:t>Neils</a:t>
            </a:r>
            <a:r>
              <a:rPr lang="en-US" sz="1900" dirty="0" smtClean="0"/>
              <a:t> </a:t>
            </a:r>
            <a:r>
              <a:rPr lang="en-US" sz="1900" dirty="0" err="1" smtClean="0"/>
              <a:t>Provos</a:t>
            </a:r>
            <a:r>
              <a:rPr lang="en-US" sz="1900" dirty="0" smtClean="0"/>
              <a:t> e David </a:t>
            </a:r>
            <a:r>
              <a:rPr lang="en-US" sz="1900" dirty="0" err="1" smtClean="0"/>
              <a:t>Mazieres</a:t>
            </a:r>
            <a:r>
              <a:rPr lang="en-US" sz="1900" dirty="0" smtClean="0"/>
              <a:t> per </a:t>
            </a:r>
            <a:r>
              <a:rPr lang="en-US" sz="1900" dirty="0" err="1" smtClean="0"/>
              <a:t>OpenBSD</a:t>
            </a:r>
            <a:r>
              <a:rPr lang="en-US" sz="1900" dirty="0" smtClean="0"/>
              <a:t> </a:t>
            </a:r>
            <a:r>
              <a:rPr lang="en-US" sz="1900" dirty="0" err="1" smtClean="0"/>
              <a:t>nel</a:t>
            </a:r>
            <a:r>
              <a:rPr lang="en-US" sz="1900" dirty="0" smtClean="0"/>
              <a:t> 1999</a:t>
            </a:r>
          </a:p>
          <a:p>
            <a:pPr lvl="1" algn="just" eaLnBrk="1" hangingPunct="1"/>
            <a:r>
              <a:rPr lang="en-US" sz="1900" dirty="0" smtClean="0"/>
              <a:t>Il </a:t>
            </a:r>
            <a:r>
              <a:rPr lang="en-US" sz="1900" dirty="0" err="1" smtClean="0"/>
              <a:t>loro</a:t>
            </a:r>
            <a:r>
              <a:rPr lang="en-US" sz="1900" dirty="0" smtClean="0"/>
              <a:t> schema </a:t>
            </a:r>
            <a:r>
              <a:rPr lang="en-US" sz="1900" dirty="0" err="1" smtClean="0"/>
              <a:t>originale</a:t>
            </a:r>
            <a:r>
              <a:rPr lang="en-US" sz="1900" dirty="0" smtClean="0"/>
              <a:t> è </a:t>
            </a:r>
            <a:r>
              <a:rPr lang="en-US" sz="1900" dirty="0" err="1" smtClean="0"/>
              <a:t>chiamato</a:t>
            </a:r>
            <a:r>
              <a:rPr lang="en-US" sz="1900" dirty="0" smtClean="0"/>
              <a:t> “</a:t>
            </a:r>
            <a:r>
              <a:rPr lang="en-US" sz="1900" b="1" dirty="0" err="1" smtClean="0"/>
              <a:t>bcrypt</a:t>
            </a:r>
            <a:r>
              <a:rPr lang="en-US" sz="1900" dirty="0" smtClean="0"/>
              <a:t>”</a:t>
            </a:r>
          </a:p>
          <a:p>
            <a:pPr lvl="1" algn="just" eaLnBrk="1" hangingPunct="1"/>
            <a:r>
              <a:rPr lang="en-US" sz="1900" dirty="0" smtClean="0"/>
              <a:t>3 </a:t>
            </a:r>
            <a:r>
              <a:rPr lang="en-US" sz="1900" dirty="0" err="1" smtClean="0"/>
              <a:t>differenze</a:t>
            </a:r>
            <a:r>
              <a:rPr lang="en-US" sz="1900" dirty="0" smtClean="0"/>
              <a:t> </a:t>
            </a:r>
            <a:r>
              <a:rPr lang="en-US" sz="1900" dirty="0" err="1" smtClean="0"/>
              <a:t>rispetto</a:t>
            </a:r>
            <a:r>
              <a:rPr lang="en-US" sz="1900" dirty="0" smtClean="0"/>
              <a:t> </a:t>
            </a:r>
            <a:r>
              <a:rPr lang="en-US" sz="1900" dirty="0" err="1" smtClean="0"/>
              <a:t>allo</a:t>
            </a:r>
            <a:r>
              <a:rPr lang="en-US" sz="1900" dirty="0" smtClean="0"/>
              <a:t> schema PHK’s </a:t>
            </a:r>
          </a:p>
          <a:p>
            <a:pPr lvl="2" algn="just" eaLnBrk="1" hangingPunct="1"/>
            <a:r>
              <a:rPr lang="en-US" sz="1700" dirty="0" err="1" smtClean="0"/>
              <a:t>Bcrypt</a:t>
            </a:r>
            <a:r>
              <a:rPr lang="en-US" sz="1700" dirty="0" smtClean="0"/>
              <a:t> </a:t>
            </a:r>
            <a:r>
              <a:rPr lang="en-US" sz="1700" dirty="0" err="1" smtClean="0"/>
              <a:t>usa</a:t>
            </a:r>
            <a:r>
              <a:rPr lang="en-US" sz="1700" dirty="0" smtClean="0"/>
              <a:t> </a:t>
            </a:r>
            <a:r>
              <a:rPr lang="en-US" sz="1700" b="1" i="1" dirty="0" smtClean="0"/>
              <a:t>Blowfish</a:t>
            </a:r>
            <a:r>
              <a:rPr lang="en-US" sz="1700" dirty="0" smtClean="0"/>
              <a:t> </a:t>
            </a:r>
            <a:r>
              <a:rPr lang="en-US" sz="1700" dirty="0" err="1" smtClean="0"/>
              <a:t>invece</a:t>
            </a:r>
            <a:r>
              <a:rPr lang="en-US" sz="1700" dirty="0" smtClean="0"/>
              <a:t> </a:t>
            </a:r>
            <a:r>
              <a:rPr lang="en-US" sz="1700" dirty="0" err="1" smtClean="0"/>
              <a:t>di</a:t>
            </a:r>
            <a:r>
              <a:rPr lang="en-US" sz="1700" dirty="0" smtClean="0"/>
              <a:t> MD5. Blowfish </a:t>
            </a:r>
            <a:r>
              <a:rPr lang="it-IT" sz="1700" dirty="0" smtClean="0"/>
              <a:t>è un algoritmo a blocchi che richiede un tempo di </a:t>
            </a:r>
            <a:r>
              <a:rPr lang="it-IT" sz="1700" dirty="0" err="1" smtClean="0"/>
              <a:t>setup</a:t>
            </a:r>
            <a:r>
              <a:rPr lang="it-IT" sz="1700" dirty="0" smtClean="0"/>
              <a:t> molto elevato</a:t>
            </a:r>
          </a:p>
          <a:p>
            <a:pPr lvl="2" algn="just" eaLnBrk="1" hangingPunct="1"/>
            <a:r>
              <a:rPr lang="en-US" sz="1700" dirty="0" err="1" smtClean="0"/>
              <a:t>Provos</a:t>
            </a:r>
            <a:r>
              <a:rPr lang="en-US" sz="1700" dirty="0" smtClean="0"/>
              <a:t> </a:t>
            </a:r>
            <a:r>
              <a:rPr lang="en-US" sz="1700" dirty="0" smtClean="0"/>
              <a:t>e </a:t>
            </a:r>
            <a:r>
              <a:rPr lang="en-US" sz="1700" dirty="0" err="1" smtClean="0"/>
              <a:t>Mazieres</a:t>
            </a:r>
            <a:r>
              <a:rPr lang="en-US" sz="1700" dirty="0" smtClean="0"/>
              <a:t> </a:t>
            </a:r>
            <a:r>
              <a:rPr lang="en-US" sz="1700" dirty="0" smtClean="0"/>
              <a:t>lo </a:t>
            </a:r>
            <a:r>
              <a:rPr lang="en-US" sz="1700" dirty="0" err="1" smtClean="0"/>
              <a:t>hanno</a:t>
            </a:r>
            <a:r>
              <a:rPr lang="en-US" sz="1700" dirty="0" smtClean="0"/>
              <a:t> </a:t>
            </a:r>
            <a:r>
              <a:rPr lang="en-US" sz="1700" dirty="0" err="1" smtClean="0"/>
              <a:t>esteso</a:t>
            </a:r>
            <a:r>
              <a:rPr lang="en-US" sz="1700" dirty="0" smtClean="0"/>
              <a:t> in "</a:t>
            </a:r>
            <a:r>
              <a:rPr lang="en-US" sz="1700" b="1" i="1" dirty="0" err="1" smtClean="0"/>
              <a:t>Eksblowfish</a:t>
            </a:r>
            <a:r>
              <a:rPr lang="en-US" sz="1700" dirty="0" smtClean="0"/>
              <a:t>“ </a:t>
            </a:r>
            <a:r>
              <a:rPr lang="en-US" sz="1700" dirty="0" err="1" smtClean="0"/>
              <a:t>che</a:t>
            </a:r>
            <a:r>
              <a:rPr lang="en-US" sz="1700" dirty="0" smtClean="0"/>
              <a:t> </a:t>
            </a:r>
            <a:r>
              <a:rPr lang="en-US" sz="1700" dirty="0" err="1" smtClean="0"/>
              <a:t>prevede</a:t>
            </a:r>
            <a:r>
              <a:rPr lang="en-US" sz="1700" dirty="0" smtClean="0"/>
              <a:t> un tempo </a:t>
            </a:r>
            <a:r>
              <a:rPr lang="en-US" sz="1700" dirty="0" err="1" smtClean="0"/>
              <a:t>di</a:t>
            </a:r>
            <a:r>
              <a:rPr lang="en-US" sz="1700" dirty="0" smtClean="0"/>
              <a:t> setup </a:t>
            </a:r>
            <a:r>
              <a:rPr lang="en-US" sz="1700" dirty="0" err="1" smtClean="0"/>
              <a:t>ancora</a:t>
            </a:r>
            <a:r>
              <a:rPr lang="en-US" sz="1700" dirty="0" smtClean="0"/>
              <a:t> </a:t>
            </a:r>
            <a:r>
              <a:rPr lang="en-US" sz="1700" dirty="0" err="1" smtClean="0"/>
              <a:t>più</a:t>
            </a:r>
            <a:r>
              <a:rPr lang="en-US" sz="1700" dirty="0" smtClean="0"/>
              <a:t> </a:t>
            </a:r>
            <a:r>
              <a:rPr lang="en-US" sz="1700" dirty="0" err="1" smtClean="0"/>
              <a:t>lungo</a:t>
            </a:r>
            <a:r>
              <a:rPr lang="en-US" sz="1700" dirty="0" smtClean="0"/>
              <a:t> (</a:t>
            </a:r>
            <a:r>
              <a:rPr lang="en-US" sz="1700" dirty="0" err="1" smtClean="0"/>
              <a:t>possibilità</a:t>
            </a:r>
            <a:r>
              <a:rPr lang="en-US" sz="1700" dirty="0" smtClean="0"/>
              <a:t> </a:t>
            </a:r>
            <a:r>
              <a:rPr lang="en-US" sz="1700" dirty="0" err="1" smtClean="0"/>
              <a:t>di</a:t>
            </a:r>
            <a:r>
              <a:rPr lang="en-US" sz="1700" dirty="0" smtClean="0"/>
              <a:t> </a:t>
            </a:r>
            <a:r>
              <a:rPr lang="en-US" sz="1700" dirty="0" err="1" smtClean="0"/>
              <a:t>specificare</a:t>
            </a:r>
            <a:r>
              <a:rPr lang="en-US" sz="1700" dirty="0" smtClean="0"/>
              <a:t> </a:t>
            </a:r>
            <a:r>
              <a:rPr lang="en-US" sz="1700" dirty="0" err="1" smtClean="0"/>
              <a:t>il</a:t>
            </a:r>
            <a:r>
              <a:rPr lang="en-US" sz="1700" dirty="0" smtClean="0"/>
              <a:t> </a:t>
            </a:r>
            <a:r>
              <a:rPr lang="en-US" sz="1700" dirty="0" err="1" smtClean="0"/>
              <a:t>numero</a:t>
            </a:r>
            <a:r>
              <a:rPr lang="en-US" sz="1700" dirty="0" smtClean="0"/>
              <a:t> </a:t>
            </a:r>
            <a:r>
              <a:rPr lang="en-US" sz="1700" dirty="0" err="1" smtClean="0"/>
              <a:t>di</a:t>
            </a:r>
            <a:r>
              <a:rPr lang="en-US" sz="1700" dirty="0" smtClean="0"/>
              <a:t> </a:t>
            </a:r>
            <a:r>
              <a:rPr lang="en-US" sz="1700" dirty="0" err="1" smtClean="0"/>
              <a:t>passate</a:t>
            </a:r>
            <a:r>
              <a:rPr lang="en-US" sz="1700" dirty="0" smtClean="0"/>
              <a:t> </a:t>
            </a:r>
            <a:r>
              <a:rPr lang="en-US" sz="1700" dirty="0" err="1" smtClean="0"/>
              <a:t>fatte</a:t>
            </a:r>
            <a:r>
              <a:rPr lang="en-US" sz="1700" dirty="0" smtClean="0"/>
              <a:t> con Blowfish)</a:t>
            </a:r>
            <a:endParaRPr lang="en-US" sz="2200" dirty="0" smtClean="0"/>
          </a:p>
          <a:p>
            <a:pPr lvl="2" eaLnBrk="1" hangingPunct="1"/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Vantaggi di </a:t>
            </a:r>
            <a:r>
              <a:rPr lang="en-US" b="1" i="1" smtClean="0"/>
              <a:t>bcrypt</a:t>
            </a:r>
            <a:endParaRPr lang="it-IT" b="1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idx="1"/>
          </p:nvPr>
        </p:nvSpPr>
        <p:spPr>
          <a:xfrm>
            <a:off x="1571625" y="1357313"/>
            <a:ext cx="6929438" cy="782637"/>
          </a:xfrm>
        </p:spPr>
        <p:txBody>
          <a:bodyPr rtlCol="0">
            <a:normAutofit fontScale="47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4200" b="0" dirty="0" err="1" smtClean="0"/>
              <a:t>Analizziamo</a:t>
            </a:r>
            <a:r>
              <a:rPr lang="en-US" sz="4200" b="0" dirty="0" smtClean="0"/>
              <a:t> </a:t>
            </a:r>
            <a:r>
              <a:rPr lang="en-US" sz="4200" b="0" dirty="0" err="1" smtClean="0"/>
              <a:t>il</a:t>
            </a:r>
            <a:r>
              <a:rPr lang="en-US" sz="4200" b="0" dirty="0" smtClean="0"/>
              <a:t> </a:t>
            </a:r>
            <a:r>
              <a:rPr lang="en-US" sz="4200" b="0" dirty="0" err="1" smtClean="0"/>
              <a:t>problema</a:t>
            </a:r>
            <a:r>
              <a:rPr lang="en-US" sz="4200" b="0" dirty="0" smtClean="0"/>
              <a:t> </a:t>
            </a:r>
            <a:r>
              <a:rPr lang="en-US" sz="4200" b="0" dirty="0" err="1" smtClean="0"/>
              <a:t>dalla</a:t>
            </a:r>
            <a:r>
              <a:rPr lang="en-US" sz="4200" b="0" dirty="0" smtClean="0"/>
              <a:t> </a:t>
            </a:r>
            <a:r>
              <a:rPr lang="en-US" sz="4200" b="0" dirty="0" err="1" smtClean="0"/>
              <a:t>prospettiva</a:t>
            </a:r>
            <a:r>
              <a:rPr lang="en-US" sz="4200" b="0" dirty="0" smtClean="0"/>
              <a:t> server e attacker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2611447"/>
          </a:xfrm>
        </p:spPr>
        <p:txBody>
          <a:bodyPr rtlCol="0">
            <a:noAutofit/>
          </a:bodyPr>
          <a:lstStyle/>
          <a:p>
            <a:pPr algn="just" eaLnBrk="1" fontAlgn="auto" hangingPunct="1">
              <a:spcAft>
                <a:spcPts val="0"/>
              </a:spcAft>
              <a:buNone/>
              <a:defRPr/>
            </a:pPr>
            <a:r>
              <a:rPr lang="en-US" sz="1800" dirty="0" smtClean="0"/>
              <a:t>Server: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Un </a:t>
            </a:r>
            <a:r>
              <a:rPr lang="en-US" sz="1800" dirty="0" smtClean="0"/>
              <a:t>server </a:t>
            </a:r>
            <a:r>
              <a:rPr lang="en-US" sz="1800" dirty="0" err="1" smtClean="0"/>
              <a:t>riceve</a:t>
            </a:r>
            <a:r>
              <a:rPr lang="en-US" sz="1800" dirty="0" smtClean="0"/>
              <a:t> </a:t>
            </a:r>
            <a:r>
              <a:rPr lang="en-US" sz="1800" dirty="0" err="1" smtClean="0"/>
              <a:t>migliaia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logins </a:t>
            </a:r>
            <a:r>
              <a:rPr lang="en-US" sz="1800" dirty="0" err="1" smtClean="0"/>
              <a:t>all’ora</a:t>
            </a:r>
            <a:r>
              <a:rPr lang="en-US" sz="1800" dirty="0" smtClean="0"/>
              <a:t>. </a:t>
            </a:r>
            <a:r>
              <a:rPr lang="en-US" sz="1800" dirty="0" err="1" smtClean="0"/>
              <a:t>Rispetto</a:t>
            </a:r>
            <a:r>
              <a:rPr lang="en-US" sz="1800" dirty="0" smtClean="0"/>
              <a:t> </a:t>
            </a:r>
            <a:r>
              <a:rPr lang="en-US" sz="1800" dirty="0" err="1" smtClean="0"/>
              <a:t>ai</a:t>
            </a:r>
            <a:r>
              <a:rPr lang="en-US" sz="1800" dirty="0" smtClean="0"/>
              <a:t> tempi </a:t>
            </a:r>
            <a:r>
              <a:rPr lang="en-US" sz="1800" dirty="0" err="1" smtClean="0"/>
              <a:t>di</a:t>
            </a:r>
            <a:r>
              <a:rPr lang="en-US" sz="1800" dirty="0" smtClean="0"/>
              <a:t> database hits, page refreshes e I/O, </a:t>
            </a:r>
            <a:r>
              <a:rPr lang="en-US" sz="1800" dirty="0" err="1" smtClean="0"/>
              <a:t>il</a:t>
            </a:r>
            <a:r>
              <a:rPr lang="en-US" sz="1800" dirty="0" smtClean="0"/>
              <a:t> tempo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verifica</a:t>
            </a:r>
            <a:r>
              <a:rPr lang="en-US" sz="1800" dirty="0" smtClean="0"/>
              <a:t> </a:t>
            </a:r>
            <a:r>
              <a:rPr lang="en-US" sz="1800" dirty="0" err="1" smtClean="0"/>
              <a:t>della</a:t>
            </a:r>
            <a:r>
              <a:rPr lang="en-US" sz="1800" dirty="0" smtClean="0"/>
              <a:t> password è </a:t>
            </a:r>
            <a:r>
              <a:rPr lang="en-US" sz="1800" dirty="0" err="1" smtClean="0"/>
              <a:t>trascurabile</a:t>
            </a:r>
            <a:endParaRPr lang="en-US" sz="18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dirty="0" smtClean="0"/>
              <a:t>Non </a:t>
            </a:r>
            <a:r>
              <a:rPr lang="en-US" sz="1800" dirty="0" err="1" smtClean="0"/>
              <a:t>importa</a:t>
            </a:r>
            <a:r>
              <a:rPr lang="en-US" sz="1800" dirty="0" smtClean="0"/>
              <a:t> se </a:t>
            </a:r>
            <a:r>
              <a:rPr lang="en-US" sz="1800" dirty="0" err="1" smtClean="0"/>
              <a:t>il</a:t>
            </a:r>
            <a:r>
              <a:rPr lang="en-US" sz="1800" dirty="0" smtClean="0"/>
              <a:t> test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verifica</a:t>
            </a:r>
            <a:r>
              <a:rPr lang="en-US" sz="1800" dirty="0" smtClean="0"/>
              <a:t> </a:t>
            </a:r>
            <a:r>
              <a:rPr lang="en-US" sz="1800" dirty="0" err="1" smtClean="0"/>
              <a:t>della</a:t>
            </a:r>
            <a:r>
              <a:rPr lang="en-US" sz="1800" dirty="0" smtClean="0"/>
              <a:t> password </a:t>
            </a:r>
            <a:r>
              <a:rPr lang="en-US" sz="1800" dirty="0" err="1" smtClean="0"/>
              <a:t>richiede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</a:t>
            </a:r>
            <a:r>
              <a:rPr lang="en-US" sz="1800" dirty="0" err="1" smtClean="0"/>
              <a:t>doppio</a:t>
            </a:r>
            <a:r>
              <a:rPr lang="en-US" sz="1800" dirty="0" smtClean="0"/>
              <a:t> del tempo o </a:t>
            </a:r>
            <a:r>
              <a:rPr lang="en-US" sz="1800" dirty="0" err="1" smtClean="0"/>
              <a:t>anche</a:t>
            </a:r>
            <a:r>
              <a:rPr lang="en-US" sz="1800" dirty="0" smtClean="0"/>
              <a:t> 10 volte </a:t>
            </a:r>
            <a:r>
              <a:rPr lang="en-US" sz="1800" dirty="0" err="1" smtClean="0"/>
              <a:t>tanto</a:t>
            </a:r>
            <a:r>
              <a:rPr lang="en-US" sz="1800" dirty="0" smtClean="0"/>
              <a:t>!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t-IT" sz="1800" dirty="0"/>
          </a:p>
        </p:txBody>
      </p:sp>
      <p:sp>
        <p:nvSpPr>
          <p:cNvPr id="12293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2111375"/>
          </a:xfrm>
        </p:spPr>
        <p:txBody>
          <a:bodyPr/>
          <a:lstStyle/>
          <a:p>
            <a:pPr algn="just" eaLnBrk="1" hangingPunct="1">
              <a:buNone/>
            </a:pPr>
            <a:r>
              <a:rPr lang="en-US" sz="1800" dirty="0" smtClean="0"/>
              <a:t>Attacker:</a:t>
            </a:r>
          </a:p>
          <a:p>
            <a:pPr algn="just" eaLnBrk="1" hangingPunct="1"/>
            <a:r>
              <a:rPr lang="en-US" sz="1800" dirty="0" err="1" smtClean="0"/>
              <a:t>L’attacker</a:t>
            </a:r>
            <a:r>
              <a:rPr lang="en-US" sz="1800" dirty="0" smtClean="0"/>
              <a:t> </a:t>
            </a:r>
            <a:r>
              <a:rPr lang="en-US" sz="1800" dirty="0" err="1" smtClean="0"/>
              <a:t>deve</a:t>
            </a:r>
            <a:r>
              <a:rPr lang="en-US" sz="1800" dirty="0" smtClean="0"/>
              <a:t> </a:t>
            </a:r>
            <a:r>
              <a:rPr lang="en-US" sz="1800" dirty="0" err="1" smtClean="0"/>
              <a:t>effettuare</a:t>
            </a:r>
            <a:r>
              <a:rPr lang="en-US" sz="1800" dirty="0" smtClean="0"/>
              <a:t> </a:t>
            </a:r>
            <a:r>
              <a:rPr lang="en-US" sz="1800" dirty="0" err="1" smtClean="0"/>
              <a:t>moltissimi</a:t>
            </a:r>
            <a:r>
              <a:rPr lang="en-US" sz="1800" dirty="0" smtClean="0"/>
              <a:t> test </a:t>
            </a:r>
            <a:r>
              <a:rPr lang="en-US" sz="1800" dirty="0" err="1" smtClean="0"/>
              <a:t>della</a:t>
            </a:r>
            <a:r>
              <a:rPr lang="en-US" sz="1800" dirty="0" smtClean="0"/>
              <a:t> password </a:t>
            </a:r>
          </a:p>
          <a:p>
            <a:pPr algn="just" eaLnBrk="1" hangingPunct="1"/>
            <a:r>
              <a:rPr lang="en-US" sz="1800" dirty="0" err="1" smtClean="0"/>
              <a:t>Diventa</a:t>
            </a:r>
            <a:r>
              <a:rPr lang="en-US" sz="1800" dirty="0" smtClean="0"/>
              <a:t> </a:t>
            </a:r>
            <a:r>
              <a:rPr lang="en-US" sz="1800" dirty="0" err="1" smtClean="0"/>
              <a:t>importantissimo</a:t>
            </a:r>
            <a:r>
              <a:rPr lang="en-US" sz="1800" dirty="0" smtClean="0"/>
              <a:t> </a:t>
            </a:r>
            <a:r>
              <a:rPr lang="en-US" sz="1800" dirty="0" err="1" smtClean="0"/>
              <a:t>quindi</a:t>
            </a:r>
            <a:r>
              <a:rPr lang="en-US" sz="1800" dirty="0" smtClean="0"/>
              <a:t> </a:t>
            </a:r>
            <a:r>
              <a:rPr lang="en-US" sz="1800" dirty="0" err="1" smtClean="0"/>
              <a:t>il</a:t>
            </a:r>
            <a:r>
              <a:rPr lang="en-US" sz="1800" dirty="0" smtClean="0"/>
              <a:t> tempo </a:t>
            </a:r>
            <a:r>
              <a:rPr lang="en-US" sz="1800" dirty="0" err="1" smtClean="0"/>
              <a:t>necessario</a:t>
            </a:r>
            <a:r>
              <a:rPr lang="en-US" sz="1800" dirty="0" smtClean="0"/>
              <a:t> per </a:t>
            </a:r>
            <a:r>
              <a:rPr lang="en-US" sz="1800" dirty="0" err="1" smtClean="0"/>
              <a:t>ciascun</a:t>
            </a:r>
            <a:r>
              <a:rPr lang="en-US" sz="1800" dirty="0" smtClean="0"/>
              <a:t> test!</a:t>
            </a:r>
            <a:endParaRPr lang="it-IT" sz="1800" dirty="0" smtClean="0"/>
          </a:p>
        </p:txBody>
      </p:sp>
      <p:sp>
        <p:nvSpPr>
          <p:cNvPr id="12294" name="Rettangolo 6"/>
          <p:cNvSpPr>
            <a:spLocks noChangeArrowheads="1"/>
          </p:cNvSpPr>
          <p:nvPr/>
        </p:nvSpPr>
        <p:spPr bwMode="auto">
          <a:xfrm>
            <a:off x="857250" y="4933950"/>
            <a:ext cx="8001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000">
                <a:latin typeface="Calibri" pitchFamily="34" charset="0"/>
              </a:rPr>
              <a:t>Il più grande vantaggio dell’ </a:t>
            </a:r>
            <a:r>
              <a:rPr lang="en-US" sz="2000" b="1">
                <a:latin typeface="Calibri" pitchFamily="34" charset="0"/>
              </a:rPr>
              <a:t>adaptive hashing</a:t>
            </a:r>
            <a:r>
              <a:rPr lang="en-US" sz="2000">
                <a:latin typeface="Calibri" pitchFamily="34" charset="0"/>
              </a:rPr>
              <a:t> è che al crescere della velocità di elaborazione delle macchine, lo stesso blocco di codice continuerà a produrre passwords a loro volta più difficili da scoprire..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err="1" smtClean="0"/>
              <a:t>Progetto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di</a:t>
            </a:r>
            <a:r>
              <a:rPr lang="en-US" sz="4000" b="1" dirty="0" smtClean="0"/>
              <a:t> password storage</a:t>
            </a:r>
            <a:endParaRPr lang="it-IT" sz="4000" b="1" dirty="0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625" y="1500188"/>
            <a:ext cx="8229600" cy="5043487"/>
          </a:xfrm>
        </p:spPr>
        <p:txBody>
          <a:bodyPr rtlCol="0">
            <a:normAutofit fontScale="85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/>
              <a:t>Tradeoff:</a:t>
            </a:r>
          </a:p>
          <a:p>
            <a:pPr marL="971550" lvl="1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200" dirty="0" err="1" smtClean="0"/>
              <a:t>Memorizzare</a:t>
            </a:r>
            <a:r>
              <a:rPr lang="en-US" sz="2200" dirty="0" smtClean="0"/>
              <a:t> </a:t>
            </a:r>
            <a:r>
              <a:rPr lang="en-US" sz="2200" dirty="0" err="1" smtClean="0"/>
              <a:t>il</a:t>
            </a:r>
            <a:r>
              <a:rPr lang="en-US" sz="2200" dirty="0" smtClean="0"/>
              <a:t> </a:t>
            </a:r>
            <a:r>
              <a:rPr lang="en-US" sz="2200" dirty="0" err="1" smtClean="0"/>
              <a:t>valore</a:t>
            </a:r>
            <a:r>
              <a:rPr lang="en-US" sz="2200" dirty="0" smtClean="0"/>
              <a:t> hash </a:t>
            </a:r>
            <a:r>
              <a:rPr lang="en-US" sz="2200" dirty="0" err="1" smtClean="0"/>
              <a:t>di</a:t>
            </a:r>
            <a:r>
              <a:rPr lang="en-US" sz="2200" dirty="0" smtClean="0"/>
              <a:t> </a:t>
            </a:r>
            <a:r>
              <a:rPr lang="en-US" sz="2200" dirty="0" err="1" smtClean="0"/>
              <a:t>una</a:t>
            </a:r>
            <a:r>
              <a:rPr lang="en-US" sz="2200" dirty="0" smtClean="0"/>
              <a:t> </a:t>
            </a:r>
            <a:r>
              <a:rPr lang="en-US" sz="2200" dirty="0" err="1" smtClean="0"/>
              <a:t>chiave</a:t>
            </a:r>
            <a:endParaRPr lang="en-US" sz="2200" dirty="0" smtClean="0"/>
          </a:p>
          <a:p>
            <a:pPr marL="1371600" lvl="2" indent="-51435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dirty="0" smtClean="0"/>
              <a:t>se </a:t>
            </a:r>
            <a:r>
              <a:rPr lang="en-US" sz="1900" dirty="0" err="1" smtClean="0"/>
              <a:t>si</a:t>
            </a:r>
            <a:r>
              <a:rPr lang="en-US" sz="1900" dirty="0" smtClean="0"/>
              <a:t> </a:t>
            </a:r>
            <a:r>
              <a:rPr lang="en-US" sz="1900" dirty="0" err="1" smtClean="0"/>
              <a:t>perde</a:t>
            </a:r>
            <a:r>
              <a:rPr lang="en-US" sz="1900" dirty="0" smtClean="0"/>
              <a:t> </a:t>
            </a:r>
            <a:r>
              <a:rPr lang="en-US" sz="1900" dirty="0" err="1" smtClean="0"/>
              <a:t>il</a:t>
            </a:r>
            <a:r>
              <a:rPr lang="en-US" sz="1900" dirty="0" smtClean="0"/>
              <a:t> database </a:t>
            </a:r>
            <a:r>
              <a:rPr lang="en-US" sz="1900" dirty="0" err="1" smtClean="0"/>
              <a:t>delle</a:t>
            </a:r>
            <a:r>
              <a:rPr lang="en-US" sz="1900" dirty="0" smtClean="0"/>
              <a:t> </a:t>
            </a:r>
            <a:r>
              <a:rPr lang="en-US" sz="1900" dirty="0" err="1" smtClean="0"/>
              <a:t>chiavi</a:t>
            </a:r>
            <a:r>
              <a:rPr lang="en-US" sz="1900" dirty="0" smtClean="0"/>
              <a:t>, </a:t>
            </a:r>
            <a:r>
              <a:rPr lang="en-US" sz="1900" dirty="0" err="1" smtClean="0"/>
              <a:t>comunque</a:t>
            </a:r>
            <a:r>
              <a:rPr lang="en-US" sz="1900" dirty="0" smtClean="0"/>
              <a:t> non </a:t>
            </a:r>
            <a:r>
              <a:rPr lang="en-US" sz="1900" dirty="0" err="1" smtClean="0"/>
              <a:t>sono</a:t>
            </a:r>
            <a:r>
              <a:rPr lang="en-US" sz="1900" dirty="0" smtClean="0"/>
              <a:t> state </a:t>
            </a:r>
            <a:r>
              <a:rPr lang="en-US" sz="1900" dirty="0" err="1" smtClean="0"/>
              <a:t>rese</a:t>
            </a:r>
            <a:r>
              <a:rPr lang="en-US" sz="1900" dirty="0" smtClean="0"/>
              <a:t> </a:t>
            </a:r>
            <a:r>
              <a:rPr lang="en-US" sz="1900" dirty="0" err="1" smtClean="0"/>
              <a:t>visibili</a:t>
            </a:r>
            <a:r>
              <a:rPr lang="en-US" sz="1900" dirty="0" smtClean="0"/>
              <a:t> le password</a:t>
            </a:r>
          </a:p>
          <a:p>
            <a:pPr marL="1371600" lvl="2" indent="-51435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dirty="0" err="1" smtClean="0"/>
              <a:t>Tuttavia</a:t>
            </a:r>
            <a:r>
              <a:rPr lang="en-US" sz="1900" dirty="0" smtClean="0"/>
              <a:t> non </a:t>
            </a:r>
            <a:r>
              <a:rPr lang="en-US" sz="1900" dirty="0" err="1" smtClean="0"/>
              <a:t>c’è</a:t>
            </a:r>
            <a:r>
              <a:rPr lang="en-US" sz="1900" dirty="0" smtClean="0"/>
              <a:t> </a:t>
            </a:r>
            <a:r>
              <a:rPr lang="en-US" sz="1900" dirty="0" err="1" smtClean="0"/>
              <a:t>modo</a:t>
            </a:r>
            <a:r>
              <a:rPr lang="en-US" sz="1900" dirty="0" smtClean="0"/>
              <a:t> </a:t>
            </a:r>
            <a:r>
              <a:rPr lang="en-US" sz="1900" dirty="0" err="1" smtClean="0"/>
              <a:t>di</a:t>
            </a:r>
            <a:r>
              <a:rPr lang="en-US" sz="1900" dirty="0" smtClean="0"/>
              <a:t> </a:t>
            </a:r>
            <a:r>
              <a:rPr lang="en-US" sz="1900" dirty="0" err="1" smtClean="0"/>
              <a:t>conoscere</a:t>
            </a:r>
            <a:r>
              <a:rPr lang="en-US" sz="1900" dirty="0" smtClean="0"/>
              <a:t> le password in </a:t>
            </a:r>
            <a:r>
              <a:rPr lang="en-US" sz="1900" dirty="0" err="1" smtClean="0"/>
              <a:t>chiaro</a:t>
            </a:r>
            <a:r>
              <a:rPr lang="en-US" sz="1900" dirty="0" smtClean="0"/>
              <a:t>, </a:t>
            </a:r>
            <a:r>
              <a:rPr lang="en-US" sz="1900" dirty="0" err="1" smtClean="0"/>
              <a:t>quindi</a:t>
            </a:r>
            <a:r>
              <a:rPr lang="en-US" sz="1900" dirty="0" smtClean="0"/>
              <a:t> per </a:t>
            </a:r>
            <a:r>
              <a:rPr lang="en-US" sz="1900" dirty="0" err="1" smtClean="0"/>
              <a:t>validarle</a:t>
            </a:r>
            <a:r>
              <a:rPr lang="en-US" sz="1900" dirty="0" smtClean="0"/>
              <a:t>, </a:t>
            </a:r>
            <a:r>
              <a:rPr lang="en-US" sz="1900" dirty="0" err="1" smtClean="0"/>
              <a:t>l’utente</a:t>
            </a:r>
            <a:r>
              <a:rPr lang="en-US" sz="1900" dirty="0" smtClean="0"/>
              <a:t> </a:t>
            </a:r>
            <a:r>
              <a:rPr lang="en-US" sz="1900" dirty="0" err="1" smtClean="0"/>
              <a:t>deve</a:t>
            </a:r>
            <a:r>
              <a:rPr lang="en-US" sz="1900" dirty="0" smtClean="0"/>
              <a:t> </a:t>
            </a:r>
            <a:r>
              <a:rPr lang="en-US" sz="1900" dirty="0" err="1" smtClean="0"/>
              <a:t>trasmetterle</a:t>
            </a:r>
            <a:r>
              <a:rPr lang="en-US" sz="1900" dirty="0" smtClean="0"/>
              <a:t> in </a:t>
            </a:r>
            <a:r>
              <a:rPr lang="en-US" sz="1900" dirty="0" err="1" smtClean="0"/>
              <a:t>chiaro</a:t>
            </a:r>
            <a:r>
              <a:rPr lang="en-US" sz="1900" dirty="0" smtClean="0"/>
              <a:t>! </a:t>
            </a:r>
            <a:r>
              <a:rPr lang="en-US" sz="1900" b="1" dirty="0" smtClean="0"/>
              <a:t>(</a:t>
            </a:r>
            <a:r>
              <a:rPr lang="en-US" sz="1900" b="1" dirty="0" err="1" smtClean="0"/>
              <a:t>Sarebbe</a:t>
            </a:r>
            <a:r>
              <a:rPr lang="en-US" sz="1900" b="1" dirty="0" smtClean="0"/>
              <a:t> un grave </a:t>
            </a:r>
            <a:r>
              <a:rPr lang="en-US" sz="1900" b="1" dirty="0" err="1" smtClean="0"/>
              <a:t>errore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comunque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trasmettere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l’hash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della</a:t>
            </a:r>
            <a:r>
              <a:rPr lang="en-US" sz="1900" b="1" dirty="0" smtClean="0"/>
              <a:t> password </a:t>
            </a:r>
            <a:r>
              <a:rPr lang="en-US" sz="1900" b="1" dirty="0" err="1" smtClean="0"/>
              <a:t>dal</a:t>
            </a:r>
            <a:r>
              <a:rPr lang="en-US" sz="1900" b="1" dirty="0" smtClean="0"/>
              <a:t> client al server)</a:t>
            </a:r>
            <a:endParaRPr lang="en-US" sz="1900" b="1" dirty="0" smtClean="0"/>
          </a:p>
          <a:p>
            <a:pPr marL="1371600" lvl="2" indent="-51435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dirty="0" err="1" smtClean="0"/>
              <a:t>L’autenticazione</a:t>
            </a:r>
            <a:r>
              <a:rPr lang="en-US" sz="1900" dirty="0" smtClean="0"/>
              <a:t> </a:t>
            </a:r>
            <a:r>
              <a:rPr lang="en-US" sz="1900" dirty="0" err="1" smtClean="0"/>
              <a:t>richiede</a:t>
            </a:r>
            <a:r>
              <a:rPr lang="en-US" sz="1900" dirty="0" smtClean="0"/>
              <a:t> </a:t>
            </a:r>
            <a:r>
              <a:rPr lang="en-US" sz="1900" dirty="0" err="1" smtClean="0"/>
              <a:t>di</a:t>
            </a:r>
            <a:r>
              <a:rPr lang="en-US" sz="1900" dirty="0" smtClean="0"/>
              <a:t> </a:t>
            </a:r>
            <a:r>
              <a:rPr lang="en-US" sz="1900" dirty="0" err="1" smtClean="0"/>
              <a:t>essere</a:t>
            </a:r>
            <a:r>
              <a:rPr lang="en-US" sz="1900" dirty="0" smtClean="0"/>
              <a:t> </a:t>
            </a:r>
            <a:r>
              <a:rPr lang="en-US" sz="1900" dirty="0" err="1" smtClean="0"/>
              <a:t>protetta</a:t>
            </a:r>
            <a:r>
              <a:rPr lang="en-US" sz="1900" dirty="0" smtClean="0"/>
              <a:t> a </a:t>
            </a:r>
            <a:r>
              <a:rPr lang="en-US" sz="1900" dirty="0" err="1" smtClean="0"/>
              <a:t>sua</a:t>
            </a:r>
            <a:r>
              <a:rPr lang="en-US" sz="1900" dirty="0" smtClean="0"/>
              <a:t> </a:t>
            </a:r>
            <a:r>
              <a:rPr lang="en-US" sz="1900" dirty="0" err="1" smtClean="0"/>
              <a:t>volta</a:t>
            </a:r>
            <a:r>
              <a:rPr lang="en-US" sz="1900" dirty="0" smtClean="0"/>
              <a:t>, e.g. con </a:t>
            </a:r>
            <a:r>
              <a:rPr lang="en-US" sz="1900" dirty="0" err="1" smtClean="0"/>
              <a:t>uno</a:t>
            </a:r>
            <a:r>
              <a:rPr lang="en-US" sz="1900" dirty="0" smtClean="0"/>
              <a:t> schema </a:t>
            </a:r>
            <a:r>
              <a:rPr lang="en-US" sz="1900" dirty="0" err="1" smtClean="0"/>
              <a:t>Diffie-Helmann</a:t>
            </a:r>
            <a:endParaRPr lang="en-US" sz="1900" dirty="0" smtClean="0"/>
          </a:p>
          <a:p>
            <a:pPr marL="971550" lvl="1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200" dirty="0" err="1" smtClean="0"/>
              <a:t>Usare</a:t>
            </a:r>
            <a:r>
              <a:rPr lang="en-US" sz="2200" dirty="0" smtClean="0"/>
              <a:t> </a:t>
            </a:r>
            <a:r>
              <a:rPr lang="en-US" sz="2200" dirty="0" err="1" smtClean="0"/>
              <a:t>uno</a:t>
            </a:r>
            <a:r>
              <a:rPr lang="en-US" sz="2200" dirty="0" smtClean="0"/>
              <a:t> schema </a:t>
            </a:r>
            <a:r>
              <a:rPr lang="en-US" sz="2200" dirty="0" err="1" smtClean="0"/>
              <a:t>di</a:t>
            </a:r>
            <a:r>
              <a:rPr lang="en-US" sz="2200" dirty="0" smtClean="0"/>
              <a:t> challenge-response:</a:t>
            </a:r>
          </a:p>
          <a:p>
            <a:pPr marL="1371600" lvl="2" indent="-51435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dirty="0" err="1" smtClean="0"/>
              <a:t>da</a:t>
            </a:r>
            <a:r>
              <a:rPr lang="en-US" sz="1900" dirty="0" smtClean="0"/>
              <a:t> </a:t>
            </a:r>
            <a:r>
              <a:rPr lang="en-US" sz="1900" dirty="0" err="1" smtClean="0"/>
              <a:t>entrambi</a:t>
            </a:r>
            <a:r>
              <a:rPr lang="en-US" sz="1900" dirty="0" smtClean="0"/>
              <a:t> </a:t>
            </a:r>
            <a:r>
              <a:rPr lang="en-US" sz="1900" dirty="0" err="1" smtClean="0"/>
              <a:t>i</a:t>
            </a:r>
            <a:r>
              <a:rPr lang="en-US" sz="1900" dirty="0" smtClean="0"/>
              <a:t> </a:t>
            </a:r>
            <a:r>
              <a:rPr lang="en-US" sz="1900" dirty="0" err="1" smtClean="0"/>
              <a:t>lati</a:t>
            </a:r>
            <a:r>
              <a:rPr lang="en-US" sz="1900" dirty="0" smtClean="0"/>
              <a:t> </a:t>
            </a:r>
            <a:r>
              <a:rPr lang="en-US" sz="1900" dirty="0" err="1" smtClean="0"/>
              <a:t>si</a:t>
            </a:r>
            <a:r>
              <a:rPr lang="en-US" sz="1900" dirty="0" smtClean="0"/>
              <a:t> </a:t>
            </a:r>
            <a:r>
              <a:rPr lang="en-US" sz="1900" dirty="0" err="1" smtClean="0"/>
              <a:t>usa</a:t>
            </a:r>
            <a:r>
              <a:rPr lang="en-US" sz="1900" dirty="0" smtClean="0"/>
              <a:t> un </a:t>
            </a:r>
            <a:r>
              <a:rPr lang="en-US" sz="1900" dirty="0" err="1" smtClean="0"/>
              <a:t>problema</a:t>
            </a:r>
            <a:r>
              <a:rPr lang="en-US" sz="1900" dirty="0" smtClean="0"/>
              <a:t> </a:t>
            </a:r>
            <a:r>
              <a:rPr lang="en-US" sz="1900" dirty="0" err="1" smtClean="0"/>
              <a:t>matematico</a:t>
            </a:r>
            <a:r>
              <a:rPr lang="en-US" sz="1900" dirty="0" smtClean="0"/>
              <a:t> per </a:t>
            </a:r>
            <a:r>
              <a:rPr lang="en-US" sz="1900" dirty="0" err="1" smtClean="0"/>
              <a:t>dimostrare</a:t>
            </a:r>
            <a:r>
              <a:rPr lang="en-US" sz="1900" dirty="0" smtClean="0"/>
              <a:t> </a:t>
            </a:r>
            <a:r>
              <a:rPr lang="en-US" sz="1900" dirty="0" err="1" smtClean="0"/>
              <a:t>rispettivamente</a:t>
            </a:r>
            <a:r>
              <a:rPr lang="en-US" sz="1900" dirty="0" smtClean="0"/>
              <a:t> </a:t>
            </a:r>
            <a:r>
              <a:rPr lang="en-US" sz="1900" dirty="0" err="1" smtClean="0"/>
              <a:t>che</a:t>
            </a:r>
            <a:r>
              <a:rPr lang="en-US" sz="1900" dirty="0" smtClean="0"/>
              <a:t> </a:t>
            </a:r>
            <a:r>
              <a:rPr lang="en-US" sz="1900" dirty="0" err="1" smtClean="0"/>
              <a:t>si</a:t>
            </a:r>
            <a:r>
              <a:rPr lang="en-US" sz="1900" dirty="0" smtClean="0"/>
              <a:t> è a </a:t>
            </a:r>
            <a:r>
              <a:rPr lang="en-US" sz="1900" dirty="0" err="1" smtClean="0"/>
              <a:t>conoscenza</a:t>
            </a:r>
            <a:r>
              <a:rPr lang="en-US" sz="1900" dirty="0" smtClean="0"/>
              <a:t> </a:t>
            </a:r>
            <a:r>
              <a:rPr lang="en-US" sz="1900" dirty="0" err="1" smtClean="0"/>
              <a:t>della</a:t>
            </a:r>
            <a:r>
              <a:rPr lang="en-US" sz="1900" dirty="0" smtClean="0"/>
              <a:t> password ma </a:t>
            </a:r>
            <a:r>
              <a:rPr lang="en-US" sz="1900" dirty="0" err="1" smtClean="0"/>
              <a:t>senza</a:t>
            </a:r>
            <a:r>
              <a:rPr lang="en-US" sz="1900" dirty="0" smtClean="0"/>
              <a:t> </a:t>
            </a:r>
            <a:r>
              <a:rPr lang="en-US" sz="1900" dirty="0" err="1" smtClean="0"/>
              <a:t>trasmettere</a:t>
            </a:r>
            <a:r>
              <a:rPr lang="en-US" sz="1900" dirty="0" smtClean="0"/>
              <a:t> la password in </a:t>
            </a:r>
            <a:r>
              <a:rPr lang="en-US" sz="1900" dirty="0" err="1" smtClean="0"/>
              <a:t>chiaro</a:t>
            </a:r>
            <a:r>
              <a:rPr lang="en-US" sz="1900" dirty="0" smtClean="0"/>
              <a:t> </a:t>
            </a:r>
            <a:r>
              <a:rPr lang="en-US" sz="1900" dirty="0" err="1" smtClean="0"/>
              <a:t>sulla</a:t>
            </a:r>
            <a:r>
              <a:rPr lang="en-US" sz="1900" dirty="0" smtClean="0"/>
              <a:t> </a:t>
            </a:r>
            <a:r>
              <a:rPr lang="en-US" sz="1900" dirty="0" err="1" smtClean="0"/>
              <a:t>rete</a:t>
            </a:r>
            <a:endParaRPr lang="en-US" sz="1900" dirty="0" smtClean="0"/>
          </a:p>
          <a:p>
            <a:pPr marL="1371600" lvl="2" indent="-45720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900" dirty="0" err="1" smtClean="0"/>
              <a:t>Questi</a:t>
            </a:r>
            <a:r>
              <a:rPr lang="en-US" sz="1900" dirty="0" smtClean="0"/>
              <a:t> </a:t>
            </a:r>
            <a:r>
              <a:rPr lang="en-US" sz="1900" dirty="0" err="1" smtClean="0"/>
              <a:t>schemi</a:t>
            </a:r>
            <a:r>
              <a:rPr lang="en-US" sz="1900" dirty="0" smtClean="0"/>
              <a:t> </a:t>
            </a:r>
            <a:r>
              <a:rPr lang="en-US" sz="1900" dirty="0" err="1" smtClean="0"/>
              <a:t>funzionano</a:t>
            </a:r>
            <a:r>
              <a:rPr lang="en-US" sz="1900" dirty="0" smtClean="0"/>
              <a:t> a </a:t>
            </a:r>
            <a:r>
              <a:rPr lang="en-US" sz="1900" dirty="0" err="1" smtClean="0"/>
              <a:t>patto</a:t>
            </a:r>
            <a:r>
              <a:rPr lang="en-US" sz="1900" dirty="0" smtClean="0"/>
              <a:t> </a:t>
            </a:r>
            <a:r>
              <a:rPr lang="en-US" sz="1900" dirty="0" err="1" smtClean="0"/>
              <a:t>che</a:t>
            </a:r>
            <a:r>
              <a:rPr lang="en-US" sz="1900" dirty="0" smtClean="0"/>
              <a:t> </a:t>
            </a:r>
            <a:r>
              <a:rPr lang="en-US" sz="1900" dirty="0" err="1" smtClean="0"/>
              <a:t>entrambi</a:t>
            </a:r>
            <a:r>
              <a:rPr lang="en-US" sz="1900" dirty="0" smtClean="0"/>
              <a:t> </a:t>
            </a:r>
            <a:r>
              <a:rPr lang="en-US" sz="1900" dirty="0" err="1" smtClean="0"/>
              <a:t>gli</a:t>
            </a:r>
            <a:r>
              <a:rPr lang="en-US" sz="1900" dirty="0" smtClean="0"/>
              <a:t> </a:t>
            </a:r>
            <a:r>
              <a:rPr lang="en-US" sz="1900" dirty="0" err="1" smtClean="0"/>
              <a:t>interlocutori</a:t>
            </a:r>
            <a:r>
              <a:rPr lang="en-US" sz="1900" dirty="0" smtClean="0"/>
              <a:t> </a:t>
            </a:r>
            <a:r>
              <a:rPr lang="en-US" sz="1900" dirty="0" err="1" smtClean="0"/>
              <a:t>abbiano</a:t>
            </a:r>
            <a:r>
              <a:rPr lang="en-US" sz="1900" dirty="0" smtClean="0"/>
              <a:t> </a:t>
            </a:r>
            <a:r>
              <a:rPr lang="en-US" sz="1900" dirty="0" err="1" smtClean="0"/>
              <a:t>accesso</a:t>
            </a:r>
            <a:r>
              <a:rPr lang="en-US" sz="1900" dirty="0" smtClean="0"/>
              <a:t> </a:t>
            </a:r>
            <a:r>
              <a:rPr lang="en-US" sz="1900" dirty="0" err="1" smtClean="0"/>
              <a:t>alla</a:t>
            </a:r>
            <a:r>
              <a:rPr lang="en-US" sz="1900" dirty="0" smtClean="0"/>
              <a:t> password in </a:t>
            </a:r>
            <a:r>
              <a:rPr lang="en-US" sz="1900" dirty="0" err="1" smtClean="0"/>
              <a:t>chiaro</a:t>
            </a:r>
            <a:r>
              <a:rPr lang="en-US" sz="1900" dirty="0" smtClean="0"/>
              <a:t> !</a:t>
            </a:r>
          </a:p>
          <a:p>
            <a:pPr marL="1371600" lvl="2" indent="-45720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sz="19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err="1" smtClean="0"/>
              <a:t>Entrambi</a:t>
            </a:r>
            <a:r>
              <a:rPr lang="en-US" sz="2600" dirty="0" smtClean="0"/>
              <a:t> </a:t>
            </a:r>
            <a:r>
              <a:rPr lang="en-US" sz="2600" dirty="0" err="1" smtClean="0"/>
              <a:t>i</a:t>
            </a:r>
            <a:r>
              <a:rPr lang="en-US" sz="2600" dirty="0" smtClean="0"/>
              <a:t> tipi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attacco</a:t>
            </a:r>
            <a:r>
              <a:rPr lang="en-US" sz="2600" dirty="0" smtClean="0"/>
              <a:t>, </a:t>
            </a:r>
            <a:r>
              <a:rPr lang="en-US" sz="2600" b="1" dirty="0" smtClean="0"/>
              <a:t>database stealing </a:t>
            </a:r>
            <a:r>
              <a:rPr lang="en-US" sz="2600" dirty="0" smtClean="0"/>
              <a:t>e </a:t>
            </a:r>
            <a:r>
              <a:rPr lang="en-US" sz="2600" b="1" dirty="0" smtClean="0"/>
              <a:t>password phishing/sniffing/stealing </a:t>
            </a:r>
            <a:r>
              <a:rPr lang="en-US" sz="2600" dirty="0" err="1" smtClean="0"/>
              <a:t>si</a:t>
            </a:r>
            <a:r>
              <a:rPr lang="en-US" sz="2600" dirty="0" smtClean="0"/>
              <a:t> </a:t>
            </a:r>
            <a:r>
              <a:rPr lang="en-US" sz="2600" dirty="0" err="1" smtClean="0"/>
              <a:t>possono</a:t>
            </a:r>
            <a:r>
              <a:rPr lang="en-US" sz="2600" dirty="0" smtClean="0"/>
              <a:t> </a:t>
            </a:r>
            <a:r>
              <a:rPr lang="en-US" sz="2600" dirty="0" err="1" smtClean="0"/>
              <a:t>verificare</a:t>
            </a:r>
            <a:endParaRPr lang="en-US" sz="2600" dirty="0" smtClean="0"/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200" dirty="0" smtClean="0"/>
              <a:t>Il </a:t>
            </a:r>
            <a:r>
              <a:rPr lang="en-US" sz="2200" dirty="0" err="1" smtClean="0"/>
              <a:t>furto</a:t>
            </a:r>
            <a:r>
              <a:rPr lang="en-US" sz="2200" dirty="0" smtClean="0"/>
              <a:t> </a:t>
            </a:r>
            <a:r>
              <a:rPr lang="en-US" sz="2200" dirty="0" err="1" smtClean="0"/>
              <a:t>di</a:t>
            </a:r>
            <a:r>
              <a:rPr lang="en-US" sz="2200" dirty="0" smtClean="0"/>
              <a:t> database </a:t>
            </a:r>
            <a:r>
              <a:rPr lang="en-US" sz="2200" dirty="0" err="1" smtClean="0"/>
              <a:t>può</a:t>
            </a:r>
            <a:r>
              <a:rPr lang="en-US" sz="2200" dirty="0" smtClean="0"/>
              <a:t> </a:t>
            </a:r>
            <a:r>
              <a:rPr lang="en-US" sz="2200" dirty="0" err="1" smtClean="0"/>
              <a:t>mettere</a:t>
            </a:r>
            <a:r>
              <a:rPr lang="en-US" sz="2200" dirty="0" smtClean="0"/>
              <a:t> a </a:t>
            </a:r>
            <a:r>
              <a:rPr lang="en-US" sz="2200" dirty="0" err="1" smtClean="0"/>
              <a:t>repentaglio</a:t>
            </a:r>
            <a:r>
              <a:rPr lang="en-US" sz="2200" dirty="0" smtClean="0"/>
              <a:t> un </a:t>
            </a:r>
            <a:r>
              <a:rPr lang="en-US" sz="2200" dirty="0" err="1" smtClean="0"/>
              <a:t>intero</a:t>
            </a:r>
            <a:r>
              <a:rPr lang="en-US" sz="2200" dirty="0" smtClean="0"/>
              <a:t> DB </a:t>
            </a:r>
            <a:r>
              <a:rPr lang="en-US" sz="2200" dirty="0" err="1" smtClean="0"/>
              <a:t>di</a:t>
            </a:r>
            <a:r>
              <a:rPr lang="en-US" sz="2200" dirty="0" smtClean="0"/>
              <a:t> account</a:t>
            </a:r>
            <a:endParaRPr lang="en-US" dirty="0" smtClean="0"/>
          </a:p>
          <a:p>
            <a:pPr marL="571500" indent="-457200"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Stanford Secure Remote Password protocol</a:t>
            </a:r>
            <a:endParaRPr lang="it-IT" sz="3200" smtClean="0"/>
          </a:p>
        </p:txBody>
      </p:sp>
      <p:sp>
        <p:nvSpPr>
          <p:cNvPr id="14339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800" b="1" smtClean="0"/>
              <a:t>SRP</a:t>
            </a:r>
            <a:r>
              <a:rPr lang="en-US" sz="2800" smtClean="0"/>
              <a:t> è un sistema di cifratura a chiave pubblica pensato per memorizzare in modo sicuro e validare le passwords </a:t>
            </a:r>
            <a:r>
              <a:rPr lang="en-US" sz="2800" b="1" smtClean="0"/>
              <a:t>senza memorizzarle nè trasmetterle  in</a:t>
            </a:r>
            <a:r>
              <a:rPr lang="en-US" sz="2800" smtClean="0"/>
              <a:t> </a:t>
            </a:r>
            <a:r>
              <a:rPr lang="en-US" sz="2800" b="1" smtClean="0"/>
              <a:t>chiaro</a:t>
            </a:r>
            <a:r>
              <a:rPr lang="en-US" sz="2800" smtClean="0"/>
              <a:t> (risolve il problema del tradeoff…)</a:t>
            </a:r>
          </a:p>
          <a:p>
            <a:pPr algn="just" eaLnBrk="1" hangingPunct="1"/>
            <a:endParaRPr lang="en-US" sz="2800" smtClean="0"/>
          </a:p>
          <a:p>
            <a:pPr algn="just" eaLnBrk="1" hangingPunct="1"/>
            <a:endParaRPr lang="en-US" sz="2800" smtClean="0"/>
          </a:p>
          <a:p>
            <a:pPr algn="just" eaLnBrk="1" hangingPunct="1"/>
            <a:r>
              <a:rPr lang="en-US" sz="2800" smtClean="0"/>
              <a:t>Estensione del Diffie-Hellman</a:t>
            </a:r>
          </a:p>
          <a:p>
            <a:pPr lvl="1" algn="just" eaLnBrk="1" hangingPunct="1"/>
            <a:r>
              <a:rPr lang="en-US" sz="2400" smtClean="0"/>
              <a:t>Invece di memorizzare un password hash con salt si memorizza un “</a:t>
            </a:r>
            <a:r>
              <a:rPr lang="en-US" sz="2400" b="1" i="1" smtClean="0"/>
              <a:t>verifier</a:t>
            </a:r>
            <a:r>
              <a:rPr lang="en-US" sz="2400" smtClean="0"/>
              <a:t>”, che è un numero elevato alla potenza del valore hash della password modulo N</a:t>
            </a:r>
          </a:p>
          <a:p>
            <a:pPr eaLnBrk="1" hangingPunct="1"/>
            <a:endParaRPr lang="it-I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Stanford Secure Remote Password protocol</a:t>
            </a:r>
            <a:endParaRPr lang="it-IT" sz="3200" smtClean="0"/>
          </a:p>
        </p:txBody>
      </p:sp>
      <p:sp>
        <p:nvSpPr>
          <p:cNvPr id="15363" name="Segnaposto contenuto 2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4900613"/>
          </a:xfrm>
        </p:spPr>
        <p:txBody>
          <a:bodyPr/>
          <a:lstStyle/>
          <a:p>
            <a:pPr algn="just" eaLnBrk="1" hangingPunct="1"/>
            <a:r>
              <a:rPr lang="en-US" sz="2600" smtClean="0"/>
              <a:t>È un protocollo di challenge-response che consente a un server di dimostrare che l’utente è a conoscenza della password senza che questa debba viaggiare sulla rete </a:t>
            </a:r>
          </a:p>
          <a:p>
            <a:pPr algn="just" eaLnBrk="1" hangingPunct="1">
              <a:buFont typeface="Arial" charset="0"/>
              <a:buNone/>
            </a:pPr>
            <a:endParaRPr lang="en-US" sz="2600" smtClean="0"/>
          </a:p>
          <a:p>
            <a:pPr algn="just" eaLnBrk="1" hangingPunct="1"/>
            <a:r>
              <a:rPr lang="en-US" sz="2600" smtClean="0"/>
              <a:t>Non richiede la memorizzazione in chiaro, si memorizza un verifier crittografato non reversibile</a:t>
            </a:r>
          </a:p>
          <a:p>
            <a:pPr algn="just" eaLnBrk="1" hangingPunct="1">
              <a:buFont typeface="Arial" charset="0"/>
              <a:buNone/>
            </a:pPr>
            <a:endParaRPr lang="en-US" sz="2600" smtClean="0"/>
          </a:p>
          <a:p>
            <a:pPr algn="just" eaLnBrk="1" hangingPunct="1"/>
            <a:r>
              <a:rPr lang="en-US" sz="2600" smtClean="0"/>
              <a:t>Poter invertire gli SRP verifiers velocemente significherebbe un avanzamento significativo delle tecniche di crittografia</a:t>
            </a:r>
          </a:p>
          <a:p>
            <a:pPr algn="just" eaLnBrk="1" hangingPunct="1"/>
            <a:r>
              <a:rPr lang="en-US" sz="2600" smtClean="0"/>
              <a:t>SRP è sufficientemente semplice da poter funzionare su un browser con Javascript.</a:t>
            </a:r>
          </a:p>
          <a:p>
            <a:pPr eaLnBrk="1" hangingPunct="1"/>
            <a:endParaRPr lang="it-IT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smtClean="0"/>
              <a:t>Stanford Secure Remote Password protocol</a:t>
            </a:r>
            <a:endParaRPr lang="it-IT" sz="3200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5863"/>
          </a:xfrm>
        </p:spPr>
        <p:txBody>
          <a:bodyPr rtlCol="0">
            <a:normAutofit fontScale="700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All’inizio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sceglie</a:t>
            </a:r>
            <a:r>
              <a:rPr lang="en-US" dirty="0" smtClean="0"/>
              <a:t> un </a:t>
            </a:r>
            <a:r>
              <a:rPr lang="en-US" dirty="0" err="1" smtClean="0"/>
              <a:t>numero</a:t>
            </a:r>
            <a:r>
              <a:rPr lang="en-US" dirty="0" smtClean="0"/>
              <a:t> primo </a:t>
            </a:r>
            <a:r>
              <a:rPr lang="en-US" dirty="0" err="1" smtClean="0"/>
              <a:t>sufficientemente</a:t>
            </a:r>
            <a:r>
              <a:rPr lang="en-US" dirty="0" smtClean="0"/>
              <a:t> </a:t>
            </a:r>
            <a:r>
              <a:rPr lang="en-US" dirty="0" err="1" smtClean="0"/>
              <a:t>grande</a:t>
            </a:r>
            <a:r>
              <a:rPr lang="en-US" dirty="0" smtClean="0"/>
              <a:t>, </a:t>
            </a:r>
            <a:r>
              <a:rPr lang="en-US" sz="3000" i="1" dirty="0" smtClean="0">
                <a:cs typeface="Courier New" pitchFamily="49" charset="0"/>
              </a:rPr>
              <a:t>n</a:t>
            </a:r>
            <a:r>
              <a:rPr lang="en-US" dirty="0" smtClean="0"/>
              <a:t>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operazioni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addizione</a:t>
            </a:r>
            <a:r>
              <a:rPr lang="en-US" dirty="0" smtClean="0"/>
              <a:t>, </a:t>
            </a:r>
            <a:r>
              <a:rPr lang="en-US" dirty="0" err="1" smtClean="0"/>
              <a:t>moltiplicazione</a:t>
            </a:r>
            <a:r>
              <a:rPr lang="en-US" dirty="0" smtClean="0"/>
              <a:t>, </a:t>
            </a:r>
            <a:r>
              <a:rPr lang="en-US" dirty="0" err="1" smtClean="0"/>
              <a:t>elevamento</a:t>
            </a:r>
            <a:r>
              <a:rPr lang="en-US" dirty="0" smtClean="0"/>
              <a:t> a </a:t>
            </a:r>
            <a:r>
              <a:rPr lang="en-US" dirty="0" err="1" smtClean="0"/>
              <a:t>potenza</a:t>
            </a:r>
            <a:r>
              <a:rPr lang="en-US" dirty="0" smtClean="0"/>
              <a:t> </a:t>
            </a:r>
            <a:r>
              <a:rPr lang="en-US" dirty="0" err="1" smtClean="0"/>
              <a:t>vengono</a:t>
            </a:r>
            <a:r>
              <a:rPr lang="en-US" dirty="0" smtClean="0"/>
              <a:t> </a:t>
            </a:r>
            <a:r>
              <a:rPr lang="en-US" dirty="0" err="1" smtClean="0"/>
              <a:t>implicitamente</a:t>
            </a:r>
            <a:r>
              <a:rPr lang="en-US" dirty="0" smtClean="0"/>
              <a:t> </a:t>
            </a:r>
            <a:r>
              <a:rPr lang="en-US" dirty="0" err="1" smtClean="0"/>
              <a:t>effettuate</a:t>
            </a:r>
            <a:r>
              <a:rPr lang="en-US" dirty="0" smtClean="0"/>
              <a:t> </a:t>
            </a:r>
            <a:r>
              <a:rPr lang="en-US" sz="3000" i="1" dirty="0" smtClean="0">
                <a:cs typeface="Courier New" pitchFamily="49" charset="0"/>
              </a:rPr>
              <a:t>modulo n</a:t>
            </a:r>
            <a:endParaRPr lang="en-US" i="1" dirty="0" smtClean="0">
              <a:cs typeface="Courier New" pitchFamily="49" charset="0"/>
            </a:endParaRPr>
          </a:p>
        </p:txBody>
      </p:sp>
      <p:sp>
        <p:nvSpPr>
          <p:cNvPr id="16388" name="CasellaDiTesto 3"/>
          <p:cNvSpPr txBox="1">
            <a:spLocks noChangeArrowheads="1"/>
          </p:cNvSpPr>
          <p:nvPr/>
        </p:nvSpPr>
        <p:spPr bwMode="auto">
          <a:xfrm>
            <a:off x="1071563" y="2857500"/>
            <a:ext cx="7715250" cy="3416300"/>
          </a:xfrm>
          <a:prstGeom prst="rect">
            <a:avLst/>
          </a:prstGeom>
          <a:solidFill>
            <a:schemeClr val="accent1">
              <a:alpha val="12941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Calibri" pitchFamily="34" charset="0"/>
              </a:rPr>
              <a:t>n</a:t>
            </a:r>
            <a:r>
              <a:rPr lang="en-US">
                <a:latin typeface="Calibri" pitchFamily="34" charset="0"/>
              </a:rPr>
              <a:t>               Un numero primo grande</a:t>
            </a:r>
          </a:p>
          <a:p>
            <a:r>
              <a:rPr lang="en-US" b="1" i="1">
                <a:latin typeface="Calibri" pitchFamily="34" charset="0"/>
              </a:rPr>
              <a:t>g </a:t>
            </a:r>
            <a:r>
              <a:rPr lang="en-US" i="1">
                <a:latin typeface="Calibri" pitchFamily="34" charset="0"/>
              </a:rPr>
              <a:t>     </a:t>
            </a:r>
            <a:r>
              <a:rPr lang="en-US">
                <a:latin typeface="Calibri" pitchFamily="34" charset="0"/>
              </a:rPr>
              <a:t>         Un </a:t>
            </a:r>
            <a:r>
              <a:rPr lang="en-US" i="1">
                <a:latin typeface="Calibri" pitchFamily="34" charset="0"/>
              </a:rPr>
              <a:t>generator</a:t>
            </a:r>
            <a:r>
              <a:rPr lang="en-US">
                <a:latin typeface="Calibri" pitchFamily="34" charset="0"/>
              </a:rPr>
              <a:t> </a:t>
            </a:r>
          </a:p>
          <a:p>
            <a:r>
              <a:rPr lang="en-US" b="1" i="1">
                <a:latin typeface="Calibri" pitchFamily="34" charset="0"/>
              </a:rPr>
              <a:t>s</a:t>
            </a:r>
            <a:r>
              <a:rPr lang="en-US">
                <a:latin typeface="Calibri" pitchFamily="34" charset="0"/>
              </a:rPr>
              <a:t>                Una stringa random usata come user's </a:t>
            </a:r>
            <a:r>
              <a:rPr lang="en-US" i="1">
                <a:latin typeface="Calibri" pitchFamily="34" charset="0"/>
              </a:rPr>
              <a:t>salt</a:t>
            </a:r>
            <a:r>
              <a:rPr lang="en-US">
                <a:latin typeface="Calibri" pitchFamily="34" charset="0"/>
              </a:rPr>
              <a:t> </a:t>
            </a:r>
          </a:p>
          <a:p>
            <a:r>
              <a:rPr lang="en-US" b="1" i="1">
                <a:latin typeface="Calibri" pitchFamily="34" charset="0"/>
              </a:rPr>
              <a:t>P</a:t>
            </a:r>
            <a:r>
              <a:rPr lang="en-US">
                <a:latin typeface="Calibri" pitchFamily="34" charset="0"/>
              </a:rPr>
              <a:t>                Password utente</a:t>
            </a:r>
          </a:p>
          <a:p>
            <a:r>
              <a:rPr lang="en-US">
                <a:latin typeface="Calibri" pitchFamily="34" charset="0"/>
              </a:rPr>
              <a:t> </a:t>
            </a:r>
            <a:r>
              <a:rPr lang="en-US" b="1" i="1">
                <a:latin typeface="Calibri" pitchFamily="34" charset="0"/>
              </a:rPr>
              <a:t>x</a:t>
            </a:r>
            <a:r>
              <a:rPr lang="en-US">
                <a:latin typeface="Calibri" pitchFamily="34" charset="0"/>
              </a:rPr>
              <a:t>               Una chiave privata derivata da password e salt </a:t>
            </a:r>
          </a:p>
          <a:p>
            <a:r>
              <a:rPr lang="en-US" b="1" i="1">
                <a:latin typeface="Calibri" pitchFamily="34" charset="0"/>
              </a:rPr>
              <a:t>v</a:t>
            </a:r>
            <a:r>
              <a:rPr lang="en-US">
                <a:latin typeface="Calibri" pitchFamily="34" charset="0"/>
              </a:rPr>
              <a:t>                Host's password verifier </a:t>
            </a:r>
          </a:p>
          <a:p>
            <a:r>
              <a:rPr lang="en-US" b="1" i="1">
                <a:latin typeface="Calibri" pitchFamily="34" charset="0"/>
              </a:rPr>
              <a:t>u</a:t>
            </a:r>
            <a:r>
              <a:rPr lang="en-US">
                <a:latin typeface="Calibri" pitchFamily="34" charset="0"/>
              </a:rPr>
              <a:t>                Un parametro random pubblico </a:t>
            </a:r>
          </a:p>
          <a:p>
            <a:r>
              <a:rPr lang="en-US" b="1" i="1">
                <a:latin typeface="Calibri" pitchFamily="34" charset="0"/>
              </a:rPr>
              <a:t>a</a:t>
            </a:r>
            <a:r>
              <a:rPr lang="en-US" b="1">
                <a:latin typeface="Calibri" pitchFamily="34" charset="0"/>
              </a:rPr>
              <a:t>,</a:t>
            </a:r>
            <a:r>
              <a:rPr lang="en-US" b="1" i="1">
                <a:latin typeface="Calibri" pitchFamily="34" charset="0"/>
              </a:rPr>
              <a:t>b </a:t>
            </a:r>
            <a:r>
              <a:rPr lang="en-US" i="1">
                <a:latin typeface="Calibri" pitchFamily="34" charset="0"/>
              </a:rPr>
              <a:t>            </a:t>
            </a:r>
            <a:r>
              <a:rPr lang="en-US">
                <a:latin typeface="Calibri" pitchFamily="34" charset="0"/>
              </a:rPr>
              <a:t>Chiavi private generate in modo random e non pubblicamente rivelate</a:t>
            </a:r>
          </a:p>
          <a:p>
            <a:r>
              <a:rPr lang="en-US" b="1" i="1">
                <a:latin typeface="Calibri" pitchFamily="34" charset="0"/>
              </a:rPr>
              <a:t>A</a:t>
            </a:r>
            <a:r>
              <a:rPr lang="en-US" b="1">
                <a:latin typeface="Calibri" pitchFamily="34" charset="0"/>
              </a:rPr>
              <a:t>,</a:t>
            </a:r>
            <a:r>
              <a:rPr lang="en-US" b="1" i="1">
                <a:latin typeface="Calibri" pitchFamily="34" charset="0"/>
              </a:rPr>
              <a:t>B</a:t>
            </a:r>
            <a:r>
              <a:rPr lang="en-US" b="1">
                <a:latin typeface="Calibri" pitchFamily="34" charset="0"/>
              </a:rPr>
              <a:t> </a:t>
            </a:r>
            <a:r>
              <a:rPr lang="en-US">
                <a:latin typeface="Calibri" pitchFamily="34" charset="0"/>
              </a:rPr>
              <a:t>            Chiavi pubbliche corrispondenti</a:t>
            </a:r>
          </a:p>
          <a:p>
            <a:r>
              <a:rPr lang="en-US" b="1" i="1">
                <a:latin typeface="Calibri" pitchFamily="34" charset="0"/>
              </a:rPr>
              <a:t>H</a:t>
            </a:r>
            <a:r>
              <a:rPr lang="en-US" b="1">
                <a:latin typeface="Calibri" pitchFamily="34" charset="0"/>
              </a:rPr>
              <a:t>()</a:t>
            </a:r>
            <a:r>
              <a:rPr lang="en-US">
                <a:latin typeface="Calibri" pitchFamily="34" charset="0"/>
              </a:rPr>
              <a:t>             One-way hash function </a:t>
            </a:r>
          </a:p>
          <a:p>
            <a:r>
              <a:rPr lang="en-US" b="1" i="1">
                <a:latin typeface="Calibri" pitchFamily="34" charset="0"/>
              </a:rPr>
              <a:t>m</a:t>
            </a:r>
            <a:r>
              <a:rPr lang="en-US" b="1">
                <a:latin typeface="Calibri" pitchFamily="34" charset="0"/>
              </a:rPr>
              <a:t>,</a:t>
            </a:r>
            <a:r>
              <a:rPr lang="en-US" b="1" i="1">
                <a:latin typeface="Calibri" pitchFamily="34" charset="0"/>
              </a:rPr>
              <a:t>n</a:t>
            </a:r>
            <a:r>
              <a:rPr lang="en-US">
                <a:latin typeface="Calibri" pitchFamily="34" charset="0"/>
              </a:rPr>
              <a:t>            Due stringhe concatenate</a:t>
            </a:r>
          </a:p>
          <a:p>
            <a:r>
              <a:rPr lang="en-US" b="1" i="1">
                <a:latin typeface="Calibri" pitchFamily="34" charset="0"/>
              </a:rPr>
              <a:t>K</a:t>
            </a:r>
            <a:r>
              <a:rPr lang="en-US" b="1">
                <a:latin typeface="Calibri" pitchFamily="34" charset="0"/>
              </a:rPr>
              <a:t> </a:t>
            </a:r>
            <a:r>
              <a:rPr lang="en-US">
                <a:latin typeface="Calibri" pitchFamily="34" charset="0"/>
              </a:rPr>
              <a:t>                Session key </a:t>
            </a:r>
            <a:endParaRPr lang="it-IT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500034" y="2756847"/>
          <a:ext cx="8429686" cy="395531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13112"/>
                <a:gridCol w="3201665"/>
                <a:gridCol w="2000264"/>
                <a:gridCol w="2714645"/>
              </a:tblGrid>
              <a:tr h="345850">
                <a:tc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82939" marR="82939" marT="41469" marB="414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rgbClr val="FF0000"/>
                          </a:solidFill>
                        </a:rPr>
                        <a:t>Carol </a:t>
                      </a:r>
                    </a:p>
                  </a:txBody>
                  <a:tcPr marL="82939" marR="82939" marT="41469" marB="414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rgbClr val="FF0000"/>
                          </a:solidFill>
                        </a:rPr>
                        <a:t>Steve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algn="r"/>
                      <a:r>
                        <a:rPr lang="it-IT" sz="1800" b="1" dirty="0"/>
                        <a:t>1.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C </a:t>
                      </a:r>
                      <a:r>
                        <a:rPr lang="it-IT" sz="1800" b="1" dirty="0" err="1"/>
                        <a:t>--</a:t>
                      </a:r>
                      <a:r>
                        <a:rPr lang="it-IT" sz="1800" b="1" dirty="0"/>
                        <a:t>&gt;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(</a:t>
                      </a:r>
                      <a:r>
                        <a:rPr lang="it-IT" sz="1800" b="1" dirty="0" err="1"/>
                        <a:t>lookup</a:t>
                      </a:r>
                      <a:r>
                        <a:rPr lang="it-IT" sz="1800" b="1" dirty="0"/>
                        <a:t> s, v)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algn="r"/>
                      <a:r>
                        <a:rPr lang="it-IT" sz="1800" b="1"/>
                        <a:t>2.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x = H(s, P)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&lt;</a:t>
                      </a:r>
                      <a:r>
                        <a:rPr lang="it-IT" sz="1800" b="1" dirty="0" err="1"/>
                        <a:t>--</a:t>
                      </a:r>
                      <a:r>
                        <a:rPr lang="it-IT" sz="1800" b="1" dirty="0"/>
                        <a:t> s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algn="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 = </a:t>
                      </a:r>
                      <a:r>
                        <a:rPr lang="it-IT" sz="18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g^a</a:t>
                      </a:r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A </a:t>
                      </a:r>
                      <a:r>
                        <a:rPr lang="it-IT" sz="18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--</a:t>
                      </a:r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&gt;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algn="r"/>
                      <a:r>
                        <a:rPr lang="it-IT" sz="18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&lt;</a:t>
                      </a:r>
                      <a:r>
                        <a:rPr lang="it-IT" sz="18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--</a:t>
                      </a:r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B, u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 = v + </a:t>
                      </a:r>
                      <a:r>
                        <a:rPr lang="it-IT" sz="18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g^b</a:t>
                      </a:r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603922">
                <a:tc>
                  <a:txBody>
                    <a:bodyPr/>
                    <a:lstStyle/>
                    <a:p>
                      <a:pPr algn="r"/>
                      <a:r>
                        <a:rPr lang="it-IT" sz="18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 = (B - </a:t>
                      </a:r>
                      <a:r>
                        <a:rPr lang="it-IT" sz="18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g^x</a:t>
                      </a:r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)^(a + </a:t>
                      </a:r>
                      <a:r>
                        <a:rPr lang="it-IT" sz="18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ux</a:t>
                      </a:r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S = (A · </a:t>
                      </a:r>
                      <a:r>
                        <a:rPr lang="it-IT" sz="18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v^u</a:t>
                      </a:r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)</a:t>
                      </a:r>
                      <a:r>
                        <a:rPr lang="it-IT" sz="18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^b</a:t>
                      </a:r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algn="r"/>
                      <a:r>
                        <a:rPr lang="it-IT" sz="18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 = H(S)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 = H(S)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603922">
                <a:tc>
                  <a:txBody>
                    <a:bodyPr/>
                    <a:lstStyle/>
                    <a:p>
                      <a:pPr algn="r"/>
                      <a:r>
                        <a:rPr lang="it-IT" sz="18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M[1] = H(A, B, K)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M[1] </a:t>
                      </a:r>
                      <a:r>
                        <a:rPr lang="it-IT" sz="18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--</a:t>
                      </a:r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&gt;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it-IT" sz="18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verify</a:t>
                      </a:r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M[1])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603922">
                <a:tc>
                  <a:txBody>
                    <a:bodyPr/>
                    <a:lstStyle/>
                    <a:p>
                      <a:pPr algn="r"/>
                      <a:r>
                        <a:rPr lang="it-IT" sz="18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(verify M[2])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&lt;</a:t>
                      </a:r>
                      <a:r>
                        <a:rPr lang="it-IT" sz="18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--</a:t>
                      </a:r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M[2]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M[2] = H(A, M[1], K)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17411" name="Rettangolo 6"/>
          <p:cNvSpPr>
            <a:spLocks noChangeArrowheads="1"/>
          </p:cNvSpPr>
          <p:nvPr/>
        </p:nvSpPr>
        <p:spPr bwMode="auto">
          <a:xfrm>
            <a:off x="1000125" y="142875"/>
            <a:ext cx="7572375" cy="12001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latin typeface="Calibri" pitchFamily="34" charset="0"/>
              </a:rPr>
              <a:t>Steve </a:t>
            </a:r>
            <a:r>
              <a:rPr lang="en-US" dirty="0" err="1">
                <a:latin typeface="Calibri" pitchFamily="34" charset="0"/>
              </a:rPr>
              <a:t>prende</a:t>
            </a:r>
            <a:r>
              <a:rPr lang="en-US" dirty="0">
                <a:latin typeface="Calibri" pitchFamily="34" charset="0"/>
              </a:rPr>
              <a:t> un salt </a:t>
            </a:r>
            <a:r>
              <a:rPr lang="en-US" b="1" i="1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e </a:t>
            </a:r>
            <a:r>
              <a:rPr lang="en-US" dirty="0" err="1">
                <a:latin typeface="Calibri" pitchFamily="34" charset="0"/>
              </a:rPr>
              <a:t>calcola</a:t>
            </a:r>
            <a:r>
              <a:rPr lang="en-US" dirty="0">
                <a:latin typeface="Calibri" pitchFamily="34" charset="0"/>
              </a:rPr>
              <a:t>:</a:t>
            </a:r>
          </a:p>
          <a:p>
            <a:pPr algn="ctr"/>
            <a:r>
              <a:rPr lang="en-US" b="1" i="1" dirty="0">
                <a:latin typeface="Calibri" pitchFamily="34" charset="0"/>
              </a:rPr>
              <a:t>x = H(s, P)</a:t>
            </a:r>
            <a:br>
              <a:rPr lang="en-US" b="1" i="1" dirty="0">
                <a:latin typeface="Calibri" pitchFamily="34" charset="0"/>
              </a:rPr>
            </a:br>
            <a:r>
              <a:rPr lang="en-US" b="1" i="1" dirty="0">
                <a:latin typeface="Calibri" pitchFamily="34" charset="0"/>
              </a:rPr>
              <a:t>v = </a:t>
            </a:r>
            <a:r>
              <a:rPr lang="en-US" b="1" i="1" dirty="0" err="1">
                <a:latin typeface="Calibri" pitchFamily="34" charset="0"/>
              </a:rPr>
              <a:t>g^x</a:t>
            </a:r>
            <a:r>
              <a:rPr lang="en-US" b="1" i="1" dirty="0">
                <a:latin typeface="Calibri" pitchFamily="34" charset="0"/>
              </a:rPr>
              <a:t> </a:t>
            </a:r>
          </a:p>
          <a:p>
            <a:pPr algn="ctr"/>
            <a:r>
              <a:rPr lang="en-US" dirty="0">
                <a:latin typeface="Calibri" pitchFamily="34" charset="0"/>
              </a:rPr>
              <a:t>Steve </a:t>
            </a:r>
            <a:r>
              <a:rPr lang="en-US" dirty="0" err="1">
                <a:latin typeface="Calibri" pitchFamily="34" charset="0"/>
              </a:rPr>
              <a:t>memorizza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b="1" i="1" dirty="0">
                <a:latin typeface="Calibri" pitchFamily="34" charset="0"/>
              </a:rPr>
              <a:t>v</a:t>
            </a:r>
            <a:r>
              <a:rPr lang="en-US" dirty="0">
                <a:latin typeface="Calibri" pitchFamily="34" charset="0"/>
              </a:rPr>
              <a:t> and </a:t>
            </a:r>
            <a:r>
              <a:rPr lang="en-US" b="1" i="1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come Carol's </a:t>
            </a:r>
            <a:r>
              <a:rPr lang="en-US" i="1" dirty="0">
                <a:latin typeface="Calibri" pitchFamily="34" charset="0"/>
              </a:rPr>
              <a:t>password verifier </a:t>
            </a:r>
            <a:r>
              <a:rPr lang="en-US" dirty="0">
                <a:latin typeface="Calibri" pitchFamily="34" charset="0"/>
              </a:rPr>
              <a:t>e </a:t>
            </a:r>
            <a:r>
              <a:rPr lang="en-US" i="1" dirty="0">
                <a:latin typeface="Calibri" pitchFamily="34" charset="0"/>
              </a:rPr>
              <a:t>salt</a:t>
            </a:r>
          </a:p>
        </p:txBody>
      </p:sp>
      <p:sp>
        <p:nvSpPr>
          <p:cNvPr id="17412" name="Rettangolo 12"/>
          <p:cNvSpPr>
            <a:spLocks noChangeArrowheads="1"/>
          </p:cNvSpPr>
          <p:nvPr/>
        </p:nvSpPr>
        <p:spPr bwMode="auto">
          <a:xfrm>
            <a:off x="571500" y="1422400"/>
            <a:ext cx="8429625" cy="120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latin typeface="Calibri" pitchFamily="34" charset="0"/>
              </a:rPr>
              <a:t>Carol </a:t>
            </a:r>
            <a:r>
              <a:rPr lang="en-US" dirty="0" err="1">
                <a:latin typeface="Calibri" pitchFamily="34" charset="0"/>
              </a:rPr>
              <a:t>invia</a:t>
            </a:r>
            <a:r>
              <a:rPr lang="en-US" dirty="0">
                <a:latin typeface="Calibri" pitchFamily="34" charset="0"/>
              </a:rPr>
              <a:t> a Steve la </a:t>
            </a:r>
            <a:r>
              <a:rPr lang="en-US" dirty="0" err="1">
                <a:latin typeface="Calibri" pitchFamily="34" charset="0"/>
              </a:rPr>
              <a:t>sua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username</a:t>
            </a:r>
            <a:r>
              <a:rPr lang="en-US" dirty="0">
                <a:latin typeface="Calibri" pitchFamily="34" charset="0"/>
              </a:rPr>
              <a:t>, (ad </a:t>
            </a:r>
            <a:r>
              <a:rPr lang="en-US" dirty="0" err="1">
                <a:latin typeface="Calibri" pitchFamily="34" charset="0"/>
              </a:rPr>
              <a:t>esempio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carol</a:t>
            </a:r>
            <a:r>
              <a:rPr lang="en-US" dirty="0">
                <a:latin typeface="Calibri" pitchFamily="34" charset="0"/>
              </a:rPr>
              <a:t>)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dirty="0">
                <a:latin typeface="Calibri" pitchFamily="34" charset="0"/>
              </a:rPr>
              <a:t>Steve </a:t>
            </a:r>
            <a:r>
              <a:rPr lang="en-US" dirty="0" err="1">
                <a:latin typeface="Calibri" pitchFamily="34" charset="0"/>
              </a:rPr>
              <a:t>prende</a:t>
            </a:r>
            <a:r>
              <a:rPr lang="en-US" dirty="0">
                <a:latin typeface="Calibri" pitchFamily="34" charset="0"/>
              </a:rPr>
              <a:t> la entry </a:t>
            </a:r>
            <a:r>
              <a:rPr lang="en-US" dirty="0" err="1">
                <a:latin typeface="Calibri" pitchFamily="34" charset="0"/>
              </a:rPr>
              <a:t>corrispondente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alla</a:t>
            </a:r>
            <a:r>
              <a:rPr lang="en-US" dirty="0">
                <a:latin typeface="Calibri" pitchFamily="34" charset="0"/>
              </a:rPr>
              <a:t> password </a:t>
            </a:r>
            <a:r>
              <a:rPr lang="en-US" dirty="0" err="1">
                <a:latin typeface="Calibri" pitchFamily="34" charset="0"/>
              </a:rPr>
              <a:t>di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Carol, </a:t>
            </a:r>
            <a:r>
              <a:rPr lang="en-US" dirty="0">
                <a:latin typeface="Calibri" pitchFamily="34" charset="0"/>
              </a:rPr>
              <a:t>accede al </a:t>
            </a:r>
            <a:r>
              <a:rPr lang="en-US" i="1" dirty="0">
                <a:latin typeface="Calibri" pitchFamily="34" charset="0"/>
              </a:rPr>
              <a:t>verifier v </a:t>
            </a:r>
            <a:r>
              <a:rPr lang="en-US" dirty="0">
                <a:latin typeface="Calibri" pitchFamily="34" charset="0"/>
              </a:rPr>
              <a:t>e al </a:t>
            </a:r>
            <a:r>
              <a:rPr lang="en-US" i="1" dirty="0">
                <a:latin typeface="Calibri" pitchFamily="34" charset="0"/>
              </a:rPr>
              <a:t>salt s</a:t>
            </a:r>
            <a:r>
              <a:rPr lang="en-US" dirty="0">
                <a:latin typeface="Calibri" pitchFamily="34" charset="0"/>
              </a:rPr>
              <a:t>. </a:t>
            </a:r>
            <a:r>
              <a:rPr lang="en-US" dirty="0" err="1">
                <a:latin typeface="Calibri" pitchFamily="34" charset="0"/>
              </a:rPr>
              <a:t>Invia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a Carol. Carol </a:t>
            </a:r>
            <a:r>
              <a:rPr lang="en-US" dirty="0" err="1">
                <a:latin typeface="Calibri" pitchFamily="34" charset="0"/>
              </a:rPr>
              <a:t>calcola</a:t>
            </a:r>
            <a:r>
              <a:rPr lang="en-US" dirty="0">
                <a:latin typeface="Calibri" pitchFamily="34" charset="0"/>
              </a:rPr>
              <a:t> la </a:t>
            </a:r>
            <a:r>
              <a:rPr lang="en-US" dirty="0" err="1">
                <a:latin typeface="Calibri" pitchFamily="34" charset="0"/>
              </a:rPr>
              <a:t>sua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chiave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privata</a:t>
            </a:r>
            <a:r>
              <a:rPr lang="en-US" dirty="0">
                <a:latin typeface="Calibri" pitchFamily="34" charset="0"/>
              </a:rPr>
              <a:t>  </a:t>
            </a:r>
            <a:r>
              <a:rPr lang="en-US" dirty="0" err="1">
                <a:latin typeface="Calibri" pitchFamily="34" charset="0"/>
              </a:rPr>
              <a:t>di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lungo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termine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x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dirty="0" err="1">
                <a:latin typeface="Calibri" pitchFamily="34" charset="0"/>
              </a:rPr>
              <a:t>usando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e la </a:t>
            </a:r>
            <a:r>
              <a:rPr lang="en-US" dirty="0" err="1">
                <a:latin typeface="Calibri" pitchFamily="34" charset="0"/>
              </a:rPr>
              <a:t>sua</a:t>
            </a:r>
            <a:r>
              <a:rPr lang="en-US" dirty="0">
                <a:latin typeface="Calibri" pitchFamily="34" charset="0"/>
              </a:rPr>
              <a:t> password </a:t>
            </a:r>
            <a:r>
              <a:rPr lang="en-US" dirty="0" err="1">
                <a:latin typeface="Calibri" pitchFamily="34" charset="0"/>
              </a:rPr>
              <a:t>reale</a:t>
            </a:r>
            <a:r>
              <a:rPr lang="en-US" dirty="0">
                <a:latin typeface="Calibri" pitchFamily="34" charset="0"/>
              </a:rPr>
              <a:t> </a:t>
            </a:r>
            <a:r>
              <a:rPr lang="en-US" i="1" dirty="0">
                <a:latin typeface="Calibri" pitchFamily="34" charset="0"/>
              </a:rPr>
              <a:t>P</a:t>
            </a:r>
            <a:r>
              <a:rPr lang="en-US" dirty="0">
                <a:latin typeface="Calibri" pitchFamily="34" charset="0"/>
              </a:rPr>
              <a:t>  </a:t>
            </a:r>
            <a:endParaRPr lang="it-IT" dirty="0">
              <a:latin typeface="Calibri" pitchFamily="34" charset="0"/>
            </a:endParaRPr>
          </a:p>
        </p:txBody>
      </p:sp>
      <p:sp>
        <p:nvSpPr>
          <p:cNvPr id="15" name="Parentesi graffa aperta 14"/>
          <p:cNvSpPr/>
          <p:nvPr/>
        </p:nvSpPr>
        <p:spPr>
          <a:xfrm>
            <a:off x="357188" y="3143250"/>
            <a:ext cx="71437" cy="642938"/>
          </a:xfrm>
          <a:prstGeom prst="leftBrace">
            <a:avLst/>
          </a:prstGeom>
          <a:noFill/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16" name="Parentesi graffa aperta 15"/>
          <p:cNvSpPr/>
          <p:nvPr/>
        </p:nvSpPr>
        <p:spPr>
          <a:xfrm>
            <a:off x="428625" y="1428750"/>
            <a:ext cx="71438" cy="1143000"/>
          </a:xfrm>
          <a:prstGeom prst="leftBrace">
            <a:avLst/>
          </a:prstGeom>
          <a:noFill/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500034" y="2756847"/>
          <a:ext cx="8429686" cy="395531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13112"/>
                <a:gridCol w="3201665"/>
                <a:gridCol w="2000264"/>
                <a:gridCol w="2714645"/>
              </a:tblGrid>
              <a:tr h="345850">
                <a:tc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82939" marR="82939" marT="41469" marB="414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rgbClr val="FF0000"/>
                          </a:solidFill>
                        </a:rPr>
                        <a:t>Carol </a:t>
                      </a:r>
                    </a:p>
                  </a:txBody>
                  <a:tcPr marL="82939" marR="82939" marT="41469" marB="414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rgbClr val="FF0000"/>
                          </a:solidFill>
                        </a:rPr>
                        <a:t>Steve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algn="r"/>
                      <a:r>
                        <a:rPr lang="it-IT" sz="1800" b="1" dirty="0"/>
                        <a:t>1.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C </a:t>
                      </a:r>
                      <a:r>
                        <a:rPr lang="it-IT" sz="1800" b="1" dirty="0" err="1"/>
                        <a:t>--</a:t>
                      </a:r>
                      <a:r>
                        <a:rPr lang="it-IT" sz="1800" b="1" dirty="0"/>
                        <a:t>&gt;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(</a:t>
                      </a:r>
                      <a:r>
                        <a:rPr lang="it-IT" sz="1800" b="1" dirty="0" err="1"/>
                        <a:t>lookup</a:t>
                      </a:r>
                      <a:r>
                        <a:rPr lang="it-IT" sz="1800" b="1" dirty="0"/>
                        <a:t> s, v)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algn="r"/>
                      <a:r>
                        <a:rPr lang="it-IT" sz="1800" b="1"/>
                        <a:t>2.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x = H(s, P)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&lt;</a:t>
                      </a:r>
                      <a:r>
                        <a:rPr lang="it-IT" sz="1800" b="1" dirty="0" err="1"/>
                        <a:t>--</a:t>
                      </a:r>
                      <a:r>
                        <a:rPr lang="it-IT" sz="1800" b="1" dirty="0"/>
                        <a:t> s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algn="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A = 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g^a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--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&gt;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algn="r"/>
                      <a:r>
                        <a:rPr lang="it-IT" sz="1800" b="1">
                          <a:solidFill>
                            <a:schemeClr val="tx1"/>
                          </a:solidFill>
                        </a:rPr>
                        <a:t>4.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--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 B, u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B = v + 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g^b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603922">
                <a:tc>
                  <a:txBody>
                    <a:bodyPr/>
                    <a:lstStyle/>
                    <a:p>
                      <a:pPr algn="r"/>
                      <a:r>
                        <a:rPr lang="it-IT" sz="1800" b="1">
                          <a:solidFill>
                            <a:schemeClr val="tx1"/>
                          </a:solidFill>
                        </a:rPr>
                        <a:t>5.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S = (B - 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g^x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)^(a + 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ux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S = (A · 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v^u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^b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algn="r"/>
                      <a:r>
                        <a:rPr lang="it-IT" sz="18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 = H(S)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K = H(S)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603922">
                <a:tc>
                  <a:txBody>
                    <a:bodyPr/>
                    <a:lstStyle/>
                    <a:p>
                      <a:pPr algn="r"/>
                      <a:r>
                        <a:rPr lang="it-IT" sz="18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M[1] = H(A, B, K)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M[1] </a:t>
                      </a:r>
                      <a:r>
                        <a:rPr lang="it-IT" sz="18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--</a:t>
                      </a:r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&gt;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</a:t>
                      </a:r>
                      <a:r>
                        <a:rPr lang="it-IT" sz="18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verify</a:t>
                      </a:r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M[1])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603922">
                <a:tc>
                  <a:txBody>
                    <a:bodyPr/>
                    <a:lstStyle/>
                    <a:p>
                      <a:pPr algn="r"/>
                      <a:r>
                        <a:rPr lang="it-IT" sz="18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(verify M[2])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&lt;</a:t>
                      </a:r>
                      <a:r>
                        <a:rPr lang="it-IT" sz="1800" b="1" dirty="0" err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--</a:t>
                      </a:r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M[2]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M[2] = H(A, M[1], K)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18435" name="Rettangolo 12"/>
          <p:cNvSpPr>
            <a:spLocks noChangeArrowheads="1"/>
          </p:cNvSpPr>
          <p:nvPr/>
        </p:nvSpPr>
        <p:spPr bwMode="auto">
          <a:xfrm>
            <a:off x="428625" y="357188"/>
            <a:ext cx="8429625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just">
              <a:buFont typeface="Calibri" pitchFamily="34" charset="0"/>
              <a:buAutoNum type="arabicPeriod" startAt="3"/>
            </a:pPr>
            <a:r>
              <a:rPr lang="en-US">
                <a:latin typeface="Calibri" pitchFamily="34" charset="0"/>
              </a:rPr>
              <a:t>Carol genera un numero random </a:t>
            </a:r>
            <a:r>
              <a:rPr lang="en-US" i="1">
                <a:latin typeface="Calibri" pitchFamily="34" charset="0"/>
              </a:rPr>
              <a:t>a</a:t>
            </a:r>
            <a:r>
              <a:rPr lang="en-US">
                <a:latin typeface="Calibri" pitchFamily="34" charset="0"/>
              </a:rPr>
              <a:t>, 1 &lt; </a:t>
            </a:r>
            <a:r>
              <a:rPr lang="en-US" i="1">
                <a:latin typeface="Calibri" pitchFamily="34" charset="0"/>
              </a:rPr>
              <a:t>a</a:t>
            </a:r>
            <a:r>
              <a:rPr lang="en-US">
                <a:latin typeface="Calibri" pitchFamily="34" charset="0"/>
              </a:rPr>
              <a:t> &lt; </a:t>
            </a:r>
            <a:r>
              <a:rPr lang="en-US" i="1">
                <a:latin typeface="Calibri" pitchFamily="34" charset="0"/>
              </a:rPr>
              <a:t>n</a:t>
            </a:r>
            <a:r>
              <a:rPr lang="en-US">
                <a:latin typeface="Calibri" pitchFamily="34" charset="0"/>
              </a:rPr>
              <a:t>, calcola la sua chiave pubblica </a:t>
            </a:r>
            <a:r>
              <a:rPr lang="en-US" i="1">
                <a:latin typeface="Calibri" pitchFamily="34" charset="0"/>
              </a:rPr>
              <a:t>A</a:t>
            </a:r>
            <a:r>
              <a:rPr lang="en-US">
                <a:latin typeface="Calibri" pitchFamily="34" charset="0"/>
              </a:rPr>
              <a:t> = </a:t>
            </a:r>
            <a:r>
              <a:rPr lang="en-US" i="1">
                <a:latin typeface="Calibri" pitchFamily="34" charset="0"/>
              </a:rPr>
              <a:t>g</a:t>
            </a:r>
            <a:r>
              <a:rPr lang="en-US">
                <a:latin typeface="Calibri" pitchFamily="34" charset="0"/>
              </a:rPr>
              <a:t>^</a:t>
            </a:r>
            <a:r>
              <a:rPr lang="en-US" i="1">
                <a:latin typeface="Calibri" pitchFamily="34" charset="0"/>
              </a:rPr>
              <a:t>a</a:t>
            </a:r>
            <a:r>
              <a:rPr lang="en-US">
                <a:latin typeface="Calibri" pitchFamily="34" charset="0"/>
              </a:rPr>
              <a:t>, e la invia a  Steve.   </a:t>
            </a:r>
          </a:p>
          <a:p>
            <a:pPr marL="514350" indent="-514350" algn="just">
              <a:buFont typeface="Calibri" pitchFamily="34" charset="0"/>
              <a:buAutoNum type="arabicPeriod" startAt="3"/>
            </a:pPr>
            <a:r>
              <a:rPr lang="en-US">
                <a:latin typeface="Calibri" pitchFamily="34" charset="0"/>
              </a:rPr>
              <a:t>Steve genera un suo numero random </a:t>
            </a:r>
            <a:r>
              <a:rPr lang="en-US" i="1">
                <a:latin typeface="Calibri" pitchFamily="34" charset="0"/>
              </a:rPr>
              <a:t>b</a:t>
            </a:r>
            <a:r>
              <a:rPr lang="en-US">
                <a:latin typeface="Calibri" pitchFamily="34" charset="0"/>
              </a:rPr>
              <a:t>, 1 &lt; </a:t>
            </a:r>
            <a:r>
              <a:rPr lang="en-US" i="1">
                <a:latin typeface="Calibri" pitchFamily="34" charset="0"/>
              </a:rPr>
              <a:t>b</a:t>
            </a:r>
            <a:r>
              <a:rPr lang="en-US">
                <a:latin typeface="Calibri" pitchFamily="34" charset="0"/>
              </a:rPr>
              <a:t> &lt; </a:t>
            </a:r>
            <a:r>
              <a:rPr lang="en-US" i="1">
                <a:latin typeface="Calibri" pitchFamily="34" charset="0"/>
              </a:rPr>
              <a:t>n</a:t>
            </a:r>
            <a:r>
              <a:rPr lang="en-US">
                <a:latin typeface="Calibri" pitchFamily="34" charset="0"/>
              </a:rPr>
              <a:t>, calcola la sua chiave pubblica </a:t>
            </a:r>
            <a:r>
              <a:rPr lang="en-US" i="1">
                <a:latin typeface="Calibri" pitchFamily="34" charset="0"/>
              </a:rPr>
              <a:t>B</a:t>
            </a:r>
            <a:r>
              <a:rPr lang="en-US">
                <a:latin typeface="Calibri" pitchFamily="34" charset="0"/>
              </a:rPr>
              <a:t> = </a:t>
            </a:r>
            <a:r>
              <a:rPr lang="en-US" i="1">
                <a:latin typeface="Calibri" pitchFamily="34" charset="0"/>
              </a:rPr>
              <a:t>v</a:t>
            </a:r>
            <a:r>
              <a:rPr lang="en-US">
                <a:latin typeface="Calibri" pitchFamily="34" charset="0"/>
              </a:rPr>
              <a:t> + </a:t>
            </a:r>
            <a:r>
              <a:rPr lang="en-US" i="1">
                <a:latin typeface="Calibri" pitchFamily="34" charset="0"/>
              </a:rPr>
              <a:t>g</a:t>
            </a:r>
            <a:r>
              <a:rPr lang="en-US">
                <a:latin typeface="Calibri" pitchFamily="34" charset="0"/>
              </a:rPr>
              <a:t>^</a:t>
            </a:r>
            <a:r>
              <a:rPr lang="en-US" i="1">
                <a:latin typeface="Calibri" pitchFamily="34" charset="0"/>
              </a:rPr>
              <a:t>b</a:t>
            </a:r>
            <a:r>
              <a:rPr lang="en-US">
                <a:latin typeface="Calibri" pitchFamily="34" charset="0"/>
              </a:rPr>
              <a:t>, e la invia a Carol, insieme al paramemtro generato in modo random </a:t>
            </a:r>
            <a:r>
              <a:rPr lang="en-US" i="1">
                <a:latin typeface="Calibri" pitchFamily="34" charset="0"/>
              </a:rPr>
              <a:t>u</a:t>
            </a:r>
            <a:r>
              <a:rPr lang="en-US">
                <a:latin typeface="Calibri" pitchFamily="34" charset="0"/>
              </a:rPr>
              <a:t>.   Carol e Steve calcolano il loro valore esponenziale comune </a:t>
            </a:r>
            <a:r>
              <a:rPr lang="en-US" i="1">
                <a:latin typeface="Calibri" pitchFamily="34" charset="0"/>
              </a:rPr>
              <a:t>S</a:t>
            </a:r>
            <a:r>
              <a:rPr lang="en-US">
                <a:latin typeface="Calibri" pitchFamily="34" charset="0"/>
              </a:rPr>
              <a:t> = </a:t>
            </a:r>
            <a:r>
              <a:rPr lang="en-US" i="1">
                <a:latin typeface="Calibri" pitchFamily="34" charset="0"/>
              </a:rPr>
              <a:t>g</a:t>
            </a:r>
            <a:r>
              <a:rPr lang="en-US">
                <a:latin typeface="Calibri" pitchFamily="34" charset="0"/>
              </a:rPr>
              <a:t>^(</a:t>
            </a:r>
            <a:r>
              <a:rPr lang="en-US" i="1">
                <a:latin typeface="Calibri" pitchFamily="34" charset="0"/>
              </a:rPr>
              <a:t>ab</a:t>
            </a:r>
            <a:r>
              <a:rPr lang="en-US">
                <a:latin typeface="Calibri" pitchFamily="34" charset="0"/>
              </a:rPr>
              <a:t> + </a:t>
            </a:r>
            <a:r>
              <a:rPr lang="en-US" i="1">
                <a:latin typeface="Calibri" pitchFamily="34" charset="0"/>
              </a:rPr>
              <a:t>bux</a:t>
            </a:r>
            <a:r>
              <a:rPr lang="en-US">
                <a:latin typeface="Calibri" pitchFamily="34" charset="0"/>
              </a:rPr>
              <a:t>) </a:t>
            </a:r>
          </a:p>
          <a:p>
            <a:pPr marL="514350" indent="-514350" algn="just">
              <a:buFont typeface="Calibri" pitchFamily="34" charset="0"/>
              <a:buAutoNum type="arabicPeriod" startAt="3"/>
            </a:pPr>
            <a:r>
              <a:rPr lang="en-US">
                <a:latin typeface="Calibri" pitchFamily="34" charset="0"/>
              </a:rPr>
              <a:t>Se la password di Carol </a:t>
            </a:r>
            <a:r>
              <a:rPr lang="en-US" i="1">
                <a:latin typeface="Calibri" pitchFamily="34" charset="0"/>
              </a:rPr>
              <a:t>P</a:t>
            </a:r>
            <a:r>
              <a:rPr lang="en-US">
                <a:latin typeface="Calibri" pitchFamily="34" charset="0"/>
              </a:rPr>
              <a:t> corrisponde a quella che ha usato originariamente per generare </a:t>
            </a:r>
            <a:r>
              <a:rPr lang="en-US" i="1">
                <a:latin typeface="Calibri" pitchFamily="34" charset="0"/>
              </a:rPr>
              <a:t>v</a:t>
            </a:r>
            <a:r>
              <a:rPr lang="en-US">
                <a:latin typeface="Calibri" pitchFamily="34" charset="0"/>
              </a:rPr>
              <a:t>, entrambi I valori </a:t>
            </a:r>
            <a:r>
              <a:rPr lang="en-US" i="1">
                <a:latin typeface="Calibri" pitchFamily="34" charset="0"/>
              </a:rPr>
              <a:t>S</a:t>
            </a:r>
            <a:r>
              <a:rPr lang="en-US">
                <a:latin typeface="Calibri" pitchFamily="34" charset="0"/>
              </a:rPr>
              <a:t> saranno uguali  </a:t>
            </a:r>
          </a:p>
        </p:txBody>
      </p:sp>
      <p:sp>
        <p:nvSpPr>
          <p:cNvPr id="16" name="Parentesi graffa aperta 15"/>
          <p:cNvSpPr/>
          <p:nvPr/>
        </p:nvSpPr>
        <p:spPr>
          <a:xfrm>
            <a:off x="285750" y="500063"/>
            <a:ext cx="71438" cy="1714500"/>
          </a:xfrm>
          <a:prstGeom prst="leftBrace">
            <a:avLst/>
          </a:prstGeom>
          <a:noFill/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8" name="Parentesi graffa aperta 7"/>
          <p:cNvSpPr/>
          <p:nvPr/>
        </p:nvSpPr>
        <p:spPr>
          <a:xfrm>
            <a:off x="357188" y="3857625"/>
            <a:ext cx="71437" cy="1143000"/>
          </a:xfrm>
          <a:prstGeom prst="leftBrace">
            <a:avLst/>
          </a:prstGeom>
          <a:noFill/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/>
          <p:cNvGraphicFramePr>
            <a:graphicFrameLocks noGrp="1"/>
          </p:cNvGraphicFramePr>
          <p:nvPr/>
        </p:nvGraphicFramePr>
        <p:xfrm>
          <a:off x="500034" y="2756847"/>
          <a:ext cx="8429686" cy="395531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13112"/>
                <a:gridCol w="3201665"/>
                <a:gridCol w="2000264"/>
                <a:gridCol w="2714645"/>
              </a:tblGrid>
              <a:tr h="345850">
                <a:tc>
                  <a:txBody>
                    <a:bodyPr/>
                    <a:lstStyle/>
                    <a:p>
                      <a:pPr algn="l"/>
                      <a:endParaRPr lang="it-IT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82939" marR="82939" marT="41469" marB="414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rgbClr val="FF0000"/>
                          </a:solidFill>
                        </a:rPr>
                        <a:t>Carol </a:t>
                      </a:r>
                    </a:p>
                  </a:txBody>
                  <a:tcPr marL="82939" marR="82939" marT="41469" marB="4146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rgbClr val="FF0000"/>
                          </a:solidFill>
                        </a:rPr>
                        <a:t>Steve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algn="r"/>
                      <a:r>
                        <a:rPr lang="it-IT" sz="1800" b="1" dirty="0"/>
                        <a:t>1.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C </a:t>
                      </a:r>
                      <a:r>
                        <a:rPr lang="it-IT" sz="1800" b="1" dirty="0" err="1"/>
                        <a:t>--</a:t>
                      </a:r>
                      <a:r>
                        <a:rPr lang="it-IT" sz="1800" b="1" dirty="0"/>
                        <a:t>&gt;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(</a:t>
                      </a:r>
                      <a:r>
                        <a:rPr lang="it-IT" sz="1800" b="1" dirty="0" err="1"/>
                        <a:t>lookup</a:t>
                      </a:r>
                      <a:r>
                        <a:rPr lang="it-IT" sz="1800" b="1" dirty="0"/>
                        <a:t> s, v)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algn="r"/>
                      <a:r>
                        <a:rPr lang="it-IT" sz="1800" b="1"/>
                        <a:t>2.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x = H(s, P)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/>
                        <a:t>&lt;</a:t>
                      </a:r>
                      <a:r>
                        <a:rPr lang="it-IT" sz="1800" b="1" dirty="0" err="1"/>
                        <a:t>--</a:t>
                      </a:r>
                      <a:r>
                        <a:rPr lang="it-IT" sz="1800" b="1" dirty="0"/>
                        <a:t> s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algn="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3.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A = 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g^a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--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&gt;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algn="r"/>
                      <a:r>
                        <a:rPr lang="it-IT" sz="1800" b="1">
                          <a:solidFill>
                            <a:schemeClr val="tx1"/>
                          </a:solidFill>
                        </a:rPr>
                        <a:t>4.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--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 B, u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B = v + 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g^b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603922">
                <a:tc>
                  <a:txBody>
                    <a:bodyPr/>
                    <a:lstStyle/>
                    <a:p>
                      <a:pPr algn="r"/>
                      <a:r>
                        <a:rPr lang="it-IT" sz="1800" b="1">
                          <a:solidFill>
                            <a:schemeClr val="tx1"/>
                          </a:solidFill>
                        </a:rPr>
                        <a:t>5.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S = (B - 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g^x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)^(a + 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ux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S = (A · 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v^u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^b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345850">
                <a:tc>
                  <a:txBody>
                    <a:bodyPr/>
                    <a:lstStyle/>
                    <a:p>
                      <a:pPr algn="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6.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>
                          <a:solidFill>
                            <a:schemeClr val="tx1"/>
                          </a:solidFill>
                        </a:rPr>
                        <a:t>K = H(S)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K = H(S)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603922">
                <a:tc>
                  <a:txBody>
                    <a:bodyPr/>
                    <a:lstStyle/>
                    <a:p>
                      <a:pPr algn="r"/>
                      <a:r>
                        <a:rPr lang="it-IT" sz="1800" b="1">
                          <a:solidFill>
                            <a:schemeClr val="tx1"/>
                          </a:solidFill>
                        </a:rPr>
                        <a:t>7.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M[1] = H(A, B, K)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M[1] 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--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&gt;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verify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 M[1])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  <a:tr h="603922">
                <a:tc>
                  <a:txBody>
                    <a:bodyPr/>
                    <a:lstStyle/>
                    <a:p>
                      <a:pPr algn="r"/>
                      <a:r>
                        <a:rPr lang="it-IT" sz="1800" b="1">
                          <a:solidFill>
                            <a:schemeClr val="tx1"/>
                          </a:solidFill>
                        </a:rPr>
                        <a:t>8.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verify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 M[2])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&lt;</a:t>
                      </a:r>
                      <a:r>
                        <a:rPr lang="it-IT" sz="1800" b="1" dirty="0" err="1">
                          <a:solidFill>
                            <a:schemeClr val="tx1"/>
                          </a:solidFill>
                        </a:rPr>
                        <a:t>--</a:t>
                      </a:r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 M[2]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solidFill>
                            <a:schemeClr val="tx1"/>
                          </a:solidFill>
                        </a:rPr>
                        <a:t>M[2] = H(A, M[1], K) </a:t>
                      </a:r>
                    </a:p>
                  </a:txBody>
                  <a:tcPr marL="82939" marR="82939" marT="41469" marB="4146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</a:tcPr>
                </a:tc>
              </a:tr>
            </a:tbl>
          </a:graphicData>
        </a:graphic>
      </p:graphicFrame>
      <p:sp>
        <p:nvSpPr>
          <p:cNvPr id="19459" name="Rettangolo 12"/>
          <p:cNvSpPr>
            <a:spLocks noChangeArrowheads="1"/>
          </p:cNvSpPr>
          <p:nvPr/>
        </p:nvSpPr>
        <p:spPr bwMode="auto">
          <a:xfrm>
            <a:off x="428625" y="571500"/>
            <a:ext cx="8429625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algn="just">
              <a:buFont typeface="Calibri" pitchFamily="34" charset="0"/>
              <a:buAutoNum type="arabicPeriod" startAt="6"/>
            </a:pPr>
            <a:r>
              <a:rPr lang="en-US">
                <a:latin typeface="Calibri" pitchFamily="34" charset="0"/>
              </a:rPr>
              <a:t>Ad entrambi i lati si calcola lo stesso esponenziale </a:t>
            </a:r>
            <a:r>
              <a:rPr lang="en-US" i="1">
                <a:latin typeface="Calibri" pitchFamily="34" charset="0"/>
              </a:rPr>
              <a:t>S e la chiave K.</a:t>
            </a:r>
            <a:endParaRPr lang="en-US">
              <a:latin typeface="Calibri" pitchFamily="34" charset="0"/>
            </a:endParaRPr>
          </a:p>
          <a:p>
            <a:pPr marL="514350" indent="-514350" algn="just">
              <a:buFont typeface="Calibri" pitchFamily="34" charset="0"/>
              <a:buAutoNum type="arabicPeriod" startAt="6"/>
            </a:pPr>
            <a:r>
              <a:rPr lang="en-US">
                <a:latin typeface="Calibri" pitchFamily="34" charset="0"/>
              </a:rPr>
              <a:t>Carol invia a Steve </a:t>
            </a:r>
            <a:r>
              <a:rPr lang="en-US" i="1">
                <a:latin typeface="Calibri" pitchFamily="34" charset="0"/>
              </a:rPr>
              <a:t>M</a:t>
            </a:r>
            <a:r>
              <a:rPr lang="en-US">
                <a:latin typeface="Calibri" pitchFamily="34" charset="0"/>
              </a:rPr>
              <a:t>[1] come dimostrazione del fatto che possiede una session key. Steve calcola </a:t>
            </a:r>
            <a:r>
              <a:rPr lang="en-US" i="1">
                <a:latin typeface="Calibri" pitchFamily="34" charset="0"/>
              </a:rPr>
              <a:t>M</a:t>
            </a:r>
            <a:r>
              <a:rPr lang="en-US">
                <a:latin typeface="Calibri" pitchFamily="34" charset="0"/>
              </a:rPr>
              <a:t>[1] e verifica che corrisponde a quello inviatogli da Carol.</a:t>
            </a:r>
          </a:p>
          <a:p>
            <a:pPr marL="514350" indent="-514350" algn="just">
              <a:buFont typeface="Calibri" pitchFamily="34" charset="0"/>
              <a:buAutoNum type="arabicPeriod" startAt="6"/>
            </a:pPr>
            <a:r>
              <a:rPr lang="en-US">
                <a:latin typeface="Calibri" pitchFamily="34" charset="0"/>
              </a:rPr>
              <a:t>Steve invia a Carol </a:t>
            </a:r>
            <a:r>
              <a:rPr lang="en-US" i="1">
                <a:latin typeface="Calibri" pitchFamily="34" charset="0"/>
              </a:rPr>
              <a:t>M</a:t>
            </a:r>
            <a:r>
              <a:rPr lang="en-US">
                <a:latin typeface="Calibri" pitchFamily="34" charset="0"/>
              </a:rPr>
              <a:t>[2] come prova del fatto che possiede la session key corretta. Carol verifica a sua volta </a:t>
            </a:r>
            <a:r>
              <a:rPr lang="en-US" i="1">
                <a:latin typeface="Calibri" pitchFamily="34" charset="0"/>
              </a:rPr>
              <a:t>M</a:t>
            </a:r>
            <a:r>
              <a:rPr lang="en-US">
                <a:latin typeface="Calibri" pitchFamily="34" charset="0"/>
              </a:rPr>
              <a:t>[2] accettandola solo se corrisponde al valore di Steve.</a:t>
            </a:r>
          </a:p>
        </p:txBody>
      </p:sp>
      <p:sp>
        <p:nvSpPr>
          <p:cNvPr id="16" name="Parentesi graffa aperta 15"/>
          <p:cNvSpPr/>
          <p:nvPr/>
        </p:nvSpPr>
        <p:spPr>
          <a:xfrm>
            <a:off x="285750" y="714375"/>
            <a:ext cx="71438" cy="1143000"/>
          </a:xfrm>
          <a:prstGeom prst="leftBrace">
            <a:avLst/>
          </a:prstGeom>
          <a:noFill/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8" name="Parentesi graffa aperta 7"/>
          <p:cNvSpPr/>
          <p:nvPr/>
        </p:nvSpPr>
        <p:spPr>
          <a:xfrm>
            <a:off x="357188" y="5214938"/>
            <a:ext cx="46037" cy="1428750"/>
          </a:xfrm>
          <a:prstGeom prst="leftBrace">
            <a:avLst/>
          </a:prstGeom>
          <a:noFill/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Obiettivo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Memorizzazione di password o altri dati sensibili (e.g. numeri di carta di credito)</a:t>
            </a:r>
          </a:p>
          <a:p>
            <a:endParaRPr lang="it-IT" dirty="0" smtClean="0"/>
          </a:p>
          <a:p>
            <a:r>
              <a:rPr lang="it-IT" dirty="0" smtClean="0"/>
              <a:t>Escludiamo sin da subito che queste informazioni siano conservate </a:t>
            </a:r>
            <a:r>
              <a:rPr lang="it-IT" i="1" dirty="0" smtClean="0"/>
              <a:t>in chiaro</a:t>
            </a:r>
            <a:endParaRPr lang="it-IT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3600" dirty="0" smtClean="0"/>
              <a:t>Rubare il file delle </a:t>
            </a:r>
            <a:r>
              <a:rPr lang="it-IT" sz="3600" dirty="0" err="1" smtClean="0"/>
              <a:t>pw</a:t>
            </a:r>
            <a:r>
              <a:rPr lang="it-IT" sz="3600" dirty="0" smtClean="0"/>
              <a:t> con SRP consente un costoso attacco a dizionario</a:t>
            </a:r>
            <a:endParaRPr lang="it-IT" sz="36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>
                <a:latin typeface="Calibri" pitchFamily="34" charset="0"/>
              </a:rPr>
              <a:t>x = H(s, P)</a:t>
            </a:r>
            <a:br>
              <a:rPr lang="en-US" b="1" i="1" dirty="0" smtClean="0">
                <a:latin typeface="Calibri" pitchFamily="34" charset="0"/>
              </a:rPr>
            </a:br>
            <a:r>
              <a:rPr lang="en-US" b="1" i="1" dirty="0" smtClean="0">
                <a:latin typeface="Calibri" pitchFamily="34" charset="0"/>
              </a:rPr>
              <a:t>v = </a:t>
            </a:r>
            <a:r>
              <a:rPr lang="en-US" b="1" i="1" dirty="0" err="1" smtClean="0">
                <a:latin typeface="Calibri" pitchFamily="34" charset="0"/>
              </a:rPr>
              <a:t>g^x</a:t>
            </a:r>
            <a:r>
              <a:rPr lang="en-US" b="1" i="1" dirty="0" smtClean="0">
                <a:latin typeface="Calibri" pitchFamily="34" charset="0"/>
              </a:rPr>
              <a:t> </a:t>
            </a:r>
          </a:p>
          <a:p>
            <a:r>
              <a:rPr lang="it-IT" dirty="0" smtClean="0"/>
              <a:t>I valori memorizzati sono </a:t>
            </a:r>
            <a:r>
              <a:rPr lang="it-IT" i="1" dirty="0" smtClean="0"/>
              <a:t>v</a:t>
            </a:r>
            <a:r>
              <a:rPr lang="it-IT" dirty="0" smtClean="0"/>
              <a:t> e </a:t>
            </a:r>
            <a:r>
              <a:rPr lang="it-IT" i="1" dirty="0" smtClean="0"/>
              <a:t>s</a:t>
            </a:r>
          </a:p>
          <a:p>
            <a:r>
              <a:rPr lang="it-IT" i="1" dirty="0" smtClean="0"/>
              <a:t>Per trovare P, dovrei impostare un enorme attacco di forza bruta:</a:t>
            </a:r>
          </a:p>
          <a:p>
            <a:pPr lvl="1"/>
            <a:r>
              <a:rPr lang="it-IT" i="1" dirty="0" smtClean="0"/>
              <a:t>Calcolo x’ a partire da P’ e s: verifico che v = g^x</a:t>
            </a:r>
            <a:r>
              <a:rPr lang="it-IT" dirty="0" smtClean="0"/>
              <a:t>’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err="1" smtClean="0"/>
              <a:t>Cosa</a:t>
            </a:r>
            <a:r>
              <a:rPr lang="en-US" b="1" dirty="0" smtClean="0"/>
              <a:t> </a:t>
            </a:r>
            <a:r>
              <a:rPr lang="en-US" b="1" dirty="0" err="1" smtClean="0"/>
              <a:t>manca</a:t>
            </a:r>
            <a:r>
              <a:rPr lang="en-US" b="1" dirty="0" smtClean="0"/>
              <a:t> a SRP per </a:t>
            </a:r>
            <a:r>
              <a:rPr lang="en-US" b="1" dirty="0" err="1" smtClean="0"/>
              <a:t>funzionare</a:t>
            </a:r>
            <a:r>
              <a:rPr lang="en-US" b="1" dirty="0" smtClean="0"/>
              <a:t> via Web?</a:t>
            </a:r>
            <a:endParaRPr lang="it-IT" b="1" dirty="0"/>
          </a:p>
        </p:txBody>
      </p:sp>
      <p:sp>
        <p:nvSpPr>
          <p:cNvPr id="2048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dirty="0" smtClean="0"/>
              <a:t>SRP </a:t>
            </a:r>
            <a:r>
              <a:rPr lang="en-US" sz="2400" dirty="0" smtClean="0"/>
              <a:t>è </a:t>
            </a:r>
            <a:r>
              <a:rPr lang="en-US" sz="2400" dirty="0" smtClean="0"/>
              <a:t>solo </a:t>
            </a:r>
            <a:r>
              <a:rPr lang="en-US" sz="2400" dirty="0" err="1" smtClean="0"/>
              <a:t>da</a:t>
            </a:r>
            <a:r>
              <a:rPr lang="en-US" sz="2400" dirty="0" smtClean="0"/>
              <a:t> </a:t>
            </a:r>
            <a:r>
              <a:rPr lang="en-US" sz="2400" dirty="0" err="1" smtClean="0"/>
              <a:t>poco</a:t>
            </a:r>
            <a:r>
              <a:rPr lang="en-US" sz="2400" dirty="0" smtClean="0"/>
              <a:t> </a:t>
            </a:r>
            <a:r>
              <a:rPr lang="en-US" sz="2400" dirty="0" err="1" smtClean="0"/>
              <a:t>rilasciato</a:t>
            </a:r>
            <a:r>
              <a:rPr lang="en-US" sz="2400" dirty="0" smtClean="0"/>
              <a:t> con </a:t>
            </a:r>
            <a:r>
              <a:rPr lang="en-US" sz="2400" dirty="0" err="1" smtClean="0"/>
              <a:t>licenza</a:t>
            </a:r>
            <a:r>
              <a:rPr lang="en-US" sz="2400" dirty="0" smtClean="0"/>
              <a:t> </a:t>
            </a:r>
            <a:r>
              <a:rPr lang="en-US" sz="2400" dirty="0" err="1" smtClean="0"/>
              <a:t>simil</a:t>
            </a:r>
            <a:r>
              <a:rPr lang="en-US" sz="2400" dirty="0" smtClean="0"/>
              <a:t>-BSD</a:t>
            </a:r>
          </a:p>
          <a:p>
            <a:pPr algn="just" eaLnBrk="1" hangingPunct="1"/>
            <a:r>
              <a:rPr lang="en-US" sz="2400" dirty="0" smtClean="0"/>
              <a:t>Per </a:t>
            </a:r>
            <a:r>
              <a:rPr lang="en-US" sz="2400" dirty="0" err="1" smtClean="0"/>
              <a:t>farlo</a:t>
            </a:r>
            <a:r>
              <a:rPr lang="en-US" sz="2400" dirty="0" smtClean="0"/>
              <a:t> </a:t>
            </a:r>
            <a:r>
              <a:rPr lang="en-US" sz="2400" dirty="0" err="1" smtClean="0"/>
              <a:t>funzionare</a:t>
            </a:r>
            <a:r>
              <a:rPr lang="en-US" sz="2400" dirty="0" smtClean="0"/>
              <a:t> in </a:t>
            </a:r>
            <a:r>
              <a:rPr lang="en-US" sz="2400" dirty="0" err="1" smtClean="0"/>
              <a:t>modo</a:t>
            </a:r>
            <a:r>
              <a:rPr lang="en-US" sz="2400" dirty="0" smtClean="0"/>
              <a:t> </a:t>
            </a:r>
            <a:r>
              <a:rPr lang="en-US" sz="2400" dirty="0" err="1" smtClean="0"/>
              <a:t>sicuro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un browser è </a:t>
            </a:r>
            <a:r>
              <a:rPr lang="en-US" sz="2400" dirty="0" err="1" smtClean="0"/>
              <a:t>necessario</a:t>
            </a:r>
            <a:r>
              <a:rPr lang="en-US" sz="2400" dirty="0" smtClean="0"/>
              <a:t> </a:t>
            </a:r>
            <a:r>
              <a:rPr lang="en-US" sz="2400" dirty="0" smtClean="0"/>
              <a:t>far </a:t>
            </a:r>
            <a:r>
              <a:rPr lang="en-US" sz="2400" dirty="0" err="1" smtClean="0"/>
              <a:t>comunque</a:t>
            </a:r>
            <a:r>
              <a:rPr lang="en-US" sz="2400" dirty="0" smtClean="0"/>
              <a:t> </a:t>
            </a:r>
            <a:r>
              <a:rPr lang="en-US" sz="2400" dirty="0" err="1" smtClean="0"/>
              <a:t>riempire</a:t>
            </a:r>
            <a:r>
              <a:rPr lang="en-US" sz="2400" dirty="0" smtClean="0"/>
              <a:t> la </a:t>
            </a:r>
            <a:r>
              <a:rPr lang="en-US" sz="2400" dirty="0" err="1" smtClean="0"/>
              <a:t>pagina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smtClean="0"/>
              <a:t>login via SSL</a:t>
            </a:r>
          </a:p>
          <a:p>
            <a:pPr lvl="1" algn="just" eaLnBrk="1" hangingPunct="1"/>
            <a:r>
              <a:rPr lang="en-US" sz="2000" dirty="0" err="1" smtClean="0"/>
              <a:t>Altrimenti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è </a:t>
            </a:r>
            <a:r>
              <a:rPr lang="en-US" sz="2000" dirty="0" err="1" smtClean="0"/>
              <a:t>vulnerabile</a:t>
            </a:r>
            <a:r>
              <a:rPr lang="en-US" sz="2000" dirty="0" smtClean="0"/>
              <a:t> a </a:t>
            </a:r>
            <a:r>
              <a:rPr lang="en-US" sz="2000" dirty="0" err="1" smtClean="0"/>
              <a:t>facili</a:t>
            </a:r>
            <a:r>
              <a:rPr lang="en-US" sz="2000" dirty="0" smtClean="0"/>
              <a:t> </a:t>
            </a:r>
            <a:r>
              <a:rPr lang="en-US" sz="2000" dirty="0" err="1" smtClean="0"/>
              <a:t>attacchi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phishing</a:t>
            </a:r>
            <a:endParaRPr lang="en-US" sz="2000" dirty="0" smtClean="0"/>
          </a:p>
          <a:p>
            <a:pPr lvl="1" algn="just" eaLnBrk="1" hangingPunct="1"/>
            <a:r>
              <a:rPr lang="en-US" sz="2000" dirty="0" smtClean="0"/>
              <a:t>Ne </a:t>
            </a:r>
            <a:r>
              <a:rPr lang="en-US" sz="2000" dirty="0" err="1" smtClean="0"/>
              <a:t>risulta</a:t>
            </a:r>
            <a:r>
              <a:rPr lang="en-US" sz="2000" dirty="0" smtClean="0"/>
              <a:t> </a:t>
            </a:r>
            <a:r>
              <a:rPr lang="en-US" sz="2000" dirty="0" err="1" smtClean="0"/>
              <a:t>uno</a:t>
            </a:r>
            <a:r>
              <a:rPr lang="en-US" sz="2000" dirty="0" smtClean="0"/>
              <a:t> schema </a:t>
            </a:r>
            <a:r>
              <a:rPr lang="en-US" sz="2000" dirty="0" err="1" smtClean="0"/>
              <a:t>che</a:t>
            </a:r>
            <a:r>
              <a:rPr lang="en-US" sz="2000" dirty="0" smtClean="0"/>
              <a:t> </a:t>
            </a:r>
            <a:r>
              <a:rPr lang="en-US" sz="2000" dirty="0" err="1" smtClean="0"/>
              <a:t>può</a:t>
            </a:r>
            <a:r>
              <a:rPr lang="en-US" sz="2000" dirty="0" smtClean="0"/>
              <a:t> </a:t>
            </a:r>
            <a:r>
              <a:rPr lang="en-US" sz="2000" dirty="0" err="1" smtClean="0"/>
              <a:t>essere</a:t>
            </a:r>
            <a:r>
              <a:rPr lang="en-US" sz="2000" dirty="0" smtClean="0"/>
              <a:t> </a:t>
            </a:r>
            <a:r>
              <a:rPr lang="en-US" sz="2000" dirty="0" err="1" smtClean="0"/>
              <a:t>colpito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chiunque</a:t>
            </a:r>
            <a:r>
              <a:rPr lang="en-US" sz="2000" dirty="0" smtClean="0"/>
              <a:t> </a:t>
            </a:r>
            <a:r>
              <a:rPr lang="en-US" sz="2000" dirty="0" err="1" smtClean="0"/>
              <a:t>possa</a:t>
            </a:r>
            <a:r>
              <a:rPr lang="en-US" sz="2000" dirty="0" smtClean="0"/>
              <a:t> </a:t>
            </a:r>
            <a:r>
              <a:rPr lang="en-US" sz="2000" dirty="0" err="1" smtClean="0"/>
              <a:t>compromettere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pagina</a:t>
            </a:r>
            <a:r>
              <a:rPr lang="en-US" sz="2000" dirty="0" smtClean="0"/>
              <a:t> web</a:t>
            </a:r>
          </a:p>
          <a:p>
            <a:pPr eaLnBrk="1" hangingPunct="1"/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What have we learned?</a:t>
            </a:r>
            <a:endParaRPr lang="it-IT" b="1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 smtClean="0"/>
              <a:t>Nel</a:t>
            </a:r>
            <a:r>
              <a:rPr lang="en-US" sz="2400" dirty="0" smtClean="0"/>
              <a:t> 2007 </a:t>
            </a:r>
            <a:r>
              <a:rPr lang="en-US" sz="2400" dirty="0" err="1" smtClean="0"/>
              <a:t>avremmo</a:t>
            </a:r>
            <a:r>
              <a:rPr lang="en-US" sz="2400" dirty="0" smtClean="0"/>
              <a:t> </a:t>
            </a:r>
            <a:r>
              <a:rPr lang="en-US" sz="2400" dirty="0" err="1" smtClean="0"/>
              <a:t>potuto</a:t>
            </a:r>
            <a:r>
              <a:rPr lang="en-US" sz="2400" dirty="0" smtClean="0"/>
              <a:t> </a:t>
            </a:r>
            <a:r>
              <a:rPr lang="en-US" sz="2400" dirty="0" err="1" smtClean="0"/>
              <a:t>sperimentare</a:t>
            </a:r>
            <a:r>
              <a:rPr lang="en-US" sz="2400" dirty="0" smtClean="0"/>
              <a:t> </a:t>
            </a:r>
            <a:r>
              <a:rPr lang="en-US" sz="2400" dirty="0" err="1" smtClean="0"/>
              <a:t>sulla</a:t>
            </a:r>
            <a:r>
              <a:rPr lang="en-US" sz="2400" dirty="0" smtClean="0"/>
              <a:t> nostra </a:t>
            </a:r>
            <a:r>
              <a:rPr lang="en-US" sz="2400" dirty="0" err="1" smtClean="0"/>
              <a:t>rete</a:t>
            </a:r>
            <a:r>
              <a:rPr lang="en-US" sz="2400" dirty="0" smtClean="0"/>
              <a:t> un </a:t>
            </a:r>
            <a:r>
              <a:rPr lang="en-US" sz="2400" dirty="0" err="1" smtClean="0"/>
              <a:t>attacco</a:t>
            </a:r>
            <a:r>
              <a:rPr lang="en-US" sz="2400" dirty="0" smtClean="0"/>
              <a:t> </a:t>
            </a:r>
            <a:r>
              <a:rPr lang="en-US" sz="2400" dirty="0" err="1" smtClean="0"/>
              <a:t>alla</a:t>
            </a:r>
            <a:r>
              <a:rPr lang="en-US" sz="2400" dirty="0" smtClean="0"/>
              <a:t> rainbow table e </a:t>
            </a:r>
            <a:r>
              <a:rPr lang="en-US" sz="2400" dirty="0" err="1" smtClean="0"/>
              <a:t>avremmo</a:t>
            </a:r>
            <a:r>
              <a:rPr lang="en-US" sz="2400" dirty="0" smtClean="0"/>
              <a:t> </a:t>
            </a:r>
            <a:r>
              <a:rPr lang="en-US" sz="2400" dirty="0" err="1" smtClean="0"/>
              <a:t>optato</a:t>
            </a:r>
            <a:r>
              <a:rPr lang="en-US" sz="2400" dirty="0" smtClean="0"/>
              <a:t> per </a:t>
            </a:r>
            <a:r>
              <a:rPr lang="en-US" sz="2400" dirty="0" err="1" smtClean="0"/>
              <a:t>uno</a:t>
            </a:r>
            <a:r>
              <a:rPr lang="en-US" sz="2400" dirty="0" smtClean="0"/>
              <a:t> schema </a:t>
            </a:r>
            <a:r>
              <a:rPr lang="en-US" sz="2400" dirty="0" err="1" smtClean="0"/>
              <a:t>di</a:t>
            </a:r>
            <a:r>
              <a:rPr lang="en-US" sz="2400" dirty="0" smtClean="0"/>
              <a:t> password hashing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err="1" smtClean="0"/>
              <a:t>Gli</a:t>
            </a:r>
            <a:r>
              <a:rPr lang="en-US" sz="2400" dirty="0" smtClean="0"/>
              <a:t> </a:t>
            </a:r>
            <a:r>
              <a:rPr lang="en-US" sz="2400" dirty="0" err="1" smtClean="0"/>
              <a:t>schemi</a:t>
            </a:r>
            <a:r>
              <a:rPr lang="en-US" sz="2400" dirty="0" smtClean="0"/>
              <a:t> </a:t>
            </a:r>
            <a:r>
              <a:rPr lang="en-US" sz="2400" dirty="0" err="1" smtClean="0"/>
              <a:t>basati</a:t>
            </a:r>
            <a:r>
              <a:rPr lang="en-US" sz="2400" dirty="0" smtClean="0"/>
              <a:t> </a:t>
            </a:r>
            <a:r>
              <a:rPr lang="en-US" sz="2400" dirty="0" err="1" smtClean="0"/>
              <a:t>su</a:t>
            </a:r>
            <a:r>
              <a:rPr lang="en-US" sz="2400" dirty="0" smtClean="0"/>
              <a:t> MD5 </a:t>
            </a:r>
            <a:r>
              <a:rPr lang="en-US" sz="2400" dirty="0" err="1" smtClean="0"/>
              <a:t>presentano</a:t>
            </a:r>
            <a:r>
              <a:rPr lang="en-US" sz="2400" dirty="0" smtClean="0"/>
              <a:t> bugs non </a:t>
            </a:r>
            <a:r>
              <a:rPr lang="en-US" sz="2400" dirty="0" err="1" smtClean="0"/>
              <a:t>immediatamente</a:t>
            </a:r>
            <a:r>
              <a:rPr lang="en-US" sz="2400" dirty="0" smtClean="0"/>
              <a:t> </a:t>
            </a:r>
            <a:r>
              <a:rPr lang="en-US" sz="2400" dirty="0" err="1" smtClean="0"/>
              <a:t>visibili</a:t>
            </a:r>
            <a:endParaRPr lang="en-US" sz="2400" dirty="0" smtClean="0"/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 smtClean="0"/>
              <a:t>Negli</a:t>
            </a:r>
            <a:r>
              <a:rPr lang="en-US" sz="2400" dirty="0" smtClean="0"/>
              <a:t> </a:t>
            </a:r>
            <a:r>
              <a:rPr lang="en-US" sz="2400" dirty="0" err="1" smtClean="0"/>
              <a:t>schemi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hashing per le password la </a:t>
            </a:r>
            <a:r>
              <a:rPr lang="en-US" sz="2400" dirty="0" err="1" smtClean="0"/>
              <a:t>velocità</a:t>
            </a:r>
            <a:r>
              <a:rPr lang="en-US" sz="2400" dirty="0" smtClean="0"/>
              <a:t> non è </a:t>
            </a:r>
            <a:r>
              <a:rPr lang="en-US" sz="2400" dirty="0" err="1" smtClean="0"/>
              <a:t>una</a:t>
            </a:r>
            <a:r>
              <a:rPr lang="en-US" sz="2400" dirty="0" smtClean="0"/>
              <a:t> nostra </a:t>
            </a:r>
            <a:r>
              <a:rPr lang="en-US" sz="2400" dirty="0" err="1" smtClean="0"/>
              <a:t>alleata</a:t>
            </a:r>
            <a:r>
              <a:rPr lang="en-US" sz="2400" dirty="0" smtClean="0"/>
              <a:t>!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/>
              <a:t>Le </a:t>
            </a:r>
            <a:r>
              <a:rPr lang="en-US" sz="2400" dirty="0" err="1" smtClean="0"/>
              <a:t>opzioni</a:t>
            </a:r>
            <a:r>
              <a:rPr lang="en-US" sz="2400" dirty="0" smtClean="0"/>
              <a:t> per </a:t>
            </a:r>
            <a:r>
              <a:rPr lang="en-US" sz="2400" dirty="0" err="1" smtClean="0"/>
              <a:t>memorizzare</a:t>
            </a:r>
            <a:r>
              <a:rPr lang="en-US" sz="2400" dirty="0" smtClean="0"/>
              <a:t> in </a:t>
            </a:r>
            <a:r>
              <a:rPr lang="en-US" sz="2400" dirty="0" err="1" smtClean="0"/>
              <a:t>modo</a:t>
            </a:r>
            <a:r>
              <a:rPr lang="en-US" sz="2400" dirty="0" smtClean="0"/>
              <a:t> </a:t>
            </a:r>
            <a:r>
              <a:rPr lang="en-US" sz="2400" dirty="0" err="1" smtClean="0"/>
              <a:t>sicuro</a:t>
            </a:r>
            <a:r>
              <a:rPr lang="en-US" sz="2400" dirty="0" smtClean="0"/>
              <a:t> le password </a:t>
            </a:r>
            <a:r>
              <a:rPr lang="en-US" sz="2400" dirty="0" err="1" smtClean="0"/>
              <a:t>sono</a:t>
            </a:r>
            <a:r>
              <a:rPr lang="en-US" sz="2400" dirty="0" smtClean="0"/>
              <a:t>: 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PHK’s MD5 scheme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err="1" smtClean="0"/>
              <a:t>Provos-Maziere’s</a:t>
            </a:r>
            <a:r>
              <a:rPr lang="en-US" sz="2400" dirty="0" smtClean="0"/>
              <a:t> </a:t>
            </a:r>
            <a:r>
              <a:rPr lang="en-US" sz="2400" dirty="0" err="1" smtClean="0"/>
              <a:t>Bcrypt</a:t>
            </a:r>
            <a:r>
              <a:rPr lang="en-US" sz="2400" dirty="0" smtClean="0"/>
              <a:t> scheme</a:t>
            </a:r>
          </a:p>
          <a:p>
            <a:pPr lvl="1" algn="just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400" dirty="0" smtClean="0"/>
              <a:t>SRP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b="1" dirty="0" smtClean="0"/>
              <a:t/>
            </a:r>
            <a:br>
              <a:rPr lang="it-IT" b="1" dirty="0" smtClean="0"/>
            </a:br>
            <a:r>
              <a:rPr lang="it-IT" b="1" dirty="0" smtClean="0"/>
              <a:t>MS-CHAP </a:t>
            </a:r>
            <a:r>
              <a:rPr lang="it-IT" b="1" i="1" dirty="0" smtClean="0"/>
              <a:t>v2</a:t>
            </a:r>
            <a:r>
              <a:rPr lang="it-IT" b="1" dirty="0" smtClean="0"/>
              <a:t> </a:t>
            </a:r>
            <a:r>
              <a:rPr lang="it-IT" b="1" dirty="0" err="1" smtClean="0"/>
              <a:t>protocol</a:t>
            </a:r>
            <a:r>
              <a:rPr lang="it-IT" b="1" dirty="0" smtClean="0"/>
              <a:t/>
            </a:r>
            <a:br>
              <a:rPr lang="it-IT" b="1" dirty="0" smtClean="0"/>
            </a:br>
            <a:endParaRPr lang="it-IT" b="1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57200" y="1689100"/>
            <a:ext cx="8229600" cy="4525963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sz="2800" b="1" dirty="0" smtClean="0"/>
              <a:t>Microsoft </a:t>
            </a:r>
            <a:r>
              <a:rPr lang="it-IT" sz="2800" b="1" dirty="0" err="1" smtClean="0"/>
              <a:t>Challenge-Handshake</a:t>
            </a:r>
            <a:r>
              <a:rPr lang="it-IT" sz="2800" b="1" dirty="0" smtClean="0"/>
              <a:t> </a:t>
            </a:r>
            <a:r>
              <a:rPr lang="it-IT" sz="2800" b="1" dirty="0" err="1" smtClean="0"/>
              <a:t>Authentication</a:t>
            </a:r>
            <a:r>
              <a:rPr lang="it-IT" sz="2800" b="1" dirty="0" smtClean="0"/>
              <a:t> </a:t>
            </a:r>
            <a:r>
              <a:rPr lang="it-IT" sz="2800" b="1" dirty="0" err="1" smtClean="0"/>
              <a:t>Protocol</a:t>
            </a:r>
            <a:r>
              <a:rPr lang="it-IT" sz="2800" b="1" dirty="0" smtClean="0"/>
              <a:t>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t-IT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it-IT" dirty="0" smtClean="0"/>
              <a:t>In MS-CHAP il processo di autenticazione è </a:t>
            </a:r>
            <a:r>
              <a:rPr lang="it-IT" b="1" i="1" dirty="0" smtClean="0"/>
              <a:t>reciproco</a:t>
            </a:r>
            <a:r>
              <a:rPr lang="it-IT" dirty="0" smtClean="0"/>
              <a:t>, il client e il server si presentano e il server deve dimostrare al client che è in grado di accedere al database dove è contenuta la password dell'utente che sta tentando la connessione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contenuto 2"/>
          <p:cNvSpPr>
            <a:spLocks noGrp="1"/>
          </p:cNvSpPr>
          <p:nvPr>
            <p:ph idx="1"/>
          </p:nvPr>
        </p:nvSpPr>
        <p:spPr>
          <a:xfrm>
            <a:off x="428625" y="1500188"/>
            <a:ext cx="8429625" cy="5072062"/>
          </a:xfrm>
        </p:spPr>
        <p:txBody>
          <a:bodyPr/>
          <a:lstStyle/>
          <a:p>
            <a:pPr marL="514350" indent="-514350" algn="just" eaLnBrk="1" hangingPunct="1">
              <a:buNone/>
            </a:pPr>
            <a:r>
              <a:rPr lang="en-US" sz="2000" dirty="0" smtClean="0"/>
              <a:t>0.   Il server </a:t>
            </a:r>
            <a:r>
              <a:rPr lang="en-US" sz="2000" dirty="0" err="1" smtClean="0"/>
              <a:t>conserva</a:t>
            </a:r>
            <a:r>
              <a:rPr lang="en-US" sz="2000" dirty="0" smtClean="0"/>
              <a:t> </a:t>
            </a:r>
            <a:r>
              <a:rPr lang="en-US" sz="2000" dirty="0" err="1" smtClean="0"/>
              <a:t>delle</a:t>
            </a:r>
            <a:r>
              <a:rPr lang="en-US" sz="2000" dirty="0" smtClean="0"/>
              <a:t> </a:t>
            </a:r>
            <a:r>
              <a:rPr lang="en-US" sz="2000" dirty="0" err="1" smtClean="0"/>
              <a:t>coppie</a:t>
            </a:r>
            <a:r>
              <a:rPr lang="en-US" sz="2000" dirty="0" smtClean="0"/>
              <a:t> &lt;</a:t>
            </a:r>
            <a:r>
              <a:rPr lang="en-US" sz="2000" dirty="0" err="1" smtClean="0"/>
              <a:t>uid,NTLM</a:t>
            </a:r>
            <a:r>
              <a:rPr lang="en-US" sz="2000" dirty="0" smtClean="0"/>
              <a:t> hash&gt;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400" dirty="0" smtClean="0"/>
              <a:t>I</a:t>
            </a:r>
            <a:r>
              <a:rPr lang="en-US" sz="2000" dirty="0" smtClean="0"/>
              <a:t>l </a:t>
            </a:r>
            <a:r>
              <a:rPr lang="en-US" sz="2000" dirty="0" smtClean="0"/>
              <a:t>client </a:t>
            </a:r>
            <a:r>
              <a:rPr lang="en-US" sz="2000" dirty="0" err="1" smtClean="0"/>
              <a:t>richiede</a:t>
            </a:r>
            <a:r>
              <a:rPr lang="en-US" sz="2000" dirty="0" smtClean="0"/>
              <a:t> un authenticator challenge al server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000" dirty="0" smtClean="0"/>
              <a:t>Il server </a:t>
            </a:r>
            <a:r>
              <a:rPr lang="en-US" sz="2000" dirty="0" err="1" smtClean="0"/>
              <a:t>invia</a:t>
            </a:r>
            <a:r>
              <a:rPr lang="en-US" sz="2000" dirty="0" smtClean="0"/>
              <a:t> un random authenticator challenge </a:t>
            </a:r>
            <a:r>
              <a:rPr lang="en-US" sz="2000" dirty="0" err="1" smtClean="0"/>
              <a:t>di</a:t>
            </a:r>
            <a:r>
              <a:rPr lang="en-US" sz="2000" dirty="0" smtClean="0"/>
              <a:t> 16-bytes</a:t>
            </a:r>
          </a:p>
          <a:p>
            <a:pPr marL="514350" indent="-514350" algn="just" eaLnBrk="1" hangingPunct="1">
              <a:buFont typeface="Calibri" pitchFamily="34" charset="0"/>
              <a:buAutoNum type="arabicPeriod"/>
            </a:pPr>
            <a:r>
              <a:rPr lang="en-US" sz="2000" dirty="0" smtClean="0"/>
              <a:t>Il client genera la </a:t>
            </a:r>
            <a:r>
              <a:rPr lang="en-US" sz="2000" dirty="0" err="1" smtClean="0"/>
              <a:t>risposta</a:t>
            </a:r>
            <a:r>
              <a:rPr lang="en-US" sz="2000" dirty="0" smtClean="0"/>
              <a:t>:</a:t>
            </a:r>
          </a:p>
          <a:p>
            <a:pPr marL="914400" lvl="1" indent="-514350" algn="just" eaLnBrk="1" hangingPunct="1">
              <a:buFont typeface="Calibri" pitchFamily="34" charset="0"/>
              <a:buAutoNum type="alphaLcParenR"/>
            </a:pPr>
            <a:r>
              <a:rPr lang="en-US" sz="1800" dirty="0" smtClean="0"/>
              <a:t>genera un random peer challenge  </a:t>
            </a:r>
            <a:r>
              <a:rPr lang="en-US" sz="1800" dirty="0" err="1" smtClean="0"/>
              <a:t>di</a:t>
            </a:r>
            <a:r>
              <a:rPr lang="en-US" sz="1800" dirty="0" smtClean="0"/>
              <a:t> 16-bytes</a:t>
            </a:r>
          </a:p>
          <a:p>
            <a:pPr marL="914400" lvl="1" indent="-514350" algn="just" eaLnBrk="1" hangingPunct="1">
              <a:buFont typeface="Calibri" pitchFamily="34" charset="0"/>
              <a:buAutoNum type="alphaLcParenR"/>
            </a:pPr>
            <a:r>
              <a:rPr lang="en-US" sz="1800" dirty="0" smtClean="0"/>
              <a:t>genera </a:t>
            </a:r>
            <a:r>
              <a:rPr lang="en-US" sz="1800" dirty="0" err="1" smtClean="0"/>
              <a:t>il</a:t>
            </a:r>
            <a:r>
              <a:rPr lang="en-US" sz="1800" dirty="0" smtClean="0"/>
              <a:t> challenge </a:t>
            </a:r>
            <a:r>
              <a:rPr lang="en-US" sz="1800" dirty="0" err="1" smtClean="0"/>
              <a:t>calcolando</a:t>
            </a:r>
            <a:r>
              <a:rPr lang="en-US" sz="1800" dirty="0" smtClean="0"/>
              <a:t> </a:t>
            </a:r>
            <a:r>
              <a:rPr lang="en-US" sz="1800" dirty="0" err="1" smtClean="0"/>
              <a:t>l’hash</a:t>
            </a:r>
            <a:r>
              <a:rPr lang="en-US" sz="1800" dirty="0" smtClean="0"/>
              <a:t> </a:t>
            </a:r>
            <a:r>
              <a:rPr lang="en-US" sz="1800" dirty="0" err="1" smtClean="0"/>
              <a:t>dell’authenticator</a:t>
            </a:r>
            <a:r>
              <a:rPr lang="en-US" sz="1800" dirty="0" smtClean="0"/>
              <a:t> challenge, del peer challenge, e </a:t>
            </a:r>
            <a:r>
              <a:rPr lang="en-US" sz="1800" dirty="0" err="1" smtClean="0"/>
              <a:t>della</a:t>
            </a:r>
            <a:r>
              <a:rPr lang="en-US" sz="1800" dirty="0" smtClean="0"/>
              <a:t> user's login con SHA</a:t>
            </a:r>
          </a:p>
          <a:p>
            <a:pPr marL="914400" lvl="1" indent="-514350" algn="just" eaLnBrk="1" hangingPunct="1">
              <a:buFont typeface="Calibri" pitchFamily="34" charset="0"/>
              <a:buAutoNum type="alphaLcParenR"/>
            </a:pPr>
            <a:r>
              <a:rPr lang="en-US" sz="1800" dirty="0" smtClean="0"/>
              <a:t>genera </a:t>
            </a:r>
            <a:r>
              <a:rPr lang="en-US" sz="1800" dirty="0" err="1" smtClean="0"/>
              <a:t>l’hash</a:t>
            </a:r>
            <a:r>
              <a:rPr lang="en-US" sz="1800" dirty="0" smtClean="0"/>
              <a:t> </a:t>
            </a:r>
            <a:r>
              <a:rPr lang="en-US" sz="1800" dirty="0" smtClean="0"/>
              <a:t>H </a:t>
            </a:r>
            <a:r>
              <a:rPr lang="en-US" sz="1800" dirty="0" err="1" smtClean="0"/>
              <a:t>della</a:t>
            </a:r>
            <a:r>
              <a:rPr lang="en-US" sz="1800" dirty="0" smtClean="0"/>
              <a:t> </a:t>
            </a:r>
            <a:r>
              <a:rPr lang="en-US" sz="1800" dirty="0" smtClean="0"/>
              <a:t>password NT </a:t>
            </a:r>
            <a:r>
              <a:rPr lang="en-US" sz="1800" dirty="0" err="1" smtClean="0"/>
              <a:t>dalla</a:t>
            </a:r>
            <a:r>
              <a:rPr lang="en-US" sz="1800" dirty="0" smtClean="0"/>
              <a:t> password </a:t>
            </a:r>
            <a:r>
              <a:rPr lang="en-US" sz="1800" dirty="0" err="1" smtClean="0"/>
              <a:t>dell’utente</a:t>
            </a:r>
            <a:r>
              <a:rPr lang="en-US" sz="1800" dirty="0" smtClean="0"/>
              <a:t> (16 byte)</a:t>
            </a:r>
            <a:endParaRPr lang="en-US" sz="1800" dirty="0" smtClean="0"/>
          </a:p>
          <a:p>
            <a:pPr marL="914400" lvl="1" indent="-514350" algn="just" eaLnBrk="1" hangingPunct="1">
              <a:buFont typeface="Calibri" pitchFamily="34" charset="0"/>
              <a:buAutoNum type="alphaLcParenR"/>
            </a:pPr>
            <a:r>
              <a:rPr lang="en-US" sz="1800" dirty="0" smtClean="0"/>
              <a:t>H </a:t>
            </a:r>
            <a:r>
              <a:rPr lang="en-US" sz="1800" dirty="0" smtClean="0"/>
              <a:t>è  </a:t>
            </a:r>
            <a:r>
              <a:rPr lang="en-US" sz="1800" dirty="0" err="1" smtClean="0"/>
              <a:t>riempito</a:t>
            </a:r>
            <a:r>
              <a:rPr lang="en-US" sz="1800" dirty="0" smtClean="0"/>
              <a:t> con 5 bytes </a:t>
            </a:r>
            <a:r>
              <a:rPr lang="en-US" sz="1800" dirty="0" err="1" smtClean="0"/>
              <a:t>di</a:t>
            </a:r>
            <a:r>
              <a:rPr lang="en-US" sz="1800" dirty="0" smtClean="0"/>
              <a:t> zero. Dai </a:t>
            </a:r>
            <a:r>
              <a:rPr lang="en-US" sz="1800" dirty="0" err="1" smtClean="0"/>
              <a:t>risultanti</a:t>
            </a:r>
            <a:r>
              <a:rPr lang="en-US" sz="1800" dirty="0" smtClean="0"/>
              <a:t> 21 bytes </a:t>
            </a:r>
            <a:r>
              <a:rPr lang="en-US" sz="1800" dirty="0" err="1" smtClean="0"/>
              <a:t>si</a:t>
            </a:r>
            <a:r>
              <a:rPr lang="en-US" sz="1800" dirty="0" smtClean="0"/>
              <a:t> </a:t>
            </a:r>
            <a:r>
              <a:rPr lang="en-US" sz="1800" dirty="0" err="1" smtClean="0"/>
              <a:t>ottengono</a:t>
            </a:r>
            <a:r>
              <a:rPr lang="en-US" sz="1800" dirty="0" smtClean="0"/>
              <a:t> 3 </a:t>
            </a:r>
            <a:r>
              <a:rPr lang="en-US" sz="1800" dirty="0" err="1" smtClean="0"/>
              <a:t>chiavi</a:t>
            </a:r>
            <a:r>
              <a:rPr lang="en-US" sz="1800" dirty="0" smtClean="0"/>
              <a:t> DES </a:t>
            </a:r>
            <a:r>
              <a:rPr lang="en-US" sz="1800" dirty="0" err="1" smtClean="0"/>
              <a:t>di</a:t>
            </a:r>
            <a:r>
              <a:rPr lang="en-US" sz="1800" dirty="0" smtClean="0"/>
              <a:t> 7-byte </a:t>
            </a:r>
          </a:p>
          <a:p>
            <a:pPr marL="914400" lvl="1" indent="-514350" algn="just" eaLnBrk="1" hangingPunct="1">
              <a:buFont typeface="Calibri" pitchFamily="34" charset="0"/>
              <a:buAutoNum type="alphaLcParenR"/>
            </a:pPr>
            <a:r>
              <a:rPr lang="en-US" sz="1800" dirty="0" err="1" smtClean="0"/>
              <a:t>i</a:t>
            </a:r>
            <a:r>
              <a:rPr lang="en-US" sz="1800" dirty="0" smtClean="0"/>
              <a:t> </a:t>
            </a:r>
            <a:r>
              <a:rPr lang="en-US" sz="1800" dirty="0" err="1" smtClean="0"/>
              <a:t>primi</a:t>
            </a:r>
            <a:r>
              <a:rPr lang="en-US" sz="1800" dirty="0" smtClean="0"/>
              <a:t> 8 bytes </a:t>
            </a:r>
            <a:r>
              <a:rPr lang="en-US" sz="1800" dirty="0" err="1" smtClean="0"/>
              <a:t>dell’hash</a:t>
            </a:r>
            <a:r>
              <a:rPr lang="en-US" sz="1800" dirty="0" smtClean="0"/>
              <a:t> </a:t>
            </a:r>
            <a:r>
              <a:rPr lang="en-US" sz="1800" dirty="0" err="1" smtClean="0"/>
              <a:t>generato</a:t>
            </a:r>
            <a:r>
              <a:rPr lang="en-US" sz="1800" dirty="0" smtClean="0"/>
              <a:t> in (b) </a:t>
            </a:r>
            <a:r>
              <a:rPr lang="en-US" sz="1800" dirty="0" err="1" smtClean="0"/>
              <a:t>sono</a:t>
            </a:r>
            <a:r>
              <a:rPr lang="en-US" sz="1800" dirty="0" smtClean="0"/>
              <a:t> </a:t>
            </a:r>
            <a:r>
              <a:rPr lang="en-US" sz="1800" dirty="0" err="1" smtClean="0"/>
              <a:t>cifrati</a:t>
            </a:r>
            <a:r>
              <a:rPr lang="en-US" sz="1800" dirty="0" smtClean="0"/>
              <a:t> con DES con </a:t>
            </a:r>
            <a:r>
              <a:rPr lang="en-US" sz="1800" dirty="0" err="1" smtClean="0"/>
              <a:t>ciascuna</a:t>
            </a:r>
            <a:r>
              <a:rPr lang="en-US" sz="1800" dirty="0" smtClean="0"/>
              <a:t> </a:t>
            </a:r>
            <a:r>
              <a:rPr lang="en-US" sz="1800" dirty="0" err="1" smtClean="0"/>
              <a:t>delle</a:t>
            </a:r>
            <a:r>
              <a:rPr lang="en-US" sz="1800" dirty="0" smtClean="0"/>
              <a:t> </a:t>
            </a:r>
            <a:r>
              <a:rPr lang="en-US" sz="1800" dirty="0" err="1" smtClean="0"/>
              <a:t>chiavi</a:t>
            </a:r>
            <a:r>
              <a:rPr lang="en-US" sz="1800" dirty="0" smtClean="0"/>
              <a:t> generate in (d) </a:t>
            </a:r>
          </a:p>
          <a:p>
            <a:pPr marL="914400" lvl="1" indent="-514350" algn="just" eaLnBrk="1" hangingPunct="1">
              <a:buFont typeface="Calibri" pitchFamily="34" charset="0"/>
              <a:buAutoNum type="alphaLcParenR"/>
            </a:pPr>
            <a:r>
              <a:rPr lang="en-US" sz="1800" dirty="0" err="1" smtClean="0"/>
              <a:t>i</a:t>
            </a:r>
            <a:r>
              <a:rPr lang="en-US" sz="1800" dirty="0" smtClean="0"/>
              <a:t> 24 bytes </a:t>
            </a:r>
            <a:r>
              <a:rPr lang="en-US" sz="1800" dirty="0" err="1" smtClean="0"/>
              <a:t>risultanti</a:t>
            </a:r>
            <a:r>
              <a:rPr lang="en-US" sz="1800" dirty="0" smtClean="0"/>
              <a:t> </a:t>
            </a:r>
            <a:r>
              <a:rPr lang="en-US" sz="1800" dirty="0" err="1" smtClean="0"/>
              <a:t>da</a:t>
            </a:r>
            <a:r>
              <a:rPr lang="en-US" sz="1800" dirty="0" smtClean="0"/>
              <a:t> (e), </a:t>
            </a:r>
            <a:r>
              <a:rPr lang="en-US" sz="1800" dirty="0" err="1" smtClean="0"/>
              <a:t>i</a:t>
            </a:r>
            <a:r>
              <a:rPr lang="en-US" sz="1800" dirty="0" smtClean="0"/>
              <a:t> 16-byte random peer challenge, e la user's login </a:t>
            </a:r>
            <a:r>
              <a:rPr lang="en-US" sz="1800" dirty="0" err="1" smtClean="0"/>
              <a:t>sono</a:t>
            </a:r>
            <a:r>
              <a:rPr lang="en-US" sz="1800" dirty="0" smtClean="0"/>
              <a:t> </a:t>
            </a:r>
            <a:r>
              <a:rPr lang="en-US" sz="1800" dirty="0" err="1" smtClean="0"/>
              <a:t>inviate</a:t>
            </a:r>
            <a:r>
              <a:rPr lang="en-US" sz="1800" dirty="0" smtClean="0"/>
              <a:t> al server come </a:t>
            </a:r>
            <a:r>
              <a:rPr lang="en-US" sz="1800" dirty="0" err="1" smtClean="0"/>
              <a:t>risposta</a:t>
            </a:r>
            <a:endParaRPr lang="en-US" sz="1800" dirty="0" smtClean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b="1" dirty="0" smtClean="0"/>
              <a:t/>
            </a:r>
            <a:br>
              <a:rPr lang="it-IT" b="1" dirty="0" smtClean="0"/>
            </a:br>
            <a:r>
              <a:rPr lang="it-IT" b="1" dirty="0" smtClean="0"/>
              <a:t>MS-CHAP </a:t>
            </a:r>
            <a:r>
              <a:rPr lang="it-IT" b="1" i="1" dirty="0" smtClean="0"/>
              <a:t>v2</a:t>
            </a:r>
            <a:r>
              <a:rPr lang="it-IT" b="1" dirty="0" smtClean="0"/>
              <a:t> </a:t>
            </a:r>
            <a:r>
              <a:rPr lang="it-IT" b="1" dirty="0" err="1" smtClean="0"/>
              <a:t>protocol</a:t>
            </a:r>
            <a:r>
              <a:rPr lang="it-IT" b="1" dirty="0" smtClean="0"/>
              <a:t/>
            </a:r>
            <a:br>
              <a:rPr lang="it-IT" b="1" dirty="0" smtClean="0"/>
            </a:b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egnaposto contenuto 2"/>
          <p:cNvSpPr>
            <a:spLocks noGrp="1"/>
          </p:cNvSpPr>
          <p:nvPr>
            <p:ph idx="1"/>
          </p:nvPr>
        </p:nvSpPr>
        <p:spPr>
          <a:xfrm>
            <a:off x="285750" y="1357313"/>
            <a:ext cx="8429625" cy="5857875"/>
          </a:xfrm>
        </p:spPr>
        <p:txBody>
          <a:bodyPr/>
          <a:lstStyle/>
          <a:p>
            <a:pPr marL="514350" indent="-514350" algn="just" eaLnBrk="1" hangingPunct="1">
              <a:buFont typeface="Calibri" pitchFamily="34" charset="0"/>
              <a:buAutoNum type="arabicPeriod" startAt="4"/>
            </a:pPr>
            <a:r>
              <a:rPr lang="en-US" sz="2000" dirty="0" smtClean="0"/>
              <a:t>Il server </a:t>
            </a:r>
            <a:r>
              <a:rPr lang="en-US" sz="2000" dirty="0" err="1" smtClean="0"/>
              <a:t>decifra</a:t>
            </a:r>
            <a:r>
              <a:rPr lang="en-US" sz="2000" dirty="0" smtClean="0"/>
              <a:t> la </a:t>
            </a:r>
            <a:r>
              <a:rPr lang="en-US" sz="2000" dirty="0" err="1" smtClean="0"/>
              <a:t>risposta</a:t>
            </a:r>
            <a:r>
              <a:rPr lang="en-US" sz="2000" dirty="0" smtClean="0"/>
              <a:t> con la password hashed del client </a:t>
            </a:r>
            <a:r>
              <a:rPr lang="en-US" sz="2000" dirty="0" err="1" smtClean="0"/>
              <a:t>che</a:t>
            </a:r>
            <a:r>
              <a:rPr lang="en-US" sz="2000" dirty="0" smtClean="0"/>
              <a:t> è </a:t>
            </a:r>
            <a:r>
              <a:rPr lang="en-US" sz="2000" dirty="0" err="1" smtClean="0"/>
              <a:t>memorizzata</a:t>
            </a:r>
            <a:r>
              <a:rPr lang="en-US" sz="2000" dirty="0" smtClean="0"/>
              <a:t> in un database </a:t>
            </a:r>
          </a:p>
          <a:p>
            <a:pPr marL="514350" indent="-514350" algn="just" eaLnBrk="1" hangingPunct="1">
              <a:buFont typeface="Calibri" pitchFamily="34" charset="0"/>
              <a:buAutoNum type="arabicPeriod" startAt="4"/>
            </a:pPr>
            <a:r>
              <a:rPr lang="en-US" sz="2000" dirty="0" smtClean="0"/>
              <a:t>Se </a:t>
            </a:r>
            <a:r>
              <a:rPr lang="en-US" sz="2000" dirty="0" err="1" smtClean="0"/>
              <a:t>questo</a:t>
            </a:r>
            <a:r>
              <a:rPr lang="en-US" sz="2000" dirty="0" smtClean="0"/>
              <a:t> </a:t>
            </a:r>
            <a:r>
              <a:rPr lang="en-US" sz="2000" dirty="0" err="1" smtClean="0"/>
              <a:t>valore</a:t>
            </a:r>
            <a:r>
              <a:rPr lang="en-US" sz="2000" dirty="0" smtClean="0"/>
              <a:t> </a:t>
            </a:r>
            <a:r>
              <a:rPr lang="en-US" sz="2000" dirty="0" err="1" smtClean="0"/>
              <a:t>corrisponde</a:t>
            </a:r>
            <a:r>
              <a:rPr lang="en-US" sz="2000" dirty="0" smtClean="0"/>
              <a:t> al challenge, </a:t>
            </a:r>
            <a:r>
              <a:rPr lang="en-US" sz="2000" dirty="0" err="1" smtClean="0"/>
              <a:t>il</a:t>
            </a:r>
            <a:r>
              <a:rPr lang="en-US" sz="2000" dirty="0" smtClean="0"/>
              <a:t> server </a:t>
            </a:r>
            <a:r>
              <a:rPr lang="en-US" sz="2000" dirty="0" err="1" smtClean="0"/>
              <a:t>invia</a:t>
            </a:r>
            <a:r>
              <a:rPr lang="en-US" sz="2000" dirty="0" smtClean="0"/>
              <a:t>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risposta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autenticazione</a:t>
            </a:r>
            <a:r>
              <a:rPr lang="en-US" sz="2000" dirty="0" smtClean="0"/>
              <a:t> </a:t>
            </a:r>
            <a:r>
              <a:rPr lang="en-US" sz="2000" dirty="0" err="1" smtClean="0"/>
              <a:t>positiva</a:t>
            </a:r>
            <a:endParaRPr lang="en-US" sz="2000" dirty="0" smtClean="0"/>
          </a:p>
          <a:p>
            <a:pPr marL="914400" lvl="1" indent="-514350" algn="just" eaLnBrk="1" hangingPunct="1">
              <a:buFont typeface="Calibri" pitchFamily="34" charset="0"/>
              <a:buAutoNum type="alphaLcParenR"/>
            </a:pPr>
            <a:r>
              <a:rPr lang="en-US" sz="1800" dirty="0" smtClean="0"/>
              <a:t>Il server  </a:t>
            </a:r>
            <a:r>
              <a:rPr lang="en-US" sz="1800" dirty="0" err="1" smtClean="0"/>
              <a:t>calcola</a:t>
            </a:r>
            <a:r>
              <a:rPr lang="en-US" sz="1800" dirty="0" smtClean="0"/>
              <a:t> </a:t>
            </a:r>
            <a:r>
              <a:rPr lang="en-US" sz="1800" dirty="0" smtClean="0"/>
              <a:t>un </a:t>
            </a:r>
            <a:r>
              <a:rPr lang="en-US" sz="1800" dirty="0" err="1" smtClean="0"/>
              <a:t>valora</a:t>
            </a:r>
            <a:r>
              <a:rPr lang="en-US" sz="1800" dirty="0" smtClean="0"/>
              <a:t> SHA-1 </a:t>
            </a:r>
            <a:r>
              <a:rPr lang="en-US" sz="1800" dirty="0" err="1" smtClean="0"/>
              <a:t>ottenuto</a:t>
            </a:r>
            <a:r>
              <a:rPr lang="en-US" sz="1800" dirty="0" smtClean="0"/>
              <a:t> </a:t>
            </a:r>
            <a:r>
              <a:rPr lang="en-US" sz="1800" dirty="0" err="1" smtClean="0"/>
              <a:t>da</a:t>
            </a:r>
            <a:r>
              <a:rPr lang="en-US" sz="1800" dirty="0" smtClean="0"/>
              <a:t> Hash(H) e </a:t>
            </a:r>
            <a:r>
              <a:rPr lang="it-IT" sz="1800" dirty="0" smtClean="0"/>
              <a:t>il </a:t>
            </a:r>
            <a:r>
              <a:rPr lang="it-IT" sz="1800" dirty="0" smtClean="0"/>
              <a:t>letterale costante </a:t>
            </a:r>
            <a:r>
              <a:rPr lang="en-US" sz="1800" dirty="0" smtClean="0"/>
              <a:t>“Magic server to client </a:t>
            </a:r>
            <a:r>
              <a:rPr lang="it-IT" sz="1800" dirty="0" err="1" smtClean="0"/>
              <a:t>signing</a:t>
            </a:r>
            <a:r>
              <a:rPr lang="it-IT" sz="1800" dirty="0" smtClean="0"/>
              <a:t> </a:t>
            </a:r>
            <a:r>
              <a:rPr lang="it-IT" sz="1800" dirty="0" err="1" smtClean="0"/>
              <a:t>constant</a:t>
            </a:r>
            <a:r>
              <a:rPr lang="it-IT" sz="1800" dirty="0" smtClean="0"/>
              <a:t>“</a:t>
            </a:r>
          </a:p>
          <a:p>
            <a:pPr marL="914400" lvl="1" indent="-514350" algn="just" eaLnBrk="1" hangingPunct="1">
              <a:buFont typeface="Calibri" pitchFamily="34" charset="0"/>
              <a:buAutoNum type="alphaLcParenR"/>
            </a:pPr>
            <a:r>
              <a:rPr lang="it-IT" sz="1800" dirty="0" smtClean="0"/>
              <a:t>Il server genera un altro valore </a:t>
            </a:r>
            <a:r>
              <a:rPr lang="it-IT" sz="1800" dirty="0" err="1" smtClean="0"/>
              <a:t>hash</a:t>
            </a:r>
            <a:r>
              <a:rPr lang="it-IT" sz="1800" dirty="0" smtClean="0"/>
              <a:t> usando</a:t>
            </a:r>
            <a:r>
              <a:rPr lang="en-US" sz="1800" dirty="0" smtClean="0"/>
              <a:t> SHA </a:t>
            </a:r>
            <a:r>
              <a:rPr lang="en-US" sz="1800" dirty="0" err="1" smtClean="0"/>
              <a:t>dall’output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20-byte del </a:t>
            </a:r>
            <a:r>
              <a:rPr lang="en-US" sz="1800" dirty="0" err="1" smtClean="0"/>
              <a:t>passo</a:t>
            </a:r>
            <a:r>
              <a:rPr lang="en-US" sz="1800" dirty="0" smtClean="0"/>
              <a:t> </a:t>
            </a:r>
            <a:r>
              <a:rPr lang="en-US" sz="1800" dirty="0" smtClean="0"/>
              <a:t>5.a), </a:t>
            </a:r>
            <a:r>
              <a:rPr lang="en-US" sz="1800" dirty="0" err="1" smtClean="0"/>
              <a:t>il</a:t>
            </a:r>
            <a:r>
              <a:rPr lang="en-US" sz="1800" dirty="0" smtClean="0"/>
              <a:t> challenge </a:t>
            </a:r>
            <a:r>
              <a:rPr lang="en-US" sz="1800" dirty="0" err="1" smtClean="0"/>
              <a:t>di</a:t>
            </a:r>
            <a:r>
              <a:rPr lang="en-US" sz="1800" dirty="0" smtClean="0"/>
              <a:t> 8-byte (</a:t>
            </a:r>
            <a:r>
              <a:rPr lang="en-US" sz="1800" dirty="0" err="1" smtClean="0"/>
              <a:t>passo</a:t>
            </a:r>
            <a:r>
              <a:rPr lang="en-US" sz="1800" dirty="0" smtClean="0"/>
              <a:t> 3 (b)), e </a:t>
            </a:r>
            <a:r>
              <a:rPr lang="en-US" sz="1800" dirty="0" err="1" smtClean="0"/>
              <a:t>una</a:t>
            </a:r>
            <a:r>
              <a:rPr lang="en-US" sz="1800" dirty="0" smtClean="0"/>
              <a:t> </a:t>
            </a:r>
            <a:r>
              <a:rPr lang="en-US" sz="1800" dirty="0" err="1" smtClean="0"/>
              <a:t>costante</a:t>
            </a:r>
            <a:r>
              <a:rPr lang="en-US" sz="1800" dirty="0" smtClean="0"/>
              <a:t> “Pad to make it do more than one iteration“</a:t>
            </a:r>
          </a:p>
          <a:p>
            <a:pPr marL="914400" lvl="1" indent="-514350" algn="just" eaLnBrk="1" hangingPunct="1">
              <a:buFont typeface="Calibri" pitchFamily="34" charset="0"/>
              <a:buAutoNum type="alphaLcParenR"/>
            </a:pPr>
            <a:r>
              <a:rPr lang="en-US" sz="1800" dirty="0" smtClean="0"/>
              <a:t>I </a:t>
            </a:r>
            <a:r>
              <a:rPr lang="en-US" sz="1800" dirty="0" err="1" smtClean="0"/>
              <a:t>risultanti</a:t>
            </a:r>
            <a:r>
              <a:rPr lang="en-US" sz="1800" dirty="0" smtClean="0"/>
              <a:t> 20 bytes </a:t>
            </a:r>
            <a:r>
              <a:rPr lang="en-US" sz="1800" dirty="0" err="1" smtClean="0"/>
              <a:t>sono</a:t>
            </a:r>
            <a:r>
              <a:rPr lang="en-US" sz="1800" dirty="0" smtClean="0"/>
              <a:t> </a:t>
            </a:r>
            <a:r>
              <a:rPr lang="en-US" sz="1800" dirty="0" err="1" smtClean="0"/>
              <a:t>inviati</a:t>
            </a:r>
            <a:r>
              <a:rPr lang="en-US" sz="1800" dirty="0" smtClean="0"/>
              <a:t> al client </a:t>
            </a:r>
            <a:r>
              <a:rPr lang="en-US" sz="1800" dirty="0" err="1" smtClean="0"/>
              <a:t>nella</a:t>
            </a:r>
            <a:r>
              <a:rPr lang="en-US" sz="1800" dirty="0" smtClean="0"/>
              <a:t> forma “S=&lt;</a:t>
            </a:r>
            <a:r>
              <a:rPr lang="en-US" sz="1800" dirty="0" err="1" smtClean="0"/>
              <a:t>hupper</a:t>
            </a:r>
            <a:r>
              <a:rPr lang="en-US" sz="1800" dirty="0" smtClean="0"/>
              <a:t>-case ASCII representation of the byte values&gt;“</a:t>
            </a:r>
          </a:p>
          <a:p>
            <a:pPr marL="514350" indent="-514350" algn="just" eaLnBrk="1" hangingPunct="1">
              <a:buFont typeface="Calibri" pitchFamily="34" charset="0"/>
              <a:buAutoNum type="arabicPeriod" startAt="4"/>
            </a:pPr>
            <a:r>
              <a:rPr lang="en-US" sz="2000" dirty="0" smtClean="0"/>
              <a:t>Il client </a:t>
            </a:r>
            <a:r>
              <a:rPr lang="en-US" sz="2000" dirty="0" err="1" smtClean="0"/>
              <a:t>usa</a:t>
            </a:r>
            <a:r>
              <a:rPr lang="en-US" sz="2000" dirty="0" smtClean="0"/>
              <a:t> la </a:t>
            </a:r>
            <a:r>
              <a:rPr lang="en-US" sz="2000" dirty="0" err="1" smtClean="0"/>
              <a:t>stessa</a:t>
            </a:r>
            <a:r>
              <a:rPr lang="en-US" sz="2000" dirty="0" smtClean="0"/>
              <a:t> </a:t>
            </a:r>
            <a:r>
              <a:rPr lang="en-US" sz="2000" dirty="0" err="1" smtClean="0"/>
              <a:t>procedura</a:t>
            </a:r>
            <a:r>
              <a:rPr lang="en-US" sz="2000" dirty="0" smtClean="0"/>
              <a:t> per </a:t>
            </a:r>
            <a:r>
              <a:rPr lang="en-US" sz="2000" dirty="0" err="1" smtClean="0"/>
              <a:t>produrre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20 bytes e </a:t>
            </a:r>
            <a:r>
              <a:rPr lang="en-US" sz="2000" dirty="0" err="1" smtClean="0"/>
              <a:t>li</a:t>
            </a:r>
            <a:r>
              <a:rPr lang="en-US" sz="2000" dirty="0" smtClean="0"/>
              <a:t> </a:t>
            </a:r>
            <a:r>
              <a:rPr lang="en-US" sz="2000" dirty="0" err="1" smtClean="0"/>
              <a:t>confronta</a:t>
            </a:r>
            <a:r>
              <a:rPr lang="en-US" sz="2000" dirty="0" smtClean="0"/>
              <a:t> </a:t>
            </a:r>
            <a:r>
              <a:rPr lang="en-US" sz="2000" dirty="0" err="1" smtClean="0"/>
              <a:t>alla</a:t>
            </a:r>
            <a:r>
              <a:rPr lang="en-US" sz="2000" dirty="0" smtClean="0"/>
              <a:t> servers authenticator response. Se </a:t>
            </a:r>
            <a:r>
              <a:rPr lang="en-US" sz="2000" dirty="0" err="1" smtClean="0"/>
              <a:t>c’è</a:t>
            </a:r>
            <a:r>
              <a:rPr lang="en-US" sz="2000" dirty="0" smtClean="0"/>
              <a:t> </a:t>
            </a:r>
            <a:r>
              <a:rPr lang="en-US" sz="2000" dirty="0" err="1" smtClean="0"/>
              <a:t>corrispondenza</a:t>
            </a:r>
            <a:r>
              <a:rPr lang="en-US" sz="2000" dirty="0" smtClean="0"/>
              <a:t> client e  server </a:t>
            </a:r>
            <a:r>
              <a:rPr lang="en-US" sz="2000" dirty="0" err="1" smtClean="0"/>
              <a:t>sono</a:t>
            </a:r>
            <a:r>
              <a:rPr lang="en-US" sz="2000" dirty="0" smtClean="0"/>
              <a:t> </a:t>
            </a:r>
            <a:r>
              <a:rPr lang="en-US" sz="2000" dirty="0" err="1" smtClean="0"/>
              <a:t>reciprocamente</a:t>
            </a:r>
            <a:r>
              <a:rPr lang="en-US" sz="2000" dirty="0" smtClean="0"/>
              <a:t> </a:t>
            </a:r>
            <a:r>
              <a:rPr lang="en-US" sz="2000" dirty="0" err="1" smtClean="0"/>
              <a:t>autenticati</a:t>
            </a:r>
            <a:endParaRPr lang="en-US" sz="2000" dirty="0" smtClean="0"/>
          </a:p>
        </p:txBody>
      </p:sp>
      <p:sp>
        <p:nvSpPr>
          <p:cNvPr id="4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b="1" dirty="0" smtClean="0"/>
              <a:t/>
            </a:r>
            <a:br>
              <a:rPr lang="it-IT" b="1" dirty="0" smtClean="0"/>
            </a:br>
            <a:r>
              <a:rPr lang="it-IT" b="1" dirty="0" smtClean="0"/>
              <a:t>MS-CHAP </a:t>
            </a:r>
            <a:r>
              <a:rPr lang="it-IT" b="1" i="1" dirty="0" smtClean="0"/>
              <a:t>v2</a:t>
            </a:r>
            <a:r>
              <a:rPr lang="it-IT" b="1" dirty="0" smtClean="0"/>
              <a:t> </a:t>
            </a:r>
            <a:r>
              <a:rPr lang="it-IT" b="1" dirty="0" err="1" smtClean="0"/>
              <a:t>protocol</a:t>
            </a:r>
            <a:r>
              <a:rPr lang="it-IT" b="1" dirty="0" smtClean="0"/>
              <a:t/>
            </a:r>
            <a:br>
              <a:rPr lang="it-IT" b="1" dirty="0" smtClean="0"/>
            </a:br>
            <a:endParaRPr lang="it-IT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/>
              <a:t/>
            </a:r>
            <a:br>
              <a:rPr lang="it-IT" dirty="0" smtClean="0"/>
            </a:br>
            <a:r>
              <a:rPr lang="it-IT" b="1" dirty="0" err="1" smtClean="0"/>
              <a:t>Weaknesses</a:t>
            </a:r>
            <a:r>
              <a:rPr lang="it-IT" dirty="0" smtClean="0"/>
              <a:t/>
            </a:r>
            <a:br>
              <a:rPr lang="it-IT" dirty="0" smtClean="0"/>
            </a:br>
            <a:endParaRPr lang="it-IT" dirty="0"/>
          </a:p>
        </p:txBody>
      </p:sp>
      <p:sp>
        <p:nvSpPr>
          <p:cNvPr id="2560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it-IT" sz="2400" b="1" dirty="0" smtClean="0"/>
              <a:t>Generazione del challenge di 8-byte</a:t>
            </a:r>
          </a:p>
          <a:p>
            <a:pPr lvl="1" algn="just" eaLnBrk="1" hangingPunct="1"/>
            <a:r>
              <a:rPr lang="en-US" sz="2000" dirty="0" smtClean="0"/>
              <a:t>Non è </a:t>
            </a:r>
            <a:r>
              <a:rPr lang="en-US" sz="2000" dirty="0" err="1" smtClean="0"/>
              <a:t>scontato</a:t>
            </a:r>
            <a:r>
              <a:rPr lang="en-US" sz="2000" dirty="0" smtClean="0"/>
              <a:t> </a:t>
            </a:r>
            <a:r>
              <a:rPr lang="en-US" sz="2000" dirty="0" err="1" smtClean="0"/>
              <a:t>nè</a:t>
            </a:r>
            <a:r>
              <a:rPr lang="en-US" sz="2000" dirty="0" smtClean="0"/>
              <a:t> </a:t>
            </a:r>
            <a:r>
              <a:rPr lang="en-US" sz="2000" dirty="0" err="1" smtClean="0"/>
              <a:t>documentato</a:t>
            </a:r>
            <a:r>
              <a:rPr lang="en-US" sz="2000" dirty="0" smtClean="0"/>
              <a:t> come..</a:t>
            </a:r>
          </a:p>
          <a:p>
            <a:pPr lvl="1" algn="just" eaLnBrk="1" hangingPunct="1"/>
            <a:r>
              <a:rPr lang="en-US" sz="2000" dirty="0" smtClean="0"/>
              <a:t>È </a:t>
            </a:r>
            <a:r>
              <a:rPr lang="en-US" sz="2000" dirty="0" err="1" smtClean="0"/>
              <a:t>derivato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informazione</a:t>
            </a:r>
            <a:r>
              <a:rPr lang="en-US" sz="2000" dirty="0" smtClean="0"/>
              <a:t> </a:t>
            </a:r>
            <a:r>
              <a:rPr lang="en-US" sz="2000" dirty="0" err="1" smtClean="0"/>
              <a:t>inviata</a:t>
            </a:r>
            <a:r>
              <a:rPr lang="en-US" sz="2000" dirty="0" smtClean="0"/>
              <a:t> in </a:t>
            </a:r>
            <a:r>
              <a:rPr lang="en-US" sz="2000" dirty="0" err="1" smtClean="0"/>
              <a:t>chiaro</a:t>
            </a:r>
            <a:r>
              <a:rPr lang="en-US" sz="2000" dirty="0" smtClean="0"/>
              <a:t> , </a:t>
            </a:r>
            <a:r>
              <a:rPr lang="en-US" sz="2000" dirty="0" err="1" smtClean="0"/>
              <a:t>quindi</a:t>
            </a:r>
            <a:r>
              <a:rPr lang="en-US" sz="2000" dirty="0" smtClean="0"/>
              <a:t> </a:t>
            </a:r>
            <a:r>
              <a:rPr lang="en-US" sz="2000" dirty="0" err="1" smtClean="0"/>
              <a:t>può</a:t>
            </a:r>
            <a:r>
              <a:rPr lang="en-US" sz="2000" dirty="0" smtClean="0"/>
              <a:t> </a:t>
            </a:r>
            <a:r>
              <a:rPr lang="en-US" sz="2000" dirty="0" err="1" smtClean="0"/>
              <a:t>essere</a:t>
            </a:r>
            <a:r>
              <a:rPr lang="en-US" sz="2000" dirty="0" smtClean="0"/>
              <a:t> </a:t>
            </a:r>
            <a:r>
              <a:rPr lang="en-US" sz="2000" dirty="0" err="1" smtClean="0"/>
              <a:t>calcolata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un </a:t>
            </a:r>
            <a:r>
              <a:rPr lang="en-US" sz="2000" dirty="0" err="1" smtClean="0"/>
              <a:t>intruso</a:t>
            </a:r>
            <a:endParaRPr lang="en-US" sz="2000" dirty="0" smtClean="0"/>
          </a:p>
          <a:p>
            <a:pPr lvl="1" algn="just" eaLnBrk="1" hangingPunct="1"/>
            <a:r>
              <a:rPr lang="en-US" sz="2000" dirty="0" err="1" smtClean="0"/>
              <a:t>Può</a:t>
            </a:r>
            <a:r>
              <a:rPr lang="en-US" sz="2000" dirty="0" smtClean="0"/>
              <a:t> </a:t>
            </a:r>
            <a:r>
              <a:rPr lang="en-US" sz="2000" dirty="0" err="1" smtClean="0"/>
              <a:t>essere</a:t>
            </a:r>
            <a:r>
              <a:rPr lang="en-US" sz="2000" dirty="0" smtClean="0"/>
              <a:t> </a:t>
            </a:r>
            <a:r>
              <a:rPr lang="en-US" sz="2000" dirty="0" err="1" smtClean="0"/>
              <a:t>calcolata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un </a:t>
            </a:r>
            <a:r>
              <a:rPr lang="en-US" sz="2000" dirty="0" err="1" smtClean="0"/>
              <a:t>potenziale</a:t>
            </a:r>
            <a:r>
              <a:rPr lang="en-US" sz="2000" dirty="0" smtClean="0"/>
              <a:t> </a:t>
            </a:r>
            <a:r>
              <a:rPr lang="en-US" sz="2000" dirty="0" err="1" smtClean="0"/>
              <a:t>impostore</a:t>
            </a:r>
            <a:endParaRPr lang="en-US" sz="2000" dirty="0" smtClean="0"/>
          </a:p>
          <a:p>
            <a:pPr lvl="1" algn="just" eaLnBrk="1" hangingPunct="1"/>
            <a:r>
              <a:rPr lang="en-US" sz="2000" dirty="0" err="1" smtClean="0"/>
              <a:t>Quando</a:t>
            </a:r>
            <a:r>
              <a:rPr lang="en-US" sz="2000" dirty="0" smtClean="0"/>
              <a:t> </a:t>
            </a:r>
            <a:r>
              <a:rPr lang="en-US" sz="2000" dirty="0" err="1" smtClean="0"/>
              <a:t>viene</a:t>
            </a:r>
            <a:r>
              <a:rPr lang="en-US" sz="2000" dirty="0" smtClean="0"/>
              <a:t> </a:t>
            </a:r>
            <a:r>
              <a:rPr lang="en-US" sz="2000" dirty="0" err="1" smtClean="0"/>
              <a:t>scoperta</a:t>
            </a:r>
            <a:r>
              <a:rPr lang="en-US" sz="2000" dirty="0" smtClean="0"/>
              <a:t> challenge, l’ authenticator challenge, </a:t>
            </a:r>
            <a:r>
              <a:rPr lang="en-US" sz="2000" dirty="0" err="1" smtClean="0"/>
              <a:t>il</a:t>
            </a:r>
            <a:r>
              <a:rPr lang="en-US" sz="2000" dirty="0" smtClean="0"/>
              <a:t> peer challenge, e la user's login </a:t>
            </a:r>
            <a:r>
              <a:rPr lang="en-US" sz="2000" dirty="0" err="1" smtClean="0"/>
              <a:t>sono</a:t>
            </a:r>
            <a:r>
              <a:rPr lang="en-US" sz="2000" dirty="0" smtClean="0"/>
              <a:t> </a:t>
            </a:r>
            <a:r>
              <a:rPr lang="en-US" sz="2000" dirty="0" err="1" smtClean="0"/>
              <a:t>sostituite</a:t>
            </a:r>
            <a:r>
              <a:rPr lang="en-US" sz="2000" dirty="0" smtClean="0"/>
              <a:t> </a:t>
            </a:r>
            <a:r>
              <a:rPr lang="en-US" sz="2000" dirty="0" err="1" smtClean="0"/>
              <a:t>da</a:t>
            </a:r>
            <a:r>
              <a:rPr lang="en-US" sz="2000" dirty="0" smtClean="0"/>
              <a:t> </a:t>
            </a:r>
            <a:r>
              <a:rPr lang="en-US" sz="2000" dirty="0" err="1" smtClean="0"/>
              <a:t>questa</a:t>
            </a:r>
            <a:r>
              <a:rPr lang="en-US" sz="2000" dirty="0" smtClean="0"/>
              <a:t> </a:t>
            </a:r>
            <a:r>
              <a:rPr lang="en-US" sz="2000" dirty="0" err="1" smtClean="0"/>
              <a:t>informazione</a:t>
            </a:r>
            <a:endParaRPr lang="it-IT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b="1" smtClean="0"/>
              <a:t>Weaknesses</a:t>
            </a:r>
          </a:p>
        </p:txBody>
      </p:sp>
      <p:sp>
        <p:nvSpPr>
          <p:cNvPr id="26627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b="1" smtClean="0"/>
              <a:t>Deriving 3 DES Keys from the NT Password Hash</a:t>
            </a:r>
          </a:p>
          <a:p>
            <a:pPr lvl="1" algn="just" eaLnBrk="1" hangingPunct="1"/>
            <a:r>
              <a:rPr lang="en-US" sz="2000" smtClean="0"/>
              <a:t>Il difetto più rilevante del protocollo</a:t>
            </a:r>
          </a:p>
          <a:p>
            <a:pPr lvl="1" algn="just" eaLnBrk="1" hangingPunct="1"/>
            <a:r>
              <a:rPr lang="en-US" sz="2000" smtClean="0"/>
              <a:t>Dato che gli ultimi 5 bytes della terza chiave sono zero, la chiave è effettivamente lunga 16 bytes</a:t>
            </a:r>
            <a:endParaRPr lang="en-US" sz="2000" u="sng" smtClean="0"/>
          </a:p>
          <a:p>
            <a:pPr lvl="2" algn="just" eaLnBrk="1" hangingPunct="1"/>
            <a:r>
              <a:rPr lang="en-US" sz="1800" smtClean="0"/>
              <a:t>brute force attack, </a:t>
            </a:r>
            <a:r>
              <a:rPr lang="it-IT" sz="1800" smtClean="0"/>
              <a:t>exhaustive search (nell’ordine di secondi)</a:t>
            </a:r>
          </a:p>
          <a:p>
            <a:pPr lvl="2" algn="just" eaLnBrk="1" hangingPunct="1"/>
            <a:r>
              <a:rPr lang="en-US" sz="1800" smtClean="0"/>
              <a:t>Conoscendo gli ultimi 16 bytes è possibile ridurre lo spazio di ricerca dei possibili valori hashes di un fattore di 2^16 (e quindi anche lo spazio delle password collassa di un fattore pari)</a:t>
            </a:r>
            <a:endParaRPr lang="it-IT" sz="1800" smtClean="0"/>
          </a:p>
          <a:p>
            <a:pPr lvl="2" algn="just" eaLnBrk="1" hangingPunct="1"/>
            <a:r>
              <a:rPr lang="en-US" sz="1800" smtClean="0"/>
              <a:t>dictionary attack e exhaustive search</a:t>
            </a:r>
          </a:p>
          <a:p>
            <a:pPr lvl="2" eaLnBrk="1" hangingPunct="1"/>
            <a:endParaRPr lang="en-US" smtClean="0"/>
          </a:p>
          <a:p>
            <a:pPr lvl="1" eaLnBrk="1" hangingPunct="1"/>
            <a:endParaRPr lang="en-US" b="1" smtClean="0"/>
          </a:p>
          <a:p>
            <a:pPr eaLnBrk="1" hangingPunct="1"/>
            <a:endParaRPr lang="it-IT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Hashing e Password </a:t>
            </a:r>
            <a:r>
              <a:rPr lang="en-US" b="1" dirty="0" smtClean="0"/>
              <a:t>Storage </a:t>
            </a:r>
            <a:endParaRPr lang="it-IT" dirty="0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In </a:t>
            </a:r>
            <a:r>
              <a:rPr lang="en-US" dirty="0" err="1" smtClean="0"/>
              <a:t>genere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servers non </a:t>
            </a:r>
            <a:r>
              <a:rPr lang="en-US" dirty="0" err="1" smtClean="0"/>
              <a:t>memorizzano</a:t>
            </a:r>
            <a:r>
              <a:rPr lang="en-US" dirty="0" smtClean="0"/>
              <a:t> le  passwords </a:t>
            </a:r>
            <a:r>
              <a:rPr lang="en-US" dirty="0" err="1" smtClean="0"/>
              <a:t>reali</a:t>
            </a:r>
            <a:r>
              <a:rPr lang="en-US" dirty="0" smtClean="0"/>
              <a:t>, </a:t>
            </a:r>
            <a:r>
              <a:rPr lang="en-US" dirty="0" err="1" smtClean="0"/>
              <a:t>piuttosto</a:t>
            </a:r>
            <a:r>
              <a:rPr lang="en-US" dirty="0" smtClean="0"/>
              <a:t> </a:t>
            </a:r>
            <a:r>
              <a:rPr lang="en-US" dirty="0" err="1" smtClean="0"/>
              <a:t>ricavano</a:t>
            </a:r>
            <a:r>
              <a:rPr lang="en-US" dirty="0" smtClean="0"/>
              <a:t> un </a:t>
            </a:r>
            <a:r>
              <a:rPr lang="en-US" dirty="0" err="1" smtClean="0"/>
              <a:t>valore</a:t>
            </a:r>
            <a:r>
              <a:rPr lang="en-US" dirty="0" smtClean="0"/>
              <a:t> hash </a:t>
            </a:r>
            <a:r>
              <a:rPr lang="en-US" dirty="0" err="1" smtClean="0"/>
              <a:t>della</a:t>
            </a:r>
            <a:r>
              <a:rPr lang="en-US" dirty="0" smtClean="0"/>
              <a:t> password, </a:t>
            </a:r>
            <a:r>
              <a:rPr lang="en-US" dirty="0" err="1" smtClean="0"/>
              <a:t>memorizzano</a:t>
            </a:r>
            <a:r>
              <a:rPr lang="en-US" dirty="0" smtClean="0"/>
              <a:t>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dirty="0" err="1" smtClean="0"/>
              <a:t>eliminano</a:t>
            </a:r>
            <a:r>
              <a:rPr lang="en-US" dirty="0" smtClean="0"/>
              <a:t> la password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Il </a:t>
            </a:r>
            <a:r>
              <a:rPr lang="en-US" dirty="0" err="1" smtClean="0"/>
              <a:t>valore</a:t>
            </a:r>
            <a:r>
              <a:rPr lang="en-US" dirty="0" smtClean="0"/>
              <a:t> hash </a:t>
            </a:r>
            <a:r>
              <a:rPr lang="en-US" dirty="0" err="1" smtClean="0"/>
              <a:t>viene</a:t>
            </a:r>
            <a:r>
              <a:rPr lang="en-US" dirty="0" smtClean="0"/>
              <a:t> </a:t>
            </a:r>
            <a:r>
              <a:rPr lang="en-US" dirty="0" err="1" smtClean="0"/>
              <a:t>usato</a:t>
            </a:r>
            <a:r>
              <a:rPr lang="en-US" dirty="0" smtClean="0"/>
              <a:t> per </a:t>
            </a:r>
            <a:r>
              <a:rPr lang="en-US" dirty="0" err="1" smtClean="0"/>
              <a:t>verificare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password </a:t>
            </a:r>
            <a:r>
              <a:rPr lang="en-US" dirty="0" err="1" smtClean="0"/>
              <a:t>tramite</a:t>
            </a:r>
            <a:r>
              <a:rPr lang="en-US" dirty="0" smtClean="0"/>
              <a:t> un modulo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smtClean="0"/>
              <a:t>login ma non è </a:t>
            </a:r>
            <a:r>
              <a:rPr lang="en-US" dirty="0" err="1" smtClean="0"/>
              <a:t>possibile</a:t>
            </a:r>
            <a:r>
              <a:rPr lang="en-US" dirty="0" smtClean="0"/>
              <a:t> </a:t>
            </a:r>
            <a:r>
              <a:rPr lang="en-US" dirty="0" err="1" smtClean="0"/>
              <a:t>riconvertirlo</a:t>
            </a:r>
            <a:r>
              <a:rPr lang="en-US" dirty="0" smtClean="0"/>
              <a:t> </a:t>
            </a:r>
            <a:r>
              <a:rPr lang="en-US" dirty="0" err="1" smtClean="0"/>
              <a:t>nel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err="1" smtClean="0"/>
              <a:t>testuale</a:t>
            </a:r>
            <a:r>
              <a:rPr lang="en-US" dirty="0" smtClean="0"/>
              <a:t> </a:t>
            </a:r>
            <a:r>
              <a:rPr lang="en-US" dirty="0" err="1" smtClean="0"/>
              <a:t>della</a:t>
            </a:r>
            <a:r>
              <a:rPr lang="en-US" dirty="0" smtClean="0"/>
              <a:t> password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Rainbow</a:t>
            </a:r>
            <a:r>
              <a:rPr lang="en-US" smtClean="0"/>
              <a:t> </a:t>
            </a:r>
            <a:r>
              <a:rPr lang="en-US" b="1" smtClean="0"/>
              <a:t>Tables</a:t>
            </a:r>
            <a:endParaRPr lang="it-IT" b="1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0" y="1500188"/>
            <a:ext cx="8229600" cy="5286375"/>
          </a:xfrm>
        </p:spPr>
        <p:txBody>
          <a:bodyPr rtlCol="0">
            <a:normAutofit fontScale="55000" lnSpcReduction="20000"/>
          </a:bodyPr>
          <a:lstStyle/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sz="2600" dirty="0" smtClean="0"/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Immaginiamo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avere</a:t>
            </a:r>
            <a:r>
              <a:rPr lang="en-US" dirty="0" smtClean="0"/>
              <a:t> un “</a:t>
            </a:r>
            <a:r>
              <a:rPr lang="en-US" dirty="0" err="1" smtClean="0"/>
              <a:t>dizionario</a:t>
            </a:r>
            <a:r>
              <a:rPr lang="en-US" dirty="0" smtClean="0"/>
              <a:t>” </a:t>
            </a:r>
            <a:r>
              <a:rPr lang="en-US" dirty="0" err="1" smtClean="0"/>
              <a:t>costituito</a:t>
            </a:r>
            <a:r>
              <a:rPr lang="en-US" dirty="0" smtClean="0"/>
              <a:t>, ad </a:t>
            </a:r>
            <a:r>
              <a:rPr lang="en-US" dirty="0" err="1" smtClean="0"/>
              <a:t>esempio</a:t>
            </a:r>
            <a:r>
              <a:rPr lang="en-US" dirty="0" smtClean="0"/>
              <a:t>, </a:t>
            </a:r>
            <a:r>
              <a:rPr lang="en-US" dirty="0" err="1" smtClean="0"/>
              <a:t>da</a:t>
            </a:r>
            <a:r>
              <a:rPr lang="en-US" dirty="0" smtClean="0"/>
              <a:t>  </a:t>
            </a:r>
            <a:r>
              <a:rPr lang="en-US" dirty="0" err="1" smtClean="0"/>
              <a:t>tutte</a:t>
            </a:r>
            <a:r>
              <a:rPr lang="en-US" dirty="0" smtClean="0"/>
              <a:t> le </a:t>
            </a:r>
            <a:r>
              <a:rPr lang="en-US" dirty="0" err="1" smtClean="0"/>
              <a:t>combinazioni</a:t>
            </a:r>
            <a:r>
              <a:rPr lang="en-US" dirty="0" smtClean="0"/>
              <a:t> </a:t>
            </a:r>
            <a:r>
              <a:rPr lang="en-US" dirty="0" err="1" smtClean="0"/>
              <a:t>alfanumeriche</a:t>
            </a:r>
            <a:r>
              <a:rPr lang="en-US" dirty="0" smtClean="0"/>
              <a:t> &lt; 15 </a:t>
            </a:r>
            <a:r>
              <a:rPr lang="en-US" dirty="0" err="1" smtClean="0"/>
              <a:t>caratteri</a:t>
            </a:r>
            <a:endParaRPr lang="en-US" dirty="0" smtClean="0"/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Considerarimo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rispettivi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hashes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Memorizziamo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risultati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un DVD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A </a:t>
            </a:r>
            <a:r>
              <a:rPr lang="en-US" dirty="0" err="1" smtClean="0"/>
              <a:t>questo</a:t>
            </a:r>
            <a:r>
              <a:rPr lang="en-US" dirty="0" smtClean="0"/>
              <a:t> </a:t>
            </a:r>
            <a:r>
              <a:rPr lang="en-US" dirty="0" err="1" smtClean="0"/>
              <a:t>punto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hanno</a:t>
            </a:r>
            <a:r>
              <a:rPr lang="en-US" dirty="0" smtClean="0"/>
              <a:t> diverse </a:t>
            </a:r>
            <a:r>
              <a:rPr lang="en-US" dirty="0" err="1" smtClean="0"/>
              <a:t>centinaia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milioni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hash </a:t>
            </a:r>
            <a:r>
              <a:rPr lang="en-US" dirty="0" err="1" smtClean="0"/>
              <a:t>che</a:t>
            </a:r>
            <a:r>
              <a:rPr lang="en-US" dirty="0" smtClean="0"/>
              <a:t>   </a:t>
            </a:r>
            <a:r>
              <a:rPr lang="en-US" dirty="0" err="1" smtClean="0"/>
              <a:t>si</a:t>
            </a:r>
            <a:r>
              <a:rPr lang="en-US" dirty="0" smtClean="0"/>
              <a:t>  </a:t>
            </a:r>
            <a:r>
              <a:rPr lang="en-US" dirty="0" err="1" smtClean="0"/>
              <a:t>possono</a:t>
            </a:r>
            <a:r>
              <a:rPr lang="en-US" dirty="0" smtClean="0"/>
              <a:t> </a:t>
            </a:r>
            <a:r>
              <a:rPr lang="en-US" dirty="0" err="1" smtClean="0"/>
              <a:t>riconvertire</a:t>
            </a:r>
            <a:r>
              <a:rPr lang="en-US" dirty="0" smtClean="0"/>
              <a:t> </a:t>
            </a:r>
            <a:r>
              <a:rPr lang="en-US" dirty="0" err="1" smtClean="0"/>
              <a:t>nei</a:t>
            </a:r>
            <a:r>
              <a:rPr lang="en-US" dirty="0" smtClean="0"/>
              <a:t> </a:t>
            </a:r>
            <a:r>
              <a:rPr lang="en-US" dirty="0" err="1" smtClean="0"/>
              <a:t>corrispondenti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</a:t>
            </a:r>
            <a:r>
              <a:rPr lang="en-US" dirty="0" err="1" smtClean="0"/>
              <a:t>testuali</a:t>
            </a:r>
            <a:r>
              <a:rPr lang="en-US" dirty="0" smtClean="0"/>
              <a:t> – </a:t>
            </a:r>
            <a:r>
              <a:rPr lang="en-US" dirty="0" err="1" smtClean="0"/>
              <a:t>una</a:t>
            </a:r>
            <a:r>
              <a:rPr lang="en-US" dirty="0" smtClean="0"/>
              <a:t> “rainbow table”. Per </a:t>
            </a:r>
            <a:r>
              <a:rPr lang="en-US" dirty="0" err="1" smtClean="0"/>
              <a:t>usarla</a:t>
            </a:r>
            <a:r>
              <a:rPr lang="en-US" dirty="0" smtClean="0"/>
              <a:t>,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Prendiamo</a:t>
            </a:r>
            <a:r>
              <a:rPr lang="en-US" dirty="0" smtClean="0"/>
              <a:t> la </a:t>
            </a:r>
            <a:r>
              <a:rPr lang="en-US" dirty="0" err="1" smtClean="0"/>
              <a:t>tabella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valori</a:t>
            </a:r>
            <a:r>
              <a:rPr lang="en-US" dirty="0" smtClean="0"/>
              <a:t> hashes </a:t>
            </a:r>
            <a:r>
              <a:rPr lang="en-US" dirty="0" err="1" smtClean="0"/>
              <a:t>di</a:t>
            </a:r>
            <a:r>
              <a:rPr lang="en-US" dirty="0" smtClean="0"/>
              <a:t> cui </a:t>
            </a:r>
            <a:r>
              <a:rPr lang="en-US" dirty="0" err="1" smtClean="0"/>
              <a:t>siamo</a:t>
            </a:r>
            <a:r>
              <a:rPr lang="en-US" dirty="0" smtClean="0"/>
              <a:t> </a:t>
            </a:r>
            <a:r>
              <a:rPr lang="en-US" dirty="0" err="1" smtClean="0"/>
              <a:t>venuti</a:t>
            </a:r>
            <a:r>
              <a:rPr lang="en-US" dirty="0" smtClean="0"/>
              <a:t> in </a:t>
            </a:r>
            <a:r>
              <a:rPr lang="en-US" dirty="0" err="1" smtClean="0"/>
              <a:t>possesso</a:t>
            </a:r>
            <a:endParaRPr lang="en-US" dirty="0" smtClean="0"/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Per </a:t>
            </a:r>
            <a:r>
              <a:rPr lang="en-US" dirty="0" err="1" smtClean="0"/>
              <a:t>ciascun</a:t>
            </a:r>
            <a:r>
              <a:rPr lang="en-US" dirty="0" smtClean="0"/>
              <a:t> </a:t>
            </a:r>
            <a:r>
              <a:rPr lang="en-US" dirty="0" err="1" smtClean="0"/>
              <a:t>valore</a:t>
            </a:r>
            <a:r>
              <a:rPr lang="en-US" dirty="0" smtClean="0"/>
              <a:t> </a:t>
            </a:r>
            <a:r>
              <a:rPr lang="en-US" dirty="0" smtClean="0"/>
              <a:t>hash </a:t>
            </a:r>
            <a:r>
              <a:rPr lang="en-US" i="1" dirty="0" smtClean="0"/>
              <a:t>h</a:t>
            </a:r>
            <a:endParaRPr lang="en-US" i="1" dirty="0" smtClean="0"/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err="1" smtClean="0"/>
              <a:t>Cerchiamo</a:t>
            </a:r>
            <a:r>
              <a:rPr lang="en-US" dirty="0" smtClean="0"/>
              <a:t> </a:t>
            </a:r>
            <a:r>
              <a:rPr lang="en-US" i="1" dirty="0" smtClean="0"/>
              <a:t>h</a:t>
            </a:r>
            <a:r>
              <a:rPr lang="en-US" dirty="0" smtClean="0"/>
              <a:t> </a:t>
            </a:r>
            <a:r>
              <a:rPr lang="en-US" dirty="0" err="1" smtClean="0"/>
              <a:t>nella</a:t>
            </a:r>
            <a:r>
              <a:rPr lang="en-US" dirty="0" smtClean="0"/>
              <a:t> </a:t>
            </a:r>
            <a:r>
              <a:rPr lang="en-US" dirty="0" smtClean="0"/>
              <a:t>rainbow table</a:t>
            </a:r>
          </a:p>
          <a:p>
            <a:pPr marL="514350" indent="-514350" algn="just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 smtClean="0"/>
          </a:p>
          <a:p>
            <a:pPr marL="514350" indent="-514350" algn="just" eaLnBrk="1" fontAlgn="auto" hangingPunct="1"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lang="en-US" dirty="0" smtClean="0"/>
              <a:t>Se </a:t>
            </a:r>
            <a:r>
              <a:rPr lang="en-US" dirty="0" err="1" smtClean="0"/>
              <a:t>c’è</a:t>
            </a:r>
            <a:r>
              <a:rPr lang="en-US" dirty="0" smtClean="0"/>
              <a:t>, lo </a:t>
            </a:r>
            <a:r>
              <a:rPr lang="en-US" dirty="0" err="1" smtClean="0"/>
              <a:t>abbiamo</a:t>
            </a:r>
            <a:r>
              <a:rPr lang="en-US" dirty="0" smtClean="0"/>
              <a:t> </a:t>
            </a:r>
            <a:r>
              <a:rPr lang="en-US" dirty="0" err="1" smtClean="0"/>
              <a:t>scoperto</a:t>
            </a:r>
            <a:endParaRPr lang="en-US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b="1" dirty="0" smtClean="0"/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1" dirty="0" err="1" smtClean="0"/>
              <a:t>Delle</a:t>
            </a:r>
            <a:r>
              <a:rPr lang="en-US" sz="3600" b="1" dirty="0" smtClean="0"/>
              <a:t> rainbow tables </a:t>
            </a:r>
            <a:r>
              <a:rPr lang="en-US" sz="3600" b="1" dirty="0" err="1" smtClean="0"/>
              <a:t>bisogna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ricordare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che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nessun</a:t>
            </a:r>
            <a:r>
              <a:rPr lang="en-US" sz="3600" b="1" dirty="0" smtClean="0"/>
              <a:t> </a:t>
            </a:r>
            <a:r>
              <a:rPr lang="en-US" sz="3600" b="1" i="1" dirty="0" err="1" smtClean="0"/>
              <a:t>moderno</a:t>
            </a:r>
            <a:r>
              <a:rPr lang="en-US" sz="3600" b="1" dirty="0" smtClean="0"/>
              <a:t> schema </a:t>
            </a:r>
            <a:r>
              <a:rPr lang="en-US" sz="3600" b="1" dirty="0" err="1" smtClean="0"/>
              <a:t>di</a:t>
            </a:r>
            <a:r>
              <a:rPr lang="en-US" sz="3600" b="1" dirty="0" smtClean="0"/>
              <a:t> 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600" b="1" dirty="0" smtClean="0"/>
              <a:t>password è </a:t>
            </a:r>
            <a:r>
              <a:rPr lang="en-US" sz="3600" b="1" dirty="0" err="1" smtClean="0"/>
              <a:t>vulnerabile</a:t>
            </a:r>
            <a:r>
              <a:rPr lang="en-US" sz="3600" b="1" dirty="0" smtClean="0"/>
              <a:t> ad </a:t>
            </a:r>
            <a:r>
              <a:rPr lang="en-US" sz="3600" b="1" dirty="0" err="1" smtClean="0"/>
              <a:t>esse</a:t>
            </a:r>
            <a:r>
              <a:rPr lang="en-US" sz="3600" b="1" dirty="0" smtClean="0"/>
              <a:t>.</a:t>
            </a:r>
            <a:endParaRPr lang="it-IT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Rainbow tables</a:t>
            </a:r>
            <a:endParaRPr lang="it-IT" b="1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7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Si </a:t>
            </a:r>
            <a:r>
              <a:rPr lang="en-US" sz="3100" dirty="0" err="1" smtClean="0"/>
              <a:t>possono</a:t>
            </a:r>
            <a:r>
              <a:rPr lang="en-US" sz="3100" dirty="0" smtClean="0"/>
              <a:t> </a:t>
            </a:r>
            <a:r>
              <a:rPr lang="en-US" sz="3100" dirty="0" err="1" smtClean="0"/>
              <a:t>facilmente</a:t>
            </a:r>
            <a:r>
              <a:rPr lang="en-US" sz="3100" dirty="0" smtClean="0"/>
              <a:t> </a:t>
            </a:r>
            <a:r>
              <a:rPr lang="en-US" sz="3100" dirty="0" err="1" smtClean="0"/>
              <a:t>neutralizzare</a:t>
            </a:r>
            <a:endParaRPr lang="en-US" sz="31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Per </a:t>
            </a:r>
            <a:r>
              <a:rPr lang="en-US" sz="3100" dirty="0" err="1" smtClean="0"/>
              <a:t>ogni</a:t>
            </a:r>
            <a:r>
              <a:rPr lang="en-US" sz="3100" dirty="0" smtClean="0"/>
              <a:t> password è </a:t>
            </a:r>
            <a:r>
              <a:rPr lang="en-US" sz="3100" dirty="0" err="1" smtClean="0"/>
              <a:t>sufficiente</a:t>
            </a:r>
            <a:r>
              <a:rPr lang="en-US" sz="3100" dirty="0" smtClean="0"/>
              <a:t> </a:t>
            </a:r>
            <a:r>
              <a:rPr lang="en-US" sz="3100" dirty="0" err="1" smtClean="0"/>
              <a:t>generare</a:t>
            </a:r>
            <a:r>
              <a:rPr lang="en-US" sz="3100" dirty="0" smtClean="0"/>
              <a:t> un </a:t>
            </a:r>
            <a:r>
              <a:rPr lang="en-US" sz="3100" dirty="0" err="1" smtClean="0"/>
              <a:t>numero</a:t>
            </a:r>
            <a:r>
              <a:rPr lang="en-US" sz="3100" dirty="0" smtClean="0"/>
              <a:t> random (</a:t>
            </a:r>
            <a:r>
              <a:rPr lang="en-US" sz="3100" i="1" dirty="0" smtClean="0"/>
              <a:t>nonce</a:t>
            </a:r>
            <a:r>
              <a:rPr lang="en-US" sz="3100" dirty="0" smtClean="0"/>
              <a:t>)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err="1" smtClean="0"/>
              <a:t>Calcolare</a:t>
            </a:r>
            <a:r>
              <a:rPr lang="en-US" sz="3100" dirty="0" smtClean="0"/>
              <a:t> </a:t>
            </a:r>
            <a:r>
              <a:rPr lang="en-US" sz="3100" dirty="0" err="1" smtClean="0"/>
              <a:t>il</a:t>
            </a:r>
            <a:r>
              <a:rPr lang="en-US" sz="3100" dirty="0" smtClean="0"/>
              <a:t> </a:t>
            </a:r>
            <a:r>
              <a:rPr lang="en-US" sz="3100" dirty="0" err="1" smtClean="0"/>
              <a:t>valore</a:t>
            </a:r>
            <a:r>
              <a:rPr lang="en-US" sz="3100" dirty="0" smtClean="0"/>
              <a:t> hash </a:t>
            </a:r>
            <a:r>
              <a:rPr lang="en-US" sz="3100" dirty="0" err="1" smtClean="0"/>
              <a:t>della</a:t>
            </a:r>
            <a:r>
              <a:rPr lang="en-US" sz="3100" dirty="0" smtClean="0"/>
              <a:t> password con </a:t>
            </a:r>
            <a:r>
              <a:rPr lang="en-US" sz="3100" dirty="0" err="1" smtClean="0"/>
              <a:t>il</a:t>
            </a:r>
            <a:r>
              <a:rPr lang="en-US" sz="3100" dirty="0" smtClean="0"/>
              <a:t> </a:t>
            </a:r>
            <a:r>
              <a:rPr lang="en-US" sz="3100" i="1" dirty="0" smtClean="0"/>
              <a:t>nonce</a:t>
            </a:r>
            <a:r>
              <a:rPr lang="en-US" sz="3100" dirty="0" smtClean="0"/>
              <a:t>, e </a:t>
            </a:r>
            <a:r>
              <a:rPr lang="en-US" sz="3100" dirty="0" err="1" smtClean="0"/>
              <a:t>memorizzare</a:t>
            </a:r>
            <a:r>
              <a:rPr lang="en-US" sz="3100" dirty="0" smtClean="0"/>
              <a:t> </a:t>
            </a:r>
            <a:r>
              <a:rPr lang="en-US" sz="3100" dirty="0" err="1" smtClean="0"/>
              <a:t>sia</a:t>
            </a:r>
            <a:r>
              <a:rPr lang="en-US" sz="3100" dirty="0" smtClean="0"/>
              <a:t>  </a:t>
            </a:r>
            <a:r>
              <a:rPr lang="en-US" sz="3100" dirty="0" err="1" smtClean="0"/>
              <a:t>il</a:t>
            </a:r>
            <a:r>
              <a:rPr lang="en-US" sz="3100" dirty="0" smtClean="0"/>
              <a:t> </a:t>
            </a:r>
            <a:r>
              <a:rPr lang="en-US" sz="3100" dirty="0" err="1" smtClean="0"/>
              <a:t>valore</a:t>
            </a:r>
            <a:r>
              <a:rPr lang="en-US" sz="3100" dirty="0" smtClean="0"/>
              <a:t> hash </a:t>
            </a:r>
            <a:r>
              <a:rPr lang="en-US" sz="3100" dirty="0" err="1" smtClean="0"/>
              <a:t>che</a:t>
            </a:r>
            <a:r>
              <a:rPr lang="en-US" sz="3100" dirty="0" smtClean="0"/>
              <a:t> </a:t>
            </a:r>
            <a:r>
              <a:rPr lang="en-US" sz="3100" dirty="0" err="1" smtClean="0"/>
              <a:t>il</a:t>
            </a:r>
            <a:r>
              <a:rPr lang="en-US" sz="3100" dirty="0" smtClean="0"/>
              <a:t> </a:t>
            </a:r>
            <a:r>
              <a:rPr lang="en-US" sz="3100" i="1" dirty="0" smtClean="0"/>
              <a:t>nonce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Il server ha </a:t>
            </a:r>
            <a:r>
              <a:rPr lang="en-US" sz="3100" dirty="0" err="1" smtClean="0"/>
              <a:t>informazioni</a:t>
            </a:r>
            <a:r>
              <a:rPr lang="en-US" sz="3100" dirty="0" smtClean="0"/>
              <a:t> </a:t>
            </a:r>
            <a:r>
              <a:rPr lang="en-US" sz="3100" dirty="0" err="1" smtClean="0"/>
              <a:t>sufficienti</a:t>
            </a:r>
            <a:r>
              <a:rPr lang="en-US" sz="3100" dirty="0" smtClean="0"/>
              <a:t> per </a:t>
            </a:r>
            <a:r>
              <a:rPr lang="en-US" sz="3100" dirty="0" err="1" smtClean="0"/>
              <a:t>verificare</a:t>
            </a:r>
            <a:r>
              <a:rPr lang="en-US" sz="3100" dirty="0" smtClean="0"/>
              <a:t> le passwords (</a:t>
            </a:r>
            <a:r>
              <a:rPr lang="en-US" sz="3100" dirty="0" err="1" smtClean="0"/>
              <a:t>il</a:t>
            </a:r>
            <a:r>
              <a:rPr lang="en-US" sz="3100" dirty="0" smtClean="0"/>
              <a:t> </a:t>
            </a:r>
            <a:r>
              <a:rPr lang="en-US" sz="3100" i="1" dirty="0" smtClean="0"/>
              <a:t>nonce</a:t>
            </a:r>
            <a:r>
              <a:rPr lang="en-US" sz="3100" dirty="0" smtClean="0"/>
              <a:t> è </a:t>
            </a:r>
            <a:r>
              <a:rPr lang="en-US" sz="3100" dirty="0" err="1" smtClean="0"/>
              <a:t>memorizzato</a:t>
            </a:r>
            <a:r>
              <a:rPr lang="en-US" sz="3100" dirty="0" smtClean="0"/>
              <a:t> in </a:t>
            </a:r>
            <a:r>
              <a:rPr lang="en-US" sz="3100" dirty="0" err="1" smtClean="0"/>
              <a:t>chiaro</a:t>
            </a:r>
            <a:r>
              <a:rPr lang="en-US" sz="3100" dirty="0" smtClean="0"/>
              <a:t>)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Ma </a:t>
            </a:r>
            <a:r>
              <a:rPr lang="en-US" sz="3100" dirty="0" err="1" smtClean="0"/>
              <a:t>anche</a:t>
            </a:r>
            <a:r>
              <a:rPr lang="en-US" sz="3100" dirty="0" smtClean="0"/>
              <a:t> con un </a:t>
            </a:r>
            <a:r>
              <a:rPr lang="en-US" sz="3100" dirty="0" err="1" smtClean="0"/>
              <a:t>valore</a:t>
            </a:r>
            <a:r>
              <a:rPr lang="en-US" sz="3100" dirty="0" smtClean="0"/>
              <a:t> random piccolo, ad </a:t>
            </a:r>
            <a:r>
              <a:rPr lang="en-US" sz="3100" dirty="0" err="1" smtClean="0"/>
              <a:t>esempio</a:t>
            </a:r>
            <a:r>
              <a:rPr lang="en-US" sz="3100" dirty="0" smtClean="0"/>
              <a:t> 16 bits, le rainbow tables non </a:t>
            </a:r>
            <a:r>
              <a:rPr lang="en-US" sz="3100" dirty="0" err="1" smtClean="0"/>
              <a:t>sono</a:t>
            </a:r>
            <a:r>
              <a:rPr lang="en-US" sz="3100" dirty="0" smtClean="0"/>
              <a:t> </a:t>
            </a:r>
            <a:r>
              <a:rPr lang="en-US" sz="3100" dirty="0" err="1" smtClean="0"/>
              <a:t>praticabili</a:t>
            </a:r>
            <a:r>
              <a:rPr lang="en-US" sz="3100" dirty="0" smtClean="0"/>
              <a:t>:  </a:t>
            </a:r>
            <a:r>
              <a:rPr lang="en-US" sz="3100" dirty="0" err="1" smtClean="0"/>
              <a:t>ci</a:t>
            </a:r>
            <a:r>
              <a:rPr lang="en-US" sz="3100" dirty="0" smtClean="0"/>
              <a:t> </a:t>
            </a:r>
            <a:r>
              <a:rPr lang="en-US" sz="3100" dirty="0" err="1" smtClean="0"/>
              <a:t>sarebbero</a:t>
            </a:r>
            <a:r>
              <a:rPr lang="en-US" sz="3100" dirty="0" smtClean="0"/>
              <a:t> 65,536 “</a:t>
            </a:r>
            <a:r>
              <a:rPr lang="en-US" sz="3100" dirty="0" err="1" smtClean="0"/>
              <a:t>varianti</a:t>
            </a:r>
            <a:r>
              <a:rPr lang="en-US" sz="3100" dirty="0" smtClean="0"/>
              <a:t>” </a:t>
            </a:r>
            <a:r>
              <a:rPr lang="en-US" sz="3100" dirty="0" err="1" smtClean="0"/>
              <a:t>di</a:t>
            </a:r>
            <a:r>
              <a:rPr lang="en-US" sz="3100" dirty="0" smtClean="0"/>
              <a:t> </a:t>
            </a:r>
            <a:r>
              <a:rPr lang="en-US" sz="3100" dirty="0" err="1" smtClean="0"/>
              <a:t>ogni</a:t>
            </a:r>
            <a:r>
              <a:rPr lang="en-US" sz="3100" dirty="0" smtClean="0"/>
              <a:t> </a:t>
            </a:r>
            <a:r>
              <a:rPr lang="en-US" sz="3100" dirty="0" err="1" smtClean="0"/>
              <a:t>valore</a:t>
            </a:r>
            <a:r>
              <a:rPr lang="en-US" sz="3100" dirty="0" smtClean="0"/>
              <a:t> hash, e </a:t>
            </a:r>
            <a:r>
              <a:rPr lang="en-US" sz="3100" dirty="0" err="1" smtClean="0"/>
              <a:t>invece</a:t>
            </a:r>
            <a:r>
              <a:rPr lang="en-US" sz="3100" dirty="0" smtClean="0"/>
              <a:t> </a:t>
            </a:r>
            <a:r>
              <a:rPr lang="en-US" sz="3100" dirty="0" err="1" smtClean="0"/>
              <a:t>di</a:t>
            </a:r>
            <a:r>
              <a:rPr lang="en-US" sz="3100" dirty="0" smtClean="0"/>
              <a:t> 300 </a:t>
            </a:r>
            <a:r>
              <a:rPr lang="en-US" sz="3100" dirty="0" err="1" smtClean="0"/>
              <a:t>miliardi</a:t>
            </a:r>
            <a:r>
              <a:rPr lang="en-US" sz="3100" dirty="0" smtClean="0"/>
              <a:t> </a:t>
            </a:r>
            <a:r>
              <a:rPr lang="en-US" sz="3100" dirty="0" err="1" smtClean="0"/>
              <a:t>di</a:t>
            </a:r>
            <a:r>
              <a:rPr lang="en-US" sz="3100" dirty="0" smtClean="0"/>
              <a:t> entries </a:t>
            </a:r>
            <a:r>
              <a:rPr lang="en-US" sz="3100" dirty="0" err="1" smtClean="0"/>
              <a:t>nella</a:t>
            </a:r>
            <a:r>
              <a:rPr lang="en-US" sz="3100" dirty="0" smtClean="0"/>
              <a:t> rainbow table ne </a:t>
            </a:r>
            <a:r>
              <a:rPr lang="en-US" sz="3100" dirty="0" err="1" smtClean="0"/>
              <a:t>servirebbero</a:t>
            </a:r>
            <a:r>
              <a:rPr lang="en-US" sz="3100" dirty="0" smtClean="0"/>
              <a:t> </a:t>
            </a:r>
            <a:r>
              <a:rPr lang="en-US" sz="3100" dirty="0" err="1" smtClean="0"/>
              <a:t>quadrilioni</a:t>
            </a:r>
            <a:endParaRPr lang="en-US" sz="3100" dirty="0" smtClean="0"/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Il </a:t>
            </a:r>
            <a:r>
              <a:rPr lang="en-US" sz="3100" i="1" dirty="0" smtClean="0"/>
              <a:t>nonce</a:t>
            </a:r>
            <a:r>
              <a:rPr lang="en-US" sz="3100" dirty="0" smtClean="0"/>
              <a:t> in </a:t>
            </a:r>
            <a:r>
              <a:rPr lang="en-US" sz="3100" dirty="0" err="1" smtClean="0"/>
              <a:t>questo</a:t>
            </a:r>
            <a:r>
              <a:rPr lang="en-US" sz="3100" dirty="0" smtClean="0"/>
              <a:t> schema è </a:t>
            </a:r>
            <a:r>
              <a:rPr lang="en-US" sz="3100" dirty="0" err="1" smtClean="0"/>
              <a:t>detto</a:t>
            </a:r>
            <a:r>
              <a:rPr lang="en-US" sz="3100" dirty="0" smtClean="0"/>
              <a:t> “</a:t>
            </a:r>
            <a:r>
              <a:rPr lang="en-US" sz="3100" i="1" dirty="0" smtClean="0"/>
              <a:t>salt</a:t>
            </a:r>
            <a:r>
              <a:rPr lang="en-US" sz="3100" dirty="0" smtClean="0"/>
              <a:t>”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b="1" smtClean="0"/>
              <a:t>Programming Practise</a:t>
            </a:r>
          </a:p>
        </p:txBody>
      </p:sp>
      <p:sp>
        <p:nvSpPr>
          <p:cNvPr id="6147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400" dirty="0" smtClean="0"/>
              <a:t>La </a:t>
            </a:r>
            <a:r>
              <a:rPr lang="en-US" sz="2400" dirty="0" err="1" smtClean="0"/>
              <a:t>maggior</a:t>
            </a:r>
            <a:r>
              <a:rPr lang="en-US" sz="2400" dirty="0" smtClean="0"/>
              <a:t> parte </a:t>
            </a:r>
            <a:r>
              <a:rPr lang="en-US" sz="2400" dirty="0" err="1" smtClean="0"/>
              <a:t>dei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sicurezza</a:t>
            </a:r>
            <a:r>
              <a:rPr lang="en-US" sz="2400" dirty="0" smtClean="0"/>
              <a:t> </a:t>
            </a:r>
            <a:r>
              <a:rPr lang="en-US" sz="2400" dirty="0" err="1" smtClean="0"/>
              <a:t>delle</a:t>
            </a:r>
            <a:r>
              <a:rPr lang="en-US" sz="2400" dirty="0" smtClean="0"/>
              <a:t> </a:t>
            </a:r>
            <a:r>
              <a:rPr lang="en-US" sz="2400" dirty="0" err="1" smtClean="0"/>
              <a:t>industrie</a:t>
            </a:r>
            <a:r>
              <a:rPr lang="en-US" sz="2400" dirty="0" smtClean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è </a:t>
            </a:r>
            <a:r>
              <a:rPr lang="en-US" sz="2400" dirty="0" err="1" smtClean="0"/>
              <a:t>verificato</a:t>
            </a:r>
            <a:r>
              <a:rPr lang="en-US" sz="2400" dirty="0" smtClean="0"/>
              <a:t> </a:t>
            </a:r>
            <a:r>
              <a:rPr lang="en-US" sz="2400" dirty="0" err="1" smtClean="0"/>
              <a:t>perchè</a:t>
            </a:r>
            <a:r>
              <a:rPr lang="en-US" sz="2400" dirty="0" smtClean="0"/>
              <a:t> </a:t>
            </a:r>
            <a:r>
              <a:rPr lang="en-US" sz="2400" dirty="0" err="1" smtClean="0"/>
              <a:t>gli</a:t>
            </a:r>
            <a:r>
              <a:rPr lang="en-US" sz="2400" dirty="0" smtClean="0"/>
              <a:t> </a:t>
            </a:r>
            <a:r>
              <a:rPr lang="en-US" sz="2400" dirty="0" err="1" smtClean="0"/>
              <a:t>sviluppatori</a:t>
            </a:r>
            <a:r>
              <a:rPr lang="en-US" sz="2400" dirty="0" smtClean="0"/>
              <a:t> </a:t>
            </a:r>
            <a:r>
              <a:rPr lang="en-US" sz="2400" dirty="0" err="1" smtClean="0"/>
              <a:t>hanno</a:t>
            </a:r>
            <a:r>
              <a:rPr lang="en-US" sz="2400" dirty="0" smtClean="0"/>
              <a:t> </a:t>
            </a:r>
            <a:r>
              <a:rPr lang="en-US" sz="2400" dirty="0" err="1" smtClean="0"/>
              <a:t>gestito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relativo</a:t>
            </a:r>
            <a:r>
              <a:rPr lang="en-US" sz="2400" dirty="0" smtClean="0"/>
              <a:t> </a:t>
            </a:r>
            <a:r>
              <a:rPr lang="en-US" sz="2400" dirty="0" err="1" smtClean="0"/>
              <a:t>alla</a:t>
            </a:r>
            <a:r>
              <a:rPr lang="en-US" sz="2400" dirty="0" smtClean="0"/>
              <a:t> </a:t>
            </a:r>
            <a:r>
              <a:rPr lang="en-US" sz="2400" dirty="0" err="1" smtClean="0"/>
              <a:t>sicurezza</a:t>
            </a:r>
            <a:r>
              <a:rPr lang="en-US" sz="2400" dirty="0" smtClean="0"/>
              <a:t> </a:t>
            </a:r>
            <a:r>
              <a:rPr lang="en-US" sz="2400" dirty="0" err="1" smtClean="0"/>
              <a:t>nello</a:t>
            </a:r>
            <a:r>
              <a:rPr lang="en-US" sz="2400" dirty="0" smtClean="0"/>
              <a:t> </a:t>
            </a:r>
            <a:r>
              <a:rPr lang="en-US" sz="2400" dirty="0" err="1" smtClean="0"/>
              <a:t>stesso</a:t>
            </a:r>
            <a:r>
              <a:rPr lang="en-US" sz="2400" dirty="0" smtClean="0"/>
              <a:t> </a:t>
            </a:r>
            <a:r>
              <a:rPr lang="en-US" sz="2400" dirty="0" err="1" smtClean="0"/>
              <a:t>modo</a:t>
            </a:r>
            <a:r>
              <a:rPr lang="en-US" sz="2400" dirty="0" smtClean="0"/>
              <a:t> in cui </a:t>
            </a:r>
            <a:r>
              <a:rPr lang="en-US" sz="2400" dirty="0" err="1" smtClean="0"/>
              <a:t>hanno</a:t>
            </a:r>
            <a:r>
              <a:rPr lang="en-US" sz="2400" dirty="0" smtClean="0"/>
              <a:t> </a:t>
            </a:r>
            <a:r>
              <a:rPr lang="en-US" sz="2400" dirty="0" err="1" smtClean="0"/>
              <a:t>gestito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resto</a:t>
            </a:r>
            <a:r>
              <a:rPr lang="en-US" sz="2400" dirty="0" smtClean="0"/>
              <a:t> del </a:t>
            </a:r>
            <a:r>
              <a:rPr lang="en-US" sz="2400" dirty="0" err="1" smtClean="0"/>
              <a:t>codice</a:t>
            </a:r>
            <a:endParaRPr lang="en-US" sz="2400" dirty="0" smtClean="0"/>
          </a:p>
          <a:p>
            <a:pPr algn="just" eaLnBrk="1" hangingPunct="1">
              <a:buFont typeface="Arial" charset="0"/>
              <a:buNone/>
            </a:pPr>
            <a:endParaRPr lang="en-US" sz="2400" dirty="0" smtClean="0"/>
          </a:p>
          <a:p>
            <a:pPr algn="just" eaLnBrk="1" hangingPunct="1"/>
            <a:r>
              <a:rPr lang="en-US" sz="2400" dirty="0" smtClean="0"/>
              <a:t>La </a:t>
            </a:r>
            <a:r>
              <a:rPr lang="en-US" sz="2400" dirty="0" err="1" smtClean="0"/>
              <a:t>differenza</a:t>
            </a:r>
            <a:r>
              <a:rPr lang="en-US" sz="2400" dirty="0" smtClean="0"/>
              <a:t> </a:t>
            </a:r>
            <a:r>
              <a:rPr lang="en-US" sz="2400" dirty="0" err="1" smtClean="0"/>
              <a:t>tra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relativo</a:t>
            </a:r>
            <a:r>
              <a:rPr lang="en-US" sz="2400" dirty="0" smtClean="0"/>
              <a:t> </a:t>
            </a:r>
            <a:r>
              <a:rPr lang="en-US" sz="2400" dirty="0" err="1" smtClean="0"/>
              <a:t>ai</a:t>
            </a:r>
            <a:r>
              <a:rPr lang="en-US" sz="2400" dirty="0" smtClean="0"/>
              <a:t> </a:t>
            </a:r>
            <a:r>
              <a:rPr lang="en-US" sz="2400" dirty="0" err="1" smtClean="0"/>
              <a:t>problemi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sicurezza</a:t>
            </a:r>
            <a:r>
              <a:rPr lang="en-US" sz="2400" dirty="0" smtClean="0"/>
              <a:t> è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applicativo</a:t>
            </a:r>
            <a:r>
              <a:rPr lang="en-US" sz="2400" dirty="0" smtClean="0"/>
              <a:t> è </a:t>
            </a:r>
            <a:r>
              <a:rPr lang="en-US" sz="2400" dirty="0" err="1" smtClean="0"/>
              <a:t>che</a:t>
            </a:r>
            <a:r>
              <a:rPr lang="en-US" sz="2400" dirty="0" smtClean="0"/>
              <a:t> </a:t>
            </a:r>
            <a:r>
              <a:rPr lang="en-US" sz="2400" dirty="0" err="1" smtClean="0"/>
              <a:t>quando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secondo</a:t>
            </a:r>
            <a:r>
              <a:rPr lang="en-US" sz="2400" dirty="0" smtClean="0"/>
              <a:t> </a:t>
            </a:r>
            <a:r>
              <a:rPr lang="en-US" sz="2400" dirty="0" err="1" smtClean="0"/>
              <a:t>fallisce</a:t>
            </a:r>
            <a:r>
              <a:rPr lang="en-US" sz="2400" dirty="0" smtClean="0"/>
              <a:t>, è </a:t>
            </a:r>
            <a:r>
              <a:rPr lang="en-US" sz="2400" dirty="0" err="1" smtClean="0"/>
              <a:t>possibile</a:t>
            </a:r>
            <a:r>
              <a:rPr lang="en-US" sz="2400" dirty="0" smtClean="0"/>
              <a:t> </a:t>
            </a:r>
            <a:r>
              <a:rPr lang="en-US" sz="2400" dirty="0" err="1" smtClean="0"/>
              <a:t>accorgersene</a:t>
            </a:r>
            <a:r>
              <a:rPr lang="en-US" sz="2400" dirty="0" smtClean="0"/>
              <a:t> </a:t>
            </a:r>
            <a:r>
              <a:rPr lang="en-US" sz="2400" dirty="0" err="1" smtClean="0"/>
              <a:t>subito</a:t>
            </a:r>
            <a:r>
              <a:rPr lang="en-US" sz="2400" dirty="0" smtClean="0"/>
              <a:t>, </a:t>
            </a:r>
            <a:r>
              <a:rPr lang="en-US" sz="2400" dirty="0" err="1" smtClean="0"/>
              <a:t>mentre</a:t>
            </a:r>
            <a:r>
              <a:rPr lang="en-US" sz="2400" dirty="0" smtClean="0"/>
              <a:t> </a:t>
            </a:r>
            <a:r>
              <a:rPr lang="en-US" sz="2400" dirty="0" err="1" smtClean="0"/>
              <a:t>quando</a:t>
            </a:r>
            <a:r>
              <a:rPr lang="en-US" sz="2400" dirty="0" smtClean="0"/>
              <a:t> </a:t>
            </a:r>
            <a:r>
              <a:rPr lang="en-US" sz="2400" dirty="0" err="1" smtClean="0"/>
              <a:t>fallisce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codice</a:t>
            </a:r>
            <a:r>
              <a:rPr lang="en-US" sz="2400" dirty="0" smtClean="0"/>
              <a:t> </a:t>
            </a:r>
            <a:r>
              <a:rPr lang="en-US" sz="2400" dirty="0" err="1" smtClean="0"/>
              <a:t>relativo</a:t>
            </a:r>
            <a:r>
              <a:rPr lang="en-US" sz="2400" dirty="0" smtClean="0"/>
              <a:t> </a:t>
            </a:r>
            <a:r>
              <a:rPr lang="en-US" sz="2400" dirty="0" err="1" smtClean="0"/>
              <a:t>alla</a:t>
            </a:r>
            <a:r>
              <a:rPr lang="en-US" sz="2400" dirty="0" smtClean="0"/>
              <a:t> </a:t>
            </a:r>
            <a:r>
              <a:rPr lang="en-US" sz="2400" dirty="0" err="1" smtClean="0"/>
              <a:t>sicurezza</a:t>
            </a:r>
            <a:r>
              <a:rPr lang="en-US" sz="2400" dirty="0" smtClean="0"/>
              <a:t>, </a:t>
            </a:r>
            <a:r>
              <a:rPr lang="en-US" sz="2400" dirty="0" err="1" smtClean="0"/>
              <a:t>c’è</a:t>
            </a:r>
            <a:r>
              <a:rPr lang="en-US" sz="2400" dirty="0" smtClean="0"/>
              <a:t> </a:t>
            </a:r>
            <a:r>
              <a:rPr lang="en-US" sz="2400" dirty="0" err="1" smtClean="0"/>
              <a:t>il</a:t>
            </a:r>
            <a:r>
              <a:rPr lang="en-US" sz="2400" dirty="0" smtClean="0"/>
              <a:t> </a:t>
            </a:r>
            <a:r>
              <a:rPr lang="en-US" sz="2400" dirty="0" err="1" smtClean="0"/>
              <a:t>rischio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</a:t>
            </a:r>
            <a:r>
              <a:rPr lang="en-US" sz="2400" dirty="0" err="1" smtClean="0"/>
              <a:t>scoprirlo</a:t>
            </a:r>
            <a:r>
              <a:rPr lang="en-US" sz="2400" dirty="0" smtClean="0"/>
              <a:t> </a:t>
            </a:r>
            <a:r>
              <a:rPr lang="en-US" sz="2400" dirty="0" err="1" smtClean="0"/>
              <a:t>anche</a:t>
            </a:r>
            <a:r>
              <a:rPr lang="en-US" sz="2400" dirty="0" smtClean="0"/>
              <a:t> </a:t>
            </a:r>
            <a:r>
              <a:rPr lang="en-US" sz="2400" dirty="0" err="1" smtClean="0"/>
              <a:t>dopo</a:t>
            </a:r>
            <a:r>
              <a:rPr lang="en-US" sz="2400" dirty="0" smtClean="0"/>
              <a:t> </a:t>
            </a:r>
            <a:r>
              <a:rPr lang="en-US" sz="2400" dirty="0" err="1" smtClean="0"/>
              <a:t>anni</a:t>
            </a:r>
            <a:endParaRPr lang="en-US" sz="2400" dirty="0" smtClean="0"/>
          </a:p>
          <a:p>
            <a:pPr algn="just" eaLnBrk="1" hangingPunct="1">
              <a:buNone/>
            </a:pPr>
            <a:r>
              <a:rPr lang="en-US" sz="2400" dirty="0" smtClean="0"/>
              <a:t> </a:t>
            </a:r>
            <a:endParaRPr lang="en-US" sz="2400" dirty="0" smtClean="0"/>
          </a:p>
          <a:p>
            <a:pPr algn="just" eaLnBrk="1" hangingPunct="1">
              <a:buNone/>
            </a:pPr>
            <a:r>
              <a:rPr lang="en-US" sz="1800" dirty="0" smtClean="0"/>
              <a:t>(</a:t>
            </a:r>
            <a:r>
              <a:rPr lang="en-US" sz="1800" dirty="0" err="1" smtClean="0"/>
              <a:t>quando</a:t>
            </a:r>
            <a:r>
              <a:rPr lang="en-US" sz="1800" dirty="0" smtClean="0"/>
              <a:t> un DVD con </a:t>
            </a:r>
            <a:r>
              <a:rPr lang="en-US" sz="1800" dirty="0" err="1" smtClean="0"/>
              <a:t>tutte</a:t>
            </a:r>
            <a:r>
              <a:rPr lang="en-US" sz="1800" dirty="0" smtClean="0"/>
              <a:t> le </a:t>
            </a:r>
            <a:r>
              <a:rPr lang="en-US" sz="1800" dirty="0" err="1" smtClean="0"/>
              <a:t>informazioni</a:t>
            </a:r>
            <a:r>
              <a:rPr lang="en-US" sz="1800" dirty="0" smtClean="0"/>
              <a:t> </a:t>
            </a:r>
            <a:r>
              <a:rPr lang="en-US" sz="1800" dirty="0" err="1" smtClean="0"/>
              <a:t>riservate</a:t>
            </a:r>
            <a:r>
              <a:rPr lang="en-US" sz="1800" dirty="0" smtClean="0"/>
              <a:t> </a:t>
            </a:r>
            <a:r>
              <a:rPr lang="en-US" sz="1800" dirty="0" err="1" smtClean="0"/>
              <a:t>sulle</a:t>
            </a:r>
            <a:r>
              <a:rPr lang="en-US" sz="1800" dirty="0" smtClean="0"/>
              <a:t> carte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credito</a:t>
            </a:r>
            <a:r>
              <a:rPr lang="en-US" sz="1800" dirty="0" smtClean="0"/>
              <a:t> </a:t>
            </a:r>
            <a:r>
              <a:rPr lang="en-US" sz="1800" dirty="0" err="1" smtClean="0"/>
              <a:t>degli</a:t>
            </a:r>
            <a:r>
              <a:rPr lang="en-US" sz="1800" dirty="0" smtClean="0"/>
              <a:t> </a:t>
            </a:r>
            <a:r>
              <a:rPr lang="en-US" sz="1800" dirty="0" err="1" smtClean="0"/>
              <a:t>utenti</a:t>
            </a:r>
            <a:r>
              <a:rPr lang="en-US" sz="1800" dirty="0" smtClean="0"/>
              <a:t> e  CVV2 </a:t>
            </a:r>
            <a:r>
              <a:rPr lang="en-US" sz="1800" dirty="0" err="1" smtClean="0"/>
              <a:t>inizia</a:t>
            </a:r>
            <a:r>
              <a:rPr lang="en-US" sz="1800" dirty="0" smtClean="0"/>
              <a:t> a </a:t>
            </a:r>
            <a:r>
              <a:rPr lang="en-US" sz="1800" dirty="0" err="1" smtClean="0"/>
              <a:t>circolare</a:t>
            </a:r>
            <a:r>
              <a:rPr lang="en-US" sz="1800" dirty="0" smtClean="0"/>
              <a:t> </a:t>
            </a:r>
            <a:r>
              <a:rPr lang="en-US" sz="1800" dirty="0" smtClean="0"/>
              <a:t>in Estonia)</a:t>
            </a:r>
            <a:endParaRPr lang="en-US" sz="2400" dirty="0" smtClean="0"/>
          </a:p>
          <a:p>
            <a:pPr eaLnBrk="1" hangingPunct="1"/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b="1" dirty="0" smtClean="0"/>
              <a:t>Esempio</a:t>
            </a:r>
            <a:endParaRPr lang="it-IT" b="1" dirty="0" smtClean="0"/>
          </a:p>
        </p:txBody>
      </p:sp>
      <p:sp>
        <p:nvSpPr>
          <p:cNvPr id="7171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sz="2600" dirty="0" smtClean="0"/>
              <a:t>“Salt” </a:t>
            </a:r>
            <a:r>
              <a:rPr lang="en-US" sz="2600" dirty="0" err="1" smtClean="0"/>
              <a:t>fai</a:t>
            </a:r>
            <a:r>
              <a:rPr lang="en-US" sz="2600" dirty="0" smtClean="0"/>
              <a:t> </a:t>
            </a:r>
            <a:r>
              <a:rPr lang="en-US" sz="2600" dirty="0" err="1" smtClean="0"/>
              <a:t>da</a:t>
            </a:r>
            <a:r>
              <a:rPr lang="en-US" sz="2600" dirty="0" smtClean="0"/>
              <a:t> </a:t>
            </a:r>
            <a:r>
              <a:rPr lang="en-US" sz="2600" dirty="0" err="1" smtClean="0"/>
              <a:t>te</a:t>
            </a:r>
            <a:r>
              <a:rPr lang="en-US" sz="2600" dirty="0" smtClean="0"/>
              <a:t>:</a:t>
            </a:r>
            <a:endParaRPr lang="en-US" sz="2600" dirty="0" smtClean="0"/>
          </a:p>
          <a:p>
            <a:pPr algn="just" eaLnBrk="1" hangingPunct="1">
              <a:buFont typeface="Arial" charset="0"/>
              <a:buNone/>
            </a:pPr>
            <a:endParaRPr lang="en-US" sz="2600" dirty="0" smtClean="0"/>
          </a:p>
          <a:p>
            <a:pPr lvl="1" algn="ctr" eaLnBrk="1" hangingPunct="1">
              <a:buFont typeface="Arial" charset="0"/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hash = md5('deliciously-salty-' + password) </a:t>
            </a:r>
          </a:p>
          <a:p>
            <a:pPr lvl="1" algn="just" eaLnBrk="1" hangingPunct="1">
              <a:buFont typeface="Arial" charset="0"/>
              <a:buNone/>
            </a:pPr>
            <a:endParaRPr lang="en-US" sz="2200" dirty="0" smtClean="0"/>
          </a:p>
          <a:p>
            <a:pPr algn="just" eaLnBrk="1" hangingPunct="1"/>
            <a:r>
              <a:rPr lang="en-US" sz="2600" dirty="0" err="1" smtClean="0"/>
              <a:t>Ci</a:t>
            </a:r>
            <a:r>
              <a:rPr lang="en-US" sz="2600" dirty="0" smtClean="0"/>
              <a:t> </a:t>
            </a:r>
            <a:r>
              <a:rPr lang="en-US" sz="2600" dirty="0" err="1" smtClean="0"/>
              <a:t>sono</a:t>
            </a:r>
            <a:r>
              <a:rPr lang="en-US" sz="2600" dirty="0" smtClean="0"/>
              <a:t> </a:t>
            </a:r>
            <a:r>
              <a:rPr lang="en-US" sz="2600" dirty="0" err="1" smtClean="0"/>
              <a:t>almeno</a:t>
            </a:r>
            <a:r>
              <a:rPr lang="en-US" sz="2600" dirty="0" smtClean="0"/>
              <a:t> 2 </a:t>
            </a:r>
            <a:r>
              <a:rPr lang="en-US" sz="2600" dirty="0" err="1" smtClean="0"/>
              <a:t>problemi</a:t>
            </a:r>
            <a:r>
              <a:rPr lang="en-US" sz="2600" dirty="0" smtClean="0"/>
              <a:t> in </a:t>
            </a:r>
            <a:r>
              <a:rPr lang="en-US" sz="2600" dirty="0" err="1" smtClean="0"/>
              <a:t>questo</a:t>
            </a:r>
            <a:r>
              <a:rPr lang="en-US" sz="2600" dirty="0" smtClean="0"/>
              <a:t> </a:t>
            </a:r>
            <a:r>
              <a:rPr lang="en-US" sz="2600" dirty="0" err="1" smtClean="0"/>
              <a:t>pezzo</a:t>
            </a:r>
            <a:r>
              <a:rPr lang="en-US" sz="2600" dirty="0" smtClean="0"/>
              <a:t> </a:t>
            </a:r>
            <a:r>
              <a:rPr lang="en-US" sz="2600" dirty="0" err="1" smtClean="0"/>
              <a:t>di</a:t>
            </a:r>
            <a:r>
              <a:rPr lang="en-US" sz="2600" dirty="0" smtClean="0"/>
              <a:t> </a:t>
            </a:r>
            <a:r>
              <a:rPr lang="en-US" sz="2600" dirty="0" err="1" smtClean="0"/>
              <a:t>codice</a:t>
            </a:r>
            <a:r>
              <a:rPr lang="en-US" sz="2600" dirty="0" smtClean="0"/>
              <a:t>:</a:t>
            </a:r>
          </a:p>
          <a:p>
            <a:pPr lvl="1" algn="just" eaLnBrk="1" hangingPunct="1"/>
            <a:r>
              <a:rPr lang="en-US" sz="2400" dirty="0" err="1" smtClean="0"/>
              <a:t>Certamente</a:t>
            </a:r>
            <a:r>
              <a:rPr lang="en-US" sz="2400" dirty="0" smtClean="0"/>
              <a:t>, </a:t>
            </a:r>
            <a:r>
              <a:rPr lang="en-US" sz="2400" dirty="0" err="1" smtClean="0"/>
              <a:t>l’autore</a:t>
            </a:r>
            <a:r>
              <a:rPr lang="en-US" sz="2400" dirty="0" smtClean="0"/>
              <a:t> non </a:t>
            </a:r>
            <a:r>
              <a:rPr lang="en-US" sz="2400" dirty="0" err="1" smtClean="0"/>
              <a:t>sa</a:t>
            </a:r>
            <a:r>
              <a:rPr lang="en-US" sz="2400" dirty="0" smtClean="0"/>
              <a:t> </a:t>
            </a:r>
            <a:r>
              <a:rPr lang="en-US" sz="2400" dirty="0" err="1" smtClean="0"/>
              <a:t>cos’è</a:t>
            </a:r>
            <a:r>
              <a:rPr lang="en-US" sz="2400" dirty="0" smtClean="0"/>
              <a:t> un salt</a:t>
            </a:r>
          </a:p>
          <a:p>
            <a:pPr lvl="1" algn="just" eaLnBrk="1" hangingPunct="1"/>
            <a:r>
              <a:rPr lang="en-US" sz="2400" dirty="0" smtClean="0"/>
              <a:t>“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deliciously-salty-</a:t>
            </a:r>
            <a:r>
              <a:rPr lang="en-US" sz="2400" dirty="0" smtClean="0"/>
              <a:t>” non è un </a:t>
            </a:r>
            <a:r>
              <a:rPr lang="en-US" sz="2400" dirty="0" smtClean="0"/>
              <a:t>nonce</a:t>
            </a:r>
            <a:endParaRPr lang="en-US" sz="2400" dirty="0" smtClean="0"/>
          </a:p>
          <a:p>
            <a:pPr eaLnBrk="1" hangingPunct="1"/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b="1" dirty="0" smtClean="0"/>
              <a:t>Esempio</a:t>
            </a:r>
            <a:endParaRPr lang="it-IT" b="1" dirty="0" smtClean="0"/>
          </a:p>
        </p:txBody>
      </p:sp>
      <p:sp>
        <p:nvSpPr>
          <p:cNvPr id="8195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pPr algn="just" eaLnBrk="1" hangingPunct="1"/>
            <a:r>
              <a:rPr lang="en-US" sz="2800" dirty="0" smtClean="0"/>
              <a:t>Ma </a:t>
            </a:r>
            <a:r>
              <a:rPr lang="en-US" sz="2800" dirty="0" err="1" smtClean="0"/>
              <a:t>l’altro</a:t>
            </a:r>
            <a:r>
              <a:rPr lang="en-US" sz="2800" dirty="0" smtClean="0"/>
              <a:t> </a:t>
            </a:r>
            <a:r>
              <a:rPr lang="en-US" sz="2800" dirty="0" err="1" smtClean="0"/>
              <a:t>problema</a:t>
            </a:r>
            <a:r>
              <a:rPr lang="en-US" sz="2800" dirty="0" smtClean="0"/>
              <a:t> è </a:t>
            </a:r>
            <a:r>
              <a:rPr lang="en-US" sz="2800" dirty="0" err="1" smtClean="0"/>
              <a:t>l’utilizzo</a:t>
            </a:r>
            <a:r>
              <a:rPr lang="en-US" sz="2800" dirty="0" smtClean="0"/>
              <a:t> </a:t>
            </a:r>
            <a:r>
              <a:rPr lang="en-US" sz="2800" dirty="0" err="1" smtClean="0"/>
              <a:t>delle</a:t>
            </a:r>
            <a:r>
              <a:rPr lang="en-US" sz="2800" dirty="0" smtClean="0"/>
              <a:t> </a:t>
            </a:r>
            <a:r>
              <a:rPr lang="en-US" sz="2800" dirty="0" err="1" smtClean="0"/>
              <a:t>lettere</a:t>
            </a:r>
            <a:r>
              <a:rPr lang="en-US" sz="2800" dirty="0" smtClean="0"/>
              <a:t> “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md5</a:t>
            </a:r>
            <a:r>
              <a:rPr lang="en-US" sz="2800" dirty="0" smtClean="0"/>
              <a:t>”</a:t>
            </a:r>
          </a:p>
          <a:p>
            <a:pPr lvl="1" algn="just" eaLnBrk="1" hangingPunct="1"/>
            <a:r>
              <a:rPr lang="en-US" sz="2400" dirty="0" smtClean="0"/>
              <a:t>Non solo </a:t>
            </a:r>
            <a:r>
              <a:rPr lang="en-US" sz="2400" dirty="0" err="1" smtClean="0"/>
              <a:t>perchè</a:t>
            </a:r>
            <a:r>
              <a:rPr lang="en-US" sz="2400" dirty="0" smtClean="0"/>
              <a:t> MD5 è “</a:t>
            </a:r>
            <a:r>
              <a:rPr lang="en-US" sz="2400" dirty="0" err="1" smtClean="0"/>
              <a:t>superato</a:t>
            </a:r>
            <a:r>
              <a:rPr lang="en-US" sz="2400" dirty="0" smtClean="0"/>
              <a:t>” e non è </a:t>
            </a:r>
            <a:r>
              <a:rPr lang="en-US" sz="2400" dirty="0" err="1" smtClean="0"/>
              <a:t>conveniente</a:t>
            </a:r>
            <a:r>
              <a:rPr lang="en-US" sz="2400" dirty="0" smtClean="0"/>
              <a:t> come </a:t>
            </a:r>
            <a:r>
              <a:rPr lang="en-US" sz="2400" dirty="0" err="1" smtClean="0"/>
              <a:t>metodo</a:t>
            </a:r>
            <a:r>
              <a:rPr lang="en-US" sz="2400" dirty="0" smtClean="0"/>
              <a:t> </a:t>
            </a:r>
            <a:r>
              <a:rPr lang="en-US" sz="2400" dirty="0" err="1" smtClean="0"/>
              <a:t>generale</a:t>
            </a:r>
            <a:r>
              <a:rPr lang="en-US" sz="2400" dirty="0" smtClean="0"/>
              <a:t> per </a:t>
            </a:r>
            <a:r>
              <a:rPr lang="en-US" sz="2400" dirty="0" err="1" smtClean="0"/>
              <a:t>calcolare</a:t>
            </a:r>
            <a:r>
              <a:rPr lang="en-US" sz="2400" dirty="0" smtClean="0"/>
              <a:t> </a:t>
            </a:r>
            <a:r>
              <a:rPr lang="en-US" sz="2400" dirty="0" err="1" smtClean="0"/>
              <a:t>valori</a:t>
            </a:r>
            <a:r>
              <a:rPr lang="en-US" sz="2400" dirty="0" smtClean="0"/>
              <a:t> hash</a:t>
            </a:r>
          </a:p>
          <a:p>
            <a:pPr lvl="1" algn="just" eaLnBrk="1" hangingPunct="1"/>
            <a:r>
              <a:rPr lang="en-US" sz="2400" dirty="0" smtClean="0"/>
              <a:t>Ma </a:t>
            </a:r>
            <a:r>
              <a:rPr lang="en-US" sz="2400" dirty="0" err="1" smtClean="0"/>
              <a:t>soprattutto</a:t>
            </a:r>
            <a:r>
              <a:rPr lang="en-US" sz="2400" dirty="0" smtClean="0"/>
              <a:t> </a:t>
            </a:r>
            <a:r>
              <a:rPr lang="en-US" sz="2400" dirty="0" err="1" smtClean="0"/>
              <a:t>perchè</a:t>
            </a:r>
            <a:r>
              <a:rPr lang="en-US" sz="2400" dirty="0" smtClean="0"/>
              <a:t>  la </a:t>
            </a:r>
            <a:r>
              <a:rPr lang="en-US" sz="2400" dirty="0" err="1" smtClean="0"/>
              <a:t>codifica</a:t>
            </a:r>
            <a:r>
              <a:rPr lang="en-US" sz="2400" dirty="0" smtClean="0"/>
              <a:t> MD5 </a:t>
            </a:r>
            <a:r>
              <a:rPr lang="it-IT" sz="2400" dirty="0" smtClean="0"/>
              <a:t>avviene molto velocemente</a:t>
            </a:r>
            <a:r>
              <a:rPr lang="en-US" sz="2400" dirty="0" smtClean="0"/>
              <a:t> (</a:t>
            </a:r>
            <a:r>
              <a:rPr lang="en-US" sz="2400" dirty="0" err="1" smtClean="0"/>
              <a:t>così</a:t>
            </a:r>
            <a:r>
              <a:rPr lang="en-US" sz="2400" dirty="0" smtClean="0"/>
              <a:t> come per SHA1 e SHA256)</a:t>
            </a:r>
          </a:p>
          <a:p>
            <a:pPr lvl="2" algn="just" eaLnBrk="1" hangingPunct="1"/>
            <a:r>
              <a:rPr lang="en-US" sz="2000" dirty="0" smtClean="0"/>
              <a:t>la </a:t>
            </a:r>
            <a:r>
              <a:rPr lang="en-US" sz="2000" dirty="0" err="1" smtClean="0"/>
              <a:t>velocità</a:t>
            </a:r>
            <a:r>
              <a:rPr lang="en-US" sz="2000" dirty="0" smtClean="0"/>
              <a:t> è un </a:t>
            </a:r>
            <a:r>
              <a:rPr lang="en-US" sz="2000" dirty="0" err="1" smtClean="0"/>
              <a:t>obiettivo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design per le </a:t>
            </a:r>
            <a:r>
              <a:rPr lang="en-US" sz="2000" dirty="0" err="1" smtClean="0"/>
              <a:t>tecniche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hashing </a:t>
            </a:r>
            <a:r>
              <a:rPr lang="en-US" sz="2000" dirty="0" err="1" smtClean="0"/>
              <a:t>sicuro</a:t>
            </a:r>
            <a:r>
              <a:rPr lang="en-US" sz="2000" dirty="0" smtClean="0"/>
              <a:t> (…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valori</a:t>
            </a:r>
            <a:r>
              <a:rPr lang="en-US" sz="2000" dirty="0" smtClean="0"/>
              <a:t> hashes </a:t>
            </a:r>
            <a:r>
              <a:rPr lang="en-US" sz="2000" dirty="0" err="1" smtClean="0"/>
              <a:t>costituiscono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</a:t>
            </a:r>
            <a:r>
              <a:rPr lang="en-US" sz="2000" dirty="0" err="1" smtClean="0"/>
              <a:t>pilastri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qualsivoglia</a:t>
            </a:r>
            <a:r>
              <a:rPr lang="en-US" sz="2000" dirty="0" smtClean="0"/>
              <a:t> </a:t>
            </a:r>
            <a:r>
              <a:rPr lang="en-US" sz="2000" dirty="0" err="1" smtClean="0"/>
              <a:t>sistema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</a:t>
            </a:r>
            <a:r>
              <a:rPr lang="en-US" sz="2000" dirty="0" err="1" smtClean="0"/>
              <a:t>crittografia</a:t>
            </a:r>
            <a:r>
              <a:rPr lang="en-US" sz="2000" dirty="0" smtClean="0"/>
              <a:t>…ma)</a:t>
            </a:r>
          </a:p>
          <a:p>
            <a:pPr algn="just" eaLnBrk="1" hangingPunct="1"/>
            <a:endParaRPr lang="en-US" sz="2400" b="1" dirty="0" smtClean="0"/>
          </a:p>
          <a:p>
            <a:pPr algn="ctr" eaLnBrk="1" hangingPunct="1">
              <a:buFont typeface="Arial" charset="0"/>
              <a:buNone/>
            </a:pPr>
            <a:r>
              <a:rPr lang="en-US" sz="2000" b="1" dirty="0" smtClean="0"/>
              <a:t>La </a:t>
            </a:r>
            <a:r>
              <a:rPr lang="en-US" sz="2000" b="1" dirty="0" err="1" smtClean="0"/>
              <a:t>velocità</a:t>
            </a:r>
            <a:r>
              <a:rPr lang="en-US" sz="2000" b="1" dirty="0" smtClean="0"/>
              <a:t> è </a:t>
            </a:r>
            <a:r>
              <a:rPr lang="en-US" sz="2000" b="1" dirty="0" err="1" smtClean="0"/>
              <a:t>esattamente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ciò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che</a:t>
            </a:r>
            <a:r>
              <a:rPr lang="en-US" sz="2000" b="1" dirty="0" smtClean="0"/>
              <a:t> non </a:t>
            </a:r>
            <a:r>
              <a:rPr lang="en-US" sz="2000" b="1" dirty="0" err="1" smtClean="0"/>
              <a:t>si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vuole</a:t>
            </a:r>
            <a:r>
              <a:rPr lang="en-US" sz="2000" b="1" dirty="0" smtClean="0"/>
              <a:t> in </a:t>
            </a:r>
            <a:r>
              <a:rPr lang="en-US" sz="2000" b="1" dirty="0" err="1" smtClean="0"/>
              <a:t>una</a:t>
            </a:r>
            <a:endParaRPr lang="en-US" sz="2000" b="1" dirty="0" smtClean="0"/>
          </a:p>
          <a:p>
            <a:pPr algn="ctr" eaLnBrk="1" hangingPunct="1">
              <a:buFont typeface="Arial" charset="0"/>
              <a:buNone/>
            </a:pPr>
            <a:r>
              <a:rPr lang="en-US" sz="2000" b="1" dirty="0" err="1" smtClean="0"/>
              <a:t>funzione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codifica</a:t>
            </a:r>
            <a:r>
              <a:rPr lang="en-US" sz="2000" b="1" dirty="0" smtClean="0"/>
              <a:t> hash per </a:t>
            </a:r>
            <a:r>
              <a:rPr lang="en-US" sz="2000" b="1" dirty="0" err="1" smtClean="0"/>
              <a:t>una</a:t>
            </a:r>
            <a:r>
              <a:rPr lang="en-US" sz="2000" b="1" dirty="0" smtClean="0"/>
              <a:t> password!</a:t>
            </a:r>
            <a:endParaRPr lang="en-US" sz="2000" dirty="0" smtClean="0"/>
          </a:p>
          <a:p>
            <a:pPr eaLnBrk="1" hangingPunct="1"/>
            <a:endParaRPr lang="it-IT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Password crackers</a:t>
            </a:r>
            <a:endParaRPr lang="it-IT" b="1" smtClean="0"/>
          </a:p>
        </p:txBody>
      </p:sp>
      <p:sp>
        <p:nvSpPr>
          <p:cNvPr id="9219" name="Segnaposto contenut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/>
          <a:lstStyle/>
          <a:p>
            <a:pPr algn="just" eaLnBrk="1" hangingPunct="1"/>
            <a:r>
              <a:rPr lang="en-US" sz="2400" dirty="0" err="1" smtClean="0"/>
              <a:t>Gli</a:t>
            </a:r>
            <a:r>
              <a:rPr lang="en-US" sz="2400" dirty="0" smtClean="0"/>
              <a:t> </a:t>
            </a:r>
            <a:r>
              <a:rPr lang="en-US" sz="2400" dirty="0" err="1" smtClean="0"/>
              <a:t>schemi</a:t>
            </a:r>
            <a:r>
              <a:rPr lang="en-US" sz="2400" dirty="0" smtClean="0"/>
              <a:t> </a:t>
            </a:r>
            <a:r>
              <a:rPr lang="en-US" sz="2400" dirty="0" err="1" smtClean="0"/>
              <a:t>di</a:t>
            </a:r>
            <a:r>
              <a:rPr lang="en-US" sz="2400" dirty="0" smtClean="0"/>
              <a:t> password </a:t>
            </a:r>
            <a:r>
              <a:rPr lang="en-US" sz="2400" dirty="0" err="1" smtClean="0"/>
              <a:t>moderni</a:t>
            </a:r>
            <a:r>
              <a:rPr lang="en-US" sz="2400" dirty="0" smtClean="0"/>
              <a:t> </a:t>
            </a:r>
            <a:r>
              <a:rPr lang="en-US" sz="2400" dirty="0" err="1" smtClean="0"/>
              <a:t>sono</a:t>
            </a:r>
            <a:r>
              <a:rPr lang="en-US" sz="2400" dirty="0" smtClean="0"/>
              <a:t> </a:t>
            </a:r>
            <a:r>
              <a:rPr lang="en-US" sz="2400" dirty="0" err="1" smtClean="0"/>
              <a:t>attaccati</a:t>
            </a:r>
            <a:r>
              <a:rPr lang="en-US" sz="2400" dirty="0" smtClean="0"/>
              <a:t> </a:t>
            </a:r>
            <a:r>
              <a:rPr lang="en-US" sz="2400" dirty="0" smtClean="0"/>
              <a:t>con </a:t>
            </a:r>
            <a:r>
              <a:rPr lang="en-US" sz="2400" dirty="0" err="1" smtClean="0"/>
              <a:t>i</a:t>
            </a:r>
            <a:r>
              <a:rPr lang="en-US" sz="2400" dirty="0" smtClean="0"/>
              <a:t> </a:t>
            </a:r>
            <a:r>
              <a:rPr lang="en-US" sz="2400" dirty="0" smtClean="0"/>
              <a:t>password crackers </a:t>
            </a:r>
            <a:r>
              <a:rPr lang="en-US" sz="2400" dirty="0" err="1" smtClean="0"/>
              <a:t>incrementali</a:t>
            </a:r>
            <a:endParaRPr lang="en-US" sz="2400" dirty="0" smtClean="0"/>
          </a:p>
          <a:p>
            <a:pPr lvl="1" algn="just" eaLnBrk="1" hangingPunct="1"/>
            <a:r>
              <a:rPr lang="en-US" sz="2000" dirty="0" err="1" smtClean="0"/>
              <a:t>Questo</a:t>
            </a:r>
            <a:r>
              <a:rPr lang="en-US" sz="2000" dirty="0" smtClean="0"/>
              <a:t> </a:t>
            </a:r>
            <a:r>
              <a:rPr lang="en-US" sz="2000" dirty="0" err="1" smtClean="0"/>
              <a:t>approccio</a:t>
            </a:r>
            <a:r>
              <a:rPr lang="en-US" sz="2000" dirty="0" smtClean="0"/>
              <a:t> non pre-</a:t>
            </a:r>
            <a:r>
              <a:rPr lang="en-US" sz="2000" dirty="0" err="1" smtClean="0"/>
              <a:t>calcola</a:t>
            </a:r>
            <a:r>
              <a:rPr lang="en-US" sz="2000" dirty="0" smtClean="0"/>
              <a:t> </a:t>
            </a:r>
            <a:r>
              <a:rPr lang="en-US" sz="2000" dirty="0" err="1" smtClean="0"/>
              <a:t>tutte</a:t>
            </a:r>
            <a:r>
              <a:rPr lang="en-US" sz="2000" dirty="0" smtClean="0"/>
              <a:t> le </a:t>
            </a:r>
            <a:r>
              <a:rPr lang="en-US" sz="2000" dirty="0" err="1" smtClean="0"/>
              <a:t>possibili</a:t>
            </a:r>
            <a:r>
              <a:rPr lang="en-US" sz="2000" dirty="0" smtClean="0"/>
              <a:t> passwords cracked</a:t>
            </a:r>
          </a:p>
          <a:p>
            <a:pPr lvl="1" algn="just" eaLnBrk="1" hangingPunct="1"/>
            <a:r>
              <a:rPr lang="en-US" sz="2000" dirty="0" err="1" smtClean="0"/>
              <a:t>Considera</a:t>
            </a:r>
            <a:r>
              <a:rPr lang="en-US" sz="2000" dirty="0" smtClean="0"/>
              <a:t> </a:t>
            </a:r>
            <a:r>
              <a:rPr lang="en-US" sz="2000" dirty="0" err="1" smtClean="0"/>
              <a:t>ogni</a:t>
            </a:r>
            <a:r>
              <a:rPr lang="en-US" sz="2000" dirty="0" smtClean="0"/>
              <a:t> </a:t>
            </a:r>
            <a:r>
              <a:rPr lang="en-US" sz="2000" dirty="0" err="1" smtClean="0"/>
              <a:t>valore</a:t>
            </a:r>
            <a:r>
              <a:rPr lang="en-US" sz="2000" dirty="0" smtClean="0"/>
              <a:t> hash </a:t>
            </a:r>
            <a:r>
              <a:rPr lang="en-US" sz="2000" dirty="0" err="1" smtClean="0"/>
              <a:t>della</a:t>
            </a:r>
            <a:r>
              <a:rPr lang="en-US" sz="2000" dirty="0" smtClean="0"/>
              <a:t> password </a:t>
            </a:r>
            <a:r>
              <a:rPr lang="en-US" sz="2000" dirty="0" err="1" smtClean="0"/>
              <a:t>individualmente</a:t>
            </a:r>
            <a:r>
              <a:rPr lang="en-US" sz="2000" dirty="0" smtClean="0"/>
              <a:t> e </a:t>
            </a:r>
            <a:r>
              <a:rPr lang="en-US" sz="2000" dirty="0" err="1" smtClean="0"/>
              <a:t>riempie</a:t>
            </a:r>
            <a:r>
              <a:rPr lang="en-US" sz="2000" dirty="0" smtClean="0"/>
              <a:t> </a:t>
            </a:r>
            <a:r>
              <a:rPr lang="en-US" sz="2000" dirty="0" err="1" smtClean="0"/>
              <a:t>il</a:t>
            </a:r>
            <a:r>
              <a:rPr lang="en-US" sz="2000" dirty="0" smtClean="0"/>
              <a:t> </a:t>
            </a:r>
            <a:r>
              <a:rPr lang="en-US" sz="2000" dirty="0" err="1" smtClean="0"/>
              <a:t>dizionario</a:t>
            </a:r>
            <a:r>
              <a:rPr lang="en-US" sz="2000" dirty="0" smtClean="0"/>
              <a:t> </a:t>
            </a:r>
            <a:r>
              <a:rPr lang="en-US" sz="2000" dirty="0" err="1" smtClean="0"/>
              <a:t>tramite</a:t>
            </a:r>
            <a:r>
              <a:rPr lang="en-US" sz="2000" dirty="0" smtClean="0"/>
              <a:t> la </a:t>
            </a:r>
            <a:r>
              <a:rPr lang="en-US" sz="2000" dirty="0" err="1" smtClean="0"/>
              <a:t>funzione</a:t>
            </a:r>
            <a:r>
              <a:rPr lang="en-US" sz="2000" dirty="0" smtClean="0"/>
              <a:t> hash per la password (</a:t>
            </a:r>
            <a:r>
              <a:rPr lang="en-US" sz="2000" dirty="0" err="1" smtClean="0"/>
              <a:t>così</a:t>
            </a:r>
            <a:r>
              <a:rPr lang="en-US" sz="2000" dirty="0" smtClean="0"/>
              <a:t> come </a:t>
            </a:r>
            <a:r>
              <a:rPr lang="en-US" sz="2000" dirty="0" err="1" smtClean="0"/>
              <a:t>accadrebbe</a:t>
            </a:r>
            <a:r>
              <a:rPr lang="en-US" sz="2000" dirty="0" smtClean="0"/>
              <a:t> in </a:t>
            </a:r>
            <a:r>
              <a:rPr lang="en-US" sz="2000" dirty="0" err="1" smtClean="0"/>
              <a:t>una</a:t>
            </a:r>
            <a:r>
              <a:rPr lang="en-US" sz="2000" dirty="0" smtClean="0"/>
              <a:t> </a:t>
            </a:r>
            <a:r>
              <a:rPr lang="en-US" sz="2000" dirty="0" err="1" smtClean="0"/>
              <a:t>pagina</a:t>
            </a:r>
            <a:r>
              <a:rPr lang="en-US" sz="2000" dirty="0" smtClean="0"/>
              <a:t> </a:t>
            </a:r>
            <a:r>
              <a:rPr lang="en-US" sz="2000" dirty="0" err="1" smtClean="0"/>
              <a:t>di</a:t>
            </a:r>
            <a:r>
              <a:rPr lang="en-US" sz="2000" dirty="0" smtClean="0"/>
              <a:t> login) </a:t>
            </a:r>
          </a:p>
          <a:p>
            <a:pPr algn="just" eaLnBrk="1" hangingPunct="1"/>
            <a:endParaRPr lang="en-US" sz="2400" dirty="0" smtClean="0"/>
          </a:p>
          <a:p>
            <a:pPr algn="just" eaLnBrk="1" hangingPunct="1"/>
            <a:r>
              <a:rPr lang="en-US" sz="2400" b="1" dirty="0" smtClean="0"/>
              <a:t>I rainbow </a:t>
            </a:r>
            <a:r>
              <a:rPr lang="en-US" sz="2400" b="1" dirty="0" smtClean="0"/>
              <a:t>table crackers </a:t>
            </a:r>
            <a:r>
              <a:rPr lang="en-US" sz="2400" dirty="0" smtClean="0"/>
              <a:t>(</a:t>
            </a:r>
            <a:r>
              <a:rPr lang="en-US" sz="2400" dirty="0" err="1" smtClean="0"/>
              <a:t>Ophcrack</a:t>
            </a:r>
            <a:r>
              <a:rPr lang="en-US" sz="2400" dirty="0" smtClean="0"/>
              <a:t>) </a:t>
            </a:r>
            <a:r>
              <a:rPr lang="en-US" sz="2400" dirty="0" err="1" smtClean="0"/>
              <a:t>usano</a:t>
            </a:r>
            <a:r>
              <a:rPr lang="en-US" sz="2400" dirty="0" smtClean="0"/>
              <a:t> la </a:t>
            </a:r>
            <a:r>
              <a:rPr lang="en-US" sz="2400" dirty="0" err="1" smtClean="0"/>
              <a:t>risorsa</a:t>
            </a:r>
            <a:r>
              <a:rPr lang="en-US" sz="2400" dirty="0" smtClean="0"/>
              <a:t> </a:t>
            </a:r>
            <a:r>
              <a:rPr lang="en-US" sz="2400" dirty="0" err="1" smtClean="0"/>
              <a:t>spazio</a:t>
            </a:r>
            <a:r>
              <a:rPr lang="en-US" sz="2400" dirty="0" smtClean="0"/>
              <a:t> per </a:t>
            </a:r>
            <a:r>
              <a:rPr lang="en-US" sz="2400" dirty="0" err="1" smtClean="0"/>
              <a:t>attaccare</a:t>
            </a:r>
            <a:r>
              <a:rPr lang="en-US" sz="2400" dirty="0" smtClean="0"/>
              <a:t> le </a:t>
            </a:r>
            <a:r>
              <a:rPr lang="en-US" sz="2400" dirty="0" smtClean="0"/>
              <a:t>passwords.</a:t>
            </a:r>
            <a:endParaRPr lang="en-US" sz="2400" dirty="0" smtClean="0"/>
          </a:p>
          <a:p>
            <a:pPr algn="just" eaLnBrk="1" hangingPunct="1"/>
            <a:r>
              <a:rPr lang="en-US" sz="2400" b="1" dirty="0" err="1" smtClean="0"/>
              <a:t>Gli</a:t>
            </a:r>
            <a:r>
              <a:rPr lang="en-US" sz="2400" b="1" dirty="0" smtClean="0"/>
              <a:t> incremental </a:t>
            </a:r>
            <a:r>
              <a:rPr lang="en-US" sz="2400" b="1" dirty="0" smtClean="0"/>
              <a:t>crackers </a:t>
            </a:r>
            <a:r>
              <a:rPr lang="en-US" sz="2400" dirty="0" smtClean="0"/>
              <a:t>(John the Ripper, Crack, LC5) </a:t>
            </a:r>
            <a:r>
              <a:rPr lang="en-US" sz="2400" dirty="0" err="1" smtClean="0"/>
              <a:t>lavorano</a:t>
            </a:r>
            <a:r>
              <a:rPr lang="en-US" sz="2400" dirty="0" smtClean="0"/>
              <a:t> </a:t>
            </a:r>
            <a:r>
              <a:rPr lang="en-US" sz="2400" dirty="0" err="1" smtClean="0"/>
              <a:t>sfruttando</a:t>
            </a:r>
            <a:r>
              <a:rPr lang="en-US" sz="2400" dirty="0" smtClean="0"/>
              <a:t> la </a:t>
            </a:r>
            <a:r>
              <a:rPr lang="en-US" sz="2400" dirty="0" err="1" smtClean="0"/>
              <a:t>risorsa</a:t>
            </a:r>
            <a:r>
              <a:rPr lang="en-US" sz="2400" dirty="0" smtClean="0"/>
              <a:t> tempo (</a:t>
            </a:r>
            <a:r>
              <a:rPr lang="en-US" sz="2400" dirty="0" err="1" smtClean="0"/>
              <a:t>statistiche</a:t>
            </a:r>
            <a:r>
              <a:rPr lang="en-US" sz="2400" dirty="0" smtClean="0"/>
              <a:t> </a:t>
            </a:r>
            <a:r>
              <a:rPr lang="en-US" sz="2400" dirty="0" err="1" smtClean="0"/>
              <a:t>ed</a:t>
            </a:r>
            <a:r>
              <a:rPr lang="en-US" sz="2400" dirty="0" smtClean="0"/>
              <a:t> </a:t>
            </a:r>
            <a:r>
              <a:rPr lang="en-US" sz="2400" dirty="0" err="1" smtClean="0"/>
              <a:t>elaborazioni</a:t>
            </a:r>
            <a:r>
              <a:rPr lang="en-US" sz="2400" dirty="0" smtClean="0"/>
              <a:t>)</a:t>
            </a:r>
            <a:endParaRPr lang="it-IT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2553</Words>
  <Application>Microsoft Office PowerPoint</Application>
  <PresentationFormat>Presentazione su schermo (4:3)</PresentationFormat>
  <Paragraphs>310</Paragraphs>
  <Slides>27</Slides>
  <Notes>27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 New</vt:lpstr>
      <vt:lpstr>Tema di Office</vt:lpstr>
      <vt:lpstr>Password storage &amp; Friends</vt:lpstr>
      <vt:lpstr>Obiettivo</vt:lpstr>
      <vt:lpstr>Hashing e Password Storage </vt:lpstr>
      <vt:lpstr>Rainbow Tables</vt:lpstr>
      <vt:lpstr>Rainbow tables</vt:lpstr>
      <vt:lpstr>Programming Practise</vt:lpstr>
      <vt:lpstr>Esempio</vt:lpstr>
      <vt:lpstr>Esempio</vt:lpstr>
      <vt:lpstr>Password crackers</vt:lpstr>
      <vt:lpstr>Password attack game</vt:lpstr>
      <vt:lpstr>Stato dell’arte</vt:lpstr>
      <vt:lpstr>Vantaggi di bcrypt</vt:lpstr>
      <vt:lpstr>Progetto di password storage</vt:lpstr>
      <vt:lpstr>Stanford Secure Remote Password protocol</vt:lpstr>
      <vt:lpstr>Stanford Secure Remote Password protocol</vt:lpstr>
      <vt:lpstr>Stanford Secure Remote Password protocol</vt:lpstr>
      <vt:lpstr>Diapositiva 17</vt:lpstr>
      <vt:lpstr>Diapositiva 18</vt:lpstr>
      <vt:lpstr>Diapositiva 19</vt:lpstr>
      <vt:lpstr>Rubare il file delle pw con SRP consente un costoso attacco a dizionario</vt:lpstr>
      <vt:lpstr>Cosa manca a SRP per funzionare via Web?</vt:lpstr>
      <vt:lpstr>What have we learned?</vt:lpstr>
      <vt:lpstr> MS-CHAP v2 protocol </vt:lpstr>
      <vt:lpstr> MS-CHAP v2 protocol </vt:lpstr>
      <vt:lpstr> MS-CHAP v2 protocol </vt:lpstr>
      <vt:lpstr> Weaknesses </vt:lpstr>
      <vt:lpstr>Weaknesses</vt:lpstr>
    </vt:vector>
  </TitlesOfParts>
  <Company>universita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alessandra</dc:creator>
  <cp:lastModifiedBy>gio</cp:lastModifiedBy>
  <cp:revision>56</cp:revision>
  <dcterms:created xsi:type="dcterms:W3CDTF">2010-05-17T20:06:59Z</dcterms:created>
  <dcterms:modified xsi:type="dcterms:W3CDTF">2010-05-19T12:17:16Z</dcterms:modified>
</cp:coreProperties>
</file>