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0" r:id="rId4"/>
    <p:sldId id="259" r:id="rId5"/>
    <p:sldId id="262" r:id="rId6"/>
    <p:sldId id="257" r:id="rId7"/>
    <p:sldId id="261" r:id="rId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349" autoAdjust="0"/>
  </p:normalViewPr>
  <p:slideViewPr>
    <p:cSldViewPr snapToGrid="0">
      <p:cViewPr varScale="1">
        <p:scale>
          <a:sx n="83" d="100"/>
          <a:sy n="83" d="100"/>
        </p:scale>
        <p:origin x="373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01EF7-07E5-4B1F-BF19-AA7F8DCC1017}" type="datetimeFigureOut">
              <a:rPr lang="it-IT" smtClean="0"/>
              <a:t>27/09/2020</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2078B3-E2F4-4313-92DA-F384D928A3CF}" type="slidenum">
              <a:rPr lang="it-IT" smtClean="0"/>
              <a:t>‹#›</a:t>
            </a:fld>
            <a:endParaRPr lang="it-IT"/>
          </a:p>
        </p:txBody>
      </p:sp>
    </p:spTree>
    <p:extLst>
      <p:ext uri="{BB962C8B-B14F-4D97-AF65-F5344CB8AC3E}">
        <p14:creationId xmlns:p14="http://schemas.microsoft.com/office/powerpoint/2010/main" val="201846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www.imperva.com/learn/application-security/slowloris/" TargetMode="External"/><Relationship Id="rId3" Type="http://schemas.openxmlformats.org/officeDocument/2006/relationships/hyperlink" Target="https://www.imperva.com/learn/application-security/udp-flood/" TargetMode="External"/><Relationship Id="rId7" Type="http://schemas.openxmlformats.org/officeDocument/2006/relationships/hyperlink" Target="https://www.imperva.com/learn/application-security/ping-of-death/"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www.imperva.com/learn/application-security/denial-of-service/" TargetMode="External"/><Relationship Id="rId5" Type="http://schemas.openxmlformats.org/officeDocument/2006/relationships/hyperlink" Target="https://www.imperva.com/learn/application-security/syn-flood/" TargetMode="External"/><Relationship Id="rId10" Type="http://schemas.openxmlformats.org/officeDocument/2006/relationships/hyperlink" Target="https://www.imperva.com/learn/application-security/http-flood/" TargetMode="External"/><Relationship Id="rId4" Type="http://schemas.openxmlformats.org/officeDocument/2006/relationships/hyperlink" Target="https://www.imperva.com/learn/application-security/ping-icmp-flood/" TargetMode="External"/><Relationship Id="rId9" Type="http://schemas.openxmlformats.org/officeDocument/2006/relationships/hyperlink" Target="https://www.imperva.com/learn/application-security/ntp-amplific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000000"/>
                </a:solidFill>
                <a:effectLst/>
                <a:latin typeface="Inter"/>
              </a:rPr>
              <a:t>ome</a:t>
            </a:r>
            <a:r>
              <a:rPr lang="en-US" b="0" i="0" dirty="0">
                <a:solidFill>
                  <a:srgbClr val="000000"/>
                </a:solidFill>
                <a:effectLst/>
                <a:latin typeface="Inter"/>
              </a:rPr>
              <a:t> of the most commonly used DDoS attack types include:</a:t>
            </a:r>
          </a:p>
          <a:p>
            <a:pPr algn="l"/>
            <a:r>
              <a:rPr lang="en-US" b="1" i="0" u="sng" dirty="0">
                <a:solidFill>
                  <a:srgbClr val="285AE6"/>
                </a:solidFill>
                <a:effectLst/>
                <a:latin typeface="Inter"/>
                <a:hlinkClick r:id="rId3"/>
              </a:rPr>
              <a:t>UDP Flood</a:t>
            </a:r>
            <a:endParaRPr lang="en-US" b="0" i="0" dirty="0">
              <a:solidFill>
                <a:srgbClr val="000000"/>
              </a:solidFill>
              <a:effectLst/>
              <a:latin typeface="Inter"/>
            </a:endParaRPr>
          </a:p>
          <a:p>
            <a:pPr algn="l"/>
            <a:r>
              <a:rPr lang="en-US" b="0" i="0" dirty="0">
                <a:solidFill>
                  <a:srgbClr val="000000"/>
                </a:solidFill>
                <a:effectLst/>
                <a:latin typeface="Inter"/>
              </a:rPr>
              <a:t>A UDP flood, by definition, is any DDoS attack that floods a target with User Datagram Protocol (UDP) packets. The goal of the attack is to flood random ports on a remote host. This causes the host to repeatedly check for the application listening at that port, and (when no application is found) reply with an ICMP ‘Destination Unreachable’ packet. This process saps host resources, which can ultimately lead to inaccessibility.</a:t>
            </a:r>
          </a:p>
          <a:p>
            <a:pPr algn="l"/>
            <a:r>
              <a:rPr lang="en-US" b="1" i="0" u="sng" dirty="0">
                <a:solidFill>
                  <a:srgbClr val="285AE6"/>
                </a:solidFill>
                <a:effectLst/>
                <a:latin typeface="Inter"/>
                <a:hlinkClick r:id="rId4"/>
              </a:rPr>
              <a:t>ICMP (Ping) Flood</a:t>
            </a:r>
            <a:endParaRPr lang="en-US" b="0" i="0" dirty="0">
              <a:solidFill>
                <a:srgbClr val="000000"/>
              </a:solidFill>
              <a:effectLst/>
              <a:latin typeface="Inter"/>
            </a:endParaRPr>
          </a:p>
          <a:p>
            <a:pPr algn="l"/>
            <a:r>
              <a:rPr lang="en-US" b="0" i="0" dirty="0">
                <a:solidFill>
                  <a:srgbClr val="000000"/>
                </a:solidFill>
                <a:effectLst/>
                <a:latin typeface="Inter"/>
              </a:rPr>
              <a:t>Similar in principle to the UDP flood attack, an ICMP flood overwhelms the target resource with ICMP Echo Request (ping) packets, generally sending packets as fast as possible without waiting for replies. This type of attack can consume both outgoing and incoming bandwidth, since the victim’s servers will often attempt to respond with ICMP Echo Reply packets, resulting a significant overall system slowdown.</a:t>
            </a:r>
          </a:p>
          <a:p>
            <a:pPr algn="l"/>
            <a:r>
              <a:rPr lang="en-US" b="1" i="0" u="sng" dirty="0">
                <a:solidFill>
                  <a:srgbClr val="285AE6"/>
                </a:solidFill>
                <a:effectLst/>
                <a:latin typeface="Inter"/>
                <a:hlinkClick r:id="rId5"/>
              </a:rPr>
              <a:t>SYN Flood</a:t>
            </a:r>
            <a:endParaRPr lang="en-US" b="0" i="0" dirty="0">
              <a:solidFill>
                <a:srgbClr val="000000"/>
              </a:solidFill>
              <a:effectLst/>
              <a:latin typeface="Inter"/>
            </a:endParaRPr>
          </a:p>
          <a:p>
            <a:pPr algn="l"/>
            <a:r>
              <a:rPr lang="en-US" b="0" i="0" dirty="0">
                <a:solidFill>
                  <a:srgbClr val="000000"/>
                </a:solidFill>
                <a:effectLst/>
                <a:latin typeface="Inter"/>
              </a:rPr>
              <a:t>A SYN flood DDoS attack exploits a known weakness in the TCP connection sequence (the “three-way handshake”), wherein a SYN request to initiate a TCP connection with a host must be answered by a SYN-ACK response from that host, and then confirmed by an ACK response from the requester. In a SYN flood scenario, the requester sends multiple SYN requests, but either does not respond to the host’s SYN-ACK response, or sends the SYN requests from a spoofed IP address. Either way, the host system continues to wait for acknowledgement for each of the requests, binding resources until no new connections can be made, and ultimately resulting in </a:t>
            </a:r>
            <a:r>
              <a:rPr lang="en-US" b="0" i="0" u="sng" dirty="0">
                <a:solidFill>
                  <a:srgbClr val="285AE6"/>
                </a:solidFill>
                <a:effectLst/>
                <a:latin typeface="Inter"/>
                <a:hlinkClick r:id="rId6"/>
              </a:rPr>
              <a:t>denial of service</a:t>
            </a:r>
            <a:r>
              <a:rPr lang="en-US" b="0" i="0" dirty="0">
                <a:solidFill>
                  <a:srgbClr val="000000"/>
                </a:solidFill>
                <a:effectLst/>
                <a:latin typeface="Inter"/>
              </a:rPr>
              <a:t>.</a:t>
            </a:r>
          </a:p>
          <a:p>
            <a:pPr algn="l"/>
            <a:r>
              <a:rPr lang="en-US" b="1" i="0" u="sng" dirty="0">
                <a:solidFill>
                  <a:srgbClr val="285AE6"/>
                </a:solidFill>
                <a:effectLst/>
                <a:latin typeface="Inter"/>
                <a:hlinkClick r:id="rId7"/>
              </a:rPr>
              <a:t>Ping of Death</a:t>
            </a:r>
            <a:endParaRPr lang="en-US" b="0" i="0" dirty="0">
              <a:solidFill>
                <a:srgbClr val="000000"/>
              </a:solidFill>
              <a:effectLst/>
              <a:latin typeface="Inter"/>
            </a:endParaRPr>
          </a:p>
          <a:p>
            <a:pPr algn="l"/>
            <a:r>
              <a:rPr lang="en-US" b="0" i="0" dirty="0">
                <a:solidFill>
                  <a:srgbClr val="000000"/>
                </a:solidFill>
                <a:effectLst/>
                <a:latin typeface="Inter"/>
              </a:rPr>
              <a:t>A ping of death (“POD”) attack involves the attacker sending multiple malformed or malicious pings to a computer. The maximum packet length of an IP packet (including header) is 65,535 bytes. However, the Data Link Layer usually poses limits to the maximum frame size – for example 1500 bytes over an Ethernet network. In this case, a large IP packet is split across multiple IP packets (known as fragments), and the recipient host reassembles the IP fragments into the complete packet. In a Ping of Death scenario, following malicious manipulation of fragment content, the recipient ends up with an IP packet which is larger than 65,535 bytes when reassembled. This can overflow memory buffers allocated for the packet, causing denial of service for legitimate packets.</a:t>
            </a:r>
          </a:p>
          <a:p>
            <a:pPr algn="l"/>
            <a:r>
              <a:rPr lang="en-US" b="1" i="0" u="sng" dirty="0" err="1">
                <a:solidFill>
                  <a:srgbClr val="285AE6"/>
                </a:solidFill>
                <a:effectLst/>
                <a:latin typeface="Inter"/>
                <a:hlinkClick r:id="rId8"/>
              </a:rPr>
              <a:t>Slowloris</a:t>
            </a:r>
            <a:endParaRPr lang="en-US" b="0" i="0" dirty="0">
              <a:solidFill>
                <a:srgbClr val="000000"/>
              </a:solidFill>
              <a:effectLst/>
              <a:latin typeface="Inter"/>
            </a:endParaRPr>
          </a:p>
          <a:p>
            <a:pPr algn="l"/>
            <a:r>
              <a:rPr lang="en-US" b="0" i="0" dirty="0" err="1">
                <a:solidFill>
                  <a:srgbClr val="000000"/>
                </a:solidFill>
                <a:effectLst/>
                <a:latin typeface="Inter"/>
              </a:rPr>
              <a:t>Slowloris</a:t>
            </a:r>
            <a:r>
              <a:rPr lang="en-US" b="0" i="0" dirty="0">
                <a:solidFill>
                  <a:srgbClr val="000000"/>
                </a:solidFill>
                <a:effectLst/>
                <a:latin typeface="Inter"/>
              </a:rPr>
              <a:t> is a highly-targeted attack, enabling one web server to take down another server, without affecting other services or ports on the target network. </a:t>
            </a:r>
            <a:r>
              <a:rPr lang="en-US" b="0" i="0" dirty="0" err="1">
                <a:solidFill>
                  <a:srgbClr val="000000"/>
                </a:solidFill>
                <a:effectLst/>
                <a:latin typeface="Inter"/>
              </a:rPr>
              <a:t>Slowloris</a:t>
            </a:r>
            <a:r>
              <a:rPr lang="en-US" b="0" i="0" dirty="0">
                <a:solidFill>
                  <a:srgbClr val="000000"/>
                </a:solidFill>
                <a:effectLst/>
                <a:latin typeface="Inter"/>
              </a:rPr>
              <a:t> does this by holding as many connections to the target web server open for as long as possible. It accomplishes this by creating connections to the target server, but sending only a partial request. </a:t>
            </a:r>
            <a:r>
              <a:rPr lang="en-US" b="0" i="0" dirty="0" err="1">
                <a:solidFill>
                  <a:srgbClr val="000000"/>
                </a:solidFill>
                <a:effectLst/>
                <a:latin typeface="Inter"/>
              </a:rPr>
              <a:t>Slowloris</a:t>
            </a:r>
            <a:r>
              <a:rPr lang="en-US" b="0" i="0" dirty="0">
                <a:solidFill>
                  <a:srgbClr val="000000"/>
                </a:solidFill>
                <a:effectLst/>
                <a:latin typeface="Inter"/>
              </a:rPr>
              <a:t> constantly sends more HTTP headers, but never completes a request. The targeted server keeps each of these false connections open. This eventually overflows the maximum concurrent connection pool, and leads to denial of additional connections from legitimate clients.</a:t>
            </a:r>
          </a:p>
          <a:p>
            <a:pPr algn="l"/>
            <a:r>
              <a:rPr lang="en-US" b="1" i="0" u="sng" dirty="0">
                <a:solidFill>
                  <a:srgbClr val="285AE6"/>
                </a:solidFill>
                <a:effectLst/>
                <a:latin typeface="Inter"/>
                <a:hlinkClick r:id="rId9"/>
              </a:rPr>
              <a:t>NTP Amplification</a:t>
            </a:r>
            <a:endParaRPr lang="en-US" b="0" i="0" dirty="0">
              <a:solidFill>
                <a:srgbClr val="000000"/>
              </a:solidFill>
              <a:effectLst/>
              <a:latin typeface="Inter"/>
            </a:endParaRPr>
          </a:p>
          <a:p>
            <a:pPr algn="l"/>
            <a:r>
              <a:rPr lang="en-US" b="0" i="0" dirty="0">
                <a:solidFill>
                  <a:srgbClr val="000000"/>
                </a:solidFill>
                <a:effectLst/>
                <a:latin typeface="Inter"/>
              </a:rPr>
              <a:t>In NTP amplification attacks, the perpetrator exploits </a:t>
            </a:r>
            <a:r>
              <a:rPr lang="en-US" b="0" i="0" dirty="0" err="1">
                <a:solidFill>
                  <a:srgbClr val="000000"/>
                </a:solidFill>
                <a:effectLst/>
                <a:latin typeface="Inter"/>
              </a:rPr>
              <a:t>publically</a:t>
            </a:r>
            <a:r>
              <a:rPr lang="en-US" b="0" i="0" dirty="0">
                <a:solidFill>
                  <a:srgbClr val="000000"/>
                </a:solidFill>
                <a:effectLst/>
                <a:latin typeface="Inter"/>
              </a:rPr>
              <a:t>-accessible Network Time Protocol (NTP) servers to overwhelm a targeted server with UDP traffic. The attack is defined as an amplification assault because the query-to-response ratio in such scenarios is anywhere between 1:20 and 1:200 or more. This means that any attacker that obtains a list of open NTP servers (e.g., by a using tool like Metasploit or data from the Open NTP Project) can easily generate a devastating high-bandwidth, high-volume DDoS attack.</a:t>
            </a:r>
          </a:p>
          <a:p>
            <a:pPr algn="l"/>
            <a:r>
              <a:rPr lang="en-US" b="1" i="0" u="sng" dirty="0">
                <a:solidFill>
                  <a:srgbClr val="285AE6"/>
                </a:solidFill>
                <a:effectLst/>
                <a:latin typeface="Inter"/>
                <a:hlinkClick r:id="rId10"/>
              </a:rPr>
              <a:t>HTTP Flood</a:t>
            </a:r>
            <a:endParaRPr lang="en-US" b="0" i="0" dirty="0">
              <a:solidFill>
                <a:srgbClr val="000000"/>
              </a:solidFill>
              <a:effectLst/>
              <a:latin typeface="Inter"/>
            </a:endParaRPr>
          </a:p>
          <a:p>
            <a:pPr algn="l"/>
            <a:r>
              <a:rPr lang="en-US" b="0" i="0" dirty="0">
                <a:solidFill>
                  <a:srgbClr val="000000"/>
                </a:solidFill>
                <a:effectLst/>
                <a:latin typeface="Inter"/>
              </a:rPr>
              <a:t>In an HTTP flood DDoS attack, the attacker exploits seemingly-legitimate HTTP GET or POST requests to attack a web server or application. HTTP floods do not use malformed packets, spoofing or reflection techniques, and require less bandwidth than other attacks to bring down the targeted site or server. The attack is most effective when it forces the server or application to allocate the maximum resources possible in response to every single request.</a:t>
            </a:r>
          </a:p>
          <a:p>
            <a:endParaRPr lang="it-IT" dirty="0"/>
          </a:p>
        </p:txBody>
      </p:sp>
      <p:sp>
        <p:nvSpPr>
          <p:cNvPr id="4" name="Slide Number Placeholder 3"/>
          <p:cNvSpPr>
            <a:spLocks noGrp="1"/>
          </p:cNvSpPr>
          <p:nvPr>
            <p:ph type="sldNum" sz="quarter" idx="5"/>
          </p:nvPr>
        </p:nvSpPr>
        <p:spPr/>
        <p:txBody>
          <a:bodyPr/>
          <a:lstStyle/>
          <a:p>
            <a:fld id="{962078B3-E2F4-4313-92DA-F384D928A3CF}" type="slidenum">
              <a:rPr lang="it-IT" smtClean="0"/>
              <a:t>5</a:t>
            </a:fld>
            <a:endParaRPr lang="it-IT"/>
          </a:p>
        </p:txBody>
      </p:sp>
    </p:spTree>
    <p:extLst>
      <p:ext uri="{BB962C8B-B14F-4D97-AF65-F5344CB8AC3E}">
        <p14:creationId xmlns:p14="http://schemas.microsoft.com/office/powerpoint/2010/main" val="30013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D1FA9-CB79-40E6-B181-C9008A6E06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8DAB35DE-60B5-4808-8F08-7407ECCDD7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77729E65-2052-404C-9904-B647F1D16E8A}"/>
              </a:ext>
            </a:extLst>
          </p:cNvPr>
          <p:cNvSpPr>
            <a:spLocks noGrp="1"/>
          </p:cNvSpPr>
          <p:nvPr>
            <p:ph type="dt" sz="half" idx="10"/>
          </p:nvPr>
        </p:nvSpPr>
        <p:spPr/>
        <p:txBody>
          <a:bodyPr/>
          <a:lstStyle/>
          <a:p>
            <a:fld id="{DE9DA0E2-2E49-416D-A27A-5868B6F4B8AD}" type="datetimeFigureOut">
              <a:rPr lang="it-IT" smtClean="0"/>
              <a:t>27/09/2020</a:t>
            </a:fld>
            <a:endParaRPr lang="it-IT"/>
          </a:p>
        </p:txBody>
      </p:sp>
      <p:sp>
        <p:nvSpPr>
          <p:cNvPr id="5" name="Footer Placeholder 4">
            <a:extLst>
              <a:ext uri="{FF2B5EF4-FFF2-40B4-BE49-F238E27FC236}">
                <a16:creationId xmlns:a16="http://schemas.microsoft.com/office/drawing/2014/main" id="{45C9FD79-B9FC-44A9-B359-E4B22ED27F8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A3F3EE9-3CCC-4FA5-946E-C43F7D718099}"/>
              </a:ext>
            </a:extLst>
          </p:cNvPr>
          <p:cNvSpPr>
            <a:spLocks noGrp="1"/>
          </p:cNvSpPr>
          <p:nvPr>
            <p:ph type="sldNum" sz="quarter" idx="12"/>
          </p:nvPr>
        </p:nvSpPr>
        <p:spPr/>
        <p:txBody>
          <a:bodyPr/>
          <a:lstStyle/>
          <a:p>
            <a:fld id="{3D661B6B-6394-4863-AA6A-10DB2A6552DF}" type="slidenum">
              <a:rPr lang="it-IT" smtClean="0"/>
              <a:t>‹#›</a:t>
            </a:fld>
            <a:endParaRPr lang="it-IT"/>
          </a:p>
        </p:txBody>
      </p:sp>
    </p:spTree>
    <p:extLst>
      <p:ext uri="{BB962C8B-B14F-4D97-AF65-F5344CB8AC3E}">
        <p14:creationId xmlns:p14="http://schemas.microsoft.com/office/powerpoint/2010/main" val="3740148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8A86A-FA14-4223-8035-071BA2A912DB}"/>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9A305FF6-E011-4304-AA3B-644D687C65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73F5149A-DB5B-4DDC-988B-979D5D504BCB}"/>
              </a:ext>
            </a:extLst>
          </p:cNvPr>
          <p:cNvSpPr>
            <a:spLocks noGrp="1"/>
          </p:cNvSpPr>
          <p:nvPr>
            <p:ph type="dt" sz="half" idx="10"/>
          </p:nvPr>
        </p:nvSpPr>
        <p:spPr/>
        <p:txBody>
          <a:bodyPr/>
          <a:lstStyle/>
          <a:p>
            <a:fld id="{DE9DA0E2-2E49-416D-A27A-5868B6F4B8AD}" type="datetimeFigureOut">
              <a:rPr lang="it-IT" smtClean="0"/>
              <a:t>27/09/2020</a:t>
            </a:fld>
            <a:endParaRPr lang="it-IT"/>
          </a:p>
        </p:txBody>
      </p:sp>
      <p:sp>
        <p:nvSpPr>
          <p:cNvPr id="5" name="Footer Placeholder 4">
            <a:extLst>
              <a:ext uri="{FF2B5EF4-FFF2-40B4-BE49-F238E27FC236}">
                <a16:creationId xmlns:a16="http://schemas.microsoft.com/office/drawing/2014/main" id="{26947779-B15B-4319-BB02-D1CA19DDFA13}"/>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DA850715-C55E-45F3-A225-436DB0776713}"/>
              </a:ext>
            </a:extLst>
          </p:cNvPr>
          <p:cNvSpPr>
            <a:spLocks noGrp="1"/>
          </p:cNvSpPr>
          <p:nvPr>
            <p:ph type="sldNum" sz="quarter" idx="12"/>
          </p:nvPr>
        </p:nvSpPr>
        <p:spPr/>
        <p:txBody>
          <a:bodyPr/>
          <a:lstStyle/>
          <a:p>
            <a:fld id="{3D661B6B-6394-4863-AA6A-10DB2A6552DF}" type="slidenum">
              <a:rPr lang="it-IT" smtClean="0"/>
              <a:t>‹#›</a:t>
            </a:fld>
            <a:endParaRPr lang="it-IT"/>
          </a:p>
        </p:txBody>
      </p:sp>
    </p:spTree>
    <p:extLst>
      <p:ext uri="{BB962C8B-B14F-4D97-AF65-F5344CB8AC3E}">
        <p14:creationId xmlns:p14="http://schemas.microsoft.com/office/powerpoint/2010/main" val="2353451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6FBD3F-A5CF-446B-9873-683A39737B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CD4942F4-DDCD-4D79-9F14-1A3EDDFE66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3F7D586-5D86-4BD8-B869-582BA53F674B}"/>
              </a:ext>
            </a:extLst>
          </p:cNvPr>
          <p:cNvSpPr>
            <a:spLocks noGrp="1"/>
          </p:cNvSpPr>
          <p:nvPr>
            <p:ph type="dt" sz="half" idx="10"/>
          </p:nvPr>
        </p:nvSpPr>
        <p:spPr/>
        <p:txBody>
          <a:bodyPr/>
          <a:lstStyle/>
          <a:p>
            <a:fld id="{DE9DA0E2-2E49-416D-A27A-5868B6F4B8AD}" type="datetimeFigureOut">
              <a:rPr lang="it-IT" smtClean="0"/>
              <a:t>27/09/2020</a:t>
            </a:fld>
            <a:endParaRPr lang="it-IT"/>
          </a:p>
        </p:txBody>
      </p:sp>
      <p:sp>
        <p:nvSpPr>
          <p:cNvPr id="5" name="Footer Placeholder 4">
            <a:extLst>
              <a:ext uri="{FF2B5EF4-FFF2-40B4-BE49-F238E27FC236}">
                <a16:creationId xmlns:a16="http://schemas.microsoft.com/office/drawing/2014/main" id="{749E199D-6EE9-4454-BCC0-5F0349B81A1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EA74E3F-770A-4D1C-B9A3-5D5CD7B46D73}"/>
              </a:ext>
            </a:extLst>
          </p:cNvPr>
          <p:cNvSpPr>
            <a:spLocks noGrp="1"/>
          </p:cNvSpPr>
          <p:nvPr>
            <p:ph type="sldNum" sz="quarter" idx="12"/>
          </p:nvPr>
        </p:nvSpPr>
        <p:spPr/>
        <p:txBody>
          <a:bodyPr/>
          <a:lstStyle/>
          <a:p>
            <a:fld id="{3D661B6B-6394-4863-AA6A-10DB2A6552DF}" type="slidenum">
              <a:rPr lang="it-IT" smtClean="0"/>
              <a:t>‹#›</a:t>
            </a:fld>
            <a:endParaRPr lang="it-IT"/>
          </a:p>
        </p:txBody>
      </p:sp>
    </p:spTree>
    <p:extLst>
      <p:ext uri="{BB962C8B-B14F-4D97-AF65-F5344CB8AC3E}">
        <p14:creationId xmlns:p14="http://schemas.microsoft.com/office/powerpoint/2010/main" val="4134449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4CF4-A848-4B12-9FBF-B2E1568EAB25}"/>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842A23DF-7006-4141-AAB5-A1FB343A03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983E599-866E-4D39-ADE9-201F98E0C271}"/>
              </a:ext>
            </a:extLst>
          </p:cNvPr>
          <p:cNvSpPr>
            <a:spLocks noGrp="1"/>
          </p:cNvSpPr>
          <p:nvPr>
            <p:ph type="dt" sz="half" idx="10"/>
          </p:nvPr>
        </p:nvSpPr>
        <p:spPr/>
        <p:txBody>
          <a:bodyPr/>
          <a:lstStyle/>
          <a:p>
            <a:fld id="{DE9DA0E2-2E49-416D-A27A-5868B6F4B8AD}" type="datetimeFigureOut">
              <a:rPr lang="it-IT" smtClean="0"/>
              <a:t>27/09/2020</a:t>
            </a:fld>
            <a:endParaRPr lang="it-IT"/>
          </a:p>
        </p:txBody>
      </p:sp>
      <p:sp>
        <p:nvSpPr>
          <p:cNvPr id="5" name="Footer Placeholder 4">
            <a:extLst>
              <a:ext uri="{FF2B5EF4-FFF2-40B4-BE49-F238E27FC236}">
                <a16:creationId xmlns:a16="http://schemas.microsoft.com/office/drawing/2014/main" id="{B9C03A84-F14C-4335-B343-F2F9F2F1F40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BA9BC14-FBA7-4B62-9BD6-DC8655DF4EC6}"/>
              </a:ext>
            </a:extLst>
          </p:cNvPr>
          <p:cNvSpPr>
            <a:spLocks noGrp="1"/>
          </p:cNvSpPr>
          <p:nvPr>
            <p:ph type="sldNum" sz="quarter" idx="12"/>
          </p:nvPr>
        </p:nvSpPr>
        <p:spPr/>
        <p:txBody>
          <a:bodyPr/>
          <a:lstStyle/>
          <a:p>
            <a:fld id="{3D661B6B-6394-4863-AA6A-10DB2A6552DF}" type="slidenum">
              <a:rPr lang="it-IT" smtClean="0"/>
              <a:t>‹#›</a:t>
            </a:fld>
            <a:endParaRPr lang="it-IT"/>
          </a:p>
        </p:txBody>
      </p:sp>
    </p:spTree>
    <p:extLst>
      <p:ext uri="{BB962C8B-B14F-4D97-AF65-F5344CB8AC3E}">
        <p14:creationId xmlns:p14="http://schemas.microsoft.com/office/powerpoint/2010/main" val="1421439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45C20-072C-4622-9D24-60E4EAA819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97F88AB8-7AFE-4A78-89C6-0003F73FC3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5A7DAD-33AA-4657-8F94-30C47CC43DBE}"/>
              </a:ext>
            </a:extLst>
          </p:cNvPr>
          <p:cNvSpPr>
            <a:spLocks noGrp="1"/>
          </p:cNvSpPr>
          <p:nvPr>
            <p:ph type="dt" sz="half" idx="10"/>
          </p:nvPr>
        </p:nvSpPr>
        <p:spPr/>
        <p:txBody>
          <a:bodyPr/>
          <a:lstStyle/>
          <a:p>
            <a:fld id="{DE9DA0E2-2E49-416D-A27A-5868B6F4B8AD}" type="datetimeFigureOut">
              <a:rPr lang="it-IT" smtClean="0"/>
              <a:t>27/09/2020</a:t>
            </a:fld>
            <a:endParaRPr lang="it-IT"/>
          </a:p>
        </p:txBody>
      </p:sp>
      <p:sp>
        <p:nvSpPr>
          <p:cNvPr id="5" name="Footer Placeholder 4">
            <a:extLst>
              <a:ext uri="{FF2B5EF4-FFF2-40B4-BE49-F238E27FC236}">
                <a16:creationId xmlns:a16="http://schemas.microsoft.com/office/drawing/2014/main" id="{AE430472-B9F4-44BE-8F04-8317214B69DA}"/>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0F87865-2586-491D-A1EC-FC8E83F7289E}"/>
              </a:ext>
            </a:extLst>
          </p:cNvPr>
          <p:cNvSpPr>
            <a:spLocks noGrp="1"/>
          </p:cNvSpPr>
          <p:nvPr>
            <p:ph type="sldNum" sz="quarter" idx="12"/>
          </p:nvPr>
        </p:nvSpPr>
        <p:spPr/>
        <p:txBody>
          <a:bodyPr/>
          <a:lstStyle/>
          <a:p>
            <a:fld id="{3D661B6B-6394-4863-AA6A-10DB2A6552DF}" type="slidenum">
              <a:rPr lang="it-IT" smtClean="0"/>
              <a:t>‹#›</a:t>
            </a:fld>
            <a:endParaRPr lang="it-IT"/>
          </a:p>
        </p:txBody>
      </p:sp>
    </p:spTree>
    <p:extLst>
      <p:ext uri="{BB962C8B-B14F-4D97-AF65-F5344CB8AC3E}">
        <p14:creationId xmlns:p14="http://schemas.microsoft.com/office/powerpoint/2010/main" val="2119791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9117-421F-4B9A-A7C2-CBB3049FAA5F}"/>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7B0150F4-2278-4C12-B918-62CD59FAB8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CBC10727-E031-4885-9834-D028225D78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2E9DB111-BDDA-4DA2-98EA-978683BFF588}"/>
              </a:ext>
            </a:extLst>
          </p:cNvPr>
          <p:cNvSpPr>
            <a:spLocks noGrp="1"/>
          </p:cNvSpPr>
          <p:nvPr>
            <p:ph type="dt" sz="half" idx="10"/>
          </p:nvPr>
        </p:nvSpPr>
        <p:spPr/>
        <p:txBody>
          <a:bodyPr/>
          <a:lstStyle/>
          <a:p>
            <a:fld id="{DE9DA0E2-2E49-416D-A27A-5868B6F4B8AD}" type="datetimeFigureOut">
              <a:rPr lang="it-IT" smtClean="0"/>
              <a:t>27/09/2020</a:t>
            </a:fld>
            <a:endParaRPr lang="it-IT"/>
          </a:p>
        </p:txBody>
      </p:sp>
      <p:sp>
        <p:nvSpPr>
          <p:cNvPr id="6" name="Footer Placeholder 5">
            <a:extLst>
              <a:ext uri="{FF2B5EF4-FFF2-40B4-BE49-F238E27FC236}">
                <a16:creationId xmlns:a16="http://schemas.microsoft.com/office/drawing/2014/main" id="{1171166C-B203-4BB6-BCE8-290EDC5E062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DE057468-6C99-4169-9861-268DA1DCACB7}"/>
              </a:ext>
            </a:extLst>
          </p:cNvPr>
          <p:cNvSpPr>
            <a:spLocks noGrp="1"/>
          </p:cNvSpPr>
          <p:nvPr>
            <p:ph type="sldNum" sz="quarter" idx="12"/>
          </p:nvPr>
        </p:nvSpPr>
        <p:spPr/>
        <p:txBody>
          <a:bodyPr/>
          <a:lstStyle/>
          <a:p>
            <a:fld id="{3D661B6B-6394-4863-AA6A-10DB2A6552DF}" type="slidenum">
              <a:rPr lang="it-IT" smtClean="0"/>
              <a:t>‹#›</a:t>
            </a:fld>
            <a:endParaRPr lang="it-IT"/>
          </a:p>
        </p:txBody>
      </p:sp>
    </p:spTree>
    <p:extLst>
      <p:ext uri="{BB962C8B-B14F-4D97-AF65-F5344CB8AC3E}">
        <p14:creationId xmlns:p14="http://schemas.microsoft.com/office/powerpoint/2010/main" val="293391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68E4-B7A2-417D-B11C-91196AF61EC5}"/>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4101FF7-4566-4678-ACD8-70FF09448B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7088C9-5875-40E7-87D1-58F4F12C25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62A42FBC-02E0-475E-B3F4-FADCA7F4D7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A2D9AB-5AEB-407A-9533-F183FE3000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3F76CC5D-0849-42D2-BCDE-FAA3B89675B2}"/>
              </a:ext>
            </a:extLst>
          </p:cNvPr>
          <p:cNvSpPr>
            <a:spLocks noGrp="1"/>
          </p:cNvSpPr>
          <p:nvPr>
            <p:ph type="dt" sz="half" idx="10"/>
          </p:nvPr>
        </p:nvSpPr>
        <p:spPr/>
        <p:txBody>
          <a:bodyPr/>
          <a:lstStyle/>
          <a:p>
            <a:fld id="{DE9DA0E2-2E49-416D-A27A-5868B6F4B8AD}" type="datetimeFigureOut">
              <a:rPr lang="it-IT" smtClean="0"/>
              <a:t>27/09/2020</a:t>
            </a:fld>
            <a:endParaRPr lang="it-IT"/>
          </a:p>
        </p:txBody>
      </p:sp>
      <p:sp>
        <p:nvSpPr>
          <p:cNvPr id="8" name="Footer Placeholder 7">
            <a:extLst>
              <a:ext uri="{FF2B5EF4-FFF2-40B4-BE49-F238E27FC236}">
                <a16:creationId xmlns:a16="http://schemas.microsoft.com/office/drawing/2014/main" id="{4EC7AD67-AFB7-4B34-AA89-8103C109B634}"/>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DABE18E8-82D4-47FB-9ADC-BC4D5A7DC0E1}"/>
              </a:ext>
            </a:extLst>
          </p:cNvPr>
          <p:cNvSpPr>
            <a:spLocks noGrp="1"/>
          </p:cNvSpPr>
          <p:nvPr>
            <p:ph type="sldNum" sz="quarter" idx="12"/>
          </p:nvPr>
        </p:nvSpPr>
        <p:spPr/>
        <p:txBody>
          <a:bodyPr/>
          <a:lstStyle/>
          <a:p>
            <a:fld id="{3D661B6B-6394-4863-AA6A-10DB2A6552DF}" type="slidenum">
              <a:rPr lang="it-IT" smtClean="0"/>
              <a:t>‹#›</a:t>
            </a:fld>
            <a:endParaRPr lang="it-IT"/>
          </a:p>
        </p:txBody>
      </p:sp>
    </p:spTree>
    <p:extLst>
      <p:ext uri="{BB962C8B-B14F-4D97-AF65-F5344CB8AC3E}">
        <p14:creationId xmlns:p14="http://schemas.microsoft.com/office/powerpoint/2010/main" val="3843319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CE6E-C0D9-4908-8308-2567476D1A23}"/>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95F6D82A-829F-45B3-84AF-65A75A6ACEB1}"/>
              </a:ext>
            </a:extLst>
          </p:cNvPr>
          <p:cNvSpPr>
            <a:spLocks noGrp="1"/>
          </p:cNvSpPr>
          <p:nvPr>
            <p:ph type="dt" sz="half" idx="10"/>
          </p:nvPr>
        </p:nvSpPr>
        <p:spPr/>
        <p:txBody>
          <a:bodyPr/>
          <a:lstStyle/>
          <a:p>
            <a:fld id="{DE9DA0E2-2E49-416D-A27A-5868B6F4B8AD}" type="datetimeFigureOut">
              <a:rPr lang="it-IT" smtClean="0"/>
              <a:t>27/09/2020</a:t>
            </a:fld>
            <a:endParaRPr lang="it-IT"/>
          </a:p>
        </p:txBody>
      </p:sp>
      <p:sp>
        <p:nvSpPr>
          <p:cNvPr id="4" name="Footer Placeholder 3">
            <a:extLst>
              <a:ext uri="{FF2B5EF4-FFF2-40B4-BE49-F238E27FC236}">
                <a16:creationId xmlns:a16="http://schemas.microsoft.com/office/drawing/2014/main" id="{AA9B4A16-0A78-418A-9EE7-68800C002FF3}"/>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BB54D165-06E5-46E1-9092-768B7ACA17F3}"/>
              </a:ext>
            </a:extLst>
          </p:cNvPr>
          <p:cNvSpPr>
            <a:spLocks noGrp="1"/>
          </p:cNvSpPr>
          <p:nvPr>
            <p:ph type="sldNum" sz="quarter" idx="12"/>
          </p:nvPr>
        </p:nvSpPr>
        <p:spPr/>
        <p:txBody>
          <a:bodyPr/>
          <a:lstStyle/>
          <a:p>
            <a:fld id="{3D661B6B-6394-4863-AA6A-10DB2A6552DF}" type="slidenum">
              <a:rPr lang="it-IT" smtClean="0"/>
              <a:t>‹#›</a:t>
            </a:fld>
            <a:endParaRPr lang="it-IT"/>
          </a:p>
        </p:txBody>
      </p:sp>
    </p:spTree>
    <p:extLst>
      <p:ext uri="{BB962C8B-B14F-4D97-AF65-F5344CB8AC3E}">
        <p14:creationId xmlns:p14="http://schemas.microsoft.com/office/powerpoint/2010/main" val="3614481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08EDD2-9D06-431A-A0E6-CC71C443A077}"/>
              </a:ext>
            </a:extLst>
          </p:cNvPr>
          <p:cNvSpPr>
            <a:spLocks noGrp="1"/>
          </p:cNvSpPr>
          <p:nvPr>
            <p:ph type="dt" sz="half" idx="10"/>
          </p:nvPr>
        </p:nvSpPr>
        <p:spPr/>
        <p:txBody>
          <a:bodyPr/>
          <a:lstStyle/>
          <a:p>
            <a:fld id="{DE9DA0E2-2E49-416D-A27A-5868B6F4B8AD}" type="datetimeFigureOut">
              <a:rPr lang="it-IT" smtClean="0"/>
              <a:t>27/09/2020</a:t>
            </a:fld>
            <a:endParaRPr lang="it-IT"/>
          </a:p>
        </p:txBody>
      </p:sp>
      <p:sp>
        <p:nvSpPr>
          <p:cNvPr id="3" name="Footer Placeholder 2">
            <a:extLst>
              <a:ext uri="{FF2B5EF4-FFF2-40B4-BE49-F238E27FC236}">
                <a16:creationId xmlns:a16="http://schemas.microsoft.com/office/drawing/2014/main" id="{9759BE4C-450E-4DD8-A8DD-AFCA4404BA19}"/>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E0D96DB-B92A-4813-B3B3-E47BA60F25B3}"/>
              </a:ext>
            </a:extLst>
          </p:cNvPr>
          <p:cNvSpPr>
            <a:spLocks noGrp="1"/>
          </p:cNvSpPr>
          <p:nvPr>
            <p:ph type="sldNum" sz="quarter" idx="12"/>
          </p:nvPr>
        </p:nvSpPr>
        <p:spPr/>
        <p:txBody>
          <a:bodyPr/>
          <a:lstStyle/>
          <a:p>
            <a:fld id="{3D661B6B-6394-4863-AA6A-10DB2A6552DF}" type="slidenum">
              <a:rPr lang="it-IT" smtClean="0"/>
              <a:t>‹#›</a:t>
            </a:fld>
            <a:endParaRPr lang="it-IT"/>
          </a:p>
        </p:txBody>
      </p:sp>
    </p:spTree>
    <p:extLst>
      <p:ext uri="{BB962C8B-B14F-4D97-AF65-F5344CB8AC3E}">
        <p14:creationId xmlns:p14="http://schemas.microsoft.com/office/powerpoint/2010/main" val="3364309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775D-60E4-4C9F-A1C0-13CAC1399C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EE433941-BDE3-4C44-AFC4-31A470D54F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CA043948-2D08-452F-9B53-EE77BE7073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D7F425-ED71-483B-9639-6DD81E731B35}"/>
              </a:ext>
            </a:extLst>
          </p:cNvPr>
          <p:cNvSpPr>
            <a:spLocks noGrp="1"/>
          </p:cNvSpPr>
          <p:nvPr>
            <p:ph type="dt" sz="half" idx="10"/>
          </p:nvPr>
        </p:nvSpPr>
        <p:spPr/>
        <p:txBody>
          <a:bodyPr/>
          <a:lstStyle/>
          <a:p>
            <a:fld id="{DE9DA0E2-2E49-416D-A27A-5868B6F4B8AD}" type="datetimeFigureOut">
              <a:rPr lang="it-IT" smtClean="0"/>
              <a:t>27/09/2020</a:t>
            </a:fld>
            <a:endParaRPr lang="it-IT"/>
          </a:p>
        </p:txBody>
      </p:sp>
      <p:sp>
        <p:nvSpPr>
          <p:cNvPr id="6" name="Footer Placeholder 5">
            <a:extLst>
              <a:ext uri="{FF2B5EF4-FFF2-40B4-BE49-F238E27FC236}">
                <a16:creationId xmlns:a16="http://schemas.microsoft.com/office/drawing/2014/main" id="{DE49A0B1-2F55-45A1-9CC0-4EB265A4B997}"/>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50DBABA4-6619-4500-8BAB-0030D4782D0D}"/>
              </a:ext>
            </a:extLst>
          </p:cNvPr>
          <p:cNvSpPr>
            <a:spLocks noGrp="1"/>
          </p:cNvSpPr>
          <p:nvPr>
            <p:ph type="sldNum" sz="quarter" idx="12"/>
          </p:nvPr>
        </p:nvSpPr>
        <p:spPr/>
        <p:txBody>
          <a:bodyPr/>
          <a:lstStyle/>
          <a:p>
            <a:fld id="{3D661B6B-6394-4863-AA6A-10DB2A6552DF}" type="slidenum">
              <a:rPr lang="it-IT" smtClean="0"/>
              <a:t>‹#›</a:t>
            </a:fld>
            <a:endParaRPr lang="it-IT"/>
          </a:p>
        </p:txBody>
      </p:sp>
    </p:spTree>
    <p:extLst>
      <p:ext uri="{BB962C8B-B14F-4D97-AF65-F5344CB8AC3E}">
        <p14:creationId xmlns:p14="http://schemas.microsoft.com/office/powerpoint/2010/main" val="2691096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A150-DF05-46F2-A9B3-A18376147D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CD4978EA-18C5-4086-9F6F-E54A61398B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9CA2DEAD-2609-4DD6-8FE6-66534A8EF0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5CF1D-D5EF-41DD-B2F9-9AD83A47E1DD}"/>
              </a:ext>
            </a:extLst>
          </p:cNvPr>
          <p:cNvSpPr>
            <a:spLocks noGrp="1"/>
          </p:cNvSpPr>
          <p:nvPr>
            <p:ph type="dt" sz="half" idx="10"/>
          </p:nvPr>
        </p:nvSpPr>
        <p:spPr/>
        <p:txBody>
          <a:bodyPr/>
          <a:lstStyle/>
          <a:p>
            <a:fld id="{DE9DA0E2-2E49-416D-A27A-5868B6F4B8AD}" type="datetimeFigureOut">
              <a:rPr lang="it-IT" smtClean="0"/>
              <a:t>27/09/2020</a:t>
            </a:fld>
            <a:endParaRPr lang="it-IT"/>
          </a:p>
        </p:txBody>
      </p:sp>
      <p:sp>
        <p:nvSpPr>
          <p:cNvPr id="6" name="Footer Placeholder 5">
            <a:extLst>
              <a:ext uri="{FF2B5EF4-FFF2-40B4-BE49-F238E27FC236}">
                <a16:creationId xmlns:a16="http://schemas.microsoft.com/office/drawing/2014/main" id="{D9839E22-B27F-4339-BE84-A6D35D62DB5B}"/>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6A4D164D-433A-4956-A335-FFAB270B9598}"/>
              </a:ext>
            </a:extLst>
          </p:cNvPr>
          <p:cNvSpPr>
            <a:spLocks noGrp="1"/>
          </p:cNvSpPr>
          <p:nvPr>
            <p:ph type="sldNum" sz="quarter" idx="12"/>
          </p:nvPr>
        </p:nvSpPr>
        <p:spPr/>
        <p:txBody>
          <a:bodyPr/>
          <a:lstStyle/>
          <a:p>
            <a:fld id="{3D661B6B-6394-4863-AA6A-10DB2A6552DF}" type="slidenum">
              <a:rPr lang="it-IT" smtClean="0"/>
              <a:t>‹#›</a:t>
            </a:fld>
            <a:endParaRPr lang="it-IT"/>
          </a:p>
        </p:txBody>
      </p:sp>
    </p:spTree>
    <p:extLst>
      <p:ext uri="{BB962C8B-B14F-4D97-AF65-F5344CB8AC3E}">
        <p14:creationId xmlns:p14="http://schemas.microsoft.com/office/powerpoint/2010/main" val="476002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213C6E-FD6A-4E9C-8179-BC898DA9B5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24375368-F175-4D9D-8940-DC2FA55E7D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57FD1D7-F3AF-4C17-BCB2-82297C793E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DA0E2-2E49-416D-A27A-5868B6F4B8AD}" type="datetimeFigureOut">
              <a:rPr lang="it-IT" smtClean="0"/>
              <a:t>27/09/2020</a:t>
            </a:fld>
            <a:endParaRPr lang="it-IT"/>
          </a:p>
        </p:txBody>
      </p:sp>
      <p:sp>
        <p:nvSpPr>
          <p:cNvPr id="5" name="Footer Placeholder 4">
            <a:extLst>
              <a:ext uri="{FF2B5EF4-FFF2-40B4-BE49-F238E27FC236}">
                <a16:creationId xmlns:a16="http://schemas.microsoft.com/office/drawing/2014/main" id="{BC8677FF-F34B-4DE3-8F89-EC40649338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FCA2B3DC-708C-44A3-B469-64A945519E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61B6B-6394-4863-AA6A-10DB2A6552DF}" type="slidenum">
              <a:rPr lang="it-IT" smtClean="0"/>
              <a:t>‹#›</a:t>
            </a:fld>
            <a:endParaRPr lang="it-IT"/>
          </a:p>
        </p:txBody>
      </p:sp>
    </p:spTree>
    <p:extLst>
      <p:ext uri="{BB962C8B-B14F-4D97-AF65-F5344CB8AC3E}">
        <p14:creationId xmlns:p14="http://schemas.microsoft.com/office/powerpoint/2010/main" val="3892742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FF5CA-8C5A-424D-88B6-C38E3DDE7C3D}"/>
              </a:ext>
            </a:extLst>
          </p:cNvPr>
          <p:cNvSpPr>
            <a:spLocks noGrp="1"/>
          </p:cNvSpPr>
          <p:nvPr>
            <p:ph type="ctrTitle"/>
          </p:nvPr>
        </p:nvSpPr>
        <p:spPr/>
        <p:txBody>
          <a:bodyPr/>
          <a:lstStyle/>
          <a:p>
            <a:r>
              <a:rPr lang="en-US" dirty="0"/>
              <a:t>DDoS Mitigation</a:t>
            </a:r>
            <a:endParaRPr lang="it-IT" dirty="0"/>
          </a:p>
        </p:txBody>
      </p:sp>
      <p:sp>
        <p:nvSpPr>
          <p:cNvPr id="3" name="Subtitle 2">
            <a:extLst>
              <a:ext uri="{FF2B5EF4-FFF2-40B4-BE49-F238E27FC236}">
                <a16:creationId xmlns:a16="http://schemas.microsoft.com/office/drawing/2014/main" id="{A77DB5B1-A1C1-4624-94DD-D5BEC682514E}"/>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1540766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5576E-99BF-46E1-9CDC-1514D265FA86}"/>
              </a:ext>
            </a:extLst>
          </p:cNvPr>
          <p:cNvSpPr>
            <a:spLocks noGrp="1"/>
          </p:cNvSpPr>
          <p:nvPr>
            <p:ph type="title"/>
          </p:nvPr>
        </p:nvSpPr>
        <p:spPr/>
        <p:txBody>
          <a:bodyPr/>
          <a:lstStyle/>
          <a:p>
            <a:r>
              <a:rPr lang="en-US" dirty="0"/>
              <a:t>DDoS Attack patterns</a:t>
            </a:r>
            <a:endParaRPr lang="it-IT" dirty="0"/>
          </a:p>
        </p:txBody>
      </p:sp>
      <p:sp>
        <p:nvSpPr>
          <p:cNvPr id="3" name="Content Placeholder 2">
            <a:extLst>
              <a:ext uri="{FF2B5EF4-FFF2-40B4-BE49-F238E27FC236}">
                <a16:creationId xmlns:a16="http://schemas.microsoft.com/office/drawing/2014/main" id="{2D27A8CC-985C-4709-B0B7-CC807FBCBDAC}"/>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ATT Aleck Sans"/>
              </a:rPr>
              <a:t>Saturating bandwidth with massive volumes of traffic,</a:t>
            </a:r>
          </a:p>
          <a:p>
            <a:pPr algn="l">
              <a:buFont typeface="Arial" panose="020B0604020202020204" pitchFamily="34" charset="0"/>
              <a:buChar char="•"/>
            </a:pPr>
            <a:r>
              <a:rPr lang="en-US" b="0" i="0" dirty="0">
                <a:solidFill>
                  <a:srgbClr val="000000"/>
                </a:solidFill>
                <a:effectLst/>
                <a:latin typeface="ATT Aleck Sans"/>
              </a:rPr>
              <a:t>Filling up system resources with half-open connection requests</a:t>
            </a:r>
          </a:p>
          <a:p>
            <a:pPr algn="l">
              <a:buFont typeface="Arial" panose="020B0604020202020204" pitchFamily="34" charset="0"/>
              <a:buChar char="•"/>
            </a:pPr>
            <a:r>
              <a:rPr lang="en-US" b="0" i="0" dirty="0">
                <a:solidFill>
                  <a:srgbClr val="000000"/>
                </a:solidFill>
                <a:effectLst/>
                <a:latin typeface="ATT Aleck Sans"/>
              </a:rPr>
              <a:t>Crashing web application servers with voluminous requests for random information    </a:t>
            </a:r>
          </a:p>
          <a:p>
            <a:endParaRPr lang="it-IT" dirty="0"/>
          </a:p>
        </p:txBody>
      </p:sp>
    </p:spTree>
    <p:extLst>
      <p:ext uri="{BB962C8B-B14F-4D97-AF65-F5344CB8AC3E}">
        <p14:creationId xmlns:p14="http://schemas.microsoft.com/office/powerpoint/2010/main" val="3372061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D045-1F46-4807-A11A-4ADF95D6BE1E}"/>
              </a:ext>
            </a:extLst>
          </p:cNvPr>
          <p:cNvSpPr>
            <a:spLocks noGrp="1"/>
          </p:cNvSpPr>
          <p:nvPr>
            <p:ph type="title"/>
          </p:nvPr>
        </p:nvSpPr>
        <p:spPr/>
        <p:txBody>
          <a:bodyPr/>
          <a:lstStyle/>
          <a:p>
            <a:r>
              <a:rPr lang="en-US" dirty="0"/>
              <a:t>Reflection: send one, get many</a:t>
            </a:r>
            <a:endParaRPr lang="it-IT" dirty="0"/>
          </a:p>
        </p:txBody>
      </p:sp>
      <p:sp>
        <p:nvSpPr>
          <p:cNvPr id="3" name="Content Placeholder 2">
            <a:extLst>
              <a:ext uri="{FF2B5EF4-FFF2-40B4-BE49-F238E27FC236}">
                <a16:creationId xmlns:a16="http://schemas.microsoft.com/office/drawing/2014/main" id="{C4AF0C8F-BE30-4ACC-891D-318995A788F2}"/>
              </a:ext>
            </a:extLst>
          </p:cNvPr>
          <p:cNvSpPr>
            <a:spLocks noGrp="1"/>
          </p:cNvSpPr>
          <p:nvPr>
            <p:ph idx="1"/>
          </p:nvPr>
        </p:nvSpPr>
        <p:spPr/>
        <p:txBody>
          <a:bodyPr/>
          <a:lstStyle/>
          <a:p>
            <a:r>
              <a:rPr lang="en-US" dirty="0"/>
              <a:t>Examples: Smurf, NTP-based DDoS</a:t>
            </a:r>
          </a:p>
          <a:p>
            <a:r>
              <a:rPr lang="en-US" dirty="0"/>
              <a:t>Works also in real life: the Gish Galloping principle</a:t>
            </a:r>
            <a:endParaRPr lang="it-IT" dirty="0"/>
          </a:p>
        </p:txBody>
      </p:sp>
    </p:spTree>
    <p:extLst>
      <p:ext uri="{BB962C8B-B14F-4D97-AF65-F5344CB8AC3E}">
        <p14:creationId xmlns:p14="http://schemas.microsoft.com/office/powerpoint/2010/main" val="284771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303D-0AC9-491E-8871-487D81CF3D8E}"/>
              </a:ext>
            </a:extLst>
          </p:cNvPr>
          <p:cNvSpPr>
            <a:spLocks noGrp="1"/>
          </p:cNvSpPr>
          <p:nvPr>
            <p:ph type="title"/>
          </p:nvPr>
        </p:nvSpPr>
        <p:spPr/>
        <p:txBody>
          <a:bodyPr/>
          <a:lstStyle/>
          <a:p>
            <a:r>
              <a:rPr lang="en-US" dirty="0"/>
              <a:t>Case study: the </a:t>
            </a:r>
            <a:r>
              <a:rPr lang="en-US" dirty="0" err="1"/>
              <a:t>Mirai</a:t>
            </a:r>
            <a:r>
              <a:rPr lang="en-US" dirty="0"/>
              <a:t> botnet, LOIC and HOIC </a:t>
            </a:r>
            <a:endParaRPr lang="it-IT" dirty="0"/>
          </a:p>
        </p:txBody>
      </p:sp>
      <p:sp>
        <p:nvSpPr>
          <p:cNvPr id="3" name="Content Placeholder 2">
            <a:extLst>
              <a:ext uri="{FF2B5EF4-FFF2-40B4-BE49-F238E27FC236}">
                <a16:creationId xmlns:a16="http://schemas.microsoft.com/office/drawing/2014/main" id="{D2B57D01-704D-4D3E-B792-CEF372E45FDA}"/>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595115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EAF1-4124-47E3-8874-DDEE0F0B0EF6}"/>
              </a:ext>
            </a:extLst>
          </p:cNvPr>
          <p:cNvSpPr>
            <a:spLocks noGrp="1"/>
          </p:cNvSpPr>
          <p:nvPr>
            <p:ph type="title"/>
          </p:nvPr>
        </p:nvSpPr>
        <p:spPr/>
        <p:txBody>
          <a:bodyPr/>
          <a:lstStyle/>
          <a:p>
            <a:r>
              <a:rPr lang="en-US" dirty="0"/>
              <a:t>Historical attack patterns</a:t>
            </a:r>
            <a:endParaRPr lang="it-IT" dirty="0"/>
          </a:p>
        </p:txBody>
      </p:sp>
      <p:sp>
        <p:nvSpPr>
          <p:cNvPr id="3" name="Content Placeholder 2">
            <a:extLst>
              <a:ext uri="{FF2B5EF4-FFF2-40B4-BE49-F238E27FC236}">
                <a16:creationId xmlns:a16="http://schemas.microsoft.com/office/drawing/2014/main" id="{228AB85F-DDA4-4B70-8727-0AC347696C21}"/>
              </a:ext>
            </a:extLst>
          </p:cNvPr>
          <p:cNvSpPr>
            <a:spLocks noGrp="1"/>
          </p:cNvSpPr>
          <p:nvPr>
            <p:ph idx="1"/>
          </p:nvPr>
        </p:nvSpPr>
        <p:spPr/>
        <p:txBody>
          <a:bodyPr/>
          <a:lstStyle/>
          <a:p>
            <a:r>
              <a:rPr lang="en-US" dirty="0"/>
              <a:t>UDP Flood</a:t>
            </a:r>
          </a:p>
          <a:p>
            <a:r>
              <a:rPr lang="en-US" dirty="0"/>
              <a:t>ICMP Flood, Smurf &amp; </a:t>
            </a:r>
            <a:r>
              <a:rPr lang="en-US" dirty="0" err="1"/>
              <a:t>Fraggle</a:t>
            </a:r>
            <a:endParaRPr lang="en-US" dirty="0"/>
          </a:p>
          <a:p>
            <a:r>
              <a:rPr lang="en-US" dirty="0"/>
              <a:t>SYN Flood</a:t>
            </a:r>
          </a:p>
          <a:p>
            <a:r>
              <a:rPr lang="en-US" dirty="0"/>
              <a:t>Ping of Death</a:t>
            </a:r>
          </a:p>
          <a:p>
            <a:r>
              <a:rPr lang="en-US" dirty="0" err="1"/>
              <a:t>Slowloris</a:t>
            </a:r>
            <a:endParaRPr lang="en-US" dirty="0"/>
          </a:p>
          <a:p>
            <a:r>
              <a:rPr lang="en-US" dirty="0"/>
              <a:t>NTP Amplification</a:t>
            </a:r>
          </a:p>
          <a:p>
            <a:r>
              <a:rPr lang="en-US" dirty="0"/>
              <a:t>HTTP Flood</a:t>
            </a:r>
            <a:endParaRPr lang="it-IT" dirty="0"/>
          </a:p>
        </p:txBody>
      </p:sp>
    </p:spTree>
    <p:extLst>
      <p:ext uri="{BB962C8B-B14F-4D97-AF65-F5344CB8AC3E}">
        <p14:creationId xmlns:p14="http://schemas.microsoft.com/office/powerpoint/2010/main" val="3293480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D09A-EB73-4F22-9F74-CF36818501B3}"/>
              </a:ext>
            </a:extLst>
          </p:cNvPr>
          <p:cNvSpPr>
            <a:spLocks noGrp="1"/>
          </p:cNvSpPr>
          <p:nvPr>
            <p:ph type="title"/>
          </p:nvPr>
        </p:nvSpPr>
        <p:spPr/>
        <p:txBody>
          <a:bodyPr/>
          <a:lstStyle/>
          <a:p>
            <a:r>
              <a:rPr lang="en-US" dirty="0"/>
              <a:t>Mitigation patterns</a:t>
            </a:r>
            <a:endParaRPr lang="it-IT" dirty="0"/>
          </a:p>
        </p:txBody>
      </p:sp>
      <p:sp>
        <p:nvSpPr>
          <p:cNvPr id="3" name="Content Placeholder 2">
            <a:extLst>
              <a:ext uri="{FF2B5EF4-FFF2-40B4-BE49-F238E27FC236}">
                <a16:creationId xmlns:a16="http://schemas.microsoft.com/office/drawing/2014/main" id="{2370D9AA-28FD-4D7E-9D07-855A0C5A4FAF}"/>
              </a:ext>
            </a:extLst>
          </p:cNvPr>
          <p:cNvSpPr>
            <a:spLocks noGrp="1"/>
          </p:cNvSpPr>
          <p:nvPr>
            <p:ph idx="1"/>
          </p:nvPr>
        </p:nvSpPr>
        <p:spPr/>
        <p:txBody>
          <a:bodyPr/>
          <a:lstStyle/>
          <a:p>
            <a:pPr algn="l">
              <a:buFont typeface="Arial" panose="020B0604020202020204" pitchFamily="34" charset="0"/>
              <a:buChar char="•"/>
            </a:pPr>
            <a:endParaRPr lang="it-IT" b="0" i="0" dirty="0">
              <a:solidFill>
                <a:srgbClr val="000000"/>
              </a:solidFill>
              <a:effectLst/>
              <a:latin typeface="ATT Aleck Sans"/>
            </a:endParaRPr>
          </a:p>
          <a:p>
            <a:pPr algn="l">
              <a:buFont typeface="Arial" panose="020B0604020202020204" pitchFamily="34" charset="0"/>
              <a:buChar char="•"/>
            </a:pPr>
            <a:r>
              <a:rPr lang="it-IT" b="0" i="0" dirty="0" err="1">
                <a:solidFill>
                  <a:srgbClr val="000000"/>
                </a:solidFill>
                <a:effectLst/>
                <a:latin typeface="ATT Aleck Sans"/>
              </a:rPr>
              <a:t>Strengthening</a:t>
            </a:r>
            <a:r>
              <a:rPr lang="it-IT" b="0" i="0" dirty="0">
                <a:solidFill>
                  <a:srgbClr val="000000"/>
                </a:solidFill>
                <a:effectLst/>
                <a:latin typeface="ATT Aleck Sans"/>
              </a:rPr>
              <a:t> </a:t>
            </a:r>
            <a:r>
              <a:rPr lang="it-IT" b="0" i="0" dirty="0" err="1">
                <a:solidFill>
                  <a:srgbClr val="000000"/>
                </a:solidFill>
                <a:effectLst/>
                <a:latin typeface="ATT Aleck Sans"/>
              </a:rPr>
              <a:t>bandwidth</a:t>
            </a:r>
            <a:r>
              <a:rPr lang="it-IT" b="0" i="0" dirty="0">
                <a:solidFill>
                  <a:srgbClr val="000000"/>
                </a:solidFill>
                <a:effectLst/>
                <a:latin typeface="ATT Aleck Sans"/>
              </a:rPr>
              <a:t> capabilities</a:t>
            </a:r>
          </a:p>
          <a:p>
            <a:pPr algn="l">
              <a:buFont typeface="Arial" panose="020B0604020202020204" pitchFamily="34" charset="0"/>
              <a:buChar char="•"/>
            </a:pPr>
            <a:r>
              <a:rPr lang="it-IT" b="0" i="0" dirty="0" err="1">
                <a:solidFill>
                  <a:srgbClr val="000000"/>
                </a:solidFill>
                <a:effectLst/>
                <a:latin typeface="ATT Aleck Sans"/>
              </a:rPr>
              <a:t>Securely</a:t>
            </a:r>
            <a:r>
              <a:rPr lang="it-IT" b="0" i="0" dirty="0">
                <a:solidFill>
                  <a:srgbClr val="000000"/>
                </a:solidFill>
                <a:effectLst/>
                <a:latin typeface="ATT Aleck Sans"/>
              </a:rPr>
              <a:t> </a:t>
            </a:r>
            <a:r>
              <a:rPr lang="it-IT" b="0" i="0" dirty="0" err="1">
                <a:solidFill>
                  <a:srgbClr val="000000"/>
                </a:solidFill>
                <a:effectLst/>
                <a:latin typeface="ATT Aleck Sans"/>
              </a:rPr>
              <a:t>segmenting</a:t>
            </a:r>
            <a:r>
              <a:rPr lang="it-IT" b="0" i="0" dirty="0">
                <a:solidFill>
                  <a:srgbClr val="000000"/>
                </a:solidFill>
                <a:effectLst/>
                <a:latin typeface="ATT Aleck Sans"/>
              </a:rPr>
              <a:t> networks and data centers</a:t>
            </a:r>
          </a:p>
          <a:p>
            <a:pPr algn="l">
              <a:buFont typeface="Arial" panose="020B0604020202020204" pitchFamily="34" charset="0"/>
              <a:buChar char="•"/>
            </a:pPr>
            <a:r>
              <a:rPr lang="it-IT" b="0" i="0" dirty="0" err="1">
                <a:solidFill>
                  <a:srgbClr val="000000"/>
                </a:solidFill>
                <a:effectLst/>
                <a:latin typeface="ATT Aleck Sans"/>
              </a:rPr>
              <a:t>Establishing</a:t>
            </a:r>
            <a:r>
              <a:rPr lang="it-IT" b="0" i="0" dirty="0">
                <a:solidFill>
                  <a:srgbClr val="000000"/>
                </a:solidFill>
                <a:effectLst/>
                <a:latin typeface="ATT Aleck Sans"/>
              </a:rPr>
              <a:t> mirroring and </a:t>
            </a:r>
            <a:r>
              <a:rPr lang="it-IT" b="0" i="0" dirty="0" err="1">
                <a:solidFill>
                  <a:srgbClr val="000000"/>
                </a:solidFill>
                <a:effectLst/>
                <a:latin typeface="ATT Aleck Sans"/>
              </a:rPr>
              <a:t>failover</a:t>
            </a:r>
            <a:r>
              <a:rPr lang="it-IT" b="0" i="0" dirty="0">
                <a:solidFill>
                  <a:srgbClr val="000000"/>
                </a:solidFill>
                <a:effectLst/>
                <a:latin typeface="ATT Aleck Sans"/>
              </a:rPr>
              <a:t>  </a:t>
            </a:r>
          </a:p>
          <a:p>
            <a:pPr algn="l">
              <a:buFont typeface="Arial" panose="020B0604020202020204" pitchFamily="34" charset="0"/>
              <a:buChar char="•"/>
            </a:pPr>
            <a:r>
              <a:rPr lang="it-IT" b="0" i="0" dirty="0" err="1">
                <a:solidFill>
                  <a:srgbClr val="000000"/>
                </a:solidFill>
                <a:effectLst/>
                <a:latin typeface="ATT Aleck Sans"/>
              </a:rPr>
              <a:t>Configuring</a:t>
            </a:r>
            <a:r>
              <a:rPr lang="it-IT" b="0" i="0" dirty="0">
                <a:solidFill>
                  <a:srgbClr val="000000"/>
                </a:solidFill>
                <a:effectLst/>
                <a:latin typeface="ATT Aleck Sans"/>
              </a:rPr>
              <a:t> </a:t>
            </a:r>
            <a:r>
              <a:rPr lang="it-IT" b="0" i="0" dirty="0" err="1">
                <a:solidFill>
                  <a:srgbClr val="000000"/>
                </a:solidFill>
                <a:effectLst/>
                <a:latin typeface="ATT Aleck Sans"/>
              </a:rPr>
              <a:t>applications</a:t>
            </a:r>
            <a:r>
              <a:rPr lang="it-IT" b="0" i="0" dirty="0">
                <a:solidFill>
                  <a:srgbClr val="000000"/>
                </a:solidFill>
                <a:effectLst/>
                <a:latin typeface="ATT Aleck Sans"/>
              </a:rPr>
              <a:t> and </a:t>
            </a:r>
            <a:r>
              <a:rPr lang="it-IT" b="0" i="0" dirty="0" err="1">
                <a:solidFill>
                  <a:srgbClr val="000000"/>
                </a:solidFill>
                <a:effectLst/>
                <a:latin typeface="ATT Aleck Sans"/>
              </a:rPr>
              <a:t>protocols</a:t>
            </a:r>
            <a:r>
              <a:rPr lang="it-IT" b="0" i="0" dirty="0">
                <a:solidFill>
                  <a:srgbClr val="000000"/>
                </a:solidFill>
                <a:effectLst/>
                <a:latin typeface="ATT Aleck Sans"/>
              </a:rPr>
              <a:t> for </a:t>
            </a:r>
            <a:r>
              <a:rPr lang="it-IT" b="0" i="0" dirty="0" err="1">
                <a:solidFill>
                  <a:srgbClr val="000000"/>
                </a:solidFill>
                <a:effectLst/>
                <a:latin typeface="ATT Aleck Sans"/>
              </a:rPr>
              <a:t>resiliency</a:t>
            </a:r>
            <a:endParaRPr lang="it-IT" b="0" i="0" dirty="0">
              <a:solidFill>
                <a:srgbClr val="000000"/>
              </a:solidFill>
              <a:effectLst/>
              <a:latin typeface="ATT Aleck Sans"/>
            </a:endParaRPr>
          </a:p>
          <a:p>
            <a:pPr algn="l">
              <a:buFont typeface="Arial" panose="020B0604020202020204" pitchFamily="34" charset="0"/>
              <a:buChar char="•"/>
            </a:pPr>
            <a:r>
              <a:rPr lang="it-IT" b="0" i="0" dirty="0" err="1">
                <a:solidFill>
                  <a:srgbClr val="000000"/>
                </a:solidFill>
                <a:effectLst/>
                <a:latin typeface="ATT Aleck Sans"/>
              </a:rPr>
              <a:t>Bolstering</a:t>
            </a:r>
            <a:r>
              <a:rPr lang="it-IT" b="0" i="0" dirty="0">
                <a:solidFill>
                  <a:srgbClr val="000000"/>
                </a:solidFill>
                <a:effectLst/>
                <a:latin typeface="ATT Aleck Sans"/>
              </a:rPr>
              <a:t> </a:t>
            </a:r>
            <a:r>
              <a:rPr lang="it-IT" b="0" i="0" dirty="0" err="1">
                <a:solidFill>
                  <a:srgbClr val="000000"/>
                </a:solidFill>
                <a:effectLst/>
                <a:latin typeface="ATT Aleck Sans"/>
              </a:rPr>
              <a:t>availability</a:t>
            </a:r>
            <a:r>
              <a:rPr lang="it-IT" b="0" i="0" dirty="0">
                <a:solidFill>
                  <a:srgbClr val="000000"/>
                </a:solidFill>
                <a:effectLst/>
                <a:latin typeface="ATT Aleck Sans"/>
              </a:rPr>
              <a:t> and performance </a:t>
            </a:r>
            <a:r>
              <a:rPr lang="it-IT" b="0" i="0" dirty="0" err="1">
                <a:solidFill>
                  <a:srgbClr val="000000"/>
                </a:solidFill>
                <a:effectLst/>
                <a:latin typeface="ATT Aleck Sans"/>
              </a:rPr>
              <a:t>through</a:t>
            </a:r>
            <a:r>
              <a:rPr lang="it-IT" b="0" i="0" dirty="0">
                <a:solidFill>
                  <a:srgbClr val="000000"/>
                </a:solidFill>
                <a:effectLst/>
                <a:latin typeface="ATT Aleck Sans"/>
              </a:rPr>
              <a:t> </a:t>
            </a:r>
            <a:r>
              <a:rPr lang="it-IT" b="0" i="0" dirty="0" err="1">
                <a:solidFill>
                  <a:srgbClr val="000000"/>
                </a:solidFill>
                <a:effectLst/>
                <a:latin typeface="ATT Aleck Sans"/>
              </a:rPr>
              <a:t>resources</a:t>
            </a:r>
            <a:r>
              <a:rPr lang="it-IT" b="0" i="0" dirty="0">
                <a:solidFill>
                  <a:srgbClr val="000000"/>
                </a:solidFill>
                <a:effectLst/>
                <a:latin typeface="ATT Aleck Sans"/>
              </a:rPr>
              <a:t> like </a:t>
            </a:r>
            <a:r>
              <a:rPr lang="it-IT" b="0" i="0" dirty="0" err="1">
                <a:solidFill>
                  <a:srgbClr val="000000"/>
                </a:solidFill>
                <a:effectLst/>
                <a:latin typeface="ATT Aleck Sans"/>
              </a:rPr>
              <a:t>content</a:t>
            </a:r>
            <a:r>
              <a:rPr lang="it-IT" b="0" i="0" dirty="0">
                <a:solidFill>
                  <a:srgbClr val="000000"/>
                </a:solidFill>
                <a:effectLst/>
                <a:latin typeface="ATT Aleck Sans"/>
              </a:rPr>
              <a:t> delivery networks (</a:t>
            </a:r>
            <a:r>
              <a:rPr lang="it-IT" b="0" i="0" dirty="0" err="1">
                <a:solidFill>
                  <a:srgbClr val="000000"/>
                </a:solidFill>
                <a:effectLst/>
                <a:latin typeface="ATT Aleck Sans"/>
              </a:rPr>
              <a:t>CDNs</a:t>
            </a:r>
            <a:r>
              <a:rPr lang="it-IT" b="0" i="0" dirty="0">
                <a:solidFill>
                  <a:srgbClr val="000000"/>
                </a:solidFill>
                <a:effectLst/>
                <a:latin typeface="ATT Aleck Sans"/>
              </a:rPr>
              <a:t>)</a:t>
            </a:r>
          </a:p>
          <a:p>
            <a:endParaRPr lang="it-IT" dirty="0"/>
          </a:p>
        </p:txBody>
      </p:sp>
    </p:spTree>
    <p:extLst>
      <p:ext uri="{BB962C8B-B14F-4D97-AF65-F5344CB8AC3E}">
        <p14:creationId xmlns:p14="http://schemas.microsoft.com/office/powerpoint/2010/main" val="3207332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9CD39-AE07-4E19-B1DA-5D4B8106F26D}"/>
              </a:ext>
            </a:extLst>
          </p:cNvPr>
          <p:cNvSpPr>
            <a:spLocks noGrp="1"/>
          </p:cNvSpPr>
          <p:nvPr>
            <p:ph type="title"/>
          </p:nvPr>
        </p:nvSpPr>
        <p:spPr/>
        <p:txBody>
          <a:bodyPr/>
          <a:lstStyle/>
          <a:p>
            <a:r>
              <a:rPr lang="en-US" dirty="0"/>
              <a:t>Motivations of attackers</a:t>
            </a:r>
            <a:endParaRPr lang="it-IT" dirty="0"/>
          </a:p>
        </p:txBody>
      </p:sp>
      <p:sp>
        <p:nvSpPr>
          <p:cNvPr id="3" name="Content Placeholder 2">
            <a:extLst>
              <a:ext uri="{FF2B5EF4-FFF2-40B4-BE49-F238E27FC236}">
                <a16:creationId xmlns:a16="http://schemas.microsoft.com/office/drawing/2014/main" id="{E57CABB8-6589-4580-BA48-58DF4CE56A77}"/>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solidFill>
                  <a:srgbClr val="000000"/>
                </a:solidFill>
                <a:effectLst/>
                <a:latin typeface="Inter"/>
              </a:rPr>
              <a:t>Ideology</a:t>
            </a:r>
            <a:r>
              <a:rPr lang="en-US" b="0" i="0" dirty="0">
                <a:solidFill>
                  <a:srgbClr val="000000"/>
                </a:solidFill>
                <a:effectLst/>
                <a:latin typeface="Inter"/>
              </a:rPr>
              <a:t> – So called “hacktivists” use DDoS attacks as a means of targeting websites they disagree with ideologically.</a:t>
            </a:r>
          </a:p>
          <a:p>
            <a:pPr algn="l">
              <a:buFont typeface="Arial" panose="020B0604020202020204" pitchFamily="34" charset="0"/>
              <a:buChar char="•"/>
            </a:pPr>
            <a:r>
              <a:rPr lang="en-US" b="1" i="0" dirty="0">
                <a:solidFill>
                  <a:srgbClr val="000000"/>
                </a:solidFill>
                <a:effectLst/>
                <a:latin typeface="Inter"/>
              </a:rPr>
              <a:t>Business feuds </a:t>
            </a:r>
            <a:r>
              <a:rPr lang="en-US" b="0" i="0" dirty="0">
                <a:solidFill>
                  <a:srgbClr val="000000"/>
                </a:solidFill>
                <a:effectLst/>
                <a:latin typeface="Inter"/>
              </a:rPr>
              <a:t>– Businesses can use DDoS attacks to strategically take down competitor websites, e.g., to keep them from participating in a significant event, such as Cyber Monday.</a:t>
            </a:r>
          </a:p>
          <a:p>
            <a:pPr algn="l">
              <a:buFont typeface="Arial" panose="020B0604020202020204" pitchFamily="34" charset="0"/>
              <a:buChar char="•"/>
            </a:pPr>
            <a:r>
              <a:rPr lang="en-US" b="1" i="0" dirty="0">
                <a:solidFill>
                  <a:srgbClr val="000000"/>
                </a:solidFill>
                <a:effectLst/>
                <a:latin typeface="Inter"/>
              </a:rPr>
              <a:t>Boredom</a:t>
            </a:r>
            <a:r>
              <a:rPr lang="en-US" b="0" i="0" dirty="0">
                <a:solidFill>
                  <a:srgbClr val="000000"/>
                </a:solidFill>
                <a:effectLst/>
                <a:latin typeface="Inter"/>
              </a:rPr>
              <a:t> – Cyber vandals, a.k.a., “script-kiddies” use prewritten scripts to launch DDoS attacks. The perpetrators of these attacks are typically bored, would-be hackers looking for an adrenaline rush.</a:t>
            </a:r>
          </a:p>
          <a:p>
            <a:pPr algn="l">
              <a:buFont typeface="Arial" panose="020B0604020202020204" pitchFamily="34" charset="0"/>
              <a:buChar char="•"/>
            </a:pPr>
            <a:r>
              <a:rPr lang="en-US" b="1" i="0" dirty="0">
                <a:solidFill>
                  <a:srgbClr val="000000"/>
                </a:solidFill>
                <a:effectLst/>
                <a:latin typeface="Inter"/>
              </a:rPr>
              <a:t>Extortion</a:t>
            </a:r>
            <a:r>
              <a:rPr lang="en-US" b="0" i="0" dirty="0">
                <a:solidFill>
                  <a:srgbClr val="000000"/>
                </a:solidFill>
                <a:effectLst/>
                <a:latin typeface="Inter"/>
              </a:rPr>
              <a:t> – Perpetrators use DDoS attacks, or the threat of DDoS attacks as a means of extorting money from their targets.</a:t>
            </a:r>
          </a:p>
          <a:p>
            <a:pPr algn="l">
              <a:buFont typeface="Arial" panose="020B0604020202020204" pitchFamily="34" charset="0"/>
              <a:buChar char="•"/>
            </a:pPr>
            <a:r>
              <a:rPr lang="en-US" b="1" i="0" dirty="0">
                <a:solidFill>
                  <a:srgbClr val="000000"/>
                </a:solidFill>
                <a:effectLst/>
                <a:latin typeface="Inter"/>
              </a:rPr>
              <a:t>Cyber warfare </a:t>
            </a:r>
            <a:r>
              <a:rPr lang="en-US" b="0" i="0" dirty="0">
                <a:solidFill>
                  <a:srgbClr val="000000"/>
                </a:solidFill>
                <a:effectLst/>
                <a:latin typeface="Inter"/>
              </a:rPr>
              <a:t>– Government authorized DDoS attacks can be used to both cripple opposition websites and an enemy country’s infrastructure.</a:t>
            </a:r>
          </a:p>
          <a:p>
            <a:endParaRPr lang="it-IT" dirty="0"/>
          </a:p>
        </p:txBody>
      </p:sp>
    </p:spTree>
    <p:extLst>
      <p:ext uri="{BB962C8B-B14F-4D97-AF65-F5344CB8AC3E}">
        <p14:creationId xmlns:p14="http://schemas.microsoft.com/office/powerpoint/2010/main" val="2496115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990</Words>
  <Application>Microsoft Office PowerPoint</Application>
  <PresentationFormat>Widescreen</PresentationFormat>
  <Paragraphs>46</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ATT Aleck Sans</vt:lpstr>
      <vt:lpstr>Calibri</vt:lpstr>
      <vt:lpstr>Calibri Light</vt:lpstr>
      <vt:lpstr>Inter</vt:lpstr>
      <vt:lpstr>Office Theme</vt:lpstr>
      <vt:lpstr>DDoS Mitigation</vt:lpstr>
      <vt:lpstr>DDoS Attack patterns</vt:lpstr>
      <vt:lpstr>Reflection: send one, get many</vt:lpstr>
      <vt:lpstr>Case study: the Mirai botnet, LOIC and HOIC </vt:lpstr>
      <vt:lpstr>Historical attack patterns</vt:lpstr>
      <vt:lpstr>Mitigation patterns</vt:lpstr>
      <vt:lpstr>Motivations of attackers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Mitigation</dc:title>
  <dc:creator>Giovambattista Ianni</dc:creator>
  <cp:lastModifiedBy>Giovambattista Ianni</cp:lastModifiedBy>
  <cp:revision>6</cp:revision>
  <dcterms:created xsi:type="dcterms:W3CDTF">2020-09-27T16:03:08Z</dcterms:created>
  <dcterms:modified xsi:type="dcterms:W3CDTF">2020-09-27T17:20:48Z</dcterms:modified>
</cp:coreProperties>
</file>